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3" d="100"/>
          <a:sy n="63" d="100"/>
        </p:scale>
        <p:origin x="11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D1D5-912A-4F07-81A5-C612DF204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FDC370-45A2-4220-A29F-FBB101439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E4A91-72D2-4B43-A2EF-4BE4E41495C0}"/>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5" name="Footer Placeholder 4">
            <a:extLst>
              <a:ext uri="{FF2B5EF4-FFF2-40B4-BE49-F238E27FC236}">
                <a16:creationId xmlns:a16="http://schemas.microsoft.com/office/drawing/2014/main" id="{DEBF3B7B-122E-41F7-8277-3A2A33448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3CE88-AEB9-43E5-B8BD-B95078092354}"/>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317724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72EC-F14C-4184-9209-BF269DAA20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C17271-C41B-4858-8729-AD164B3FE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73596-881C-4109-AFB4-57E8D02489A3}"/>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5" name="Footer Placeholder 4">
            <a:extLst>
              <a:ext uri="{FF2B5EF4-FFF2-40B4-BE49-F238E27FC236}">
                <a16:creationId xmlns:a16="http://schemas.microsoft.com/office/drawing/2014/main" id="{F1941E48-E1ED-4B7A-A519-7E045712A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674F3-76D3-4BBF-AF2A-FE9587EB38EA}"/>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3765621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61FD9-4266-454A-80AD-D2003ECC93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A81EFD-265E-4575-B2A2-7283B4C4D0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6F2FD-7FF4-430F-9AEE-CCBF0E5D642D}"/>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5" name="Footer Placeholder 4">
            <a:extLst>
              <a:ext uri="{FF2B5EF4-FFF2-40B4-BE49-F238E27FC236}">
                <a16:creationId xmlns:a16="http://schemas.microsoft.com/office/drawing/2014/main" id="{88DFC5BA-5D07-46AA-9ABC-0B573040F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7D8A2-6D89-4C7E-9A89-58AE95207E5F}"/>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58881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40D1-DF8E-4785-84EE-3FCADB7C2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E5380-E367-44FB-AE69-01EB66D355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6D69C-B084-4E79-8C87-F9500BA2E17F}"/>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5" name="Footer Placeholder 4">
            <a:extLst>
              <a:ext uri="{FF2B5EF4-FFF2-40B4-BE49-F238E27FC236}">
                <a16:creationId xmlns:a16="http://schemas.microsoft.com/office/drawing/2014/main" id="{9FFD020F-A883-4D2C-B68D-23EDD51FC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6E3CF-B757-496A-A8C6-B5F65BEAAFCB}"/>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190968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3EA5-EFE9-4BF5-885E-BD752D93D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71ACE-B9F3-4044-B68E-EA781AC4A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74946E-D830-49DB-995A-3C7BE0870ABB}"/>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5" name="Footer Placeholder 4">
            <a:extLst>
              <a:ext uri="{FF2B5EF4-FFF2-40B4-BE49-F238E27FC236}">
                <a16:creationId xmlns:a16="http://schemas.microsoft.com/office/drawing/2014/main" id="{869B63C2-E7F2-4953-A0B1-26488252D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A6811-04E6-4186-9CB8-5C44224E8BAE}"/>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269233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4A2A-44F5-4347-BCB5-F668013515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3961AD-9F4D-47A5-8095-0F245B7426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5F9EA-6029-4B2A-90C7-DF09B809A2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83A62-362F-4E0E-AFDE-D2363BACE02F}"/>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6" name="Footer Placeholder 5">
            <a:extLst>
              <a:ext uri="{FF2B5EF4-FFF2-40B4-BE49-F238E27FC236}">
                <a16:creationId xmlns:a16="http://schemas.microsoft.com/office/drawing/2014/main" id="{461DB3A1-8CE9-4636-8690-07E286B58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59E8F-7FEA-456D-B770-2113647055EE}"/>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19425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FC68C-90B7-4559-8A83-E0EE881816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96BCB4-F27B-4865-8F6E-85C9AEDCB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8F0E09-2884-491F-B86F-FDD08F87D4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6D9E64-E684-45C2-B4E7-6995F13EF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D57BEF-8DE7-4488-82EA-B44A6D2A60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888FC-C41F-4F2D-A891-8694B7E0A60F}"/>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8" name="Footer Placeholder 7">
            <a:extLst>
              <a:ext uri="{FF2B5EF4-FFF2-40B4-BE49-F238E27FC236}">
                <a16:creationId xmlns:a16="http://schemas.microsoft.com/office/drawing/2014/main" id="{74D227B8-84BC-4639-9A76-548A2CF1ED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1362B9-19FC-4992-AD26-AED6FD684E00}"/>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242622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72F8-9834-4BA9-9654-D87F93101D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AD3687-C105-4889-BE4C-FD8AB3AF3389}"/>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4" name="Footer Placeholder 3">
            <a:extLst>
              <a:ext uri="{FF2B5EF4-FFF2-40B4-BE49-F238E27FC236}">
                <a16:creationId xmlns:a16="http://schemas.microsoft.com/office/drawing/2014/main" id="{38FB6CEE-5AD9-4B38-9BAB-475A5EFEBF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0908A0-428B-44D5-812A-DCA4A0101112}"/>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128091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0AAD2B-38B6-40AA-AD25-0D2D9E77DC11}"/>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3" name="Footer Placeholder 2">
            <a:extLst>
              <a:ext uri="{FF2B5EF4-FFF2-40B4-BE49-F238E27FC236}">
                <a16:creationId xmlns:a16="http://schemas.microsoft.com/office/drawing/2014/main" id="{F2BBB7EF-6591-456D-B8B0-9782AC9924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24B630-637B-4735-A4A1-8CE9AE6E66F3}"/>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222918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0561-B2F1-4657-8660-3DAF9171A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FBB5F5-9DA9-4C70-8377-7836D3639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5B9343-19AF-4D92-9352-65836BF44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0330B-77FB-4F27-B1D8-6D47460FA085}"/>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6" name="Footer Placeholder 5">
            <a:extLst>
              <a:ext uri="{FF2B5EF4-FFF2-40B4-BE49-F238E27FC236}">
                <a16:creationId xmlns:a16="http://schemas.microsoft.com/office/drawing/2014/main" id="{483BBBBB-C83C-40A7-8B51-9A05BE79F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8B12D-AA3D-44BC-8B21-513148814586}"/>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312903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6E3D-4F6A-4806-AC21-3933691B2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60BE3E-C3D0-4670-ADB4-7C9EF3FD6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92F762-AFBE-4CF3-B7A4-D9B648812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9E7ED8-C1E3-418A-9D72-928074A618BA}"/>
              </a:ext>
            </a:extLst>
          </p:cNvPr>
          <p:cNvSpPr>
            <a:spLocks noGrp="1"/>
          </p:cNvSpPr>
          <p:nvPr>
            <p:ph type="dt" sz="half" idx="10"/>
          </p:nvPr>
        </p:nvSpPr>
        <p:spPr/>
        <p:txBody>
          <a:bodyPr/>
          <a:lstStyle/>
          <a:p>
            <a:fld id="{5225F0BD-10B2-4EF5-B03F-F0B3D24DF051}" type="datetimeFigureOut">
              <a:rPr lang="en-US" smtClean="0"/>
              <a:t>1/8/2018</a:t>
            </a:fld>
            <a:endParaRPr lang="en-US"/>
          </a:p>
        </p:txBody>
      </p:sp>
      <p:sp>
        <p:nvSpPr>
          <p:cNvPr id="6" name="Footer Placeholder 5">
            <a:extLst>
              <a:ext uri="{FF2B5EF4-FFF2-40B4-BE49-F238E27FC236}">
                <a16:creationId xmlns:a16="http://schemas.microsoft.com/office/drawing/2014/main" id="{9BCB7400-B201-46F0-8022-36D91B519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E4798-F967-48EA-ACD8-706061CAE176}"/>
              </a:ext>
            </a:extLst>
          </p:cNvPr>
          <p:cNvSpPr>
            <a:spLocks noGrp="1"/>
          </p:cNvSpPr>
          <p:nvPr>
            <p:ph type="sldNum" sz="quarter" idx="12"/>
          </p:nvPr>
        </p:nvSpPr>
        <p:spPr/>
        <p:txBody>
          <a:bodyPr/>
          <a:lstStyle/>
          <a:p>
            <a:fld id="{CC942F70-1476-49FC-B7E0-726E0D662D3A}" type="slidenum">
              <a:rPr lang="en-US" smtClean="0"/>
              <a:t>‹#›</a:t>
            </a:fld>
            <a:endParaRPr lang="en-US"/>
          </a:p>
        </p:txBody>
      </p:sp>
    </p:spTree>
    <p:extLst>
      <p:ext uri="{BB962C8B-B14F-4D97-AF65-F5344CB8AC3E}">
        <p14:creationId xmlns:p14="http://schemas.microsoft.com/office/powerpoint/2010/main" val="62354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AAFC6-42B0-4DF7-81F7-85D015B9C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29F19C-E67C-49AF-8A9C-3F4A92EA5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9CF09-C6A8-48C5-BCFC-7541C1388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5F0BD-10B2-4EF5-B03F-F0B3D24DF051}" type="datetimeFigureOut">
              <a:rPr lang="en-US" smtClean="0"/>
              <a:t>1/8/2018</a:t>
            </a:fld>
            <a:endParaRPr lang="en-US"/>
          </a:p>
        </p:txBody>
      </p:sp>
      <p:sp>
        <p:nvSpPr>
          <p:cNvPr id="5" name="Footer Placeholder 4">
            <a:extLst>
              <a:ext uri="{FF2B5EF4-FFF2-40B4-BE49-F238E27FC236}">
                <a16:creationId xmlns:a16="http://schemas.microsoft.com/office/drawing/2014/main" id="{D4962266-EE93-431F-867F-CD735C929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F20C83-9DD7-4455-A17C-BDC54DD65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42F70-1476-49FC-B7E0-726E0D662D3A}" type="slidenum">
              <a:rPr lang="en-US" smtClean="0"/>
              <a:t>‹#›</a:t>
            </a:fld>
            <a:endParaRPr lang="en-US"/>
          </a:p>
        </p:txBody>
      </p:sp>
    </p:spTree>
    <p:extLst>
      <p:ext uri="{BB962C8B-B14F-4D97-AF65-F5344CB8AC3E}">
        <p14:creationId xmlns:p14="http://schemas.microsoft.com/office/powerpoint/2010/main" val="248902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WlTRVZ2xL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ughal_empire" TargetMode="External"/><Relationship Id="rId2" Type="http://schemas.openxmlformats.org/officeDocument/2006/relationships/hyperlink" Target="https://en.wikipedia.org/wiki/Ajanta_caves" TargetMode="External"/><Relationship Id="rId1" Type="http://schemas.openxmlformats.org/officeDocument/2006/relationships/slideLayout" Target="../slideLayouts/slideLayout2.xml"/><Relationship Id="rId6" Type="http://schemas.openxmlformats.org/officeDocument/2006/relationships/hyperlink" Target="https://en.wikipedia.org/wiki/Mensch_%C3%A4rgere_dich_nicht" TargetMode="External"/><Relationship Id="rId5" Type="http://schemas.openxmlformats.org/officeDocument/2006/relationships/hyperlink" Target="https://en.wikipedia.org/wiki/Uckers" TargetMode="External"/><Relationship Id="rId4" Type="http://schemas.openxmlformats.org/officeDocument/2006/relationships/hyperlink" Target="https://en.wikipedia.org/wiki/Royal_Nav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udo_(board_game)#cite_note-DG_p13-10" TargetMode="External"/><Relationship Id="rId2" Type="http://schemas.openxmlformats.org/officeDocument/2006/relationships/hyperlink" Target="https://en.wikipedia.org/wiki/Ludo_(board_game)#cite_note-Parlett-6" TargetMode="External"/><Relationship Id="rId1" Type="http://schemas.openxmlformats.org/officeDocument/2006/relationships/slideLayout" Target="../slideLayouts/slideLayout2.xml"/><Relationship Id="rId5" Type="http://schemas.openxmlformats.org/officeDocument/2006/relationships/hyperlink" Target="https://en.wikipedia.org/wiki/Ludo_(board_game)#cite_note-11" TargetMode="External"/><Relationship Id="rId4" Type="http://schemas.openxmlformats.org/officeDocument/2006/relationships/hyperlink" Target="https://en.wikipedia.org/wiki/Glossary_of_board_games#pas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Nepal" TargetMode="External"/><Relationship Id="rId2" Type="http://schemas.openxmlformats.org/officeDocument/2006/relationships/hyperlink" Target="https://en.wikipedia.org/wiki/Pachisi"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Oxford_University_Press" TargetMode="External"/><Relationship Id="rId3" Type="http://schemas.openxmlformats.org/officeDocument/2006/relationships/hyperlink" Target="https://en.wikipedia.org/wiki/International_Standard_Book_Number" TargetMode="External"/><Relationship Id="rId7" Type="http://schemas.openxmlformats.org/officeDocument/2006/relationships/hyperlink" Target="https://en.wikipedia.org/wiki/David_Parlett" TargetMode="External"/><Relationship Id="rId2" Type="http://schemas.openxmlformats.org/officeDocument/2006/relationships/hyperlink" Target="https://en.wikipedia.org/wiki/Robert_Charles_Bell" TargetMode="External"/><Relationship Id="rId1" Type="http://schemas.openxmlformats.org/officeDocument/2006/relationships/slideLayout" Target="../slideLayouts/slideLayout2.xml"/><Relationship Id="rId6" Type="http://schemas.openxmlformats.org/officeDocument/2006/relationships/hyperlink" Target="https://en.wikipedia.org/wiki/Special:BookSources/0-87817-211-4" TargetMode="External"/><Relationship Id="rId5" Type="http://schemas.openxmlformats.org/officeDocument/2006/relationships/hyperlink" Target="https://en.wikipedia.org/wiki/H._J._R._Murray" TargetMode="External"/><Relationship Id="rId4" Type="http://schemas.openxmlformats.org/officeDocument/2006/relationships/hyperlink" Target="https://en.wikipedia.org/wiki/Special:BookSources/0-8467-0060-3" TargetMode="External"/><Relationship Id="rId9" Type="http://schemas.openxmlformats.org/officeDocument/2006/relationships/hyperlink" Target="https://en.wikipedia.org/wiki/Special:BookSources/0-19-21299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D19C-7693-4FCB-AA40-ED6A0A8047A8}"/>
              </a:ext>
            </a:extLst>
          </p:cNvPr>
          <p:cNvSpPr>
            <a:spLocks noGrp="1"/>
          </p:cNvSpPr>
          <p:nvPr>
            <p:ph type="ctrTitle"/>
          </p:nvPr>
        </p:nvSpPr>
        <p:spPr>
          <a:xfrm>
            <a:off x="0" y="1"/>
            <a:ext cx="12192000" cy="1097279"/>
          </a:xfrm>
        </p:spPr>
        <p:txBody>
          <a:bodyPr/>
          <a:lstStyle/>
          <a:p>
            <a:r>
              <a:rPr lang="fr-CA" b="1" i="1" dirty="0">
                <a:solidFill>
                  <a:srgbClr val="FF0000"/>
                </a:solidFill>
                <a:effectLst>
                  <a:outerShdw blurRad="38100" dist="38100" dir="2700000" algn="tl">
                    <a:srgbClr val="000000">
                      <a:alpha val="43137"/>
                    </a:srgbClr>
                  </a:outerShdw>
                </a:effectLst>
              </a:rPr>
              <a:t>Le jeux de Ludo</a:t>
            </a:r>
            <a:endParaRPr lang="en-US" b="1" i="1" dirty="0">
              <a:solidFill>
                <a:srgbClr val="FF000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EC9CBF5-6399-4F86-B408-F08F30F4FDE7}"/>
              </a:ext>
            </a:extLst>
          </p:cNvPr>
          <p:cNvSpPr>
            <a:spLocks noGrp="1"/>
          </p:cNvSpPr>
          <p:nvPr>
            <p:ph type="subTitle" idx="1"/>
          </p:nvPr>
        </p:nvSpPr>
        <p:spPr>
          <a:xfrm>
            <a:off x="0" y="1097280"/>
            <a:ext cx="12192000" cy="5812397"/>
          </a:xfrm>
        </p:spPr>
        <p:txBody>
          <a:bodyPr>
            <a:normAutofit/>
          </a:bodyPr>
          <a:lstStyle/>
          <a:p>
            <a:r>
              <a:rPr lang="fr-CA" sz="2800" dirty="0"/>
              <a:t> </a:t>
            </a:r>
            <a:r>
              <a:rPr lang="fr-CA" sz="2800" b="1" i="1" dirty="0"/>
              <a:t>Algorithme :minimax</a:t>
            </a:r>
            <a:endParaRPr lang="en-US" sz="2800" b="1" i="1" dirty="0"/>
          </a:p>
        </p:txBody>
      </p:sp>
      <p:pic>
        <p:nvPicPr>
          <p:cNvPr id="2052" name="Picture 4" descr="Ludo Pieces.JPG">
            <a:extLst>
              <a:ext uri="{FF2B5EF4-FFF2-40B4-BE49-F238E27FC236}">
                <a16:creationId xmlns:a16="http://schemas.microsoft.com/office/drawing/2014/main" id="{37563183-847F-4586-A16A-16F4AA5C9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48" y="2194559"/>
            <a:ext cx="4998720" cy="39624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hopify.com/s/files/1/0876/1176/files/htp-ld-Ludo-Board.jpg">
            <a:extLst>
              <a:ext uri="{FF2B5EF4-FFF2-40B4-BE49-F238E27FC236}">
                <a16:creationId xmlns:a16="http://schemas.microsoft.com/office/drawing/2014/main" id="{186ACC97-EDCB-492B-901A-D299EF6A5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471" y="1475232"/>
            <a:ext cx="6169153" cy="532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06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E661-A4DB-40D2-BE4A-EC57450C67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E0589B-FA36-4F19-B3EF-D0E033F8727C}"/>
              </a:ext>
            </a:extLst>
          </p:cNvPr>
          <p:cNvSpPr>
            <a:spLocks noGrp="1"/>
          </p:cNvSpPr>
          <p:nvPr>
            <p:ph idx="1"/>
          </p:nvPr>
        </p:nvSpPr>
        <p:spPr/>
        <p:txBody>
          <a:bodyPr/>
          <a:lstStyle/>
          <a:p>
            <a:r>
              <a:rPr lang="en-US" dirty="0"/>
              <a:t>https://youtu.be/rhnzjRhuhM8</a:t>
            </a:r>
          </a:p>
        </p:txBody>
      </p:sp>
      <p:pic>
        <p:nvPicPr>
          <p:cNvPr id="4" name="Online Media 3">
            <a:hlinkClick r:id="" action="ppaction://media"/>
            <a:extLst>
              <a:ext uri="{FF2B5EF4-FFF2-40B4-BE49-F238E27FC236}">
                <a16:creationId xmlns:a16="http://schemas.microsoft.com/office/drawing/2014/main" id="{95B511AD-0133-4B05-A00F-5D7E4E76B469}"/>
              </a:ext>
            </a:extLst>
          </p:cNvPr>
          <p:cNvPicPr>
            <a:picLocks noRot="1" noChangeAspect="1"/>
          </p:cNvPicPr>
          <p:nvPr>
            <a:videoFile r:link="rId1"/>
          </p:nvPr>
        </p:nvPicPr>
        <p:blipFill>
          <a:blip r:embed="rId3"/>
          <a:stretch>
            <a:fillRect/>
          </a:stretch>
        </p:blipFill>
        <p:spPr>
          <a:xfrm>
            <a:off x="4876800" y="2514600"/>
            <a:ext cx="2438400" cy="1828800"/>
          </a:xfrm>
          <a:prstGeom prst="rect">
            <a:avLst/>
          </a:prstGeom>
        </p:spPr>
      </p:pic>
    </p:spTree>
    <p:extLst>
      <p:ext uri="{BB962C8B-B14F-4D97-AF65-F5344CB8AC3E}">
        <p14:creationId xmlns:p14="http://schemas.microsoft.com/office/powerpoint/2010/main" val="8187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341B-F4B3-4E0D-AF33-F5CCEE6EC88F}"/>
              </a:ext>
            </a:extLst>
          </p:cNvPr>
          <p:cNvSpPr>
            <a:spLocks noGrp="1"/>
          </p:cNvSpPr>
          <p:nvPr>
            <p:ph type="title"/>
          </p:nvPr>
        </p:nvSpPr>
        <p:spPr/>
        <p:txBody>
          <a:bodyPr/>
          <a:lstStyle/>
          <a:p>
            <a:r>
              <a:rPr lang="fr-CA" dirty="0"/>
              <a:t>                          Planche jeux Ludo</a:t>
            </a:r>
            <a:endParaRPr lang="en-US" dirty="0"/>
          </a:p>
        </p:txBody>
      </p:sp>
      <p:pic>
        <p:nvPicPr>
          <p:cNvPr id="3074" name="Picture 2" descr="https://upload.wikimedia.org/wikipedia/commons/thumb/a/ab/Ludo_board.png/260px-Ludo_board.png">
            <a:extLst>
              <a:ext uri="{FF2B5EF4-FFF2-40B4-BE49-F238E27FC236}">
                <a16:creationId xmlns:a16="http://schemas.microsoft.com/office/drawing/2014/main" id="{D83AB285-660F-477A-B59F-CC723DFF6C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4848" y="1377696"/>
            <a:ext cx="6681215" cy="5273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51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8DCE-D9F2-43A5-BFBB-690CEE347D18}"/>
              </a:ext>
            </a:extLst>
          </p:cNvPr>
          <p:cNvSpPr>
            <a:spLocks noGrp="1"/>
          </p:cNvSpPr>
          <p:nvPr>
            <p:ph type="title"/>
          </p:nvPr>
        </p:nvSpPr>
        <p:spPr>
          <a:xfrm>
            <a:off x="0" y="1"/>
            <a:ext cx="12192000" cy="1028699"/>
          </a:xfrm>
        </p:spPr>
        <p:txBody>
          <a:bodyPr/>
          <a:lstStyle/>
          <a:p>
            <a:r>
              <a:rPr lang="fr-CA" dirty="0"/>
              <a:t>                                </a:t>
            </a:r>
            <a:r>
              <a:rPr lang="fr-CA" b="1" i="1" dirty="0">
                <a:solidFill>
                  <a:srgbClr val="FF0000"/>
                </a:solidFill>
                <a:effectLst>
                  <a:outerShdw blurRad="38100" dist="38100" dir="2700000" algn="tl">
                    <a:srgbClr val="000000">
                      <a:alpha val="43137"/>
                    </a:srgbClr>
                  </a:outerShdw>
                </a:effectLst>
              </a:rPr>
              <a:t>Historique</a:t>
            </a:r>
            <a:endParaRPr lang="en-US" b="1" i="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DE28813-BAA9-4A77-864A-4F9F53934E63}"/>
              </a:ext>
            </a:extLst>
          </p:cNvPr>
          <p:cNvSpPr>
            <a:spLocks noGrp="1"/>
          </p:cNvSpPr>
          <p:nvPr>
            <p:ph idx="1"/>
          </p:nvPr>
        </p:nvSpPr>
        <p:spPr>
          <a:xfrm>
            <a:off x="0" y="1028700"/>
            <a:ext cx="12192000" cy="5829299"/>
          </a:xfrm>
        </p:spPr>
        <p:txBody>
          <a:bodyPr>
            <a:normAutofit/>
          </a:bodyPr>
          <a:lstStyle/>
          <a:p>
            <a:r>
              <a:rPr lang="fr-FR" dirty="0"/>
              <a:t>originaire d'Inde au 6ème siècle.  La première preuve de ce jeu en Inde est la représentation de planches sur les grottes d' </a:t>
            </a:r>
            <a:r>
              <a:rPr lang="fr-FR" dirty="0">
                <a:hlinkClick r:id="rId2" tooltip="Grottes d'Ajanta"/>
              </a:rPr>
              <a:t>Ajanta</a:t>
            </a:r>
            <a:r>
              <a:rPr lang="fr-FR" dirty="0"/>
              <a:t> . Ce jeu a été joué par les </a:t>
            </a:r>
            <a:r>
              <a:rPr lang="fr-FR" dirty="0">
                <a:hlinkClick r:id="rId3" tooltip="Empire moghol"/>
              </a:rPr>
              <a:t>empereurs moghols</a:t>
            </a:r>
            <a:r>
              <a:rPr lang="fr-FR" dirty="0"/>
              <a:t> de l'Inde;</a:t>
            </a:r>
          </a:p>
          <a:p>
            <a:r>
              <a:rPr lang="fr-FR" dirty="0"/>
              <a:t>En Angleterre, Pachisi a été modifié pour utiliser un dé cubique avec coupe de dés et breveté comme "Ludo" en 1896. La </a:t>
            </a:r>
            <a:r>
              <a:rPr lang="fr-FR" dirty="0">
                <a:hlinkClick r:id="rId4" tooltip="Marine royale"/>
              </a:rPr>
              <a:t>Royal Navy a</a:t>
            </a:r>
            <a:r>
              <a:rPr lang="fr-FR" dirty="0"/>
              <a:t> pris Ludo et l'a converti en jeu de plateau </a:t>
            </a:r>
            <a:r>
              <a:rPr lang="fr-FR" dirty="0">
                <a:hlinkClick r:id="rId5" tooltip="Uckers"/>
              </a:rPr>
              <a:t>Uckers</a:t>
            </a:r>
            <a:r>
              <a:rPr lang="fr-FR" dirty="0"/>
              <a:t> . En Allemagne, ce jeu est appelé " </a:t>
            </a:r>
            <a:r>
              <a:rPr lang="fr-FR" dirty="0">
                <a:hlinkClick r:id="rId6" tooltip="Mensch ärgere dich nicht"/>
              </a:rPr>
              <a:t>Mensch ärgere dich nicht</a:t>
            </a:r>
            <a:r>
              <a:rPr lang="fr-FR" dirty="0"/>
              <a:t> " (Homme, ne vous fâchez pas), et a des noms équivalents dans de nombreuses autres langues, comme l'albanais, le bulgare, le croate, le tchèque, le néerlandais, le macédonien, le russe, le serbe Slovaque, slovène et turc.</a:t>
            </a:r>
          </a:p>
          <a:p>
            <a:r>
              <a:rPr lang="fr-FR" dirty="0"/>
              <a:t>En Grèce, le jeu s'appelle "Γκρινιάρης" [Griniaris] (Grumbler) en référence au comportement typique du joueur.</a:t>
            </a:r>
          </a:p>
          <a:p>
            <a:r>
              <a:rPr lang="fr-FR" dirty="0"/>
              <a:t>En Italie, il s'appelle "Non t'</a:t>
            </a:r>
            <a:r>
              <a:rPr lang="fr-FR" dirty="0" err="1"/>
              <a:t>arrabbiare</a:t>
            </a:r>
            <a:r>
              <a:rPr lang="fr-FR" dirty="0"/>
              <a:t>" (Ne t'énerve pas).</a:t>
            </a:r>
          </a:p>
          <a:p>
            <a:endParaRPr lang="fr-FR" dirty="0"/>
          </a:p>
          <a:p>
            <a:endParaRPr lang="en-US" dirty="0"/>
          </a:p>
        </p:txBody>
      </p:sp>
    </p:spTree>
    <p:extLst>
      <p:ext uri="{BB962C8B-B14F-4D97-AF65-F5344CB8AC3E}">
        <p14:creationId xmlns:p14="http://schemas.microsoft.com/office/powerpoint/2010/main" val="263644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4103-827C-4321-90CD-DC687A3BFEE5}"/>
              </a:ext>
            </a:extLst>
          </p:cNvPr>
          <p:cNvSpPr>
            <a:spLocks noGrp="1"/>
          </p:cNvSpPr>
          <p:nvPr>
            <p:ph type="title"/>
          </p:nvPr>
        </p:nvSpPr>
        <p:spPr/>
        <p:txBody>
          <a:bodyPr/>
          <a:lstStyle/>
          <a:p>
            <a:r>
              <a:rPr lang="fr-CA" dirty="0"/>
              <a:t>                             </a:t>
            </a:r>
            <a:r>
              <a:rPr lang="fr-CA" b="1" i="1" dirty="0">
                <a:solidFill>
                  <a:srgbClr val="FF0000"/>
                </a:solidFill>
                <a:effectLst>
                  <a:outerShdw blurRad="38100" dist="38100" dir="2700000" algn="tl">
                    <a:srgbClr val="000000">
                      <a:alpha val="43137"/>
                    </a:srgbClr>
                  </a:outerShdw>
                </a:effectLst>
              </a:rPr>
              <a:t>Règle du jeux</a:t>
            </a:r>
            <a:endParaRPr lang="en-US" b="1" i="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A80D3E5-002C-4FA7-AE1B-0FE4ABE760A5}"/>
              </a:ext>
            </a:extLst>
          </p:cNvPr>
          <p:cNvSpPr>
            <a:spLocks noGrp="1"/>
          </p:cNvSpPr>
          <p:nvPr>
            <p:ph idx="1"/>
          </p:nvPr>
        </p:nvSpPr>
        <p:spPr>
          <a:xfrm>
            <a:off x="0" y="1825624"/>
            <a:ext cx="12192000" cy="5032375"/>
          </a:xfrm>
        </p:spPr>
        <p:txBody>
          <a:bodyPr>
            <a:normAutofit fontScale="77500" lnSpcReduction="20000"/>
          </a:bodyPr>
          <a:lstStyle/>
          <a:p>
            <a:r>
              <a:rPr lang="fr-FR" dirty="0"/>
              <a:t>Chaque joueur lance le dé. le rouleau le plus haut commence le jeu. Les joueurs alternent dans le sens des aiguilles d'une montre.</a:t>
            </a:r>
          </a:p>
          <a:p>
            <a:r>
              <a:rPr lang="fr-FR" dirty="0"/>
              <a:t>Pour entrer un jeton en jeu de sa cour à sa case de départ, un joueur doit lancer un </a:t>
            </a:r>
            <a:r>
              <a:rPr lang="fr-FR" i="1" dirty="0"/>
              <a:t>6</a:t>
            </a:r>
            <a:r>
              <a:rPr lang="fr-FR" dirty="0"/>
              <a:t> . </a:t>
            </a:r>
            <a:r>
              <a:rPr lang="fr-FR" baseline="30000" dirty="0">
                <a:hlinkClick r:id="rId2"/>
              </a:rPr>
              <a:t>[4] </a:t>
            </a:r>
            <a:r>
              <a:rPr lang="fr-FR" baseline="30000" dirty="0">
                <a:hlinkClick r:id="rId3"/>
              </a:rPr>
              <a:t>[6]</a:t>
            </a:r>
            <a:r>
              <a:rPr lang="fr-FR" dirty="0"/>
              <a:t> Si le joueur n'a pas encore de jetons en jeu et roule autre qu'un </a:t>
            </a:r>
            <a:r>
              <a:rPr lang="fr-FR" i="1" dirty="0"/>
              <a:t>6</a:t>
            </a:r>
            <a:r>
              <a:rPr lang="fr-FR" dirty="0"/>
              <a:t> , le tour passe au joueur suivant. Une fois qu'un joueur a un ou plusieurs jetons en jeu, il sélectionne un jeton et le déplace le long de la piste le nombre de cases indiqué par le dé. Les joueurs doivent toujours déplacer un jeton en fonction de la valeur de dé lancée. </a:t>
            </a:r>
            <a:r>
              <a:rPr lang="fr-FR" i="1" dirty="0">
                <a:hlinkClick r:id="rId4" tooltip="Glossaire des jeux de société"/>
              </a:rPr>
              <a:t>Les laissez</a:t>
            </a:r>
            <a:r>
              <a:rPr lang="fr-FR" dirty="0"/>
              <a:t> - </a:t>
            </a:r>
            <a:r>
              <a:rPr lang="fr-FR" i="1" dirty="0">
                <a:hlinkClick r:id="rId4" tooltip="Glossaire des jeux de société"/>
              </a:rPr>
              <a:t>passer</a:t>
            </a:r>
            <a:r>
              <a:rPr lang="fr-FR" dirty="0"/>
              <a:t> ne sont pas autorisés Si aucun mouvement n'est possible, le tour passe au joueur suivant.</a:t>
            </a:r>
          </a:p>
          <a:p>
            <a:r>
              <a:rPr lang="fr-FR" dirty="0"/>
              <a:t>Quand un </a:t>
            </a:r>
            <a:r>
              <a:rPr lang="fr-FR" i="1" dirty="0"/>
              <a:t>6</a:t>
            </a:r>
            <a:r>
              <a:rPr lang="fr-FR" dirty="0"/>
              <a:t> est lancé, le joueur peut choisir d'avancer un jeton déjà en jeu, ou peut entrer un autre jeton mis en scène à son carré de départ. En roulant un </a:t>
            </a:r>
            <a:r>
              <a:rPr lang="fr-FR" i="1" dirty="0"/>
              <a:t>6,</a:t>
            </a:r>
            <a:r>
              <a:rPr lang="fr-FR" dirty="0"/>
              <a:t> le joueur gagne un jet supplémentaire ou "bonus" à ce tour. Si le jet de bonus donne à nouveau </a:t>
            </a:r>
            <a:r>
              <a:rPr lang="fr-FR" i="1" dirty="0"/>
              <a:t>6</a:t>
            </a:r>
            <a:r>
              <a:rPr lang="fr-FR" dirty="0"/>
              <a:t> , le joueur gagne un jet de bonus supplémentaire. </a:t>
            </a:r>
            <a:r>
              <a:rPr lang="fr-FR" baseline="30000" dirty="0">
                <a:hlinkClick r:id="rId5"/>
              </a:rPr>
              <a:t>[e]</a:t>
            </a:r>
            <a:r>
              <a:rPr lang="fr-FR" dirty="0"/>
              <a:t> Si le troisième jet est également un </a:t>
            </a:r>
            <a:r>
              <a:rPr lang="fr-FR" i="1" dirty="0"/>
              <a:t>6</a:t>
            </a:r>
            <a:r>
              <a:rPr lang="fr-FR" dirty="0"/>
              <a:t> , le joueur ne peut pas bouger et le tour passe immédiatement au joueur suivant.</a:t>
            </a:r>
          </a:p>
          <a:p>
            <a:r>
              <a:rPr lang="fr-FR" dirty="0"/>
              <a:t>Les joueurs ne peuvent pas terminer leur déplacement sur une case qu'ils occupent déjà. Si l'avance d'un jeton se termine sur un carré occupé par le jeton d'un adversaire, le jeton de l'adversaire est renvoyé dans la cour de son propriétaire. Le jeton retourné peut être réintégré en jeu uniquement lorsque le propriétaire obtient un </a:t>
            </a:r>
            <a:r>
              <a:rPr lang="fr-FR" i="1" dirty="0"/>
              <a:t>6</a:t>
            </a:r>
            <a:r>
              <a:rPr lang="fr-FR" dirty="0"/>
              <a:t> . Contrairement à Pachisi, il n'y a pas de cases "sûres" sur la piste de jeu qui protègent les jetons d'un joueur. Les cases de la colonne d'un joueur sont toujours sûres, car aucun adversaire ne peut les entrer.</a:t>
            </a:r>
          </a:p>
          <a:p>
            <a:endParaRPr lang="en-US" dirty="0"/>
          </a:p>
        </p:txBody>
      </p:sp>
    </p:spTree>
    <p:extLst>
      <p:ext uri="{BB962C8B-B14F-4D97-AF65-F5344CB8AC3E}">
        <p14:creationId xmlns:p14="http://schemas.microsoft.com/office/powerpoint/2010/main" val="26442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5CBB-8319-4E3F-827A-2238234F61B8}"/>
              </a:ext>
            </a:extLst>
          </p:cNvPr>
          <p:cNvSpPr>
            <a:spLocks noGrp="1"/>
          </p:cNvSpPr>
          <p:nvPr>
            <p:ph type="title"/>
          </p:nvPr>
        </p:nvSpPr>
        <p:spPr/>
        <p:txBody>
          <a:bodyPr/>
          <a:lstStyle/>
          <a:p>
            <a:r>
              <a:rPr lang="fr-FR" dirty="0"/>
              <a:t>Variante de </a:t>
            </a:r>
            <a:r>
              <a:rPr lang="fr-FR" dirty="0">
                <a:hlinkClick r:id="rId2" tooltip="Pachisi"/>
              </a:rPr>
              <a:t>Pachisi</a:t>
            </a:r>
            <a:r>
              <a:rPr lang="fr-FR" dirty="0"/>
              <a:t> jouée sur une planche Ludo au </a:t>
            </a:r>
            <a:r>
              <a:rPr lang="fr-FR" dirty="0">
                <a:hlinkClick r:id="rId3" tooltip="Népal"/>
              </a:rPr>
              <a:t>Népal</a:t>
            </a:r>
            <a:endParaRPr lang="en-US" dirty="0"/>
          </a:p>
        </p:txBody>
      </p:sp>
      <p:pic>
        <p:nvPicPr>
          <p:cNvPr id="1026" name="Picture 2" descr="https://upload.wikimedia.org/wikipedia/commons/thumb/0/0f/Narayangarh-12.JPG/800px-Narayangarh-12.JPG">
            <a:extLst>
              <a:ext uri="{FF2B5EF4-FFF2-40B4-BE49-F238E27FC236}">
                <a16:creationId xmlns:a16="http://schemas.microsoft.com/office/drawing/2014/main" id="{CCEB3064-DB91-4408-A68B-64F3D65AF0D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56000" y="2096294"/>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9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0E3E-6A52-4B2D-BE94-E70738CC7F97}"/>
              </a:ext>
            </a:extLst>
          </p:cNvPr>
          <p:cNvSpPr>
            <a:spLocks noGrp="1"/>
          </p:cNvSpPr>
          <p:nvPr>
            <p:ph type="title"/>
          </p:nvPr>
        </p:nvSpPr>
        <p:spPr/>
        <p:txBody>
          <a:bodyPr/>
          <a:lstStyle/>
          <a:p>
            <a:r>
              <a:rPr lang="en-US" b="1" dirty="0"/>
              <a:t>                              </a:t>
            </a:r>
            <a:r>
              <a:rPr lang="en-US" b="1" i="1" dirty="0">
                <a:solidFill>
                  <a:srgbClr val="FF0000"/>
                </a:solidFill>
                <a:effectLst>
                  <a:outerShdw blurRad="38100" dist="38100" dir="2700000" algn="tl">
                    <a:srgbClr val="000000">
                      <a:alpha val="43137"/>
                    </a:srgbClr>
                  </a:outerShdw>
                </a:effectLst>
              </a:rPr>
              <a:t>Bibliographie</a:t>
            </a:r>
            <a:endParaRPr lang="en-US" i="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D69336B-B629-4F3A-8163-4E72098F74CE}"/>
              </a:ext>
            </a:extLst>
          </p:cNvPr>
          <p:cNvSpPr>
            <a:spLocks noGrp="1"/>
          </p:cNvSpPr>
          <p:nvPr>
            <p:ph idx="1"/>
          </p:nvPr>
        </p:nvSpPr>
        <p:spPr>
          <a:xfrm>
            <a:off x="0" y="1825625"/>
            <a:ext cx="12192000" cy="4933990"/>
          </a:xfrm>
        </p:spPr>
        <p:txBody>
          <a:bodyPr/>
          <a:lstStyle/>
          <a:p>
            <a:r>
              <a:rPr lang="fr-FR" dirty="0">
                <a:hlinkClick r:id="rId2" tooltip="Robert Charles Bell"/>
              </a:rPr>
              <a:t>Bell, RC</a:t>
            </a:r>
            <a:r>
              <a:rPr lang="fr-FR" dirty="0"/>
              <a:t> (1983). </a:t>
            </a:r>
            <a:r>
              <a:rPr lang="fr-FR" i="1" dirty="0"/>
              <a:t>Le livre de jeu de plateau</a:t>
            </a:r>
            <a:r>
              <a:rPr lang="fr-FR" dirty="0"/>
              <a:t> . Livres d'Exeter</a:t>
            </a:r>
            <a:r>
              <a:rPr lang="en-US" i="1" dirty="0"/>
              <a:t>Groupe de diagramme (1975). Ruth Midgley, éd. La façon de jouer. Paddington Press Ltd. pp. 12-13. </a:t>
            </a:r>
            <a:r>
              <a:rPr lang="en-US" i="1" dirty="0">
                <a:hlinkClick r:id="rId3" tooltip="Numéro du Standard international"/>
              </a:rPr>
              <a:t>ISBN </a:t>
            </a:r>
            <a:r>
              <a:rPr lang="en-US" i="1" dirty="0"/>
              <a:t> </a:t>
            </a:r>
            <a:r>
              <a:rPr lang="en-US" i="1" dirty="0">
                <a:hlinkClick r:id="rId4" tooltip="Spécial: BookSources / 0-8467-0060-3"/>
              </a:rPr>
              <a:t>0-8467-0060-3</a:t>
            </a:r>
            <a:r>
              <a:rPr lang="en-US" i="1" dirty="0"/>
              <a:t> .</a:t>
            </a:r>
            <a:endParaRPr lang="en-US" dirty="0"/>
          </a:p>
          <a:p>
            <a:r>
              <a:rPr lang="en-US" i="1" dirty="0">
                <a:hlinkClick r:id="rId5" tooltip="HJR Murray"/>
              </a:rPr>
              <a:t>Murray, HJR</a:t>
            </a:r>
            <a:r>
              <a:rPr lang="en-US" i="1" dirty="0"/>
              <a:t> (1978). Une histoire de Board-Games autres que les échecs (Ed. Réédité). Hacker Art Books Inc. </a:t>
            </a:r>
            <a:r>
              <a:rPr lang="en-US" i="1" dirty="0">
                <a:hlinkClick r:id="rId3" tooltip="Numéro du Standard international"/>
              </a:rPr>
              <a:t>ISBN </a:t>
            </a:r>
            <a:r>
              <a:rPr lang="en-US" i="1" dirty="0"/>
              <a:t> </a:t>
            </a:r>
            <a:r>
              <a:rPr lang="en-US" i="1" dirty="0">
                <a:hlinkClick r:id="rId6" tooltip="Spécial: BookSources / 0-87817-211-4"/>
              </a:rPr>
              <a:t>0-87817-211-4</a:t>
            </a:r>
            <a:r>
              <a:rPr lang="en-US" i="1" dirty="0"/>
              <a:t>.</a:t>
            </a:r>
            <a:endParaRPr lang="en-US" dirty="0"/>
          </a:p>
          <a:p>
            <a:r>
              <a:rPr lang="en-US" i="1" dirty="0">
                <a:hlinkClick r:id="rId7" tooltip="David Parlett"/>
              </a:rPr>
              <a:t>Parlett, David</a:t>
            </a:r>
            <a:r>
              <a:rPr lang="en-US" i="1" dirty="0"/>
              <a:t> (1999). L'histoire d'Oxford des jeux de société . </a:t>
            </a:r>
            <a:r>
              <a:rPr lang="en-US" i="1" dirty="0">
                <a:hlinkClick r:id="rId8" tooltip="Oxford University Press"/>
              </a:rPr>
              <a:t>Oxford University Press</a:t>
            </a:r>
            <a:r>
              <a:rPr lang="en-US" i="1" dirty="0"/>
              <a:t> Inc. </a:t>
            </a:r>
            <a:r>
              <a:rPr lang="en-US" i="1" dirty="0">
                <a:hlinkClick r:id="rId3" tooltip="Numéro du Standard international"/>
              </a:rPr>
              <a:t>ISBN </a:t>
            </a:r>
            <a:r>
              <a:rPr lang="en-US" i="1" dirty="0"/>
              <a:t> </a:t>
            </a:r>
            <a:r>
              <a:rPr lang="en-US" i="1" dirty="0">
                <a:hlinkClick r:id="rId9" tooltip="Spécial: BookSources / 0-19-212998-8"/>
              </a:rPr>
              <a:t>0-19-212998-8</a:t>
            </a:r>
            <a:r>
              <a:rPr lang="en-US" i="1" dirty="0"/>
              <a:t> .</a:t>
            </a:r>
          </a:p>
          <a:p>
            <a:endParaRPr lang="fr-CA" i="1" dirty="0"/>
          </a:p>
          <a:p>
            <a:endParaRPr lang="fr-CA" i="1" dirty="0"/>
          </a:p>
          <a:p>
            <a:pPr marL="0" indent="0">
              <a:buNone/>
            </a:pPr>
            <a:r>
              <a:rPr lang="fr-CA" i="1" dirty="0"/>
              <a:t>                                                             S</a:t>
            </a:r>
            <a:r>
              <a:rPr lang="en-US" i="1" dirty="0"/>
              <a:t>ERGES LETENOU</a:t>
            </a:r>
            <a:endParaRPr lang="en-US" dirty="0"/>
          </a:p>
          <a:p>
            <a:endParaRPr lang="en-US" dirty="0"/>
          </a:p>
        </p:txBody>
      </p:sp>
    </p:spTree>
    <p:extLst>
      <p:ext uri="{BB962C8B-B14F-4D97-AF65-F5344CB8AC3E}">
        <p14:creationId xmlns:p14="http://schemas.microsoft.com/office/powerpoint/2010/main" val="317372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44</Words>
  <Application>Microsoft Office PowerPoint</Application>
  <PresentationFormat>Widescreen</PresentationFormat>
  <Paragraphs>22</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Le jeux de Ludo</vt:lpstr>
      <vt:lpstr>PowerPoint Presentation</vt:lpstr>
      <vt:lpstr>                          Planche jeux Ludo</vt:lpstr>
      <vt:lpstr>                                Historique</vt:lpstr>
      <vt:lpstr>                             Règle du jeux</vt:lpstr>
      <vt:lpstr>Variante de Pachisi jouée sur une planche Ludo au Népal</vt:lpstr>
      <vt:lpstr>                              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jeux de ludo</dc:title>
  <dc:creator>serges tsaffo letenou</dc:creator>
  <cp:lastModifiedBy>serges tsaffo letenou</cp:lastModifiedBy>
  <cp:revision>14</cp:revision>
  <dcterms:created xsi:type="dcterms:W3CDTF">2018-01-07T20:32:59Z</dcterms:created>
  <dcterms:modified xsi:type="dcterms:W3CDTF">2018-01-08T16:44:17Z</dcterms:modified>
</cp:coreProperties>
</file>