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5.jpg" ContentType="image/pn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5"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1FCB4-CAE4-4380-8B05-C7BC2519C0D0}" type="datetimeFigureOut">
              <a:rPr lang="en-CA" smtClean="0"/>
              <a:t>2018-01-03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8F06E-D20A-4E78-82CD-A8E38A0EC7FB}" type="slidenum">
              <a:rPr lang="en-CA" smtClean="0"/>
              <a:t>‹#›</a:t>
            </a:fld>
            <a:endParaRPr lang="en-CA"/>
          </a:p>
        </p:txBody>
      </p:sp>
    </p:spTree>
    <p:extLst>
      <p:ext uri="{BB962C8B-B14F-4D97-AF65-F5344CB8AC3E}">
        <p14:creationId xmlns:p14="http://schemas.microsoft.com/office/powerpoint/2010/main" val="2265991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D9-B2F0-41B0-A012-0B240D216F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0CB6FBC-36DC-4C84-8B71-BF4D74D925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2FA4970-1382-4738-B6DC-56439314A407}"/>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5" name="Footer Placeholder 4">
            <a:extLst>
              <a:ext uri="{FF2B5EF4-FFF2-40B4-BE49-F238E27FC236}">
                <a16:creationId xmlns:a16="http://schemas.microsoft.com/office/drawing/2014/main" id="{1E9B5D62-7EF8-43DE-A274-817B1165D92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C525F18-770E-4033-A0D6-E126C2E5D696}"/>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1236282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C835-82E7-4B25-9317-C5596D9DF33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B6DED61-0794-4E76-8E08-99BFEA1AC9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815B3F-13CC-426A-B019-DF2B16A1F20F}"/>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5" name="Footer Placeholder 4">
            <a:extLst>
              <a:ext uri="{FF2B5EF4-FFF2-40B4-BE49-F238E27FC236}">
                <a16:creationId xmlns:a16="http://schemas.microsoft.com/office/drawing/2014/main" id="{739F7BB4-2F2F-44C1-93AB-3F83BBA0D58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A6B0D49-E831-4E5C-B4CE-F53013516D31}"/>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106649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7ABDD1-FAFE-4ADB-9BC0-159B93C708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667E89-CE17-4B83-B62C-162574E667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240B4C1-C59A-4466-94AA-4DA387BEA109}"/>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5" name="Footer Placeholder 4">
            <a:extLst>
              <a:ext uri="{FF2B5EF4-FFF2-40B4-BE49-F238E27FC236}">
                <a16:creationId xmlns:a16="http://schemas.microsoft.com/office/drawing/2014/main" id="{E34D32D5-53B3-4570-A256-4B2C5308EC6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D95A71B-ECB4-4F6A-AC80-E6B49C0737D1}"/>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76181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A38D-08E3-4EF7-A721-4B37D4B3E98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C6FD4AB-4470-4E11-A0A8-FFAFEA43A1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878CFCE-7A7A-4064-BCE2-E2A72F577152}"/>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5" name="Footer Placeholder 4">
            <a:extLst>
              <a:ext uri="{FF2B5EF4-FFF2-40B4-BE49-F238E27FC236}">
                <a16:creationId xmlns:a16="http://schemas.microsoft.com/office/drawing/2014/main" id="{5193CD4E-9675-48D9-A076-68674871BAE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57A7C9-BA86-468A-B1A2-7765A463AD29}"/>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405963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36186-3BB9-4AD2-B74F-1F13547A72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6122B6E-1B6E-4710-8042-B01E6E9FF1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599A36-7A22-4812-97A0-C7CCAC4FD179}"/>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5" name="Footer Placeholder 4">
            <a:extLst>
              <a:ext uri="{FF2B5EF4-FFF2-40B4-BE49-F238E27FC236}">
                <a16:creationId xmlns:a16="http://schemas.microsoft.com/office/drawing/2014/main" id="{9104553A-AE01-4BF5-AE74-9DD86A80B8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8E9AE63-A834-4A54-A4F1-8A0CA5526C21}"/>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4089593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FC8FC-0B54-49C8-91AE-1366A9CEAFA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A764870-0931-4EB9-8415-37FCFE68FB4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73F0B99-EB94-4F8C-B390-9C5ABB123F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34661F4-7578-4E5D-9A9F-6EA830C79855}"/>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6" name="Footer Placeholder 5">
            <a:extLst>
              <a:ext uri="{FF2B5EF4-FFF2-40B4-BE49-F238E27FC236}">
                <a16:creationId xmlns:a16="http://schemas.microsoft.com/office/drawing/2014/main" id="{53AADD5D-C5CA-4C02-B6A4-4293D80EF29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8419E4C-F62B-435E-8216-DDC14146942A}"/>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644547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F329-509A-42BF-93D3-FD7577CFF02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65D411-9905-45CA-909F-C76AB50C52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42D9E79-322B-4E21-9BD1-FF552620DB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5BD1B2B-5CE2-45C6-A7A4-2971198CF8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190739-5BAE-492D-B7E5-2C69484A011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5728EFE-9756-49D4-A0AC-4FC924E0A6DB}"/>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8" name="Footer Placeholder 7">
            <a:extLst>
              <a:ext uri="{FF2B5EF4-FFF2-40B4-BE49-F238E27FC236}">
                <a16:creationId xmlns:a16="http://schemas.microsoft.com/office/drawing/2014/main" id="{70F156D5-A94C-4D2F-804C-2DDEB232ACB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DFFB999-4799-46D5-93E3-2C7C9027D628}"/>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193896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98B3-7BA2-4B10-9358-18B551A6DED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3531C38-D0B1-45F9-9562-582E7121D86F}"/>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4" name="Footer Placeholder 3">
            <a:extLst>
              <a:ext uri="{FF2B5EF4-FFF2-40B4-BE49-F238E27FC236}">
                <a16:creationId xmlns:a16="http://schemas.microsoft.com/office/drawing/2014/main" id="{D39F9583-9A04-4DA8-903C-70C6B4E095F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F936491-D35B-49A0-AB67-729599BF799B}"/>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376717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6A68F5-CC76-4540-87B6-1D3314256AAE}"/>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3" name="Footer Placeholder 2">
            <a:extLst>
              <a:ext uri="{FF2B5EF4-FFF2-40B4-BE49-F238E27FC236}">
                <a16:creationId xmlns:a16="http://schemas.microsoft.com/office/drawing/2014/main" id="{B6A6AD04-5F97-46F5-ACFC-A574262AAB3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415DA9A-8FAA-4838-8940-206CFB84DB6C}"/>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3974285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43D6-1D6A-4AB6-8479-AB987AC10F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5FB9C49-0B2C-4991-8FAE-D79324C2E9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CC45E4D-E02E-4809-A7F3-735C083D0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3598D1-CC82-48A0-BE9C-6B906A1E7B6D}"/>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6" name="Footer Placeholder 5">
            <a:extLst>
              <a:ext uri="{FF2B5EF4-FFF2-40B4-BE49-F238E27FC236}">
                <a16:creationId xmlns:a16="http://schemas.microsoft.com/office/drawing/2014/main" id="{8FF2870D-8071-4BE3-A159-1B7C37D9EE1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DD7881C-BBC0-4E7A-8CD0-ECEE41CD2BFB}"/>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156501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DD80E-9847-4A33-8627-CE846FE108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ABAB76D-FD80-4CA0-A960-54774ED69F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714EA64-5D39-4264-9B45-78A622A6BA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C3D9EF-3414-4F3F-98BB-55D084914241}"/>
              </a:ext>
            </a:extLst>
          </p:cNvPr>
          <p:cNvSpPr>
            <a:spLocks noGrp="1"/>
          </p:cNvSpPr>
          <p:nvPr>
            <p:ph type="dt" sz="half" idx="10"/>
          </p:nvPr>
        </p:nvSpPr>
        <p:spPr/>
        <p:txBody>
          <a:bodyPr/>
          <a:lstStyle/>
          <a:p>
            <a:fld id="{80EF9976-47A8-4A61-B1B4-47F1B99F724A}" type="datetimeFigureOut">
              <a:rPr lang="en-CA" smtClean="0"/>
              <a:t>2018-01-03</a:t>
            </a:fld>
            <a:endParaRPr lang="en-CA"/>
          </a:p>
        </p:txBody>
      </p:sp>
      <p:sp>
        <p:nvSpPr>
          <p:cNvPr id="6" name="Footer Placeholder 5">
            <a:extLst>
              <a:ext uri="{FF2B5EF4-FFF2-40B4-BE49-F238E27FC236}">
                <a16:creationId xmlns:a16="http://schemas.microsoft.com/office/drawing/2014/main" id="{972E49A9-DFA3-4F31-A8D1-65647AAF370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B860554-5B42-4C66-BDC7-FF0BC5D9B971}"/>
              </a:ext>
            </a:extLst>
          </p:cNvPr>
          <p:cNvSpPr>
            <a:spLocks noGrp="1"/>
          </p:cNvSpPr>
          <p:nvPr>
            <p:ph type="sldNum" sz="quarter" idx="12"/>
          </p:nvPr>
        </p:nvSpPr>
        <p:spPr/>
        <p:txBody>
          <a:bodyPr/>
          <a:lstStyle/>
          <a:p>
            <a:fld id="{D56D0C5F-3069-4565-98BA-9C858809FA90}" type="slidenum">
              <a:rPr lang="en-CA" smtClean="0"/>
              <a:t>‹#›</a:t>
            </a:fld>
            <a:endParaRPr lang="en-CA"/>
          </a:p>
        </p:txBody>
      </p:sp>
    </p:spTree>
    <p:extLst>
      <p:ext uri="{BB962C8B-B14F-4D97-AF65-F5344CB8AC3E}">
        <p14:creationId xmlns:p14="http://schemas.microsoft.com/office/powerpoint/2010/main" val="2389391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D27F69-6929-4041-AD3A-1D41FF6463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14F1D93-1A72-43C0-A9D8-79ABC962B9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4A758EA-8643-4000-BB53-C3682C0D3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F9976-47A8-4A61-B1B4-47F1B99F724A}" type="datetimeFigureOut">
              <a:rPr lang="en-CA" smtClean="0"/>
              <a:t>2018-01-03</a:t>
            </a:fld>
            <a:endParaRPr lang="en-CA"/>
          </a:p>
        </p:txBody>
      </p:sp>
      <p:sp>
        <p:nvSpPr>
          <p:cNvPr id="5" name="Footer Placeholder 4">
            <a:extLst>
              <a:ext uri="{FF2B5EF4-FFF2-40B4-BE49-F238E27FC236}">
                <a16:creationId xmlns:a16="http://schemas.microsoft.com/office/drawing/2014/main" id="{700C292D-F9F0-48FF-8720-149B4BBAC8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2E93FE3-70B8-4C0D-81A4-48EC5DF91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6D0C5F-3069-4565-98BA-9C858809FA90}" type="slidenum">
              <a:rPr lang="en-CA" smtClean="0"/>
              <a:t>‹#›</a:t>
            </a:fld>
            <a:endParaRPr lang="en-CA"/>
          </a:p>
        </p:txBody>
      </p:sp>
    </p:spTree>
    <p:extLst>
      <p:ext uri="{BB962C8B-B14F-4D97-AF65-F5344CB8AC3E}">
        <p14:creationId xmlns:p14="http://schemas.microsoft.com/office/powerpoint/2010/main" val="2318866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mmanuel.adam.free.fr/site/spip.php?article91" TargetMode="External"/><Relationship Id="rId2" Type="http://schemas.openxmlformats.org/officeDocument/2006/relationships/hyperlink" Target="https://zestedesavoir.com/forums/sujet/1275/puissance-4-qui-aura-la-meilleure-ia/" TargetMode="External"/><Relationship Id="rId1" Type="http://schemas.openxmlformats.org/officeDocument/2006/relationships/slideLayout" Target="../slideLayouts/slideLayout2.xml"/><Relationship Id="rId5" Type="http://schemas.openxmlformats.org/officeDocument/2006/relationships/hyperlink" Target="https://lp.searchdimension.com/2067/" TargetMode="External"/><Relationship Id="rId4" Type="http://schemas.openxmlformats.org/officeDocument/2006/relationships/hyperlink" Target="https://openclassrooms.com/forum/sujet/algorithme-minmax-puissance-4-9631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2C91B6-97B4-47FA-BAD8-CCE8F202F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524" y="1952625"/>
            <a:ext cx="8686801" cy="4905375"/>
          </a:xfrm>
          <a:prstGeom prst="rect">
            <a:avLst/>
          </a:prstGeom>
          <a:ln>
            <a:noFill/>
          </a:ln>
          <a:effectLst>
            <a:softEdge rad="112500"/>
          </a:effectLst>
        </p:spPr>
      </p:pic>
      <p:pic>
        <p:nvPicPr>
          <p:cNvPr id="8" name="Picture 7">
            <a:extLst>
              <a:ext uri="{FF2B5EF4-FFF2-40B4-BE49-F238E27FC236}">
                <a16:creationId xmlns:a16="http://schemas.microsoft.com/office/drawing/2014/main" id="{E2980D83-D1AE-4332-A7B8-CB58605A3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120" y="240664"/>
            <a:ext cx="6847840" cy="11004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6670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0E0183-20A9-4611-9320-A402BCEF903F}"/>
              </a:ext>
            </a:extLst>
          </p:cNvPr>
          <p:cNvSpPr>
            <a:spLocks noGrp="1"/>
          </p:cNvSpPr>
          <p:nvPr>
            <p:ph idx="1"/>
          </p:nvPr>
        </p:nvSpPr>
        <p:spPr>
          <a:xfrm>
            <a:off x="111760" y="680720"/>
            <a:ext cx="4592320" cy="6177280"/>
          </a:xfrm>
        </p:spPr>
        <p:txBody>
          <a:bodyPr/>
          <a:lstStyle/>
          <a:p>
            <a:r>
              <a:rPr lang="fr-FR" b="1" dirty="0"/>
              <a:t>Prévoyez vos tours suivants.</a:t>
            </a:r>
            <a:r>
              <a:rPr lang="fr-FR" dirty="0"/>
              <a:t> Comme aux échecs, au Puissance 4, vous ou votre adversaire pouvez être obligés de placer un jeton de manière à empêcher l’autre de gagner. Vous pouvez parfois profiter de ces situations, il est donc important de réfléchir à la réaction de votre adversaire lorsque vous décidez où vous allez placer un jeton</a:t>
            </a:r>
            <a:endParaRPr lang="en-CA" dirty="0"/>
          </a:p>
        </p:txBody>
      </p:sp>
      <p:pic>
        <p:nvPicPr>
          <p:cNvPr id="5" name="Picture 4">
            <a:extLst>
              <a:ext uri="{FF2B5EF4-FFF2-40B4-BE49-F238E27FC236}">
                <a16:creationId xmlns:a16="http://schemas.microsoft.com/office/drawing/2014/main" id="{D4133221-0199-4A62-93D3-4DC73E7AB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320" y="457200"/>
            <a:ext cx="6268720" cy="4978400"/>
          </a:xfrm>
          <a:prstGeom prst="rect">
            <a:avLst/>
          </a:prstGeom>
        </p:spPr>
      </p:pic>
    </p:spTree>
    <p:extLst>
      <p:ext uri="{BB962C8B-B14F-4D97-AF65-F5344CB8AC3E}">
        <p14:creationId xmlns:p14="http://schemas.microsoft.com/office/powerpoint/2010/main" val="195401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F52F9D-3F89-441E-89AF-0B0E33CE7002}"/>
              </a:ext>
            </a:extLst>
          </p:cNvPr>
          <p:cNvSpPr>
            <a:spLocks noGrp="1"/>
          </p:cNvSpPr>
          <p:nvPr>
            <p:ph idx="1"/>
          </p:nvPr>
        </p:nvSpPr>
        <p:spPr>
          <a:xfrm>
            <a:off x="104776" y="609601"/>
            <a:ext cx="4924424" cy="5862320"/>
          </a:xfrm>
        </p:spPr>
        <p:txBody>
          <a:bodyPr>
            <a:normAutofit/>
          </a:bodyPr>
          <a:lstStyle/>
          <a:p>
            <a:r>
              <a:rPr lang="fr-FR" b="1" dirty="0"/>
              <a:t>Bloquez votre adversaire.</a:t>
            </a:r>
            <a:r>
              <a:rPr lang="fr-FR" dirty="0"/>
              <a:t> Dans n’importe quel jeu, la règle de base pour ne pas perdre est d’empêcher votre adversaire de gagner. Dans le cas de Puissance 4, cela signifie que vous devez vous défendre contre les tactiques de l’autre joueur en mettant vos jetons dans les trous libres dont il a besoin pour compléter une série de quatre </a:t>
            </a:r>
            <a:endParaRPr lang="en-CA" dirty="0"/>
          </a:p>
        </p:txBody>
      </p:sp>
      <p:pic>
        <p:nvPicPr>
          <p:cNvPr id="5" name="Picture 4">
            <a:extLst>
              <a:ext uri="{FF2B5EF4-FFF2-40B4-BE49-F238E27FC236}">
                <a16:creationId xmlns:a16="http://schemas.microsoft.com/office/drawing/2014/main" id="{03CAD362-6285-4005-957A-1B80BC06D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4880" y="721360"/>
            <a:ext cx="5892800" cy="5181600"/>
          </a:xfrm>
          <a:prstGeom prst="rect">
            <a:avLst/>
          </a:prstGeom>
          <a:ln>
            <a:noFill/>
          </a:ln>
          <a:effectLst>
            <a:softEdge rad="112500"/>
          </a:effectLst>
        </p:spPr>
      </p:pic>
    </p:spTree>
    <p:extLst>
      <p:ext uri="{BB962C8B-B14F-4D97-AF65-F5344CB8AC3E}">
        <p14:creationId xmlns:p14="http://schemas.microsoft.com/office/powerpoint/2010/main" val="1839898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98DC6-7EBA-40CB-9E80-D67975761B2A}"/>
              </a:ext>
            </a:extLst>
          </p:cNvPr>
          <p:cNvSpPr>
            <a:spLocks noGrp="1"/>
          </p:cNvSpPr>
          <p:nvPr>
            <p:ph idx="1"/>
          </p:nvPr>
        </p:nvSpPr>
        <p:spPr>
          <a:xfrm>
            <a:off x="838200" y="518160"/>
            <a:ext cx="3581400" cy="5658803"/>
          </a:xfrm>
        </p:spPr>
        <p:txBody>
          <a:bodyPr>
            <a:normAutofit/>
          </a:bodyPr>
          <a:lstStyle/>
          <a:p>
            <a:pPr marL="0" indent="0">
              <a:buNone/>
            </a:pPr>
            <a:r>
              <a:rPr lang="fr-FR" b="1" dirty="0"/>
              <a:t>Profitez des erreurs de l’autre joueur.</a:t>
            </a:r>
            <a:r>
              <a:rPr lang="fr-FR" dirty="0"/>
              <a:t> Dans ce jeu, si vous ne bloquez pas les coups de votre adversaire, vous lui permettrez de gagner. Pour éviter cela, soyez attentif à la disposition des jetons dans la grille et aux conséquences de chaque tour pour pouvoir profiter des éventuelles erreurs </a:t>
            </a:r>
            <a:endParaRPr lang="en-CA" dirty="0"/>
          </a:p>
        </p:txBody>
      </p:sp>
      <p:pic>
        <p:nvPicPr>
          <p:cNvPr id="5" name="Picture 4">
            <a:extLst>
              <a:ext uri="{FF2B5EF4-FFF2-40B4-BE49-F238E27FC236}">
                <a16:creationId xmlns:a16="http://schemas.microsoft.com/office/drawing/2014/main" id="{BB8178FD-7D75-4625-900D-D64B8E3EA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2400" y="518160"/>
            <a:ext cx="6553200" cy="5232400"/>
          </a:xfrm>
          <a:prstGeom prst="rect">
            <a:avLst/>
          </a:prstGeom>
          <a:ln>
            <a:noFill/>
          </a:ln>
          <a:effectLst>
            <a:softEdge rad="112500"/>
          </a:effectLst>
        </p:spPr>
      </p:pic>
    </p:spTree>
    <p:extLst>
      <p:ext uri="{BB962C8B-B14F-4D97-AF65-F5344CB8AC3E}">
        <p14:creationId xmlns:p14="http://schemas.microsoft.com/office/powerpoint/2010/main" val="3474221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9ED78-3E69-4E7E-93C2-E803BC73C1CD}"/>
              </a:ext>
            </a:extLst>
          </p:cNvPr>
          <p:cNvSpPr>
            <a:spLocks noGrp="1"/>
          </p:cNvSpPr>
          <p:nvPr>
            <p:ph idx="1"/>
          </p:nvPr>
        </p:nvSpPr>
        <p:spPr>
          <a:xfrm>
            <a:off x="838200" y="771525"/>
            <a:ext cx="3686175" cy="5405438"/>
          </a:xfrm>
        </p:spPr>
        <p:txBody>
          <a:bodyPr/>
          <a:lstStyle/>
          <a:p>
            <a:pPr marL="0" indent="0">
              <a:buNone/>
            </a:pPr>
            <a:r>
              <a:rPr lang="fr-FR" b="1" dirty="0"/>
              <a:t>Ayez une stratégie offensive.</a:t>
            </a:r>
            <a:r>
              <a:rPr lang="fr-FR" dirty="0"/>
              <a:t> Il est important de vous défendre et de bloquer l’autre joueur, mais pour gagner, vous devez également former des séries avec vos propres jetons. </a:t>
            </a:r>
            <a:endParaRPr lang="en-CA" dirty="0"/>
          </a:p>
        </p:txBody>
      </p:sp>
      <p:pic>
        <p:nvPicPr>
          <p:cNvPr id="5" name="Picture 4">
            <a:extLst>
              <a:ext uri="{FF2B5EF4-FFF2-40B4-BE49-F238E27FC236}">
                <a16:creationId xmlns:a16="http://schemas.microsoft.com/office/drawing/2014/main" id="{72DF7436-FB97-407B-9064-765BF07A9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3600" y="446405"/>
            <a:ext cx="7213600" cy="51415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7278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5EA1-50BF-44C5-9514-2C8B668FCE2D}"/>
              </a:ext>
            </a:extLst>
          </p:cNvPr>
          <p:cNvSpPr>
            <a:spLocks noGrp="1"/>
          </p:cNvSpPr>
          <p:nvPr>
            <p:ph type="title"/>
          </p:nvPr>
        </p:nvSpPr>
        <p:spPr/>
        <p:txBody>
          <a:bodyPr>
            <a:normAutofit fontScale="90000"/>
          </a:bodyPr>
          <a:lstStyle/>
          <a:p>
            <a:pPr algn="ctr"/>
            <a:r>
              <a:rPr lang="en-CA" dirty="0">
                <a:latin typeface="Arial Rounded MT Bold" panose="020F0704030504030204" pitchFamily="34" charset="0"/>
              </a:rPr>
              <a:t>Algorithm </a:t>
            </a:r>
            <a:r>
              <a:rPr lang="en-CA" dirty="0" err="1">
                <a:latin typeface="Arial Rounded MT Bold" panose="020F0704030504030204" pitchFamily="34" charset="0"/>
              </a:rPr>
              <a:t>MinMax</a:t>
            </a:r>
            <a:br>
              <a:rPr lang="en-CA" dirty="0">
                <a:latin typeface="Arial Rounded MT Bold" panose="020F0704030504030204" pitchFamily="34" charset="0"/>
              </a:rPr>
            </a:br>
            <a:endParaRPr lang="en-CA" sz="5400" b="1" dirty="0">
              <a:effectLst>
                <a:outerShdw blurRad="38100" dist="38100" dir="2700000" algn="tl">
                  <a:srgbClr val="000000">
                    <a:alpha val="43137"/>
                  </a:srgbClr>
                </a:outerShdw>
              </a:effectLst>
              <a:latin typeface="Arial Rounded MT Bold" panose="020F0704030504030204" pitchFamily="34" charset="0"/>
            </a:endParaRPr>
          </a:p>
        </p:txBody>
      </p:sp>
      <p:pic>
        <p:nvPicPr>
          <p:cNvPr id="8" name="Content Placeholder 7" descr="Screen Clipping">
            <a:extLst>
              <a:ext uri="{FF2B5EF4-FFF2-40B4-BE49-F238E27FC236}">
                <a16:creationId xmlns:a16="http://schemas.microsoft.com/office/drawing/2014/main" id="{4306BE96-7713-41F5-A06E-3778DD0DB7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680" y="1178560"/>
            <a:ext cx="10982960" cy="54051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755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a:extLst>
              <a:ext uri="{FF2B5EF4-FFF2-40B4-BE49-F238E27FC236}">
                <a16:creationId xmlns:a16="http://schemas.microsoft.com/office/drawing/2014/main" id="{28A2B835-E3A3-4F12-8C8E-89C718DEFA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00560" cy="6858000"/>
          </a:xfrm>
        </p:spPr>
      </p:pic>
    </p:spTree>
    <p:extLst>
      <p:ext uri="{BB962C8B-B14F-4D97-AF65-F5344CB8AC3E}">
        <p14:creationId xmlns:p14="http://schemas.microsoft.com/office/powerpoint/2010/main" val="3889631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 Clipping">
            <a:extLst>
              <a:ext uri="{FF2B5EF4-FFF2-40B4-BE49-F238E27FC236}">
                <a16:creationId xmlns:a16="http://schemas.microsoft.com/office/drawing/2014/main" id="{C48F66F9-B0F9-4A4A-A5C3-B683611687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466320" cy="6858000"/>
          </a:xfrm>
        </p:spPr>
      </p:pic>
    </p:spTree>
    <p:extLst>
      <p:ext uri="{BB962C8B-B14F-4D97-AF65-F5344CB8AC3E}">
        <p14:creationId xmlns:p14="http://schemas.microsoft.com/office/powerpoint/2010/main" val="4197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a:extLst>
              <a:ext uri="{FF2B5EF4-FFF2-40B4-BE49-F238E27FC236}">
                <a16:creationId xmlns:a16="http://schemas.microsoft.com/office/drawing/2014/main" id="{447C7AAC-83B0-4081-97D6-1917CF095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 y="182880"/>
            <a:ext cx="12100560" cy="6675120"/>
          </a:xfrm>
          <a:prstGeom prst="rect">
            <a:avLst/>
          </a:prstGeom>
        </p:spPr>
      </p:pic>
    </p:spTree>
    <p:extLst>
      <p:ext uri="{BB962C8B-B14F-4D97-AF65-F5344CB8AC3E}">
        <p14:creationId xmlns:p14="http://schemas.microsoft.com/office/powerpoint/2010/main" val="3109102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a:extLst>
              <a:ext uri="{FF2B5EF4-FFF2-40B4-BE49-F238E27FC236}">
                <a16:creationId xmlns:a16="http://schemas.microsoft.com/office/drawing/2014/main" id="{5C3E92C2-9E41-4451-9549-D7411C29FB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 y="71120"/>
            <a:ext cx="12100560" cy="6786880"/>
          </a:xfrm>
        </p:spPr>
      </p:pic>
    </p:spTree>
    <p:extLst>
      <p:ext uri="{BB962C8B-B14F-4D97-AF65-F5344CB8AC3E}">
        <p14:creationId xmlns:p14="http://schemas.microsoft.com/office/powerpoint/2010/main" val="2548122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7809-C616-4D71-BAA3-BFBCB415E752}"/>
              </a:ext>
            </a:extLst>
          </p:cNvPr>
          <p:cNvSpPr>
            <a:spLocks noGrp="1"/>
          </p:cNvSpPr>
          <p:nvPr>
            <p:ph type="title"/>
          </p:nvPr>
        </p:nvSpPr>
        <p:spPr/>
        <p:txBody>
          <a:bodyPr/>
          <a:lstStyle/>
          <a:p>
            <a:r>
              <a:rPr lang="en-CA" b="1" dirty="0" err="1">
                <a:effectLst>
                  <a:outerShdw blurRad="38100" dist="38100" dir="2700000" algn="tl">
                    <a:srgbClr val="000000">
                      <a:alpha val="43137"/>
                    </a:srgbClr>
                  </a:outerShdw>
                </a:effectLst>
              </a:rPr>
              <a:t>Bibliographie</a:t>
            </a:r>
            <a:r>
              <a:rPr lang="en-CA" b="1" dirty="0">
                <a:effectLst>
                  <a:outerShdw blurRad="38100" dist="38100" dir="2700000" algn="tl">
                    <a:srgbClr val="000000">
                      <a:alpha val="43137"/>
                    </a:srgbClr>
                  </a:outerShdw>
                </a:effectLst>
              </a:rPr>
              <a:t> :</a:t>
            </a:r>
          </a:p>
        </p:txBody>
      </p:sp>
      <p:sp>
        <p:nvSpPr>
          <p:cNvPr id="3" name="Content Placeholder 2">
            <a:extLst>
              <a:ext uri="{FF2B5EF4-FFF2-40B4-BE49-F238E27FC236}">
                <a16:creationId xmlns:a16="http://schemas.microsoft.com/office/drawing/2014/main" id="{010150D2-A351-49A9-BDDD-80194E29EF19}"/>
              </a:ext>
            </a:extLst>
          </p:cNvPr>
          <p:cNvSpPr>
            <a:spLocks noGrp="1"/>
          </p:cNvSpPr>
          <p:nvPr>
            <p:ph idx="1"/>
          </p:nvPr>
        </p:nvSpPr>
        <p:spPr/>
        <p:txBody>
          <a:bodyPr/>
          <a:lstStyle/>
          <a:p>
            <a:r>
              <a:rPr lang="en-CA" dirty="0">
                <a:hlinkClick r:id="rId2"/>
              </a:rPr>
              <a:t>https://zestedesavoir.com/forums/sujet/1275/puissance-4-qui-aura-la-meilleure-ia/</a:t>
            </a:r>
            <a:endParaRPr lang="en-CA" dirty="0"/>
          </a:p>
          <a:p>
            <a:r>
              <a:rPr lang="en-CA" dirty="0">
                <a:hlinkClick r:id="rId3"/>
              </a:rPr>
              <a:t>http://emmanuel.adam.free.fr/site/spip.php?article91</a:t>
            </a:r>
            <a:endParaRPr lang="en-CA" dirty="0"/>
          </a:p>
          <a:p>
            <a:r>
              <a:rPr lang="en-CA" dirty="0">
                <a:hlinkClick r:id="rId4"/>
              </a:rPr>
              <a:t>https://openclassrooms.com/forum/sujet/algorithme-minmax-puissance-4-96312</a:t>
            </a:r>
            <a:endParaRPr lang="en-CA" dirty="0"/>
          </a:p>
          <a:p>
            <a:r>
              <a:rPr lang="en-CA" dirty="0">
                <a:hlinkClick r:id="rId5"/>
              </a:rPr>
              <a:t>https://lp.searchdimension.com/2067/</a:t>
            </a:r>
            <a:endParaRPr lang="en-CA" dirty="0"/>
          </a:p>
          <a:p>
            <a:endParaRPr lang="en-CA" dirty="0"/>
          </a:p>
          <a:p>
            <a:endParaRPr lang="en-CA" dirty="0"/>
          </a:p>
        </p:txBody>
      </p:sp>
    </p:spTree>
    <p:extLst>
      <p:ext uri="{BB962C8B-B14F-4D97-AF65-F5344CB8AC3E}">
        <p14:creationId xmlns:p14="http://schemas.microsoft.com/office/powerpoint/2010/main" val="3205317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D653-58C7-43CA-A415-5D75F1704D7E}"/>
              </a:ext>
            </a:extLst>
          </p:cNvPr>
          <p:cNvSpPr>
            <a:spLocks noGrp="1"/>
          </p:cNvSpPr>
          <p:nvPr>
            <p:ph type="title"/>
          </p:nvPr>
        </p:nvSpPr>
        <p:spPr/>
        <p:txBody>
          <a:bodyPr/>
          <a:lstStyle/>
          <a:p>
            <a:pPr algn="ctr"/>
            <a:r>
              <a:rPr lang="en-CA" b="1" dirty="0">
                <a:latin typeface="Arial Rounded MT Bold" panose="020F0704030504030204" pitchFamily="34" charset="0"/>
              </a:rPr>
              <a:t>Table des </a:t>
            </a:r>
            <a:r>
              <a:rPr lang="en-CA" b="1" dirty="0" err="1">
                <a:latin typeface="Arial Rounded MT Bold" panose="020F0704030504030204" pitchFamily="34" charset="0"/>
              </a:rPr>
              <a:t>Matieres</a:t>
            </a:r>
            <a:r>
              <a:rPr lang="en-CA" b="1">
                <a:latin typeface="Arial Rounded MT Bold" panose="020F0704030504030204" pitchFamily="34" charset="0"/>
              </a:rPr>
              <a:t> : </a:t>
            </a:r>
            <a:endParaRPr lang="en-CA" b="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80F7BFC-7A08-4506-8D83-7D43829A0BFE}"/>
              </a:ext>
            </a:extLst>
          </p:cNvPr>
          <p:cNvSpPr>
            <a:spLocks noGrp="1"/>
          </p:cNvSpPr>
          <p:nvPr>
            <p:ph idx="1"/>
          </p:nvPr>
        </p:nvSpPr>
        <p:spPr/>
        <p:txBody>
          <a:bodyPr>
            <a:normAutofit/>
          </a:bodyPr>
          <a:lstStyle/>
          <a:p>
            <a:pPr marL="571500" indent="-571500">
              <a:buFont typeface="+mj-lt"/>
              <a:buAutoNum type="romanUcPeriod"/>
            </a:pPr>
            <a:r>
              <a:rPr lang="en-CA" dirty="0" err="1">
                <a:latin typeface="Arial" panose="020B0604020202020204" pitchFamily="34" charset="0"/>
                <a:cs typeface="Arial" panose="020B0604020202020204" pitchFamily="34" charset="0"/>
              </a:rPr>
              <a:t>Historique</a:t>
            </a:r>
            <a:r>
              <a:rPr lang="en-CA" dirty="0">
                <a:latin typeface="Arial" panose="020B0604020202020204" pitchFamily="34" charset="0"/>
                <a:cs typeface="Arial" panose="020B0604020202020204" pitchFamily="34" charset="0"/>
              </a:rPr>
              <a:t>  </a:t>
            </a:r>
          </a:p>
          <a:p>
            <a:pPr marL="571500" indent="-571500">
              <a:buFont typeface="+mj-lt"/>
              <a:buAutoNum type="romanUcPeriod"/>
            </a:pPr>
            <a:r>
              <a:rPr lang="en-CA" dirty="0">
                <a:latin typeface="Arial" panose="020B0604020202020204" pitchFamily="34" charset="0"/>
                <a:cs typeface="Arial" panose="020B0604020202020204" pitchFamily="34" charset="0"/>
              </a:rPr>
              <a:t>Introduction</a:t>
            </a:r>
          </a:p>
          <a:p>
            <a:pPr marL="571500" indent="-571500">
              <a:buFont typeface="+mj-lt"/>
              <a:buAutoNum type="romanUcPeriod"/>
            </a:pPr>
            <a:r>
              <a:rPr lang="en-CA" dirty="0">
                <a:latin typeface="Arial" panose="020B0604020202020204" pitchFamily="34" charset="0"/>
                <a:cs typeface="Arial" panose="020B0604020202020204" pitchFamily="34" charset="0"/>
              </a:rPr>
              <a:t>Intelligence </a:t>
            </a:r>
            <a:r>
              <a:rPr lang="en-CA" dirty="0" err="1">
                <a:latin typeface="Arial" panose="020B0604020202020204" pitchFamily="34" charset="0"/>
                <a:cs typeface="Arial" panose="020B0604020202020204" pitchFamily="34" charset="0"/>
              </a:rPr>
              <a:t>Artificielle</a:t>
            </a:r>
            <a:r>
              <a:rPr lang="en-CA" dirty="0">
                <a:latin typeface="Arial" panose="020B0604020202020204" pitchFamily="34" charset="0"/>
                <a:cs typeface="Arial" panose="020B0604020202020204" pitchFamily="34" charset="0"/>
              </a:rPr>
              <a:t> </a:t>
            </a:r>
          </a:p>
          <a:p>
            <a:pPr marL="571500" indent="-571500">
              <a:buFont typeface="+mj-lt"/>
              <a:buAutoNum type="romanUcPeriod"/>
            </a:pPr>
            <a:r>
              <a:rPr lang="en-CA" dirty="0">
                <a:latin typeface="Arial" panose="020B0604020202020204" pitchFamily="34" charset="0"/>
                <a:cs typeface="Arial" panose="020B0604020202020204" pitchFamily="34" charset="0"/>
              </a:rPr>
              <a:t>Les strategies</a:t>
            </a:r>
          </a:p>
          <a:p>
            <a:pPr marL="571500" indent="-571500">
              <a:buFont typeface="+mj-lt"/>
              <a:buAutoNum type="romanUcPeriod"/>
            </a:pPr>
            <a:r>
              <a:rPr lang="en-CA" dirty="0">
                <a:latin typeface="Arial" panose="020B0604020202020204" pitchFamily="34" charset="0"/>
                <a:cs typeface="Arial" panose="020B0604020202020204" pitchFamily="34" charset="0"/>
              </a:rPr>
              <a:t> Algorithm </a:t>
            </a:r>
            <a:r>
              <a:rPr lang="en-CA" dirty="0" err="1">
                <a:latin typeface="Arial" panose="020B0604020202020204" pitchFamily="34" charset="0"/>
                <a:cs typeface="Arial" panose="020B0604020202020204" pitchFamily="34" charset="0"/>
              </a:rPr>
              <a:t>MinMax</a:t>
            </a:r>
            <a:r>
              <a:rPr lang="en-CA" dirty="0">
                <a:latin typeface="Arial" panose="020B0604020202020204" pitchFamily="34" charset="0"/>
                <a:cs typeface="Arial" panose="020B0604020202020204" pitchFamily="34" charset="0"/>
              </a:rPr>
              <a:t> </a:t>
            </a:r>
          </a:p>
          <a:p>
            <a:pPr marL="571500" indent="-571500">
              <a:buFont typeface="+mj-lt"/>
              <a:buAutoNum type="romanUcPeriod"/>
            </a:pPr>
            <a:r>
              <a:rPr lang="en-CA" dirty="0" err="1">
                <a:latin typeface="Arial" panose="020B0604020202020204" pitchFamily="34" charset="0"/>
                <a:cs typeface="Arial" panose="020B0604020202020204" pitchFamily="34" charset="0"/>
              </a:rPr>
              <a:t>Bibliographie</a:t>
            </a:r>
            <a:endParaRPr lang="en-CA" dirty="0">
              <a:latin typeface="Arial" panose="020B0604020202020204" pitchFamily="34" charset="0"/>
              <a:cs typeface="Arial" panose="020B0604020202020204" pitchFamily="34" charset="0"/>
            </a:endParaRPr>
          </a:p>
          <a:p>
            <a:pPr marL="0" indent="0">
              <a:buNone/>
            </a:pPr>
            <a:endParaRPr lang="en-CA" dirty="0">
              <a:latin typeface="Arial" panose="020B0604020202020204" pitchFamily="34" charset="0"/>
              <a:cs typeface="Arial" panose="020B0604020202020204" pitchFamily="34" charset="0"/>
            </a:endParaRPr>
          </a:p>
          <a:p>
            <a:pPr marL="571500" indent="-571500">
              <a:buFont typeface="+mj-lt"/>
              <a:buAutoNum type="romanUcPeriod"/>
            </a:pPr>
            <a:endParaRPr lang="en-CA" dirty="0">
              <a:latin typeface="Arial" panose="020B0604020202020204" pitchFamily="34" charset="0"/>
              <a:cs typeface="Arial" panose="020B0604020202020204" pitchFamily="34" charset="0"/>
            </a:endParaRPr>
          </a:p>
          <a:p>
            <a:pPr marL="571500" indent="-571500">
              <a:buFont typeface="+mj-lt"/>
              <a:buAutoNum type="romanUcPeriod"/>
            </a:pP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1562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7F7EF2-92C1-41AD-91CB-F076695A0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95250"/>
            <a:ext cx="5715000" cy="6667500"/>
          </a:xfrm>
          <a:prstGeom prst="rect">
            <a:avLst/>
          </a:prstGeom>
        </p:spPr>
      </p:pic>
    </p:spTree>
    <p:extLst>
      <p:ext uri="{BB962C8B-B14F-4D97-AF65-F5344CB8AC3E}">
        <p14:creationId xmlns:p14="http://schemas.microsoft.com/office/powerpoint/2010/main" val="269653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5C3B-D900-443E-883C-429089B5DBC2}"/>
              </a:ext>
            </a:extLst>
          </p:cNvPr>
          <p:cNvSpPr>
            <a:spLocks noGrp="1"/>
          </p:cNvSpPr>
          <p:nvPr>
            <p:ph type="title"/>
          </p:nvPr>
        </p:nvSpPr>
        <p:spPr/>
        <p:txBody>
          <a:bodyPr/>
          <a:lstStyle/>
          <a:p>
            <a:r>
              <a:rPr lang="en-CA" dirty="0" err="1">
                <a:latin typeface="Arial Rounded MT Bold" panose="020F0704030504030204" pitchFamily="34" charset="0"/>
              </a:rPr>
              <a:t>Historique</a:t>
            </a:r>
            <a:r>
              <a:rPr lang="en-CA" dirty="0">
                <a:latin typeface="Arial Rounded MT Bold" panose="020F0704030504030204" pitchFamily="34" charset="0"/>
              </a:rPr>
              <a:t> :</a:t>
            </a:r>
          </a:p>
        </p:txBody>
      </p:sp>
      <p:sp>
        <p:nvSpPr>
          <p:cNvPr id="3" name="Content Placeholder 2">
            <a:extLst>
              <a:ext uri="{FF2B5EF4-FFF2-40B4-BE49-F238E27FC236}">
                <a16:creationId xmlns:a16="http://schemas.microsoft.com/office/drawing/2014/main" id="{B3CC274A-336C-4C53-A11B-3BEFF52378FA}"/>
              </a:ext>
            </a:extLst>
          </p:cNvPr>
          <p:cNvSpPr>
            <a:spLocks noGrp="1"/>
          </p:cNvSpPr>
          <p:nvPr>
            <p:ph idx="1"/>
          </p:nvPr>
        </p:nvSpPr>
        <p:spPr>
          <a:xfrm>
            <a:off x="838200" y="2296159"/>
            <a:ext cx="10515600" cy="3880803"/>
          </a:xfrm>
        </p:spPr>
        <p:txBody>
          <a:bodyPr/>
          <a:lstStyle/>
          <a:p>
            <a:r>
              <a:rPr lang="fr-FR" sz="3200" b="1" dirty="0"/>
              <a:t>Puissance 4</a:t>
            </a:r>
            <a:r>
              <a:rPr lang="fr-FR" sz="3200" dirty="0"/>
              <a:t> (appelé aussi parfois </a:t>
            </a:r>
            <a:r>
              <a:rPr lang="fr-FR" sz="3200" b="1" dirty="0"/>
              <a:t>4 en ligne</a:t>
            </a:r>
            <a:r>
              <a:rPr lang="fr-FR" sz="3200" dirty="0"/>
              <a:t>) est un jeu de stratégie combinatoire abstrait , commercialisé pour la première fois en 1974 par la</a:t>
            </a:r>
            <a:r>
              <a:rPr lang="fr-FR" sz="3200" dirty="0">
                <a:solidFill>
                  <a:schemeClr val="tx1">
                    <a:lumMod val="50000"/>
                    <a:lumOff val="50000"/>
                  </a:schemeClr>
                </a:solidFill>
              </a:rPr>
              <a:t> </a:t>
            </a:r>
            <a:r>
              <a:rPr lang="fr-FR" sz="3200" dirty="0"/>
              <a:t>Milton Bradley </a:t>
            </a:r>
            <a:r>
              <a:rPr lang="fr-FR" sz="3200" dirty="0" err="1"/>
              <a:t>Company</a:t>
            </a:r>
            <a:r>
              <a:rPr lang="fr-FR" sz="3200" dirty="0"/>
              <a:t> , plus connue sous le nom de </a:t>
            </a:r>
            <a:r>
              <a:rPr lang="fr-FR" sz="3200" dirty="0">
                <a:solidFill>
                  <a:srgbClr val="C00000"/>
                </a:solidFill>
              </a:rPr>
              <a:t>MB</a:t>
            </a:r>
            <a:r>
              <a:rPr lang="fr-FR" sz="3200" dirty="0"/>
              <a:t> et détenue depuis 1984 par la société </a:t>
            </a:r>
            <a:r>
              <a:rPr lang="fr-FR" sz="3200" dirty="0">
                <a:solidFill>
                  <a:srgbClr val="C00000"/>
                </a:solidFill>
              </a:rPr>
              <a:t>Hasbro</a:t>
            </a:r>
            <a:r>
              <a:rPr lang="fr-FR" dirty="0"/>
              <a:t>.</a:t>
            </a:r>
          </a:p>
          <a:p>
            <a:endParaRPr lang="en-CA" dirty="0"/>
          </a:p>
        </p:txBody>
      </p:sp>
    </p:spTree>
    <p:extLst>
      <p:ext uri="{BB962C8B-B14F-4D97-AF65-F5344CB8AC3E}">
        <p14:creationId xmlns:p14="http://schemas.microsoft.com/office/powerpoint/2010/main" val="2005735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B6B8A6-517A-4FFD-86DC-8824FC3D80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325" y="338931"/>
            <a:ext cx="3314700" cy="6109494"/>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162302D1-87E5-456B-BF1F-A5A33083009A}"/>
              </a:ext>
            </a:extLst>
          </p:cNvPr>
          <p:cNvSpPr txBox="1"/>
          <p:nvPr/>
        </p:nvSpPr>
        <p:spPr>
          <a:xfrm>
            <a:off x="4162425" y="1095374"/>
            <a:ext cx="7515225" cy="4093428"/>
          </a:xfrm>
          <a:prstGeom prst="rect">
            <a:avLst/>
          </a:prstGeom>
          <a:noFill/>
        </p:spPr>
        <p:txBody>
          <a:bodyPr wrap="square" rtlCol="0">
            <a:spAutoFit/>
          </a:bodyPr>
          <a:lstStyle/>
          <a:p>
            <a:r>
              <a:rPr lang="fr-FR" sz="2000" dirty="0">
                <a:effectLst>
                  <a:outerShdw blurRad="38100" dist="38100" dir="2700000" algn="tl">
                    <a:srgbClr val="000000">
                      <a:alpha val="43137"/>
                    </a:srgbClr>
                  </a:outerShdw>
                </a:effectLst>
              </a:rPr>
              <a:t>Né dans le Maine en 1836, Milton Bradley émigra avec sa famille à la ville ouvrière de Lowell, Massachusetts, à 11 ans. Début de sa vie se composait de plusieurs des hauts et des bas, d’avoir obtenu son diplôme de lycée et en assistant à Harvard pour obtenir mis à pied et perd sa première femme. Ces expériences ont donné Bradley l’idée pour son premier jeu de société : The </a:t>
            </a:r>
            <a:r>
              <a:rPr lang="fr-FR" sz="2000" dirty="0" err="1">
                <a:effectLst>
                  <a:outerShdw blurRad="38100" dist="38100" dir="2700000" algn="tl">
                    <a:srgbClr val="000000">
                      <a:alpha val="43137"/>
                    </a:srgbClr>
                  </a:outerShdw>
                </a:effectLst>
              </a:rPr>
              <a:t>Checkered</a:t>
            </a:r>
            <a:r>
              <a:rPr lang="fr-FR" sz="2000" dirty="0">
                <a:effectLst>
                  <a:outerShdw blurRad="38100" dist="38100" dir="2700000" algn="tl">
                    <a:srgbClr val="000000">
                      <a:alpha val="43137"/>
                    </a:srgbClr>
                  </a:outerShdw>
                </a:effectLst>
              </a:rPr>
              <a:t> Game of Life. Il a produit et vendu la vie partout au pays et il est rapidement devenu une sensation nationale. En collaboration avec sa compagnie, la Milton Bradley </a:t>
            </a:r>
            <a:r>
              <a:rPr lang="fr-FR" sz="2000" dirty="0" err="1">
                <a:effectLst>
                  <a:outerShdw blurRad="38100" dist="38100" dir="2700000" algn="tl">
                    <a:srgbClr val="000000">
                      <a:alpha val="43137"/>
                    </a:srgbClr>
                  </a:outerShdw>
                </a:effectLst>
              </a:rPr>
              <a:t>Company</a:t>
            </a:r>
            <a:r>
              <a:rPr lang="fr-FR" sz="2000" dirty="0">
                <a:effectLst>
                  <a:outerShdw blurRad="38100" dist="38100" dir="2700000" algn="tl">
                    <a:srgbClr val="000000">
                      <a:alpha val="43137"/>
                    </a:srgbClr>
                  </a:outerShdw>
                </a:effectLst>
              </a:rPr>
              <a:t>, il a continué à produire des jeux de société, crayons à dessiner, et fournitures scolaires de kid-</a:t>
            </a:r>
            <a:r>
              <a:rPr lang="fr-FR" sz="2000" dirty="0" err="1">
                <a:effectLst>
                  <a:outerShdw blurRad="38100" dist="38100" dir="2700000" algn="tl">
                    <a:srgbClr val="000000">
                      <a:alpha val="43137"/>
                    </a:srgbClr>
                  </a:outerShdw>
                </a:effectLst>
              </a:rPr>
              <a:t>friendly</a:t>
            </a:r>
            <a:r>
              <a:rPr lang="fr-FR" sz="2000" dirty="0">
                <a:effectLst>
                  <a:outerShdw blurRad="38100" dist="38100" dir="2700000" algn="tl">
                    <a:srgbClr val="000000">
                      <a:alpha val="43137"/>
                    </a:srgbClr>
                  </a:outerShdw>
                </a:effectLst>
              </a:rPr>
              <a:t> pour le reste de sa vie. Il est souvent considéré comme le père des jeux de société, et la Milton Bradley </a:t>
            </a:r>
            <a:r>
              <a:rPr lang="fr-FR" sz="2000" dirty="0" err="1">
                <a:effectLst>
                  <a:outerShdw blurRad="38100" dist="38100" dir="2700000" algn="tl">
                    <a:srgbClr val="000000">
                      <a:alpha val="43137"/>
                    </a:srgbClr>
                  </a:outerShdw>
                </a:effectLst>
              </a:rPr>
              <a:t>Company</a:t>
            </a:r>
            <a:r>
              <a:rPr lang="fr-FR" sz="2000" dirty="0">
                <a:effectLst>
                  <a:outerShdw blurRad="38100" dist="38100" dir="2700000" algn="tl">
                    <a:srgbClr val="000000">
                      <a:alpha val="43137"/>
                    </a:srgbClr>
                  </a:outerShdw>
                </a:effectLst>
              </a:rPr>
              <a:t> a créé cuirassé, </a:t>
            </a:r>
            <a:r>
              <a:rPr lang="fr-FR" sz="2000" dirty="0" err="1">
                <a:effectLst>
                  <a:outerShdw blurRad="38100" dist="38100" dir="2700000" algn="tl">
                    <a:srgbClr val="000000">
                      <a:alpha val="43137"/>
                    </a:srgbClr>
                  </a:outerShdw>
                </a:effectLst>
              </a:rPr>
              <a:t>Jenga</a:t>
            </a:r>
            <a:r>
              <a:rPr lang="fr-FR" sz="2000" dirty="0">
                <a:effectLst>
                  <a:outerShdw blurRad="38100" dist="38100" dir="2700000" algn="tl">
                    <a:srgbClr val="000000">
                      <a:alpha val="43137"/>
                    </a:srgbClr>
                  </a:outerShdw>
                </a:effectLst>
              </a:rPr>
              <a:t>, </a:t>
            </a:r>
            <a:r>
              <a:rPr lang="fr-FR" sz="2000" dirty="0" err="1">
                <a:effectLst>
                  <a:outerShdw blurRad="38100" dist="38100" dir="2700000" algn="tl">
                    <a:srgbClr val="000000">
                      <a:alpha val="43137"/>
                    </a:srgbClr>
                  </a:outerShdw>
                </a:effectLst>
              </a:rPr>
              <a:t>Yahtzee</a:t>
            </a:r>
            <a:r>
              <a:rPr lang="fr-FR" sz="2000" dirty="0">
                <a:effectLst>
                  <a:outerShdw blurRad="38100" dist="38100" dir="2700000" algn="tl">
                    <a:srgbClr val="000000">
                      <a:alpha val="43137"/>
                    </a:srgbClr>
                  </a:outerShdw>
                </a:effectLst>
              </a:rPr>
              <a:t>, Trouble et beaucoup plus de jeux classiques</a:t>
            </a:r>
            <a:endParaRPr lang="en-CA"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893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26F82-49B8-455C-8ECA-5CF25F6A1D6D}"/>
              </a:ext>
            </a:extLst>
          </p:cNvPr>
          <p:cNvSpPr>
            <a:spLocks noGrp="1"/>
          </p:cNvSpPr>
          <p:nvPr>
            <p:ph type="title"/>
          </p:nvPr>
        </p:nvSpPr>
        <p:spPr/>
        <p:txBody>
          <a:bodyPr/>
          <a:lstStyle/>
          <a:p>
            <a:r>
              <a:rPr lang="en-CA" dirty="0">
                <a:effectLst>
                  <a:outerShdw blurRad="38100" dist="38100" dir="2700000" algn="tl">
                    <a:srgbClr val="000000">
                      <a:alpha val="43137"/>
                    </a:srgbClr>
                  </a:outerShdw>
                </a:effectLst>
                <a:latin typeface="Arial Rounded MT Bold" panose="020F0704030504030204" pitchFamily="34" charset="0"/>
              </a:rPr>
              <a:t>Introduction :</a:t>
            </a:r>
          </a:p>
        </p:txBody>
      </p:sp>
      <p:sp>
        <p:nvSpPr>
          <p:cNvPr id="3" name="Content Placeholder 2">
            <a:extLst>
              <a:ext uri="{FF2B5EF4-FFF2-40B4-BE49-F238E27FC236}">
                <a16:creationId xmlns:a16="http://schemas.microsoft.com/office/drawing/2014/main" id="{5948C481-B187-4A49-829F-51A9B08E08DF}"/>
              </a:ext>
            </a:extLst>
          </p:cNvPr>
          <p:cNvSpPr>
            <a:spLocks noGrp="1"/>
          </p:cNvSpPr>
          <p:nvPr>
            <p:ph idx="1"/>
          </p:nvPr>
        </p:nvSpPr>
        <p:spPr>
          <a:xfrm>
            <a:off x="838200" y="2141537"/>
            <a:ext cx="10515600" cy="4351338"/>
          </a:xfrm>
        </p:spPr>
        <p:txBody>
          <a:bodyPr/>
          <a:lstStyle/>
          <a:p>
            <a:r>
              <a:rPr lang="fr-FR" dirty="0"/>
              <a:t>Puissance 4 est un jeu de stratégie verticale passionnant et plein d’astuce. C’est un jeu facile à apprendre et amusant à jouer. Ses règles sont simples. Chaque joueur essaie de faire une rangée de quatre pions dans le cadre – horizontalement, verticalement ou diagonalement – tout en essayant d’empêcher son adversaire de faire de même. Croyez-moi ce n’est pas aussi facile que cela en a l’air ! La position verticale du jeu demande au joueur beaucoup de concentration et de réflexion.</a:t>
            </a:r>
            <a:endParaRPr lang="en-CA" dirty="0"/>
          </a:p>
        </p:txBody>
      </p:sp>
    </p:spTree>
    <p:extLst>
      <p:ext uri="{BB962C8B-B14F-4D97-AF65-F5344CB8AC3E}">
        <p14:creationId xmlns:p14="http://schemas.microsoft.com/office/powerpoint/2010/main" val="133165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4F6E7-9D08-4FE2-8D18-2DABA12F9D4A}"/>
              </a:ext>
            </a:extLst>
          </p:cNvPr>
          <p:cNvSpPr>
            <a:spLocks noGrp="1"/>
          </p:cNvSpPr>
          <p:nvPr>
            <p:ph idx="1"/>
          </p:nvPr>
        </p:nvSpPr>
        <p:spPr>
          <a:xfrm>
            <a:off x="838200" y="295275"/>
            <a:ext cx="10515600" cy="5881688"/>
          </a:xfrm>
        </p:spPr>
        <p:txBody>
          <a:bodyPr/>
          <a:lstStyle/>
          <a:p>
            <a:r>
              <a:rPr lang="fr-FR" dirty="0">
                <a:effectLst>
                  <a:outerShdw blurRad="38100" dist="38100" dir="2700000" algn="tl">
                    <a:srgbClr val="000000">
                      <a:alpha val="43137"/>
                    </a:srgbClr>
                  </a:outerShdw>
                </a:effectLst>
              </a:rPr>
              <a:t>Montage</a:t>
            </a:r>
            <a:r>
              <a:rPr lang="fr-FR" dirty="0"/>
              <a:t> :</a:t>
            </a:r>
          </a:p>
          <a:p>
            <a:r>
              <a:rPr lang="fr-FR" dirty="0"/>
              <a:t>  1. Suivez les instructions illustrées pour l’assemblage des parties en plastiques (non reproduites ici).</a:t>
            </a:r>
          </a:p>
          <a:p>
            <a:r>
              <a:rPr lang="fr-FR" dirty="0"/>
              <a:t>  2. Placez le jeu entre les joueurs.</a:t>
            </a:r>
          </a:p>
          <a:p>
            <a:r>
              <a:rPr lang="fr-FR" dirty="0"/>
              <a:t>  3. Chaque joueur choisit une couleur de pions.</a:t>
            </a:r>
          </a:p>
          <a:p>
            <a:r>
              <a:rPr lang="fr-FR" dirty="0">
                <a:effectLst>
                  <a:outerShdw blurRad="38100" dist="38100" dir="2700000" algn="tl">
                    <a:srgbClr val="000000">
                      <a:alpha val="43137"/>
                    </a:srgbClr>
                  </a:outerShdw>
                </a:effectLst>
              </a:rPr>
              <a:t>But du jeu </a:t>
            </a:r>
            <a:r>
              <a:rPr lang="fr-FR" dirty="0"/>
              <a:t>: </a:t>
            </a:r>
          </a:p>
          <a:p>
            <a:r>
              <a:rPr lang="fr-FR" dirty="0"/>
              <a:t>    Être le premier joueur à placer quatre de ses pions sur une ligne     horizontale, verticale ou diagonale continue.</a:t>
            </a:r>
          </a:p>
          <a:p>
            <a:endParaRPr lang="en-CA" dirty="0"/>
          </a:p>
        </p:txBody>
      </p:sp>
      <p:pic>
        <p:nvPicPr>
          <p:cNvPr id="5" name="Picture 4">
            <a:extLst>
              <a:ext uri="{FF2B5EF4-FFF2-40B4-BE49-F238E27FC236}">
                <a16:creationId xmlns:a16="http://schemas.microsoft.com/office/drawing/2014/main" id="{2618784F-69EE-4EE9-A9EA-CDF66441B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7360" y="4185920"/>
            <a:ext cx="5161280" cy="25298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8700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6B929E-1DEE-4F11-AA83-F5AD50F0FCAF}"/>
              </a:ext>
            </a:extLst>
          </p:cNvPr>
          <p:cNvSpPr>
            <a:spLocks noGrp="1"/>
          </p:cNvSpPr>
          <p:nvPr>
            <p:ph idx="1"/>
          </p:nvPr>
        </p:nvSpPr>
        <p:spPr>
          <a:xfrm>
            <a:off x="838200" y="323850"/>
            <a:ext cx="10515600" cy="5853113"/>
          </a:xfrm>
        </p:spPr>
        <p:txBody>
          <a:bodyPr>
            <a:normAutofit/>
          </a:bodyPr>
          <a:lstStyle/>
          <a:p>
            <a:r>
              <a:rPr lang="fr-FR" dirty="0">
                <a:effectLst>
                  <a:outerShdw blurRad="38100" dist="38100" dir="2700000" algn="tl">
                    <a:srgbClr val="000000">
                      <a:alpha val="43137"/>
                    </a:srgbClr>
                  </a:outerShdw>
                </a:effectLst>
              </a:rPr>
              <a:t>Règles du jeu </a:t>
            </a:r>
            <a:r>
              <a:rPr lang="fr-FR" dirty="0"/>
              <a:t>: </a:t>
            </a:r>
          </a:p>
          <a:p>
            <a:pPr marL="514350" indent="-514350">
              <a:buAutoNum type="arabicPeriod"/>
            </a:pPr>
            <a:r>
              <a:rPr lang="fr-FR" sz="3200" dirty="0"/>
              <a:t>Choisissez le premier joueur. Le joueur qui commence la première partie sera le deuxième joueur au cours de la deuxième partie. </a:t>
            </a:r>
          </a:p>
          <a:p>
            <a:pPr marL="514350" indent="-514350">
              <a:buAutoNum type="arabicPeriod"/>
            </a:pPr>
            <a:r>
              <a:rPr lang="fr-FR" sz="3200" dirty="0"/>
              <a:t>À tour de rôle, chaque joueur fait tomber un de ses pions dans une des fentes au sommet de la grille. </a:t>
            </a:r>
          </a:p>
          <a:p>
            <a:pPr marL="514350" indent="-514350">
              <a:buAutoNum type="arabicPeriod"/>
            </a:pPr>
            <a:r>
              <a:rPr lang="fr-FR" sz="3200" dirty="0"/>
              <a:t>Le jeu continue jusqu’à ce qu’un des joueurs ait un alignement continue de quatre pions de sa couleur. L’alignement peut être vertical, horizontal ou en diagonale. </a:t>
            </a:r>
          </a:p>
          <a:p>
            <a:pPr marL="514350" indent="-514350">
              <a:buAutoNum type="arabicPeriod"/>
            </a:pPr>
            <a:r>
              <a:rPr lang="fr-FR" sz="3200" dirty="0"/>
              <a:t>Pour vider la grille, poussez la barre de retenue qui se trouve au vase de celle-ci et les pions tomberont</a:t>
            </a:r>
            <a:r>
              <a:rPr lang="fr-FR" dirty="0"/>
              <a:t>. </a:t>
            </a:r>
            <a:endParaRPr lang="en-CA" dirty="0"/>
          </a:p>
        </p:txBody>
      </p:sp>
    </p:spTree>
    <p:extLst>
      <p:ext uri="{BB962C8B-B14F-4D97-AF65-F5344CB8AC3E}">
        <p14:creationId xmlns:p14="http://schemas.microsoft.com/office/powerpoint/2010/main" val="341585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450C7-B36C-45EA-944B-46ECB1C55B5A}"/>
              </a:ext>
            </a:extLst>
          </p:cNvPr>
          <p:cNvSpPr>
            <a:spLocks noGrp="1"/>
          </p:cNvSpPr>
          <p:nvPr>
            <p:ph type="title"/>
          </p:nvPr>
        </p:nvSpPr>
        <p:spPr>
          <a:xfrm>
            <a:off x="838200" y="365126"/>
            <a:ext cx="10515600" cy="920750"/>
          </a:xfrm>
        </p:spPr>
        <p:txBody>
          <a:bodyPr>
            <a:normAutofit fontScale="90000"/>
          </a:bodyPr>
          <a:lstStyle/>
          <a:p>
            <a:r>
              <a:rPr lang="fr-FR" b="1" dirty="0">
                <a:latin typeface="Arial Rounded MT Bold" panose="020F0704030504030204" pitchFamily="34" charset="0"/>
              </a:rPr>
              <a:t>Intelligence Artificielle et Puissance 4</a:t>
            </a:r>
            <a:br>
              <a:rPr lang="fr-FR" b="1" dirty="0">
                <a:latin typeface="Arial Rounded MT Bold" panose="020F0704030504030204" pitchFamily="34" charset="0"/>
              </a:rPr>
            </a:br>
            <a:endParaRPr lang="en-CA"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B1222949-5966-4CD0-89D2-13D4C575CFBA}"/>
              </a:ext>
            </a:extLst>
          </p:cNvPr>
          <p:cNvSpPr>
            <a:spLocks noGrp="1"/>
          </p:cNvSpPr>
          <p:nvPr>
            <p:ph idx="1"/>
          </p:nvPr>
        </p:nvSpPr>
        <p:spPr>
          <a:xfrm>
            <a:off x="838200" y="1285876"/>
            <a:ext cx="10515600" cy="4891087"/>
          </a:xfrm>
        </p:spPr>
        <p:txBody>
          <a:bodyPr>
            <a:normAutofit fontScale="92500" lnSpcReduction="20000"/>
          </a:bodyPr>
          <a:lstStyle/>
          <a:p>
            <a:r>
              <a:rPr lang="fr-FR" dirty="0">
                <a:effectLst>
                  <a:outerShdw blurRad="38100" dist="38100" dir="2700000" algn="tl">
                    <a:srgbClr val="000000">
                      <a:alpha val="43137"/>
                    </a:srgbClr>
                  </a:outerShdw>
                </a:effectLst>
              </a:rPr>
              <a:t>Intelligence artificielle </a:t>
            </a:r>
            <a:r>
              <a:rPr lang="fr-FR" dirty="0"/>
              <a:t>:Partie de l'informatique qui a pour but la simulation de facultés cognitives afin de suppléer l'être humain pour assurer des fonctions dont on convient, dans un contexte donné, qu'elles requièrent de l'intelligence. Langages : Lisp, Prolog. =&gt; Reconnaissance de formes et de la parole, simulation, jeu, conduite de robots, apprentissage.</a:t>
            </a:r>
          </a:p>
          <a:p>
            <a:r>
              <a:rPr lang="fr-FR" dirty="0">
                <a:effectLst>
                  <a:outerShdw blurRad="38100" dist="38100" dir="2700000" algn="tl">
                    <a:srgbClr val="000000">
                      <a:alpha val="43137"/>
                    </a:srgbClr>
                  </a:outerShdw>
                </a:effectLst>
              </a:rPr>
              <a:t>L'intelligence artificielle </a:t>
            </a:r>
            <a:r>
              <a:rPr lang="fr-FR" dirty="0"/>
              <a:t>est utilisée (ou intervient) dans une variété de domaines tels que : </a:t>
            </a:r>
          </a:p>
          <a:p>
            <a:r>
              <a:rPr lang="fr-FR" dirty="0">
                <a:effectLst>
                  <a:outerShdw blurRad="38100" dist="38100" dir="2700000" algn="tl">
                    <a:srgbClr val="000000">
                      <a:alpha val="43137"/>
                    </a:srgbClr>
                  </a:outerShdw>
                </a:effectLst>
              </a:rPr>
              <a:t>la banque</a:t>
            </a:r>
            <a:r>
              <a:rPr lang="fr-FR" dirty="0"/>
              <a:t>, avec des systèmes experts d'évaluation de risque lié à l'octroi d'un crédit ;</a:t>
            </a:r>
          </a:p>
          <a:p>
            <a:r>
              <a:rPr lang="fr-FR" dirty="0">
                <a:effectLst>
                  <a:outerShdw blurRad="38100" dist="38100" dir="2700000" algn="tl">
                    <a:srgbClr val="000000">
                      <a:alpha val="43137"/>
                    </a:srgbClr>
                  </a:outerShdw>
                </a:effectLst>
              </a:rPr>
              <a:t>le militaire</a:t>
            </a:r>
            <a:r>
              <a:rPr lang="fr-FR" dirty="0"/>
              <a:t>, avec les systèmes autonomes tels que les drones ; </a:t>
            </a:r>
          </a:p>
          <a:p>
            <a:r>
              <a:rPr lang="fr-FR" dirty="0">
                <a:effectLst>
                  <a:outerShdw blurRad="38100" dist="38100" dir="2700000" algn="tl">
                    <a:srgbClr val="000000">
                      <a:alpha val="43137"/>
                    </a:srgbClr>
                  </a:outerShdw>
                </a:effectLst>
              </a:rPr>
              <a:t>les jeux</a:t>
            </a:r>
            <a:r>
              <a:rPr lang="fr-FR" dirty="0"/>
              <a:t>, domaine qui va plus particulièrement nous intéresser ici ;</a:t>
            </a:r>
          </a:p>
          <a:p>
            <a:r>
              <a:rPr lang="fr-FR" dirty="0">
                <a:effectLst>
                  <a:outerShdw blurRad="38100" dist="38100" dir="2700000" algn="tl">
                    <a:srgbClr val="000000">
                      <a:alpha val="43137"/>
                    </a:srgbClr>
                  </a:outerShdw>
                </a:effectLst>
              </a:rPr>
              <a:t>la médecine</a:t>
            </a:r>
            <a:r>
              <a:rPr lang="fr-FR" dirty="0"/>
              <a:t>, avec les systèmes experts d'aide au diagnostic ;</a:t>
            </a:r>
          </a:p>
          <a:p>
            <a:r>
              <a:rPr lang="fr-FR" dirty="0">
                <a:effectLst>
                  <a:outerShdw blurRad="38100" dist="38100" dir="2700000" algn="tl">
                    <a:srgbClr val="000000">
                      <a:alpha val="43137"/>
                    </a:srgbClr>
                  </a:outerShdw>
                </a:effectLst>
              </a:rPr>
              <a:t>la logistique</a:t>
            </a:r>
            <a:r>
              <a:rPr lang="fr-FR" dirty="0"/>
              <a:t>, au travers d'approches heuristiques de type résolution de problème de satisfaction de contraintes.</a:t>
            </a:r>
            <a:endParaRPr lang="en-CA" dirty="0"/>
          </a:p>
        </p:txBody>
      </p:sp>
    </p:spTree>
    <p:extLst>
      <p:ext uri="{BB962C8B-B14F-4D97-AF65-F5344CB8AC3E}">
        <p14:creationId xmlns:p14="http://schemas.microsoft.com/office/powerpoint/2010/main" val="3711756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E97B-1D1A-498D-8C25-751977B989F9}"/>
              </a:ext>
            </a:extLst>
          </p:cNvPr>
          <p:cNvSpPr>
            <a:spLocks noGrp="1"/>
          </p:cNvSpPr>
          <p:nvPr>
            <p:ph type="title"/>
          </p:nvPr>
        </p:nvSpPr>
        <p:spPr/>
        <p:txBody>
          <a:bodyPr>
            <a:normAutofit/>
          </a:bodyPr>
          <a:lstStyle/>
          <a:p>
            <a:r>
              <a:rPr lang="en-CA" sz="4800" b="1" dirty="0">
                <a:effectLst>
                  <a:outerShdw blurRad="38100" dist="38100" dir="2700000" algn="tl">
                    <a:srgbClr val="000000">
                      <a:alpha val="43137"/>
                    </a:srgbClr>
                  </a:outerShdw>
                </a:effectLst>
              </a:rPr>
              <a:t>Strategies :</a:t>
            </a:r>
          </a:p>
        </p:txBody>
      </p:sp>
      <p:sp>
        <p:nvSpPr>
          <p:cNvPr id="3" name="Content Placeholder 2">
            <a:extLst>
              <a:ext uri="{FF2B5EF4-FFF2-40B4-BE49-F238E27FC236}">
                <a16:creationId xmlns:a16="http://schemas.microsoft.com/office/drawing/2014/main" id="{1D3C1B37-9B36-4051-A724-4BCA414FF5EA}"/>
              </a:ext>
            </a:extLst>
          </p:cNvPr>
          <p:cNvSpPr>
            <a:spLocks noGrp="1"/>
          </p:cNvSpPr>
          <p:nvPr>
            <p:ph idx="1"/>
          </p:nvPr>
        </p:nvSpPr>
        <p:spPr>
          <a:xfrm>
            <a:off x="838200" y="1825625"/>
            <a:ext cx="5581650" cy="4351338"/>
          </a:xfrm>
        </p:spPr>
        <p:txBody>
          <a:bodyPr/>
          <a:lstStyle/>
          <a:p>
            <a:r>
              <a:rPr lang="fr-FR" b="1" dirty="0"/>
              <a:t>Contrôlez le centre.</a:t>
            </a:r>
            <a:r>
              <a:rPr lang="fr-FR" dirty="0"/>
              <a:t> Une stratégie simple pour augmenter vos chances de gagner au Puissance 4 consiste à placer des jetons au centre de la grille, car c’est là que vous aurez le plus d’opportunités pour faire des connexions. Étant donné qu’il y a un nombre impair de colonnes, si vous avez des jetons au centre, vous pourrez former des lignes dans tous les sens .</a:t>
            </a:r>
            <a:endParaRPr lang="en-CA" dirty="0"/>
          </a:p>
        </p:txBody>
      </p:sp>
      <p:pic>
        <p:nvPicPr>
          <p:cNvPr id="7" name="Picture 6">
            <a:extLst>
              <a:ext uri="{FF2B5EF4-FFF2-40B4-BE49-F238E27FC236}">
                <a16:creationId xmlns:a16="http://schemas.microsoft.com/office/drawing/2014/main" id="{6C197EB7-485E-423F-95AE-67AD4D818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280" y="1690688"/>
            <a:ext cx="5364480" cy="47023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95228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583</Words>
  <Application>Microsoft Office PowerPoint</Application>
  <PresentationFormat>Widescreen</PresentationFormat>
  <Paragraphs>44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Rounded MT Bold</vt:lpstr>
      <vt:lpstr>Calibri</vt:lpstr>
      <vt:lpstr>Calibri Light</vt:lpstr>
      <vt:lpstr>Office Theme</vt:lpstr>
      <vt:lpstr>PowerPoint Presentation</vt:lpstr>
      <vt:lpstr>Table des Matieres : </vt:lpstr>
      <vt:lpstr>Historique :</vt:lpstr>
      <vt:lpstr>PowerPoint Presentation</vt:lpstr>
      <vt:lpstr>Introduction :</vt:lpstr>
      <vt:lpstr>PowerPoint Presentation</vt:lpstr>
      <vt:lpstr>PowerPoint Presentation</vt:lpstr>
      <vt:lpstr>Intelligence Artificielle et Puissance 4 </vt:lpstr>
      <vt:lpstr>Strategies :</vt:lpstr>
      <vt:lpstr>PowerPoint Presentation</vt:lpstr>
      <vt:lpstr>PowerPoint Presentation</vt:lpstr>
      <vt:lpstr>PowerPoint Presentation</vt:lpstr>
      <vt:lpstr>PowerPoint Presentation</vt:lpstr>
      <vt:lpstr>Algorithm MinMax </vt:lpstr>
      <vt:lpstr>PowerPoint Presentation</vt:lpstr>
      <vt:lpstr>PowerPoint Presentation</vt:lpstr>
      <vt:lpstr>PowerPoint Presentation</vt:lpstr>
      <vt:lpstr>PowerPoint Presentation</vt:lpstr>
      <vt:lpstr>Bibliographie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Safaa Zaoui</dc:creator>
  <cp:lastModifiedBy>Safaa Zaoui</cp:lastModifiedBy>
  <cp:revision>15</cp:revision>
  <dcterms:created xsi:type="dcterms:W3CDTF">2018-01-02T02:08:32Z</dcterms:created>
  <dcterms:modified xsi:type="dcterms:W3CDTF">2018-01-04T02:38:42Z</dcterms:modified>
</cp:coreProperties>
</file>