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0" r:id="rId5"/>
    <p:sldId id="259" r:id="rId6"/>
    <p:sldId id="258" r:id="rId7"/>
    <p:sldId id="261"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7DC93-31EB-49AD-95D0-D6060D0BF34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8ACFA45D-C9BA-42CE-9A42-52EAFF947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F222A7C6-EE52-48EC-9485-9475B5835F94}"/>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5" name="Espace réservé du pied de page 4">
            <a:extLst>
              <a:ext uri="{FF2B5EF4-FFF2-40B4-BE49-F238E27FC236}">
                <a16:creationId xmlns:a16="http://schemas.microsoft.com/office/drawing/2014/main" id="{9C8C5E68-C4A9-422C-A428-991FBCC2455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482C27C-8ACF-427E-A4EE-B0245AD6D544}"/>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183529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607D7-3A61-4500-AC6D-CF21B5F983C0}"/>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08EF404B-46EE-4FA8-A832-93C139CE2287}"/>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D823FFE-30C0-42E3-BF95-58A9254C6B3F}"/>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5" name="Espace réservé du pied de page 4">
            <a:extLst>
              <a:ext uri="{FF2B5EF4-FFF2-40B4-BE49-F238E27FC236}">
                <a16:creationId xmlns:a16="http://schemas.microsoft.com/office/drawing/2014/main" id="{E0386347-4255-43AB-B688-AC2EECECF32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D23042A-DEB3-406C-9288-E36DB190CFBB}"/>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119442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8ED6409-2B1E-4F97-AC60-F19AC876E671}"/>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3F5D9E81-2852-42C7-8A28-3CFDAA7F967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C97F8E1D-EC06-490F-B2F9-1909AECBAF68}"/>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5" name="Espace réservé du pied de page 4">
            <a:extLst>
              <a:ext uri="{FF2B5EF4-FFF2-40B4-BE49-F238E27FC236}">
                <a16:creationId xmlns:a16="http://schemas.microsoft.com/office/drawing/2014/main" id="{4731A953-0B28-452A-88B1-E0AA6A037CF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106242C-8B50-4063-8F09-1F793137E2B7}"/>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37122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57C52-E5C9-488E-A3C6-A3D040EA8108}"/>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D7032430-0E5D-4D4F-B009-CA0BDEC56812}"/>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962BE29-8EE9-47B2-AE8A-30C5C3B0F7D8}"/>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5" name="Espace réservé du pied de page 4">
            <a:extLst>
              <a:ext uri="{FF2B5EF4-FFF2-40B4-BE49-F238E27FC236}">
                <a16:creationId xmlns:a16="http://schemas.microsoft.com/office/drawing/2014/main" id="{1936A8DC-0FA7-4CBC-A3B3-EE103A9EFC7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F7B671B-A0FA-4C0C-BA69-EA5357614410}"/>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374891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66FB5-4A2C-4F15-B825-769E2C98C33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B7C70F3C-520F-4CA8-951C-A8ACFEEBC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CEA9399-2C37-4D05-BE1C-E5BA1EF66895}"/>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5" name="Espace réservé du pied de page 4">
            <a:extLst>
              <a:ext uri="{FF2B5EF4-FFF2-40B4-BE49-F238E27FC236}">
                <a16:creationId xmlns:a16="http://schemas.microsoft.com/office/drawing/2014/main" id="{1338507C-536A-4A1C-8DAC-29B97DDD8F8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DF872BA-837B-4604-A97F-5778F62E9966}"/>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204437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A0EF6-2DBC-48A6-9EC2-7B43D08E19A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871C46FD-A05E-47AA-87C7-27539692A26A}"/>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90CE820A-204B-480E-BD4D-D35A028EEE7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A44425A2-5C41-42E9-95B2-EC96F8B78FE4}"/>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6" name="Espace réservé du pied de page 5">
            <a:extLst>
              <a:ext uri="{FF2B5EF4-FFF2-40B4-BE49-F238E27FC236}">
                <a16:creationId xmlns:a16="http://schemas.microsoft.com/office/drawing/2014/main" id="{096D04F0-18BB-4150-9FD1-EED3A6C0A757}"/>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FA9D937D-024C-4487-8F25-9DFAD7D1E72A}"/>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238561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1C3F-DD90-480A-8DCA-5B739925A548}"/>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B38E3F0D-A252-4C16-91E3-E376A4442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68DDA5D-FE04-468D-8644-87922FA27BB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6845B5D-9D55-4F3A-8C49-A2C56E094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B1843BF-BD3B-4D14-9C17-13DAEBAA3C0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CE912AF4-A613-4893-8856-901119F19B59}"/>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8" name="Espace réservé du pied de page 7">
            <a:extLst>
              <a:ext uri="{FF2B5EF4-FFF2-40B4-BE49-F238E27FC236}">
                <a16:creationId xmlns:a16="http://schemas.microsoft.com/office/drawing/2014/main" id="{8D8374E1-05BF-4BDF-8DE1-2E23C0007E4C}"/>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3DC76C87-FFA3-4AA0-9A5A-BD8A6C61CDC8}"/>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11073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B61138-47E9-4FA8-8113-2B430298D262}"/>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93B660BC-3656-4259-AEA5-69E9C101CEA0}"/>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4" name="Espace réservé du pied de page 3">
            <a:extLst>
              <a:ext uri="{FF2B5EF4-FFF2-40B4-BE49-F238E27FC236}">
                <a16:creationId xmlns:a16="http://schemas.microsoft.com/office/drawing/2014/main" id="{1BFA4D51-BF0B-4945-8BEE-E86DC9C2225C}"/>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F1288B11-94F8-45E2-8466-59B88249AABA}"/>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354414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64CB100-F72A-4579-929B-DFC0875CAF70}"/>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3" name="Espace réservé du pied de page 2">
            <a:extLst>
              <a:ext uri="{FF2B5EF4-FFF2-40B4-BE49-F238E27FC236}">
                <a16:creationId xmlns:a16="http://schemas.microsoft.com/office/drawing/2014/main" id="{C05FEFB3-1660-493C-9944-716E92F8724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109A545E-10B7-4855-B77E-A868173D9730}"/>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288257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B60D1-12E9-43DE-88BF-826395B0977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9EC763CA-86AB-4BD3-99FD-B9519B99A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E961326-76C4-472D-B2BF-6D277F0B6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A21686B-4F0B-4B78-89B4-9F782267A17D}"/>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6" name="Espace réservé du pied de page 5">
            <a:extLst>
              <a:ext uri="{FF2B5EF4-FFF2-40B4-BE49-F238E27FC236}">
                <a16:creationId xmlns:a16="http://schemas.microsoft.com/office/drawing/2014/main" id="{EC7F8AD2-4FA6-4C12-B63A-91CE564A32C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2501D9D0-4BBF-4406-B5AB-BE8EA2EE7BA7}"/>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232199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DE7DA-C1D2-4A9A-9929-9B00578AE7E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41D5FA4C-4969-43B1-BA46-75DDA8AD5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DE3BB09-FD24-4F7B-A314-2A629FD5B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D8AB36B-74CE-4082-8A7C-4C77B9637091}"/>
              </a:ext>
            </a:extLst>
          </p:cNvPr>
          <p:cNvSpPr>
            <a:spLocks noGrp="1"/>
          </p:cNvSpPr>
          <p:nvPr>
            <p:ph type="dt" sz="half" idx="10"/>
          </p:nvPr>
        </p:nvSpPr>
        <p:spPr/>
        <p:txBody>
          <a:bodyPr/>
          <a:lstStyle/>
          <a:p>
            <a:fld id="{7F138399-40BA-421B-93E0-15DDB19018B9}" type="datetimeFigureOut">
              <a:rPr lang="fr-CA" smtClean="0"/>
              <a:t>2018-01-06</a:t>
            </a:fld>
            <a:endParaRPr lang="fr-CA"/>
          </a:p>
        </p:txBody>
      </p:sp>
      <p:sp>
        <p:nvSpPr>
          <p:cNvPr id="6" name="Espace réservé du pied de page 5">
            <a:extLst>
              <a:ext uri="{FF2B5EF4-FFF2-40B4-BE49-F238E27FC236}">
                <a16:creationId xmlns:a16="http://schemas.microsoft.com/office/drawing/2014/main" id="{91D5553F-F9C4-4D4E-AA8F-7DD2B50C8BC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01BCE7FD-AE5B-4B4B-BBE6-F0006CA22683}"/>
              </a:ext>
            </a:extLst>
          </p:cNvPr>
          <p:cNvSpPr>
            <a:spLocks noGrp="1"/>
          </p:cNvSpPr>
          <p:nvPr>
            <p:ph type="sldNum" sz="quarter" idx="12"/>
          </p:nvPr>
        </p:nvSpPr>
        <p:spPr/>
        <p:txBody>
          <a:bodyPr/>
          <a:lstStyle/>
          <a:p>
            <a:fld id="{3D92AA8A-DEBF-4AFC-86F5-D4B4A4086386}" type="slidenum">
              <a:rPr lang="fr-CA" smtClean="0"/>
              <a:t>‹N°›</a:t>
            </a:fld>
            <a:endParaRPr lang="fr-CA"/>
          </a:p>
        </p:txBody>
      </p:sp>
    </p:spTree>
    <p:extLst>
      <p:ext uri="{BB962C8B-B14F-4D97-AF65-F5344CB8AC3E}">
        <p14:creationId xmlns:p14="http://schemas.microsoft.com/office/powerpoint/2010/main" val="305715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72F46C6-CD0E-42FC-9883-DDC197FB5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959D0353-C4F9-45EC-AE71-AEB99073F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1E37A30-84E6-4351-8C3E-2AB573AD4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38399-40BA-421B-93E0-15DDB19018B9}" type="datetimeFigureOut">
              <a:rPr lang="fr-CA" smtClean="0"/>
              <a:t>2018-01-06</a:t>
            </a:fld>
            <a:endParaRPr lang="fr-CA"/>
          </a:p>
        </p:txBody>
      </p:sp>
      <p:sp>
        <p:nvSpPr>
          <p:cNvPr id="5" name="Espace réservé du pied de page 4">
            <a:extLst>
              <a:ext uri="{FF2B5EF4-FFF2-40B4-BE49-F238E27FC236}">
                <a16:creationId xmlns:a16="http://schemas.microsoft.com/office/drawing/2014/main" id="{C4B748C2-38D5-4FCE-9DCD-AD4378818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0B50ACEE-4E4D-4688-8FE5-75E6B5042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2AA8A-DEBF-4AFC-86F5-D4B4A4086386}" type="slidenum">
              <a:rPr lang="fr-CA" smtClean="0"/>
              <a:t>‹N°›</a:t>
            </a:fld>
            <a:endParaRPr lang="fr-CA"/>
          </a:p>
        </p:txBody>
      </p:sp>
    </p:spTree>
    <p:extLst>
      <p:ext uri="{BB962C8B-B14F-4D97-AF65-F5344CB8AC3E}">
        <p14:creationId xmlns:p14="http://schemas.microsoft.com/office/powerpoint/2010/main" val="15502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Jeux_de_Nim"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fr.wikipedia.org/w/index.php?title=Charles_Leonard_Bouton&amp;action=edit&amp;redlink=1" TargetMode="External"/><Relationship Id="rId13" Type="http://schemas.openxmlformats.org/officeDocument/2006/relationships/hyperlink" Target="https://fr.wikipedia.org/wiki/Nimatron" TargetMode="External"/><Relationship Id="rId3" Type="http://schemas.openxmlformats.org/officeDocument/2006/relationships/hyperlink" Target="https://fr.wikipedia.org/wiki/Afrique" TargetMode="External"/><Relationship Id="rId7" Type="http://schemas.openxmlformats.org/officeDocument/2006/relationships/hyperlink" Target="https://fr.wikipedia.org/wiki/Jeux_de_Nim#cite_note-2" TargetMode="External"/><Relationship Id="rId12" Type="http://schemas.openxmlformats.org/officeDocument/2006/relationships/hyperlink" Target="https://fr.wikipedia.org/wiki/Nimrod_(ordinateur)" TargetMode="External"/><Relationship Id="rId2" Type="http://schemas.openxmlformats.org/officeDocument/2006/relationships/hyperlink" Target="https://fr.wikipedia.org/wiki/Chine" TargetMode="Externa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fr.wikipedia.org/wiki/Anglais" TargetMode="External"/><Relationship Id="rId11" Type="http://schemas.openxmlformats.org/officeDocument/2006/relationships/hyperlink" Target="https://fr.wikipedia.org/wiki/1951" TargetMode="External"/><Relationship Id="rId5" Type="http://schemas.openxmlformats.org/officeDocument/2006/relationships/hyperlink" Target="https://fr.wikipedia.org/wiki/Allemand" TargetMode="External"/><Relationship Id="rId15" Type="http://schemas.openxmlformats.org/officeDocument/2006/relationships/hyperlink" Target="https://fr.wikipedia.org/wiki/Jeux_de_Nim" TargetMode="External"/><Relationship Id="rId10" Type="http://schemas.openxmlformats.org/officeDocument/2006/relationships/hyperlink" Target="https://fr.wikipedia.org/wiki/Algorithme" TargetMode="External"/><Relationship Id="rId4" Type="http://schemas.openxmlformats.org/officeDocument/2006/relationships/hyperlink" Target="https://fr.wikipedia.org/wiki/Jeux_de_Nim#cite_note-1" TargetMode="External"/><Relationship Id="rId9" Type="http://schemas.openxmlformats.org/officeDocument/2006/relationships/hyperlink" Target="https://fr.wikipedia.org/wiki/1901" TargetMode="External"/><Relationship Id="rId14" Type="http://schemas.openxmlformats.org/officeDocument/2006/relationships/hyperlink" Target="https://fr.wikipedia.org/wiki/Ordinateu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Algorithme_de_Dijkstra#cite_note-1" TargetMode="External"/><Relationship Id="rId3" Type="http://schemas.openxmlformats.org/officeDocument/2006/relationships/hyperlink" Target="https://fr.wikipedia.org/wiki/Th%C3%A9orie_des_graphes" TargetMode="External"/><Relationship Id="rId7" Type="http://schemas.openxmlformats.org/officeDocument/2006/relationships/hyperlink" Target="https://fr.wikipedia.org/wiki/Edsger_Dijkstra"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fr.wikipedia.org/wiki/Pays-Bas" TargetMode="External"/><Relationship Id="rId5" Type="http://schemas.openxmlformats.org/officeDocument/2006/relationships/hyperlink" Target="https://fr.wikipedia.org/wiki/Informaticien" TargetMode="External"/><Relationship Id="rId4" Type="http://schemas.openxmlformats.org/officeDocument/2006/relationships/hyperlink" Target="https://fr.wikipedia.org/wiki/Probl%C3%A8mes_de_cheminement" TargetMode="External"/><Relationship Id="rId9" Type="http://schemas.openxmlformats.org/officeDocument/2006/relationships/hyperlink" Target="https://fr.wikipedia.org/wiki/Complexit%C3%A9_en_temp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DE4BC0A-7AF9-4635-A27A-559BEBEE64A8}"/>
              </a:ext>
            </a:extLst>
          </p:cNvPr>
          <p:cNvSpPr txBox="1"/>
          <p:nvPr/>
        </p:nvSpPr>
        <p:spPr>
          <a:xfrm>
            <a:off x="426590" y="2830202"/>
            <a:ext cx="7233822"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800" b="1" dirty="0">
                <a:solidFill>
                  <a:srgbClr val="002060"/>
                </a:solidFill>
                <a:latin typeface="Times New Roman" panose="02020603050405020304" pitchFamily="18" charset="0"/>
                <a:cs typeface="Times New Roman" panose="02020603050405020304" pitchFamily="18" charset="0"/>
              </a:rPr>
              <a:t>JEU DES ALLUMETTES</a:t>
            </a:r>
            <a:endParaRPr lang="fr-CA" sz="48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F084A57E-5A37-46AB-B231-6DD8D1981F3E}"/>
              </a:ext>
            </a:extLst>
          </p:cNvPr>
          <p:cNvSpPr txBox="1"/>
          <p:nvPr/>
        </p:nvSpPr>
        <p:spPr>
          <a:xfrm>
            <a:off x="426591" y="1599380"/>
            <a:ext cx="8042706"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800" b="1" dirty="0">
                <a:solidFill>
                  <a:srgbClr val="00B0F0"/>
                </a:solidFill>
                <a:latin typeface="Times New Roman" panose="02020603050405020304" pitchFamily="18" charset="0"/>
                <a:cs typeface="Times New Roman" panose="02020603050405020304" pitchFamily="18" charset="0"/>
              </a:rPr>
              <a:t>PROJET DE RECHERCHE</a:t>
            </a:r>
          </a:p>
        </p:txBody>
      </p:sp>
      <p:sp>
        <p:nvSpPr>
          <p:cNvPr id="11" name="ZoneTexte 10">
            <a:extLst>
              <a:ext uri="{FF2B5EF4-FFF2-40B4-BE49-F238E27FC236}">
                <a16:creationId xmlns:a16="http://schemas.microsoft.com/office/drawing/2014/main" id="{A8CF7FA8-3BE8-44A7-A942-C8D9DDB2CE2C}"/>
              </a:ext>
            </a:extLst>
          </p:cNvPr>
          <p:cNvSpPr txBox="1"/>
          <p:nvPr/>
        </p:nvSpPr>
        <p:spPr>
          <a:xfrm>
            <a:off x="426591" y="276225"/>
            <a:ext cx="5778900"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5400" b="1" dirty="0">
                <a:solidFill>
                  <a:srgbClr val="7030A0"/>
                </a:solidFill>
                <a:latin typeface="Times New Roman" panose="02020603050405020304" pitchFamily="18" charset="0"/>
                <a:cs typeface="Times New Roman" panose="02020603050405020304" pitchFamily="18" charset="0"/>
              </a:rPr>
              <a:t>ALGORITHME</a:t>
            </a:r>
          </a:p>
        </p:txBody>
      </p:sp>
      <p:pic>
        <p:nvPicPr>
          <p:cNvPr id="13" name="Picture 2" descr="Résultats de recherche d'images pour « collège boreal »">
            <a:extLst>
              <a:ext uri="{FF2B5EF4-FFF2-40B4-BE49-F238E27FC236}">
                <a16:creationId xmlns:a16="http://schemas.microsoft.com/office/drawing/2014/main" id="{A3AF289A-6DEA-4C3D-A3D9-D10BE7BDD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166" y="276225"/>
            <a:ext cx="2188900" cy="2091431"/>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A969028E-D35E-4F7A-B358-1DE68792A95B}"/>
              </a:ext>
            </a:extLst>
          </p:cNvPr>
          <p:cNvSpPr txBox="1"/>
          <p:nvPr/>
        </p:nvSpPr>
        <p:spPr>
          <a:xfrm>
            <a:off x="426590" y="4040934"/>
            <a:ext cx="6684885" cy="107721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3200" b="1" dirty="0">
                <a:solidFill>
                  <a:srgbClr val="002060"/>
                </a:solidFill>
              </a:rPr>
              <a:t>NOM: </a:t>
            </a:r>
            <a:r>
              <a:rPr lang="fr-CA" sz="3200" b="1" dirty="0">
                <a:solidFill>
                  <a:srgbClr val="7030A0"/>
                </a:solidFill>
                <a:latin typeface="Times New Roman" panose="02020603050405020304" pitchFamily="18" charset="0"/>
                <a:cs typeface="Times New Roman" panose="02020603050405020304" pitchFamily="18" charset="0"/>
              </a:rPr>
              <a:t>THIERNO</a:t>
            </a:r>
            <a:r>
              <a:rPr lang="fr-CA" sz="3200" b="1" dirty="0">
                <a:solidFill>
                  <a:srgbClr val="7030A0"/>
                </a:solidFill>
              </a:rPr>
              <a:t> HAMIDOU DIALLO</a:t>
            </a:r>
          </a:p>
          <a:p>
            <a:r>
              <a:rPr lang="fr-CA" sz="3200" b="1" dirty="0">
                <a:solidFill>
                  <a:srgbClr val="002060"/>
                </a:solidFill>
              </a:rPr>
              <a:t>NI: </a:t>
            </a:r>
            <a:r>
              <a:rPr lang="fr-CA" sz="3200" b="1" dirty="0">
                <a:solidFill>
                  <a:srgbClr val="7030A0"/>
                </a:solidFill>
              </a:rPr>
              <a:t>300 10 54 68 </a:t>
            </a:r>
          </a:p>
        </p:txBody>
      </p:sp>
      <p:sp>
        <p:nvSpPr>
          <p:cNvPr id="14" name="ZoneTexte 13">
            <a:extLst>
              <a:ext uri="{FF2B5EF4-FFF2-40B4-BE49-F238E27FC236}">
                <a16:creationId xmlns:a16="http://schemas.microsoft.com/office/drawing/2014/main" id="{951650A8-ADE4-4B5C-806D-6E15E6EB5AC0}"/>
              </a:ext>
            </a:extLst>
          </p:cNvPr>
          <p:cNvSpPr txBox="1"/>
          <p:nvPr/>
        </p:nvSpPr>
        <p:spPr>
          <a:xfrm>
            <a:off x="426590" y="5690587"/>
            <a:ext cx="6596572"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2800" b="1" dirty="0">
                <a:solidFill>
                  <a:srgbClr val="002060"/>
                </a:solidFill>
              </a:rPr>
              <a:t>Prof Chargé du cours: </a:t>
            </a:r>
            <a:r>
              <a:rPr lang="fr-CA" sz="2800" b="1" dirty="0">
                <a:solidFill>
                  <a:srgbClr val="7030A0"/>
                </a:solidFill>
              </a:rPr>
              <a:t>Mr BRICE ROBERT</a:t>
            </a:r>
          </a:p>
        </p:txBody>
      </p:sp>
    </p:spTree>
    <p:extLst>
      <p:ext uri="{BB962C8B-B14F-4D97-AF65-F5344CB8AC3E}">
        <p14:creationId xmlns:p14="http://schemas.microsoft.com/office/powerpoint/2010/main" val="292647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2B3518E-8D90-46EC-81BE-B3C81541F1ED}"/>
              </a:ext>
            </a:extLst>
          </p:cNvPr>
          <p:cNvSpPr txBox="1"/>
          <p:nvPr/>
        </p:nvSpPr>
        <p:spPr>
          <a:xfrm>
            <a:off x="390617" y="232108"/>
            <a:ext cx="9348187"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800" b="1" dirty="0">
                <a:solidFill>
                  <a:srgbClr val="002060"/>
                </a:solidFill>
                <a:latin typeface="Times New Roman" panose="02020603050405020304" pitchFamily="18" charset="0"/>
                <a:cs typeface="Times New Roman" panose="02020603050405020304" pitchFamily="18" charset="0"/>
              </a:rPr>
              <a:t>PLAN DE LA PRÉSENTATION</a:t>
            </a:r>
          </a:p>
        </p:txBody>
      </p:sp>
      <p:sp>
        <p:nvSpPr>
          <p:cNvPr id="6" name="ZoneTexte 5">
            <a:extLst>
              <a:ext uri="{FF2B5EF4-FFF2-40B4-BE49-F238E27FC236}">
                <a16:creationId xmlns:a16="http://schemas.microsoft.com/office/drawing/2014/main" id="{C8AA28B2-8901-4DE1-8D37-A7ACD6A728AA}"/>
              </a:ext>
            </a:extLst>
          </p:cNvPr>
          <p:cNvSpPr txBox="1"/>
          <p:nvPr/>
        </p:nvSpPr>
        <p:spPr>
          <a:xfrm>
            <a:off x="390617" y="1686759"/>
            <a:ext cx="5841507" cy="510909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400050" indent="-400050">
              <a:buAutoNum type="romanUcPeriod"/>
            </a:pPr>
            <a:r>
              <a:rPr lang="fr-CA" sz="2800" dirty="0">
                <a:solidFill>
                  <a:srgbClr val="002060"/>
                </a:solidFill>
                <a:latin typeface="Times New Roman" panose="02020603050405020304" pitchFamily="18" charset="0"/>
                <a:cs typeface="Times New Roman" panose="02020603050405020304" pitchFamily="18" charset="0"/>
              </a:rPr>
              <a:t>INTRODUCTION</a:t>
            </a:r>
          </a:p>
          <a:p>
            <a:endParaRPr lang="fr-CA" sz="2800" dirty="0">
              <a:solidFill>
                <a:srgbClr val="002060"/>
              </a:solidFill>
              <a:latin typeface="Times New Roman" panose="02020603050405020304" pitchFamily="18" charset="0"/>
              <a:cs typeface="Times New Roman" panose="02020603050405020304" pitchFamily="18" charset="0"/>
            </a:endParaRPr>
          </a:p>
          <a:p>
            <a:r>
              <a:rPr lang="fr-CA" sz="2800" dirty="0">
                <a:solidFill>
                  <a:srgbClr val="002060"/>
                </a:solidFill>
                <a:latin typeface="Times New Roman" panose="02020603050405020304" pitchFamily="18" charset="0"/>
                <a:cs typeface="Times New Roman" panose="02020603050405020304" pitchFamily="18" charset="0"/>
              </a:rPr>
              <a:t>II. HISTORIQUE</a:t>
            </a:r>
          </a:p>
          <a:p>
            <a:endParaRPr lang="fr-CA" sz="2800" dirty="0">
              <a:solidFill>
                <a:srgbClr val="002060"/>
              </a:solidFill>
              <a:latin typeface="Times New Roman" panose="02020603050405020304" pitchFamily="18" charset="0"/>
              <a:cs typeface="Times New Roman" panose="02020603050405020304" pitchFamily="18" charset="0"/>
            </a:endParaRPr>
          </a:p>
          <a:p>
            <a:r>
              <a:rPr lang="fr-CA" sz="2800" dirty="0">
                <a:solidFill>
                  <a:srgbClr val="002060"/>
                </a:solidFill>
                <a:latin typeface="Times New Roman" panose="02020603050405020304" pitchFamily="18" charset="0"/>
                <a:cs typeface="Times New Roman" panose="02020603050405020304" pitchFamily="18" charset="0"/>
              </a:rPr>
              <a:t>III. FONCTIONNEMENT</a:t>
            </a:r>
          </a:p>
          <a:p>
            <a:endParaRPr lang="fr-CA" sz="2800" dirty="0">
              <a:solidFill>
                <a:srgbClr val="002060"/>
              </a:solidFill>
              <a:latin typeface="Times New Roman" panose="02020603050405020304" pitchFamily="18" charset="0"/>
              <a:cs typeface="Times New Roman" panose="02020603050405020304" pitchFamily="18" charset="0"/>
            </a:endParaRPr>
          </a:p>
          <a:p>
            <a:r>
              <a:rPr lang="fr-CA" sz="2800" dirty="0">
                <a:solidFill>
                  <a:srgbClr val="002060"/>
                </a:solidFill>
                <a:latin typeface="Times New Roman" panose="02020603050405020304" pitchFamily="18" charset="0"/>
                <a:cs typeface="Times New Roman" panose="02020603050405020304" pitchFamily="18" charset="0"/>
              </a:rPr>
              <a:t>IV. STRUCTURE DE DONNÉE</a:t>
            </a:r>
          </a:p>
          <a:p>
            <a:endParaRPr lang="fr-CA" sz="2800" dirty="0">
              <a:solidFill>
                <a:srgbClr val="002060"/>
              </a:solidFill>
              <a:latin typeface="Times New Roman" panose="02020603050405020304" pitchFamily="18" charset="0"/>
              <a:cs typeface="Times New Roman" panose="02020603050405020304" pitchFamily="18" charset="0"/>
            </a:endParaRPr>
          </a:p>
          <a:p>
            <a:r>
              <a:rPr lang="fr-CA" sz="2800" dirty="0">
                <a:solidFill>
                  <a:srgbClr val="002060"/>
                </a:solidFill>
                <a:latin typeface="Times New Roman" panose="02020603050405020304" pitchFamily="18" charset="0"/>
                <a:cs typeface="Times New Roman" panose="02020603050405020304" pitchFamily="18" charset="0"/>
              </a:rPr>
              <a:t>V. ALGORITHME UTILISÉ</a:t>
            </a:r>
          </a:p>
          <a:p>
            <a:endParaRPr lang="fr-CA" sz="2800" dirty="0">
              <a:solidFill>
                <a:srgbClr val="002060"/>
              </a:solidFill>
              <a:latin typeface="Times New Roman" panose="02020603050405020304" pitchFamily="18" charset="0"/>
              <a:cs typeface="Times New Roman" panose="02020603050405020304" pitchFamily="18" charset="0"/>
            </a:endParaRPr>
          </a:p>
          <a:p>
            <a:r>
              <a:rPr lang="fr-CA" sz="2800" dirty="0">
                <a:solidFill>
                  <a:srgbClr val="002060"/>
                </a:solidFill>
                <a:latin typeface="Times New Roman" panose="02020603050405020304" pitchFamily="18" charset="0"/>
                <a:cs typeface="Times New Roman" panose="02020603050405020304" pitchFamily="18" charset="0"/>
              </a:rPr>
              <a:t>VI. CONCLUSION</a:t>
            </a:r>
          </a:p>
          <a:p>
            <a:pPr marL="400050" indent="-400050">
              <a:buAutoNum type="romanUcPeriod"/>
            </a:pPr>
            <a:endParaRPr lang="fr-CA" dirty="0"/>
          </a:p>
        </p:txBody>
      </p:sp>
      <p:pic>
        <p:nvPicPr>
          <p:cNvPr id="8" name="Image 7">
            <a:extLst>
              <a:ext uri="{FF2B5EF4-FFF2-40B4-BE49-F238E27FC236}">
                <a16:creationId xmlns:a16="http://schemas.microsoft.com/office/drawing/2014/main" id="{1DBE1F3D-F83F-430E-A2C0-3BCEB00F39CB}"/>
              </a:ext>
            </a:extLst>
          </p:cNvPr>
          <p:cNvPicPr>
            <a:picLocks noChangeAspect="1"/>
          </p:cNvPicPr>
          <p:nvPr/>
        </p:nvPicPr>
        <p:blipFill>
          <a:blip r:embed="rId2"/>
          <a:stretch>
            <a:fillRect/>
          </a:stretch>
        </p:blipFill>
        <p:spPr>
          <a:xfrm>
            <a:off x="5829300" y="1686759"/>
            <a:ext cx="5972083" cy="3661295"/>
          </a:xfrm>
          <a:prstGeom prst="rect">
            <a:avLst/>
          </a:prstGeom>
        </p:spPr>
      </p:pic>
    </p:spTree>
    <p:extLst>
      <p:ext uri="{BB962C8B-B14F-4D97-AF65-F5344CB8AC3E}">
        <p14:creationId xmlns:p14="http://schemas.microsoft.com/office/powerpoint/2010/main" val="355260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s de recherche d'images pour « allumettes »">
            <a:extLst>
              <a:ext uri="{FF2B5EF4-FFF2-40B4-BE49-F238E27FC236}">
                <a16:creationId xmlns:a16="http://schemas.microsoft.com/office/drawing/2014/main" id="{9344635D-7051-483E-BE00-ACB9A2DC6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106" y="143440"/>
            <a:ext cx="3231471" cy="23718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14DB18-0BFC-43A0-9369-11E5072D33C8}"/>
              </a:ext>
            </a:extLst>
          </p:cNvPr>
          <p:cNvSpPr/>
          <p:nvPr/>
        </p:nvSpPr>
        <p:spPr>
          <a:xfrm>
            <a:off x="281122" y="1959412"/>
            <a:ext cx="11073417" cy="4401205"/>
          </a:xfrm>
          <a:prstGeom prst="rect">
            <a:avLst/>
          </a:prstGeom>
        </p:spPr>
        <p:txBody>
          <a:bodyPr wrap="square">
            <a:spAutoFit/>
          </a:bodyPr>
          <a:lstStyle/>
          <a:p>
            <a:r>
              <a:rPr lang="fr-CA" sz="2800" dirty="0">
                <a:solidFill>
                  <a:srgbClr val="222222"/>
                </a:solidFill>
                <a:latin typeface="Times New Roman" panose="02020603050405020304" pitchFamily="18" charset="0"/>
                <a:cs typeface="Times New Roman" panose="02020603050405020304" pitchFamily="18" charset="0"/>
              </a:rPr>
              <a:t>Les allumettes peuvent servir à allumer un feu mais on peut aussi les utiliser pour faire des jeux: par exemple,</a:t>
            </a:r>
          </a:p>
          <a:p>
            <a:pPr marL="457200" indent="-457200">
              <a:buFont typeface="Wingdings" panose="05000000000000000000" pitchFamily="2" charset="2"/>
              <a:buChar char="Ø"/>
            </a:pPr>
            <a:r>
              <a:rPr lang="fr-CA" sz="2800" dirty="0">
                <a:solidFill>
                  <a:srgbClr val="222222"/>
                </a:solidFill>
                <a:latin typeface="Times New Roman" panose="02020603050405020304" pitchFamily="18" charset="0"/>
                <a:cs typeface="Times New Roman" panose="02020603050405020304" pitchFamily="18" charset="0"/>
              </a:rPr>
              <a:t>des Casse-têtes comme</a:t>
            </a:r>
          </a:p>
          <a:p>
            <a:pPr marL="914400" lvl="1" indent="-457200">
              <a:buFont typeface="Wingdings" panose="05000000000000000000" pitchFamily="2" charset="2"/>
              <a:buChar char="ü"/>
            </a:pPr>
            <a:r>
              <a:rPr lang="fr-CA" sz="2800" dirty="0">
                <a:solidFill>
                  <a:srgbClr val="222222"/>
                </a:solidFill>
                <a:latin typeface="Times New Roman" panose="02020603050405020304" pitchFamily="18" charset="0"/>
                <a:cs typeface="Times New Roman" panose="02020603050405020304" pitchFamily="18" charset="0"/>
              </a:rPr>
              <a:t>des jeux géométriques où l'on fait des figures en déplaçant des allumettes</a:t>
            </a:r>
          </a:p>
          <a:p>
            <a:pPr marL="457200" indent="-457200">
              <a:buFont typeface="Wingdings" panose="05000000000000000000" pitchFamily="2" charset="2"/>
              <a:buChar char="Ø"/>
            </a:pPr>
            <a:r>
              <a:rPr lang="fr-CA" sz="2800" dirty="0">
                <a:solidFill>
                  <a:srgbClr val="222222"/>
                </a:solidFill>
                <a:latin typeface="Times New Roman" panose="02020603050405020304" pitchFamily="18" charset="0"/>
                <a:cs typeface="Times New Roman" panose="02020603050405020304" pitchFamily="18" charset="0"/>
              </a:rPr>
              <a:t>des jeux de stratégie comme</a:t>
            </a:r>
          </a:p>
          <a:p>
            <a:pPr marL="914400" lvl="1" indent="-457200">
              <a:buFont typeface="Wingdings" panose="05000000000000000000" pitchFamily="2" charset="2"/>
              <a:buChar char="ü"/>
            </a:pPr>
            <a:r>
              <a:rPr lang="fr-CA" sz="2800" dirty="0">
                <a:solidFill>
                  <a:srgbClr val="222222"/>
                </a:solidFill>
                <a:latin typeface="Times New Roman" panose="02020603050405020304" pitchFamily="18" charset="0"/>
                <a:cs typeface="Times New Roman" panose="02020603050405020304" pitchFamily="18" charset="0"/>
              </a:rPr>
              <a:t>les jeux de Nim qui sont des jeux très courants, de stratégie pure, à deux joueurs</a:t>
            </a:r>
          </a:p>
          <a:p>
            <a:pPr marL="1371600" lvl="2" indent="-457200">
              <a:buFont typeface="Wingdings" panose="05000000000000000000" pitchFamily="2" charset="2"/>
              <a:buChar char="ü"/>
            </a:pPr>
            <a:r>
              <a:rPr lang="fr-CA" sz="2800" dirty="0">
                <a:solidFill>
                  <a:srgbClr val="222222"/>
                </a:solidFill>
                <a:latin typeface="Times New Roman" panose="02020603050405020304" pitchFamily="18" charset="0"/>
                <a:cs typeface="Times New Roman" panose="02020603050405020304" pitchFamily="18" charset="0"/>
              </a:rPr>
              <a:t>le Jeu de Marienbad (Jeu de Nim classique)</a:t>
            </a:r>
          </a:p>
          <a:p>
            <a:pPr marL="1371600" lvl="2" indent="-457200">
              <a:buFont typeface="Wingdings" panose="05000000000000000000" pitchFamily="2" charset="2"/>
              <a:buChar char="ü"/>
            </a:pPr>
            <a:r>
              <a:rPr lang="fr-CA" sz="2800" dirty="0">
                <a:solidFill>
                  <a:srgbClr val="222222"/>
                </a:solidFill>
                <a:latin typeface="Times New Roman" panose="02020603050405020304" pitchFamily="18" charset="0"/>
                <a:cs typeface="Times New Roman" panose="02020603050405020304" pitchFamily="18" charset="0"/>
              </a:rPr>
              <a:t>les nimbers (jeux de Nim à un tas)</a:t>
            </a:r>
          </a:p>
        </p:txBody>
      </p:sp>
      <p:sp>
        <p:nvSpPr>
          <p:cNvPr id="6" name="ZoneTexte 5">
            <a:extLst>
              <a:ext uri="{FF2B5EF4-FFF2-40B4-BE49-F238E27FC236}">
                <a16:creationId xmlns:a16="http://schemas.microsoft.com/office/drawing/2014/main" id="{030CC89F-921C-4874-A71B-E1E329E847F0}"/>
              </a:ext>
            </a:extLst>
          </p:cNvPr>
          <p:cNvSpPr txBox="1"/>
          <p:nvPr/>
        </p:nvSpPr>
        <p:spPr>
          <a:xfrm>
            <a:off x="281122" y="143440"/>
            <a:ext cx="6039779"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800" b="1" dirty="0">
                <a:solidFill>
                  <a:srgbClr val="002060"/>
                </a:solidFill>
                <a:latin typeface="Times New Roman" panose="02020603050405020304" pitchFamily="18" charset="0"/>
                <a:cs typeface="Times New Roman" panose="02020603050405020304" pitchFamily="18" charset="0"/>
              </a:rPr>
              <a:t>I. INTRODUCTION</a:t>
            </a:r>
          </a:p>
        </p:txBody>
      </p:sp>
      <p:sp>
        <p:nvSpPr>
          <p:cNvPr id="9" name="ZoneTexte 8">
            <a:extLst>
              <a:ext uri="{FF2B5EF4-FFF2-40B4-BE49-F238E27FC236}">
                <a16:creationId xmlns:a16="http://schemas.microsoft.com/office/drawing/2014/main" id="{343F60FC-F5F0-4E1C-BF13-7BBAFA0C49B8}"/>
              </a:ext>
            </a:extLst>
          </p:cNvPr>
          <p:cNvSpPr txBox="1"/>
          <p:nvPr/>
        </p:nvSpPr>
        <p:spPr>
          <a:xfrm>
            <a:off x="2663300" y="6437743"/>
            <a:ext cx="6147783" cy="369332"/>
          </a:xfrm>
          <a:prstGeom prst="rect">
            <a:avLst/>
          </a:prstGeom>
          <a:noFill/>
        </p:spPr>
        <p:txBody>
          <a:bodyPr wrap="square" rtlCol="0">
            <a:spAutoFit/>
          </a:bodyPr>
          <a:lstStyle/>
          <a:p>
            <a:r>
              <a:rPr lang="fr-CA" b="1" i="1" u="sng" dirty="0">
                <a:latin typeface="Times New Roman" panose="02020603050405020304" pitchFamily="18" charset="0"/>
                <a:cs typeface="Times New Roman" panose="02020603050405020304" pitchFamily="18" charset="0"/>
              </a:rPr>
              <a:t>Source:</a:t>
            </a:r>
            <a:r>
              <a:rPr lang="fr-CA" dirty="0"/>
              <a:t> </a:t>
            </a:r>
            <a:r>
              <a:rPr lang="fr-CA" dirty="0">
                <a:latin typeface="Times New Roman" panose="02020603050405020304" pitchFamily="18" charset="0"/>
                <a:cs typeface="Times New Roman" panose="02020603050405020304" pitchFamily="18" charset="0"/>
              </a:rPr>
              <a:t>Wikipédia</a:t>
            </a:r>
            <a:r>
              <a:rPr lang="fr-CA" b="1" i="1" dirty="0">
                <a:latin typeface="Times New Roman" panose="02020603050405020304" pitchFamily="18" charset="0"/>
                <a:cs typeface="Times New Roman" panose="02020603050405020304" pitchFamily="18" charset="0"/>
              </a:rPr>
              <a:t>. </a:t>
            </a:r>
            <a:r>
              <a:rPr lang="fr-CA" b="1" i="1" dirty="0">
                <a:latin typeface="Times New Roman" panose="02020603050405020304" pitchFamily="18" charset="0"/>
                <a:cs typeface="Times New Roman" panose="02020603050405020304" pitchFamily="18" charset="0"/>
                <a:hlinkClick r:id="rId3"/>
              </a:rPr>
              <a:t>https://fr.wikipedia.org/wiki/Jeux_de_Nim</a:t>
            </a:r>
            <a:r>
              <a:rPr lang="fr-CA" b="1"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2478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21A7B6-1A19-434C-89C2-3C52E11C4760}"/>
              </a:ext>
            </a:extLst>
          </p:cNvPr>
          <p:cNvSpPr/>
          <p:nvPr/>
        </p:nvSpPr>
        <p:spPr>
          <a:xfrm>
            <a:off x="189384" y="598788"/>
            <a:ext cx="4798237" cy="83099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fr-CA" sz="4000" b="1" dirty="0">
                <a:solidFill>
                  <a:srgbClr val="002060"/>
                </a:solidFill>
                <a:latin typeface="Times New Roman" panose="02020603050405020304" pitchFamily="18" charset="0"/>
                <a:cs typeface="Times New Roman" panose="02020603050405020304" pitchFamily="18" charset="0"/>
              </a:rPr>
              <a:t>II. </a:t>
            </a:r>
            <a:r>
              <a:rPr lang="fr-CA" sz="4800" b="1" dirty="0">
                <a:solidFill>
                  <a:srgbClr val="002060"/>
                </a:solidFill>
                <a:latin typeface="Times New Roman" panose="02020603050405020304" pitchFamily="18" charset="0"/>
                <a:cs typeface="Times New Roman" panose="02020603050405020304" pitchFamily="18" charset="0"/>
              </a:rPr>
              <a:t>HISTORIQUE</a:t>
            </a:r>
          </a:p>
        </p:txBody>
      </p:sp>
      <p:sp>
        <p:nvSpPr>
          <p:cNvPr id="5" name="Rectangle 4">
            <a:extLst>
              <a:ext uri="{FF2B5EF4-FFF2-40B4-BE49-F238E27FC236}">
                <a16:creationId xmlns:a16="http://schemas.microsoft.com/office/drawing/2014/main" id="{423F3423-8ECA-4AB1-B8D2-52D29B9AD46C}"/>
              </a:ext>
            </a:extLst>
          </p:cNvPr>
          <p:cNvSpPr/>
          <p:nvPr/>
        </p:nvSpPr>
        <p:spPr>
          <a:xfrm>
            <a:off x="189384" y="1856643"/>
            <a:ext cx="12002616" cy="3970318"/>
          </a:xfrm>
          <a:prstGeom prst="rect">
            <a:avLst/>
          </a:prstGeom>
        </p:spPr>
        <p:txBody>
          <a:bodyPr wrap="square">
            <a:spAutoFit/>
          </a:bodyPr>
          <a:lstStyle/>
          <a:p>
            <a:r>
              <a:rPr lang="fr-CA" sz="2800" dirty="0">
                <a:solidFill>
                  <a:srgbClr val="222222"/>
                </a:solidFill>
                <a:latin typeface="Times New Roman" panose="02020603050405020304" pitchFamily="18" charset="0"/>
                <a:cs typeface="Times New Roman" panose="02020603050405020304" pitchFamily="18" charset="0"/>
              </a:rPr>
              <a:t>Les origines  du jeu des allumettes sont probablement très anciennes. Les premières traces sont signalées en </a:t>
            </a:r>
            <a:r>
              <a:rPr lang="fr-CA" sz="2800" dirty="0">
                <a:solidFill>
                  <a:srgbClr val="0B0080"/>
                </a:solidFill>
                <a:latin typeface="Times New Roman" panose="02020603050405020304" pitchFamily="18" charset="0"/>
                <a:cs typeface="Times New Roman" panose="02020603050405020304" pitchFamily="18" charset="0"/>
                <a:hlinkClick r:id="rId2" tooltip="Chine"/>
              </a:rPr>
              <a:t>Chine</a:t>
            </a:r>
            <a:r>
              <a:rPr lang="fr-CA" sz="2800" dirty="0">
                <a:solidFill>
                  <a:srgbClr val="222222"/>
                </a:solidFill>
                <a:latin typeface="Times New Roman" panose="02020603050405020304" pitchFamily="18" charset="0"/>
                <a:cs typeface="Times New Roman" panose="02020603050405020304" pitchFamily="18" charset="0"/>
              </a:rPr>
              <a:t> sous le nom de </a:t>
            </a:r>
            <a:r>
              <a:rPr lang="fr-CA" sz="2800" i="1" dirty="0">
                <a:solidFill>
                  <a:srgbClr val="222222"/>
                </a:solidFill>
                <a:latin typeface="Times New Roman" panose="02020603050405020304" pitchFamily="18" charset="0"/>
                <a:cs typeface="Times New Roman" panose="02020603050405020304" pitchFamily="18" charset="0"/>
              </a:rPr>
              <a:t>fan-tan</a:t>
            </a:r>
            <a:r>
              <a:rPr lang="fr-CA" sz="2800" dirty="0">
                <a:solidFill>
                  <a:srgbClr val="222222"/>
                </a:solidFill>
                <a:latin typeface="Times New Roman" panose="02020603050405020304" pitchFamily="18" charset="0"/>
                <a:cs typeface="Times New Roman" panose="02020603050405020304" pitchFamily="18" charset="0"/>
              </a:rPr>
              <a:t>, il est connu en </a:t>
            </a:r>
            <a:r>
              <a:rPr lang="fr-CA" sz="2800" dirty="0">
                <a:solidFill>
                  <a:srgbClr val="0B0080"/>
                </a:solidFill>
                <a:latin typeface="Times New Roman" panose="02020603050405020304" pitchFamily="18" charset="0"/>
                <a:cs typeface="Times New Roman" panose="02020603050405020304" pitchFamily="18" charset="0"/>
                <a:hlinkClick r:id="rId3" tooltip="Afrique"/>
              </a:rPr>
              <a:t>Afrique</a:t>
            </a:r>
            <a:r>
              <a:rPr lang="fr-CA" sz="2800" dirty="0">
                <a:solidFill>
                  <a:srgbClr val="222222"/>
                </a:solidFill>
                <a:latin typeface="Times New Roman" panose="02020603050405020304" pitchFamily="18" charset="0"/>
                <a:cs typeface="Times New Roman" panose="02020603050405020304" pitchFamily="18" charset="0"/>
              </a:rPr>
              <a:t> sous le nom </a:t>
            </a:r>
            <a:r>
              <a:rPr lang="fr-CA" sz="2800" i="1" dirty="0">
                <a:solidFill>
                  <a:srgbClr val="222222"/>
                </a:solidFill>
                <a:latin typeface="Times New Roman" panose="02020603050405020304" pitchFamily="18" charset="0"/>
                <a:cs typeface="Times New Roman" panose="02020603050405020304" pitchFamily="18" charset="0"/>
              </a:rPr>
              <a:t>tiouk-tiouk</a:t>
            </a:r>
            <a:r>
              <a:rPr lang="fr-CA" sz="2800" baseline="30000" dirty="0">
                <a:solidFill>
                  <a:srgbClr val="0B0080"/>
                </a:solidFill>
                <a:latin typeface="Times New Roman" panose="02020603050405020304" pitchFamily="18" charset="0"/>
                <a:cs typeface="Times New Roman" panose="02020603050405020304" pitchFamily="18" charset="0"/>
                <a:hlinkClick r:id="rId4"/>
              </a:rPr>
              <a:t>1</a:t>
            </a:r>
            <a:r>
              <a:rPr lang="fr-CA" sz="2800" dirty="0">
                <a:solidFill>
                  <a:srgbClr val="222222"/>
                </a:solidFill>
                <a:latin typeface="Times New Roman" panose="02020603050405020304" pitchFamily="18" charset="0"/>
                <a:cs typeface="Times New Roman" panose="02020603050405020304" pitchFamily="18" charset="0"/>
              </a:rPr>
              <a:t>. Le nom actuel provient du mot </a:t>
            </a:r>
            <a:r>
              <a:rPr lang="fr-CA" sz="2800" dirty="0">
                <a:solidFill>
                  <a:srgbClr val="0B0080"/>
                </a:solidFill>
                <a:latin typeface="Times New Roman" panose="02020603050405020304" pitchFamily="18" charset="0"/>
                <a:cs typeface="Times New Roman" panose="02020603050405020304" pitchFamily="18" charset="0"/>
                <a:hlinkClick r:id="rId5" tooltip="Allemand"/>
              </a:rPr>
              <a:t>allemand</a:t>
            </a:r>
            <a:r>
              <a:rPr lang="fr-CA" sz="2800" i="1" dirty="0">
                <a:solidFill>
                  <a:srgbClr val="222222"/>
                </a:solidFill>
                <a:latin typeface="Times New Roman" panose="02020603050405020304" pitchFamily="18" charset="0"/>
                <a:cs typeface="Times New Roman" panose="02020603050405020304" pitchFamily="18" charset="0"/>
              </a:rPr>
              <a:t>Nimm</a:t>
            </a:r>
            <a:r>
              <a:rPr lang="fr-CA" sz="2800" dirty="0">
                <a:solidFill>
                  <a:srgbClr val="222222"/>
                </a:solidFill>
                <a:latin typeface="Times New Roman" panose="02020603050405020304" pitchFamily="18" charset="0"/>
                <a:cs typeface="Times New Roman" panose="02020603050405020304" pitchFamily="18" charset="0"/>
              </a:rPr>
              <a:t> qui signifie « prends ! » mais il pourrait venir également du mot </a:t>
            </a:r>
            <a:r>
              <a:rPr lang="fr-CA" sz="2800" dirty="0">
                <a:solidFill>
                  <a:srgbClr val="0B0080"/>
                </a:solidFill>
                <a:latin typeface="Times New Roman" panose="02020603050405020304" pitchFamily="18" charset="0"/>
                <a:cs typeface="Times New Roman" panose="02020603050405020304" pitchFamily="18" charset="0"/>
                <a:hlinkClick r:id="rId6" tooltip="Anglais"/>
              </a:rPr>
              <a:t>anglais</a:t>
            </a:r>
            <a:r>
              <a:rPr lang="fr-CA" sz="2800" dirty="0">
                <a:solidFill>
                  <a:srgbClr val="222222"/>
                </a:solidFill>
                <a:latin typeface="Times New Roman" panose="02020603050405020304" pitchFamily="18" charset="0"/>
                <a:cs typeface="Times New Roman" panose="02020603050405020304" pitchFamily="18" charset="0"/>
              </a:rPr>
              <a:t> </a:t>
            </a:r>
            <a:r>
              <a:rPr lang="fr-CA" sz="2800" i="1" dirty="0">
                <a:solidFill>
                  <a:srgbClr val="222222"/>
                </a:solidFill>
                <a:latin typeface="Times New Roman" panose="02020603050405020304" pitchFamily="18" charset="0"/>
                <a:cs typeface="Times New Roman" panose="02020603050405020304" pitchFamily="18" charset="0"/>
              </a:rPr>
              <a:t>Win</a:t>
            </a:r>
            <a:r>
              <a:rPr lang="fr-CA" sz="2800" dirty="0">
                <a:solidFill>
                  <a:srgbClr val="222222"/>
                </a:solidFill>
                <a:latin typeface="Times New Roman" panose="02020603050405020304" pitchFamily="18" charset="0"/>
                <a:cs typeface="Times New Roman" panose="02020603050405020304" pitchFamily="18" charset="0"/>
              </a:rPr>
              <a:t> (« gagne !»), car en le retournant le mot </a:t>
            </a:r>
            <a:r>
              <a:rPr lang="fr-CA" sz="2800" i="1" dirty="0">
                <a:solidFill>
                  <a:srgbClr val="222222"/>
                </a:solidFill>
                <a:latin typeface="Times New Roman" panose="02020603050405020304" pitchFamily="18" charset="0"/>
                <a:cs typeface="Times New Roman" panose="02020603050405020304" pitchFamily="18" charset="0"/>
              </a:rPr>
              <a:t>Win</a:t>
            </a:r>
            <a:r>
              <a:rPr lang="fr-CA" sz="2800" dirty="0">
                <a:solidFill>
                  <a:srgbClr val="222222"/>
                </a:solidFill>
                <a:latin typeface="Times New Roman" panose="02020603050405020304" pitchFamily="18" charset="0"/>
                <a:cs typeface="Times New Roman" panose="02020603050405020304" pitchFamily="18" charset="0"/>
              </a:rPr>
              <a:t> devient </a:t>
            </a:r>
            <a:r>
              <a:rPr lang="fr-CA" sz="2800" i="1" dirty="0">
                <a:solidFill>
                  <a:srgbClr val="222222"/>
                </a:solidFill>
                <a:latin typeface="Times New Roman" panose="02020603050405020304" pitchFamily="18" charset="0"/>
                <a:cs typeface="Times New Roman" panose="02020603050405020304" pitchFamily="18" charset="0"/>
              </a:rPr>
              <a:t>nim</a:t>
            </a:r>
            <a:r>
              <a:rPr lang="fr-CA" sz="2800" baseline="30000" dirty="0">
                <a:solidFill>
                  <a:srgbClr val="0B0080"/>
                </a:solidFill>
                <a:latin typeface="Times New Roman" panose="02020603050405020304" pitchFamily="18" charset="0"/>
                <a:cs typeface="Times New Roman" panose="02020603050405020304" pitchFamily="18" charset="0"/>
                <a:hlinkClick r:id="rId7"/>
              </a:rPr>
              <a:t>2</a:t>
            </a:r>
            <a:r>
              <a:rPr lang="fr-CA" sz="2800" dirty="0">
                <a:solidFill>
                  <a:srgbClr val="222222"/>
                </a:solidFill>
                <a:latin typeface="Times New Roman" panose="02020603050405020304" pitchFamily="18" charset="0"/>
                <a:cs typeface="Times New Roman" panose="02020603050405020304" pitchFamily="18" charset="0"/>
              </a:rPr>
              <a:t>. Le nom actuel a été donné au jeu par le mathématicien anglais </a:t>
            </a:r>
            <a:r>
              <a:rPr lang="fr-CA" sz="2800" dirty="0">
                <a:solidFill>
                  <a:srgbClr val="A55858"/>
                </a:solidFill>
                <a:latin typeface="Times New Roman" panose="02020603050405020304" pitchFamily="18" charset="0"/>
                <a:cs typeface="Times New Roman" panose="02020603050405020304" pitchFamily="18" charset="0"/>
                <a:hlinkClick r:id="rId8" tooltip="Charles Leonard Bouton (page inexistante)"/>
              </a:rPr>
              <a:t>Charles Leonard Bouton</a:t>
            </a:r>
            <a:r>
              <a:rPr lang="fr-CA" sz="2800" dirty="0">
                <a:solidFill>
                  <a:srgbClr val="222222"/>
                </a:solidFill>
                <a:latin typeface="Times New Roman" panose="02020603050405020304" pitchFamily="18" charset="0"/>
                <a:cs typeface="Times New Roman" panose="02020603050405020304" pitchFamily="18" charset="0"/>
              </a:rPr>
              <a:t> en </a:t>
            </a:r>
            <a:r>
              <a:rPr lang="fr-CA" sz="2800" dirty="0">
                <a:solidFill>
                  <a:srgbClr val="0B0080"/>
                </a:solidFill>
                <a:latin typeface="Times New Roman" panose="02020603050405020304" pitchFamily="18" charset="0"/>
                <a:cs typeface="Times New Roman" panose="02020603050405020304" pitchFamily="18" charset="0"/>
                <a:hlinkClick r:id="rId9" tooltip="1901"/>
              </a:rPr>
              <a:t>1901</a:t>
            </a:r>
            <a:r>
              <a:rPr lang="fr-CA" sz="2800" dirty="0">
                <a:solidFill>
                  <a:srgbClr val="222222"/>
                </a:solidFill>
                <a:latin typeface="Times New Roman" panose="02020603050405020304" pitchFamily="18" charset="0"/>
                <a:cs typeface="Times New Roman" panose="02020603050405020304" pitchFamily="18" charset="0"/>
              </a:rPr>
              <a:t> lorsqu'il a trouvé un </a:t>
            </a:r>
            <a:r>
              <a:rPr lang="fr-CA" sz="2800" dirty="0">
                <a:solidFill>
                  <a:srgbClr val="0B0080"/>
                </a:solidFill>
                <a:latin typeface="Times New Roman" panose="02020603050405020304" pitchFamily="18" charset="0"/>
                <a:cs typeface="Times New Roman" panose="02020603050405020304" pitchFamily="18" charset="0"/>
                <a:hlinkClick r:id="rId10" tooltip="Algorithme"/>
              </a:rPr>
              <a:t>algorithme</a:t>
            </a:r>
            <a:r>
              <a:rPr lang="fr-CA" sz="2800" dirty="0">
                <a:solidFill>
                  <a:srgbClr val="222222"/>
                </a:solidFill>
                <a:latin typeface="Times New Roman" panose="02020603050405020304" pitchFamily="18" charset="0"/>
                <a:cs typeface="Times New Roman" panose="02020603050405020304" pitchFamily="18" charset="0"/>
              </a:rPr>
              <a:t> permettant le gain. En </a:t>
            </a:r>
            <a:r>
              <a:rPr lang="fr-CA" sz="2800" dirty="0">
                <a:solidFill>
                  <a:srgbClr val="0B0080"/>
                </a:solidFill>
                <a:latin typeface="Times New Roman" panose="02020603050405020304" pitchFamily="18" charset="0"/>
                <a:cs typeface="Times New Roman" panose="02020603050405020304" pitchFamily="18" charset="0"/>
                <a:hlinkClick r:id="rId11" tooltip="1951"/>
              </a:rPr>
              <a:t>1951</a:t>
            </a:r>
            <a:r>
              <a:rPr lang="fr-CA" sz="2800" dirty="0">
                <a:solidFill>
                  <a:srgbClr val="222222"/>
                </a:solidFill>
                <a:latin typeface="Times New Roman" panose="02020603050405020304" pitchFamily="18" charset="0"/>
                <a:cs typeface="Times New Roman" panose="02020603050405020304" pitchFamily="18" charset="0"/>
              </a:rPr>
              <a:t>, le </a:t>
            </a:r>
            <a:r>
              <a:rPr lang="fr-CA" sz="2800" dirty="0">
                <a:solidFill>
                  <a:srgbClr val="0B0080"/>
                </a:solidFill>
                <a:latin typeface="Times New Roman" panose="02020603050405020304" pitchFamily="18" charset="0"/>
                <a:cs typeface="Times New Roman" panose="02020603050405020304" pitchFamily="18" charset="0"/>
                <a:hlinkClick r:id="rId12" tooltip="Nimrod (ordinateur)"/>
              </a:rPr>
              <a:t>Nimrod</a:t>
            </a:r>
            <a:r>
              <a:rPr lang="fr-CA" sz="2800" dirty="0">
                <a:solidFill>
                  <a:srgbClr val="222222"/>
                </a:solidFill>
                <a:latin typeface="Times New Roman" panose="02020603050405020304" pitchFamily="18" charset="0"/>
                <a:cs typeface="Times New Roman" panose="02020603050405020304" pitchFamily="18" charset="0"/>
              </a:rPr>
              <a:t>, reprenant le concept du </a:t>
            </a:r>
            <a:r>
              <a:rPr lang="fr-CA" sz="2800" dirty="0">
                <a:solidFill>
                  <a:srgbClr val="0B0080"/>
                </a:solidFill>
                <a:latin typeface="Times New Roman" panose="02020603050405020304" pitchFamily="18" charset="0"/>
                <a:cs typeface="Times New Roman" panose="02020603050405020304" pitchFamily="18" charset="0"/>
                <a:hlinkClick r:id="rId13" tooltip="Nimatron"/>
              </a:rPr>
              <a:t>Nimatron</a:t>
            </a:r>
            <a:r>
              <a:rPr lang="fr-CA" sz="2800" dirty="0">
                <a:solidFill>
                  <a:srgbClr val="222222"/>
                </a:solidFill>
                <a:latin typeface="Times New Roman" panose="02020603050405020304" pitchFamily="18" charset="0"/>
                <a:cs typeface="Times New Roman" panose="02020603050405020304" pitchFamily="18" charset="0"/>
              </a:rPr>
              <a:t>, est un </a:t>
            </a:r>
            <a:r>
              <a:rPr lang="fr-CA" sz="2800" dirty="0">
                <a:solidFill>
                  <a:srgbClr val="0B0080"/>
                </a:solidFill>
                <a:latin typeface="Times New Roman" panose="02020603050405020304" pitchFamily="18" charset="0"/>
                <a:cs typeface="Times New Roman" panose="02020603050405020304" pitchFamily="18" charset="0"/>
                <a:hlinkClick r:id="rId14" tooltip="Ordinateur"/>
              </a:rPr>
              <a:t>ordinateur</a:t>
            </a:r>
            <a:r>
              <a:rPr lang="fr-CA" sz="2800" dirty="0">
                <a:solidFill>
                  <a:srgbClr val="222222"/>
                </a:solidFill>
                <a:latin typeface="Times New Roman" panose="02020603050405020304" pitchFamily="18" charset="0"/>
                <a:cs typeface="Times New Roman" panose="02020603050405020304" pitchFamily="18" charset="0"/>
              </a:rPr>
              <a:t> qui permet de jouer au jeu de Nim. </a:t>
            </a:r>
            <a:endParaRPr lang="fr-CA" sz="28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40603552-8F1A-4B3B-969E-9D0B0F5A71F5}"/>
              </a:ext>
            </a:extLst>
          </p:cNvPr>
          <p:cNvSpPr txBox="1"/>
          <p:nvPr/>
        </p:nvSpPr>
        <p:spPr>
          <a:xfrm>
            <a:off x="2814220" y="6353507"/>
            <a:ext cx="6147783" cy="369332"/>
          </a:xfrm>
          <a:prstGeom prst="rect">
            <a:avLst/>
          </a:prstGeom>
          <a:noFill/>
        </p:spPr>
        <p:txBody>
          <a:bodyPr wrap="square" rtlCol="0">
            <a:spAutoFit/>
          </a:bodyPr>
          <a:lstStyle/>
          <a:p>
            <a:r>
              <a:rPr lang="fr-CA" b="1" i="1" u="sng" dirty="0">
                <a:latin typeface="Times New Roman" panose="02020603050405020304" pitchFamily="18" charset="0"/>
                <a:cs typeface="Times New Roman" panose="02020603050405020304" pitchFamily="18" charset="0"/>
              </a:rPr>
              <a:t>Source:</a:t>
            </a:r>
            <a:r>
              <a:rPr lang="fr-CA" dirty="0"/>
              <a:t> </a:t>
            </a:r>
            <a:r>
              <a:rPr lang="fr-CA" dirty="0">
                <a:latin typeface="Times New Roman" panose="02020603050405020304" pitchFamily="18" charset="0"/>
                <a:cs typeface="Times New Roman" panose="02020603050405020304" pitchFamily="18" charset="0"/>
              </a:rPr>
              <a:t>Wikipédia</a:t>
            </a:r>
            <a:r>
              <a:rPr lang="fr-CA" b="1" i="1" dirty="0">
                <a:latin typeface="Times New Roman" panose="02020603050405020304" pitchFamily="18" charset="0"/>
                <a:cs typeface="Times New Roman" panose="02020603050405020304" pitchFamily="18" charset="0"/>
              </a:rPr>
              <a:t>. </a:t>
            </a:r>
            <a:r>
              <a:rPr lang="fr-CA" b="1" i="1" dirty="0">
                <a:latin typeface="Times New Roman" panose="02020603050405020304" pitchFamily="18" charset="0"/>
                <a:cs typeface="Times New Roman" panose="02020603050405020304" pitchFamily="18" charset="0"/>
                <a:hlinkClick r:id="rId15"/>
              </a:rPr>
              <a:t>https://fr.wikipedia.org/wiki/Jeux_de_Nim</a:t>
            </a:r>
            <a:r>
              <a:rPr lang="fr-CA" b="1" i="1" dirty="0">
                <a:latin typeface="Times New Roman" panose="02020603050405020304" pitchFamily="18" charset="0"/>
                <a:cs typeface="Times New Roman" panose="02020603050405020304" pitchFamily="18" charset="0"/>
              </a:rPr>
              <a:t>     </a:t>
            </a:r>
          </a:p>
        </p:txBody>
      </p:sp>
      <p:pic>
        <p:nvPicPr>
          <p:cNvPr id="7" name="Picture 2" descr="Résultats de recherche d'images pour « les jeux d'allumettes »">
            <a:extLst>
              <a:ext uri="{FF2B5EF4-FFF2-40B4-BE49-F238E27FC236}">
                <a16:creationId xmlns:a16="http://schemas.microsoft.com/office/drawing/2014/main" id="{9FF539AF-4A76-4874-B128-F9268E5F9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4850413">
            <a:off x="9758046" y="238161"/>
            <a:ext cx="1899428" cy="213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94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DEBBE2-4795-4348-9B32-95A279E8C7A5}"/>
              </a:ext>
            </a:extLst>
          </p:cNvPr>
          <p:cNvSpPr txBox="1"/>
          <p:nvPr/>
        </p:nvSpPr>
        <p:spPr>
          <a:xfrm>
            <a:off x="281130" y="417251"/>
            <a:ext cx="6747029"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000" b="1" dirty="0">
                <a:solidFill>
                  <a:srgbClr val="002060"/>
                </a:solidFill>
                <a:latin typeface="Times New Roman" panose="02020603050405020304" pitchFamily="18" charset="0"/>
                <a:cs typeface="Times New Roman" panose="02020603050405020304" pitchFamily="18" charset="0"/>
              </a:rPr>
              <a:t>III. FONCTIONNEMENT</a:t>
            </a:r>
          </a:p>
        </p:txBody>
      </p:sp>
      <p:sp>
        <p:nvSpPr>
          <p:cNvPr id="5" name="ZoneTexte 4">
            <a:extLst>
              <a:ext uri="{FF2B5EF4-FFF2-40B4-BE49-F238E27FC236}">
                <a16:creationId xmlns:a16="http://schemas.microsoft.com/office/drawing/2014/main" id="{D87D8402-19BE-43E0-8CE0-2F6E1CE5673A}"/>
              </a:ext>
            </a:extLst>
          </p:cNvPr>
          <p:cNvSpPr txBox="1"/>
          <p:nvPr/>
        </p:nvSpPr>
        <p:spPr>
          <a:xfrm>
            <a:off x="322557" y="1869690"/>
            <a:ext cx="11647502" cy="4832092"/>
          </a:xfrm>
          <a:prstGeom prst="rect">
            <a:avLst/>
          </a:prstGeom>
          <a:noFill/>
        </p:spPr>
        <p:txBody>
          <a:bodyPr wrap="square" rtlCol="0">
            <a:spAutoFit/>
          </a:bodyPr>
          <a:lstStyle/>
          <a:p>
            <a:pPr marL="457200" indent="-45720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Ce jeu se joue à 2 joueurs.</a:t>
            </a:r>
          </a:p>
          <a:p>
            <a:endParaRPr lang="fr-CA"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On commence avec 10 allumettes. N=10.</a:t>
            </a:r>
          </a:p>
          <a:p>
            <a:endParaRPr lang="fr-CA"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Il se joue à tour de rôle .</a:t>
            </a:r>
          </a:p>
          <a:p>
            <a:endParaRPr lang="fr-CA"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Celui qui retire la dernière allumette est un perdant.</a:t>
            </a:r>
          </a:p>
          <a:p>
            <a:endParaRPr lang="fr-CA"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Tant qu’il reste plus d’une allumette, on enchaîne les coups en alertant les joueurs. N </a:t>
            </a:r>
            <a:r>
              <a:rPr lang="fr-CA" sz="2800" cap="all" dirty="0">
                <a:latin typeface="Times New Roman" panose="02020603050405020304" pitchFamily="18" charset="0"/>
                <a:cs typeface="Times New Roman" panose="02020603050405020304" pitchFamily="18" charset="0"/>
              </a:rPr>
              <a:t>&gt; 1</a:t>
            </a:r>
          </a:p>
          <a:p>
            <a:endParaRPr lang="fr-CA" sz="2800" dirty="0">
              <a:latin typeface="Times New Roman" panose="02020603050405020304" pitchFamily="18" charset="0"/>
              <a:cs typeface="Times New Roman" panose="02020603050405020304" pitchFamily="18" charset="0"/>
            </a:endParaRPr>
          </a:p>
        </p:txBody>
      </p:sp>
      <p:pic>
        <p:nvPicPr>
          <p:cNvPr id="1026" name="Picture 2" descr="Résultats de recherche d'images pour « les jeux d'allumettes »">
            <a:extLst>
              <a:ext uri="{FF2B5EF4-FFF2-40B4-BE49-F238E27FC236}">
                <a16:creationId xmlns:a16="http://schemas.microsoft.com/office/drawing/2014/main" id="{3EF513C7-4F62-4FE1-8F14-EC4395B4B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850413">
            <a:off x="8411289" y="236833"/>
            <a:ext cx="3046925" cy="342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5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290775-1870-4668-BCD5-795C6E99B21E}"/>
              </a:ext>
            </a:extLst>
          </p:cNvPr>
          <p:cNvSpPr txBox="1"/>
          <p:nvPr/>
        </p:nvSpPr>
        <p:spPr>
          <a:xfrm>
            <a:off x="328380" y="401927"/>
            <a:ext cx="8329517" cy="76944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400" b="1" dirty="0">
                <a:solidFill>
                  <a:srgbClr val="002060"/>
                </a:solidFill>
                <a:latin typeface="Times New Roman" panose="02020603050405020304" pitchFamily="18" charset="0"/>
                <a:cs typeface="Times New Roman" panose="02020603050405020304" pitchFamily="18" charset="0"/>
              </a:rPr>
              <a:t>IV. STRUCTURE DE DONNÉE</a:t>
            </a:r>
          </a:p>
        </p:txBody>
      </p:sp>
      <p:sp>
        <p:nvSpPr>
          <p:cNvPr id="9" name="ZoneTexte 8">
            <a:extLst>
              <a:ext uri="{FF2B5EF4-FFF2-40B4-BE49-F238E27FC236}">
                <a16:creationId xmlns:a16="http://schemas.microsoft.com/office/drawing/2014/main" id="{2592212B-BC1F-4051-8D6D-7C030FCB0F54}"/>
              </a:ext>
            </a:extLst>
          </p:cNvPr>
          <p:cNvSpPr txBox="1"/>
          <p:nvPr/>
        </p:nvSpPr>
        <p:spPr>
          <a:xfrm>
            <a:off x="336504" y="1514433"/>
            <a:ext cx="1873188"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457200" indent="-457200">
              <a:buFont typeface="Wingdings" panose="05000000000000000000" pitchFamily="2" charset="2"/>
              <a:buChar char="Ø"/>
            </a:pPr>
            <a:r>
              <a:rPr lang="fr-CA" sz="2800" b="1" dirty="0">
                <a:solidFill>
                  <a:srgbClr val="002060"/>
                </a:solidFill>
                <a:latin typeface="Times New Roman" panose="02020603050405020304" pitchFamily="18" charset="0"/>
                <a:cs typeface="Times New Roman" panose="02020603050405020304" pitchFamily="18" charset="0"/>
              </a:rPr>
              <a:t>Graphe</a:t>
            </a:r>
          </a:p>
        </p:txBody>
      </p:sp>
      <p:sp>
        <p:nvSpPr>
          <p:cNvPr id="10" name="Ellipse 9">
            <a:extLst>
              <a:ext uri="{FF2B5EF4-FFF2-40B4-BE49-F238E27FC236}">
                <a16:creationId xmlns:a16="http://schemas.microsoft.com/office/drawing/2014/main" id="{929222A0-7468-4DDB-81E2-E185F6A934DC}"/>
              </a:ext>
            </a:extLst>
          </p:cNvPr>
          <p:cNvSpPr/>
          <p:nvPr/>
        </p:nvSpPr>
        <p:spPr>
          <a:xfrm>
            <a:off x="497150" y="5847669"/>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10</a:t>
            </a:r>
          </a:p>
        </p:txBody>
      </p:sp>
      <p:sp>
        <p:nvSpPr>
          <p:cNvPr id="12" name="Ellipse 11">
            <a:extLst>
              <a:ext uri="{FF2B5EF4-FFF2-40B4-BE49-F238E27FC236}">
                <a16:creationId xmlns:a16="http://schemas.microsoft.com/office/drawing/2014/main" id="{410925C7-5DFD-41F3-8D58-BE7CB6D673C8}"/>
              </a:ext>
            </a:extLst>
          </p:cNvPr>
          <p:cNvSpPr/>
          <p:nvPr/>
        </p:nvSpPr>
        <p:spPr>
          <a:xfrm>
            <a:off x="1155576" y="3595550"/>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8</a:t>
            </a:r>
          </a:p>
        </p:txBody>
      </p:sp>
      <p:sp>
        <p:nvSpPr>
          <p:cNvPr id="13" name="Ellipse 12">
            <a:extLst>
              <a:ext uri="{FF2B5EF4-FFF2-40B4-BE49-F238E27FC236}">
                <a16:creationId xmlns:a16="http://schemas.microsoft.com/office/drawing/2014/main" id="{12853669-C1A5-42A2-9BE4-EF362962BAFB}"/>
              </a:ext>
            </a:extLst>
          </p:cNvPr>
          <p:cNvSpPr/>
          <p:nvPr/>
        </p:nvSpPr>
        <p:spPr>
          <a:xfrm>
            <a:off x="1581704" y="4721609"/>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9</a:t>
            </a:r>
          </a:p>
        </p:txBody>
      </p:sp>
      <p:sp>
        <p:nvSpPr>
          <p:cNvPr id="14" name="Ellipse 13">
            <a:extLst>
              <a:ext uri="{FF2B5EF4-FFF2-40B4-BE49-F238E27FC236}">
                <a16:creationId xmlns:a16="http://schemas.microsoft.com/office/drawing/2014/main" id="{0B19B130-AE14-4712-8501-4795854095D3}"/>
              </a:ext>
            </a:extLst>
          </p:cNvPr>
          <p:cNvSpPr/>
          <p:nvPr/>
        </p:nvSpPr>
        <p:spPr>
          <a:xfrm>
            <a:off x="3391269" y="4316081"/>
            <a:ext cx="852257" cy="523219"/>
          </a:xfrm>
          <a:prstGeom prst="ellipse">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rgbClr val="FFFF00"/>
                </a:solidFill>
              </a:rPr>
              <a:t>7</a:t>
            </a:r>
          </a:p>
        </p:txBody>
      </p:sp>
      <p:sp>
        <p:nvSpPr>
          <p:cNvPr id="15" name="Ellipse 14">
            <a:extLst>
              <a:ext uri="{FF2B5EF4-FFF2-40B4-BE49-F238E27FC236}">
                <a16:creationId xmlns:a16="http://schemas.microsoft.com/office/drawing/2014/main" id="{10926EC8-CDEA-4839-B217-F49C209EB2E6}"/>
              </a:ext>
            </a:extLst>
          </p:cNvPr>
          <p:cNvSpPr/>
          <p:nvPr/>
        </p:nvSpPr>
        <p:spPr>
          <a:xfrm>
            <a:off x="4838330" y="2931758"/>
            <a:ext cx="790114" cy="54828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6</a:t>
            </a:r>
          </a:p>
        </p:txBody>
      </p:sp>
      <p:sp>
        <p:nvSpPr>
          <p:cNvPr id="16" name="Ellipse 15">
            <a:extLst>
              <a:ext uri="{FF2B5EF4-FFF2-40B4-BE49-F238E27FC236}">
                <a16:creationId xmlns:a16="http://schemas.microsoft.com/office/drawing/2014/main" id="{E0F76EB2-B72D-4209-B37F-AC63F7BED797}"/>
              </a:ext>
            </a:extLst>
          </p:cNvPr>
          <p:cNvSpPr/>
          <p:nvPr/>
        </p:nvSpPr>
        <p:spPr>
          <a:xfrm>
            <a:off x="7395100" y="2813226"/>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5</a:t>
            </a:r>
          </a:p>
        </p:txBody>
      </p:sp>
      <p:sp>
        <p:nvSpPr>
          <p:cNvPr id="17" name="Ellipse 16">
            <a:extLst>
              <a:ext uri="{FF2B5EF4-FFF2-40B4-BE49-F238E27FC236}">
                <a16:creationId xmlns:a16="http://schemas.microsoft.com/office/drawing/2014/main" id="{8783137A-3B9D-4E10-B3CB-502BC74555CE}"/>
              </a:ext>
            </a:extLst>
          </p:cNvPr>
          <p:cNvSpPr/>
          <p:nvPr/>
        </p:nvSpPr>
        <p:spPr>
          <a:xfrm>
            <a:off x="8584707" y="4198390"/>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4</a:t>
            </a:r>
          </a:p>
        </p:txBody>
      </p:sp>
      <p:sp>
        <p:nvSpPr>
          <p:cNvPr id="18" name="Ellipse 17">
            <a:extLst>
              <a:ext uri="{FF2B5EF4-FFF2-40B4-BE49-F238E27FC236}">
                <a16:creationId xmlns:a16="http://schemas.microsoft.com/office/drawing/2014/main" id="{89B8D306-D127-48BD-8778-319195C1E826}"/>
              </a:ext>
            </a:extLst>
          </p:cNvPr>
          <p:cNvSpPr/>
          <p:nvPr/>
        </p:nvSpPr>
        <p:spPr>
          <a:xfrm>
            <a:off x="6542843" y="4605172"/>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rgbClr val="FFFF00"/>
                </a:solidFill>
              </a:rPr>
              <a:t>3</a:t>
            </a:r>
          </a:p>
        </p:txBody>
      </p:sp>
      <p:sp>
        <p:nvSpPr>
          <p:cNvPr id="19" name="Ellipse 18">
            <a:extLst>
              <a:ext uri="{FF2B5EF4-FFF2-40B4-BE49-F238E27FC236}">
                <a16:creationId xmlns:a16="http://schemas.microsoft.com/office/drawing/2014/main" id="{6A3B4656-2551-457A-BC92-DAA5A93B92F4}"/>
              </a:ext>
            </a:extLst>
          </p:cNvPr>
          <p:cNvSpPr/>
          <p:nvPr/>
        </p:nvSpPr>
        <p:spPr>
          <a:xfrm>
            <a:off x="10505242" y="5244828"/>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2</a:t>
            </a:r>
          </a:p>
        </p:txBody>
      </p:sp>
      <p:sp>
        <p:nvSpPr>
          <p:cNvPr id="20" name="Ellipse 19">
            <a:extLst>
              <a:ext uri="{FF2B5EF4-FFF2-40B4-BE49-F238E27FC236}">
                <a16:creationId xmlns:a16="http://schemas.microsoft.com/office/drawing/2014/main" id="{5B1C7B25-CAEB-4FCA-84D9-545338412DBA}"/>
              </a:ext>
            </a:extLst>
          </p:cNvPr>
          <p:cNvSpPr/>
          <p:nvPr/>
        </p:nvSpPr>
        <p:spPr>
          <a:xfrm>
            <a:off x="8407153" y="5847669"/>
            <a:ext cx="852257" cy="523219"/>
          </a:xfrm>
          <a:prstGeom prst="ellipse">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rgbClr val="FFFF00"/>
                </a:solidFill>
              </a:rPr>
              <a:t>1</a:t>
            </a:r>
          </a:p>
        </p:txBody>
      </p:sp>
      <p:cxnSp>
        <p:nvCxnSpPr>
          <p:cNvPr id="25" name="Connecteur droit avec flèche 24">
            <a:extLst>
              <a:ext uri="{FF2B5EF4-FFF2-40B4-BE49-F238E27FC236}">
                <a16:creationId xmlns:a16="http://schemas.microsoft.com/office/drawing/2014/main" id="{D3AD392B-F848-4A04-AFE8-31D4C0ECAF4A}"/>
              </a:ext>
            </a:extLst>
          </p:cNvPr>
          <p:cNvCxnSpPr>
            <a:cxnSpLocks/>
          </p:cNvCxnSpPr>
          <p:nvPr/>
        </p:nvCxnSpPr>
        <p:spPr>
          <a:xfrm flipV="1">
            <a:off x="764959" y="3978729"/>
            <a:ext cx="381739" cy="187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8603E93-49B2-4E55-8703-9B5E816AA7E8}"/>
              </a:ext>
            </a:extLst>
          </p:cNvPr>
          <p:cNvCxnSpPr>
            <a:cxnSpLocks/>
            <a:stCxn id="10" idx="7"/>
            <a:endCxn id="13" idx="3"/>
          </p:cNvCxnSpPr>
          <p:nvPr/>
        </p:nvCxnSpPr>
        <p:spPr>
          <a:xfrm flipV="1">
            <a:off x="1224597" y="5168204"/>
            <a:ext cx="481917" cy="756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Connecteur droit avec flèche 2047">
            <a:extLst>
              <a:ext uri="{FF2B5EF4-FFF2-40B4-BE49-F238E27FC236}">
                <a16:creationId xmlns:a16="http://schemas.microsoft.com/office/drawing/2014/main" id="{27E4674A-D666-44A1-868D-E495C0AC2768}"/>
              </a:ext>
            </a:extLst>
          </p:cNvPr>
          <p:cNvCxnSpPr>
            <a:cxnSpLocks/>
            <a:stCxn id="10" idx="6"/>
            <a:endCxn id="14" idx="3"/>
          </p:cNvCxnSpPr>
          <p:nvPr/>
        </p:nvCxnSpPr>
        <p:spPr>
          <a:xfrm flipV="1">
            <a:off x="1349407" y="4762676"/>
            <a:ext cx="2166672" cy="134660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52" name="Connecteur droit avec flèche 2051">
            <a:extLst>
              <a:ext uri="{FF2B5EF4-FFF2-40B4-BE49-F238E27FC236}">
                <a16:creationId xmlns:a16="http://schemas.microsoft.com/office/drawing/2014/main" id="{17F6CE0C-093E-48CE-8AC7-41D6D076D463}"/>
              </a:ext>
            </a:extLst>
          </p:cNvPr>
          <p:cNvCxnSpPr>
            <a:cxnSpLocks/>
            <a:endCxn id="15" idx="2"/>
          </p:cNvCxnSpPr>
          <p:nvPr/>
        </p:nvCxnSpPr>
        <p:spPr>
          <a:xfrm flipV="1">
            <a:off x="1890943" y="3205903"/>
            <a:ext cx="2947387" cy="53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Connecteur droit avec flèche 2055">
            <a:extLst>
              <a:ext uri="{FF2B5EF4-FFF2-40B4-BE49-F238E27FC236}">
                <a16:creationId xmlns:a16="http://schemas.microsoft.com/office/drawing/2014/main" id="{9473A0E6-E0B5-4D5E-AA77-52628E976680}"/>
              </a:ext>
            </a:extLst>
          </p:cNvPr>
          <p:cNvCxnSpPr>
            <a:cxnSpLocks/>
            <a:stCxn id="13" idx="7"/>
            <a:endCxn id="15" idx="3"/>
          </p:cNvCxnSpPr>
          <p:nvPr/>
        </p:nvCxnSpPr>
        <p:spPr>
          <a:xfrm flipV="1">
            <a:off x="2309151" y="3399752"/>
            <a:ext cx="2644889" cy="139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9" name="Connecteur droit avec flèche 2058">
            <a:extLst>
              <a:ext uri="{FF2B5EF4-FFF2-40B4-BE49-F238E27FC236}">
                <a16:creationId xmlns:a16="http://schemas.microsoft.com/office/drawing/2014/main" id="{B32CC084-3CFD-43EA-A64E-C65DCDA2673A}"/>
              </a:ext>
            </a:extLst>
          </p:cNvPr>
          <p:cNvCxnSpPr>
            <a:cxnSpLocks/>
          </p:cNvCxnSpPr>
          <p:nvPr/>
        </p:nvCxnSpPr>
        <p:spPr>
          <a:xfrm flipV="1">
            <a:off x="5264458" y="3429000"/>
            <a:ext cx="0" cy="1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9" name="Connecteur droit avec flèche 2068">
            <a:extLst>
              <a:ext uri="{FF2B5EF4-FFF2-40B4-BE49-F238E27FC236}">
                <a16:creationId xmlns:a16="http://schemas.microsoft.com/office/drawing/2014/main" id="{42566A84-76A0-4043-801F-C0B464467B2C}"/>
              </a:ext>
            </a:extLst>
          </p:cNvPr>
          <p:cNvCxnSpPr>
            <a:cxnSpLocks/>
          </p:cNvCxnSpPr>
          <p:nvPr/>
        </p:nvCxnSpPr>
        <p:spPr>
          <a:xfrm flipV="1">
            <a:off x="4065973" y="3488924"/>
            <a:ext cx="1047565" cy="82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3" name="Connecteur droit avec flèche 2072">
            <a:extLst>
              <a:ext uri="{FF2B5EF4-FFF2-40B4-BE49-F238E27FC236}">
                <a16:creationId xmlns:a16="http://schemas.microsoft.com/office/drawing/2014/main" id="{9DA3EA82-E581-43AE-A3F2-C5A9B94B407F}"/>
              </a:ext>
            </a:extLst>
          </p:cNvPr>
          <p:cNvCxnSpPr>
            <a:cxnSpLocks/>
          </p:cNvCxnSpPr>
          <p:nvPr/>
        </p:nvCxnSpPr>
        <p:spPr>
          <a:xfrm>
            <a:off x="2007833" y="3978729"/>
            <a:ext cx="1374560" cy="451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6" name="Connecteur droit avec flèche 2075">
            <a:extLst>
              <a:ext uri="{FF2B5EF4-FFF2-40B4-BE49-F238E27FC236}">
                <a16:creationId xmlns:a16="http://schemas.microsoft.com/office/drawing/2014/main" id="{08B2D691-0117-4EB1-9869-41F3F0D788F0}"/>
              </a:ext>
            </a:extLst>
          </p:cNvPr>
          <p:cNvCxnSpPr>
            <a:cxnSpLocks/>
            <a:endCxn id="12" idx="4"/>
          </p:cNvCxnSpPr>
          <p:nvPr/>
        </p:nvCxnSpPr>
        <p:spPr>
          <a:xfrm flipH="1" flipV="1">
            <a:off x="1581705" y="4118769"/>
            <a:ext cx="309238" cy="60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9" name="Connecteur droit avec flèche 2078">
            <a:extLst>
              <a:ext uri="{FF2B5EF4-FFF2-40B4-BE49-F238E27FC236}">
                <a16:creationId xmlns:a16="http://schemas.microsoft.com/office/drawing/2014/main" id="{4429A583-EB12-469A-9C97-B6C7ED93782E}"/>
              </a:ext>
            </a:extLst>
          </p:cNvPr>
          <p:cNvCxnSpPr>
            <a:cxnSpLocks/>
            <a:stCxn id="13" idx="6"/>
            <a:endCxn id="14" idx="2"/>
          </p:cNvCxnSpPr>
          <p:nvPr/>
        </p:nvCxnSpPr>
        <p:spPr>
          <a:xfrm flipV="1">
            <a:off x="2433961" y="4577691"/>
            <a:ext cx="957308" cy="40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6" name="Arc 2085">
            <a:extLst>
              <a:ext uri="{FF2B5EF4-FFF2-40B4-BE49-F238E27FC236}">
                <a16:creationId xmlns:a16="http://schemas.microsoft.com/office/drawing/2014/main" id="{AC489864-CD87-46E4-9880-A144EC86BBAE}"/>
              </a:ext>
            </a:extLst>
          </p:cNvPr>
          <p:cNvSpPr/>
          <p:nvPr/>
        </p:nvSpPr>
        <p:spPr>
          <a:xfrm>
            <a:off x="1379440" y="2365520"/>
            <a:ext cx="6569036" cy="2447344"/>
          </a:xfrm>
          <a:prstGeom prst="arc">
            <a:avLst>
              <a:gd name="adj1" fmla="val 10812175"/>
              <a:gd name="adj2" fmla="val 207782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2093" name="Connecteur droit avec flèche 2092">
            <a:extLst>
              <a:ext uri="{FF2B5EF4-FFF2-40B4-BE49-F238E27FC236}">
                <a16:creationId xmlns:a16="http://schemas.microsoft.com/office/drawing/2014/main" id="{40D372DC-B8C8-463D-9736-6EC33BA25FC4}"/>
              </a:ext>
            </a:extLst>
          </p:cNvPr>
          <p:cNvCxnSpPr>
            <a:cxnSpLocks/>
            <a:stCxn id="15" idx="6"/>
            <a:endCxn id="16" idx="2"/>
          </p:cNvCxnSpPr>
          <p:nvPr/>
        </p:nvCxnSpPr>
        <p:spPr>
          <a:xfrm flipV="1">
            <a:off x="5628444" y="3074836"/>
            <a:ext cx="1766656" cy="13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8" name="Connecteur droit avec flèche 2097">
            <a:extLst>
              <a:ext uri="{FF2B5EF4-FFF2-40B4-BE49-F238E27FC236}">
                <a16:creationId xmlns:a16="http://schemas.microsoft.com/office/drawing/2014/main" id="{F902D336-5945-4098-8414-5167571DB031}"/>
              </a:ext>
            </a:extLst>
          </p:cNvPr>
          <p:cNvCxnSpPr>
            <a:cxnSpLocks/>
            <a:endCxn id="16" idx="3"/>
          </p:cNvCxnSpPr>
          <p:nvPr/>
        </p:nvCxnSpPr>
        <p:spPr>
          <a:xfrm flipV="1">
            <a:off x="4181383" y="3259821"/>
            <a:ext cx="3338527" cy="109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2" name="Connecteur droit avec flèche 2101">
            <a:extLst>
              <a:ext uri="{FF2B5EF4-FFF2-40B4-BE49-F238E27FC236}">
                <a16:creationId xmlns:a16="http://schemas.microsoft.com/office/drawing/2014/main" id="{BE6F811C-ADA1-435D-90AF-E926E440D723}"/>
              </a:ext>
            </a:extLst>
          </p:cNvPr>
          <p:cNvCxnSpPr>
            <a:cxnSpLocks/>
          </p:cNvCxnSpPr>
          <p:nvPr/>
        </p:nvCxnSpPr>
        <p:spPr>
          <a:xfrm>
            <a:off x="7371207" y="2904481"/>
            <a:ext cx="77158" cy="2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5" name="Connecteur droit avec flèche 2104">
            <a:extLst>
              <a:ext uri="{FF2B5EF4-FFF2-40B4-BE49-F238E27FC236}">
                <a16:creationId xmlns:a16="http://schemas.microsoft.com/office/drawing/2014/main" id="{32EA6EC0-FB40-4A1B-8D83-572C5769BC44}"/>
              </a:ext>
            </a:extLst>
          </p:cNvPr>
          <p:cNvCxnSpPr>
            <a:cxnSpLocks/>
            <a:endCxn id="17" idx="1"/>
          </p:cNvCxnSpPr>
          <p:nvPr/>
        </p:nvCxnSpPr>
        <p:spPr>
          <a:xfrm>
            <a:off x="5628444" y="3336445"/>
            <a:ext cx="3081073" cy="93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8" name="Connecteur droit avec flèche 2107">
            <a:extLst>
              <a:ext uri="{FF2B5EF4-FFF2-40B4-BE49-F238E27FC236}">
                <a16:creationId xmlns:a16="http://schemas.microsoft.com/office/drawing/2014/main" id="{26B5CEDC-B5D2-4FE6-A5CE-A1CB744B70C8}"/>
              </a:ext>
            </a:extLst>
          </p:cNvPr>
          <p:cNvCxnSpPr>
            <a:cxnSpLocks/>
            <a:stCxn id="16" idx="5"/>
          </p:cNvCxnSpPr>
          <p:nvPr/>
        </p:nvCxnSpPr>
        <p:spPr>
          <a:xfrm>
            <a:off x="8122547" y="3259821"/>
            <a:ext cx="737368" cy="93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3" name="Connecteur droit avec flèche 2112">
            <a:extLst>
              <a:ext uri="{FF2B5EF4-FFF2-40B4-BE49-F238E27FC236}">
                <a16:creationId xmlns:a16="http://schemas.microsoft.com/office/drawing/2014/main" id="{2B971427-D2E2-4FFD-8060-489720B7DE7B}"/>
              </a:ext>
            </a:extLst>
          </p:cNvPr>
          <p:cNvCxnSpPr>
            <a:cxnSpLocks/>
            <a:stCxn id="14" idx="7"/>
            <a:endCxn id="17" idx="2"/>
          </p:cNvCxnSpPr>
          <p:nvPr/>
        </p:nvCxnSpPr>
        <p:spPr>
          <a:xfrm>
            <a:off x="4118716" y="4392705"/>
            <a:ext cx="4465991" cy="6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9" name="Connecteur droit avec flèche 2118">
            <a:extLst>
              <a:ext uri="{FF2B5EF4-FFF2-40B4-BE49-F238E27FC236}">
                <a16:creationId xmlns:a16="http://schemas.microsoft.com/office/drawing/2014/main" id="{F5F549F6-05B1-41C4-92A9-CFE26FE3563F}"/>
              </a:ext>
            </a:extLst>
          </p:cNvPr>
          <p:cNvCxnSpPr>
            <a:cxnSpLocks/>
            <a:stCxn id="16" idx="6"/>
            <a:endCxn id="19" idx="0"/>
          </p:cNvCxnSpPr>
          <p:nvPr/>
        </p:nvCxnSpPr>
        <p:spPr>
          <a:xfrm>
            <a:off x="8247357" y="3074836"/>
            <a:ext cx="2684014" cy="216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3" name="Connecteur droit avec flèche 2122">
            <a:extLst>
              <a:ext uri="{FF2B5EF4-FFF2-40B4-BE49-F238E27FC236}">
                <a16:creationId xmlns:a16="http://schemas.microsoft.com/office/drawing/2014/main" id="{7416A140-0F1C-40C0-8674-043C79DFCBBE}"/>
              </a:ext>
            </a:extLst>
          </p:cNvPr>
          <p:cNvCxnSpPr>
            <a:cxnSpLocks/>
            <a:stCxn id="17" idx="5"/>
            <a:endCxn id="19" idx="2"/>
          </p:cNvCxnSpPr>
          <p:nvPr/>
        </p:nvCxnSpPr>
        <p:spPr>
          <a:xfrm>
            <a:off x="9312154" y="4644985"/>
            <a:ext cx="1193088" cy="86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6" name="Connecteur droit avec flèche 2125">
            <a:extLst>
              <a:ext uri="{FF2B5EF4-FFF2-40B4-BE49-F238E27FC236}">
                <a16:creationId xmlns:a16="http://schemas.microsoft.com/office/drawing/2014/main" id="{56A81A9A-7EC1-45AD-AA2C-6A450AD04F90}"/>
              </a:ext>
            </a:extLst>
          </p:cNvPr>
          <p:cNvCxnSpPr>
            <a:cxnSpLocks/>
            <a:stCxn id="18" idx="6"/>
          </p:cNvCxnSpPr>
          <p:nvPr/>
        </p:nvCxnSpPr>
        <p:spPr>
          <a:xfrm>
            <a:off x="7395100" y="4866782"/>
            <a:ext cx="3133817" cy="77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9" name="Connecteur droit avec flèche 2128">
            <a:extLst>
              <a:ext uri="{FF2B5EF4-FFF2-40B4-BE49-F238E27FC236}">
                <a16:creationId xmlns:a16="http://schemas.microsoft.com/office/drawing/2014/main" id="{DBE6A3AE-FC27-4B38-824A-B48F22AECEF8}"/>
              </a:ext>
            </a:extLst>
          </p:cNvPr>
          <p:cNvCxnSpPr>
            <a:cxnSpLocks/>
          </p:cNvCxnSpPr>
          <p:nvPr/>
        </p:nvCxnSpPr>
        <p:spPr>
          <a:xfrm flipH="1">
            <a:off x="7102136" y="3336445"/>
            <a:ext cx="585926" cy="125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2" name="Connecteur droit avec flèche 2131">
            <a:extLst>
              <a:ext uri="{FF2B5EF4-FFF2-40B4-BE49-F238E27FC236}">
                <a16:creationId xmlns:a16="http://schemas.microsoft.com/office/drawing/2014/main" id="{4A6D07E8-6C2B-4853-B225-355DE17B39F8}"/>
              </a:ext>
            </a:extLst>
          </p:cNvPr>
          <p:cNvCxnSpPr>
            <a:cxnSpLocks/>
            <a:stCxn id="15" idx="5"/>
            <a:endCxn id="18" idx="1"/>
          </p:cNvCxnSpPr>
          <p:nvPr/>
        </p:nvCxnSpPr>
        <p:spPr>
          <a:xfrm>
            <a:off x="5512734" y="3399752"/>
            <a:ext cx="1154919" cy="128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9" name="Connecteur droit avec flèche 2138">
            <a:extLst>
              <a:ext uri="{FF2B5EF4-FFF2-40B4-BE49-F238E27FC236}">
                <a16:creationId xmlns:a16="http://schemas.microsoft.com/office/drawing/2014/main" id="{BD73C62F-1F52-4C2A-A240-AC9EEF3DB3CD}"/>
              </a:ext>
            </a:extLst>
          </p:cNvPr>
          <p:cNvCxnSpPr>
            <a:cxnSpLocks/>
            <a:stCxn id="18" idx="5"/>
            <a:endCxn id="20" idx="1"/>
          </p:cNvCxnSpPr>
          <p:nvPr/>
        </p:nvCxnSpPr>
        <p:spPr>
          <a:xfrm>
            <a:off x="7270290" y="5051767"/>
            <a:ext cx="1261673" cy="87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2" name="Connecteur droit avec flèche 2141">
            <a:extLst>
              <a:ext uri="{FF2B5EF4-FFF2-40B4-BE49-F238E27FC236}">
                <a16:creationId xmlns:a16="http://schemas.microsoft.com/office/drawing/2014/main" id="{26D46259-9871-4710-A1A3-6CC3A6B8944E}"/>
              </a:ext>
            </a:extLst>
          </p:cNvPr>
          <p:cNvCxnSpPr>
            <a:cxnSpLocks/>
            <a:stCxn id="19" idx="3"/>
            <a:endCxn id="20" idx="6"/>
          </p:cNvCxnSpPr>
          <p:nvPr/>
        </p:nvCxnSpPr>
        <p:spPr>
          <a:xfrm flipH="1">
            <a:off x="9259410" y="5691423"/>
            <a:ext cx="1370642" cy="41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5" name="Connecteur droit avec flèche 2144">
            <a:extLst>
              <a:ext uri="{FF2B5EF4-FFF2-40B4-BE49-F238E27FC236}">
                <a16:creationId xmlns:a16="http://schemas.microsoft.com/office/drawing/2014/main" id="{C20AF66C-E180-4F93-A9D4-6D7B7F104E2A}"/>
              </a:ext>
            </a:extLst>
          </p:cNvPr>
          <p:cNvCxnSpPr>
            <a:cxnSpLocks/>
            <a:stCxn id="17" idx="4"/>
            <a:endCxn id="20" idx="0"/>
          </p:cNvCxnSpPr>
          <p:nvPr/>
        </p:nvCxnSpPr>
        <p:spPr>
          <a:xfrm flipH="1">
            <a:off x="8833282" y="4721609"/>
            <a:ext cx="177554" cy="1126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7" name="ZoneTexte 2146">
            <a:extLst>
              <a:ext uri="{FF2B5EF4-FFF2-40B4-BE49-F238E27FC236}">
                <a16:creationId xmlns:a16="http://schemas.microsoft.com/office/drawing/2014/main" id="{E9ED9167-D4EF-4B07-952C-A46887C660EB}"/>
              </a:ext>
            </a:extLst>
          </p:cNvPr>
          <p:cNvSpPr txBox="1"/>
          <p:nvPr/>
        </p:nvSpPr>
        <p:spPr>
          <a:xfrm>
            <a:off x="712990" y="5235230"/>
            <a:ext cx="188718" cy="369332"/>
          </a:xfrm>
          <a:prstGeom prst="rect">
            <a:avLst/>
          </a:prstGeom>
          <a:noFill/>
        </p:spPr>
        <p:txBody>
          <a:bodyPr wrap="square" rtlCol="0">
            <a:spAutoFit/>
          </a:bodyPr>
          <a:lstStyle/>
          <a:p>
            <a:r>
              <a:rPr lang="fr-CA" dirty="0"/>
              <a:t>2</a:t>
            </a:r>
          </a:p>
        </p:txBody>
      </p:sp>
      <p:sp>
        <p:nvSpPr>
          <p:cNvPr id="2148" name="ZoneTexte 2147">
            <a:extLst>
              <a:ext uri="{FF2B5EF4-FFF2-40B4-BE49-F238E27FC236}">
                <a16:creationId xmlns:a16="http://schemas.microsoft.com/office/drawing/2014/main" id="{CDD373ED-5CCB-41C0-AA1E-2B30DA1D3666}"/>
              </a:ext>
            </a:extLst>
          </p:cNvPr>
          <p:cNvSpPr txBox="1"/>
          <p:nvPr/>
        </p:nvSpPr>
        <p:spPr>
          <a:xfrm>
            <a:off x="1245688" y="5428265"/>
            <a:ext cx="193831" cy="369332"/>
          </a:xfrm>
          <a:prstGeom prst="rect">
            <a:avLst/>
          </a:prstGeom>
          <a:noFill/>
        </p:spPr>
        <p:txBody>
          <a:bodyPr wrap="square" rtlCol="0">
            <a:spAutoFit/>
          </a:bodyPr>
          <a:lstStyle/>
          <a:p>
            <a:r>
              <a:rPr lang="fr-CA" dirty="0"/>
              <a:t>1</a:t>
            </a:r>
          </a:p>
        </p:txBody>
      </p:sp>
      <p:sp>
        <p:nvSpPr>
          <p:cNvPr id="133" name="ZoneTexte 132">
            <a:extLst>
              <a:ext uri="{FF2B5EF4-FFF2-40B4-BE49-F238E27FC236}">
                <a16:creationId xmlns:a16="http://schemas.microsoft.com/office/drawing/2014/main" id="{BD0E922C-08AE-449B-94F5-380DDE9D9CA1}"/>
              </a:ext>
            </a:extLst>
          </p:cNvPr>
          <p:cNvSpPr txBox="1"/>
          <p:nvPr/>
        </p:nvSpPr>
        <p:spPr>
          <a:xfrm>
            <a:off x="1946211" y="5506437"/>
            <a:ext cx="300797"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dirty="0"/>
              <a:t>3</a:t>
            </a:r>
          </a:p>
        </p:txBody>
      </p:sp>
      <p:sp>
        <p:nvSpPr>
          <p:cNvPr id="134" name="ZoneTexte 133">
            <a:extLst>
              <a:ext uri="{FF2B5EF4-FFF2-40B4-BE49-F238E27FC236}">
                <a16:creationId xmlns:a16="http://schemas.microsoft.com/office/drawing/2014/main" id="{51EB0B39-2A2E-43FA-8595-BA597941D2A8}"/>
              </a:ext>
            </a:extLst>
          </p:cNvPr>
          <p:cNvSpPr txBox="1"/>
          <p:nvPr/>
        </p:nvSpPr>
        <p:spPr>
          <a:xfrm>
            <a:off x="2587698" y="2520156"/>
            <a:ext cx="214830" cy="369332"/>
          </a:xfrm>
          <a:prstGeom prst="rect">
            <a:avLst/>
          </a:prstGeom>
          <a:noFill/>
        </p:spPr>
        <p:txBody>
          <a:bodyPr wrap="square" rtlCol="0">
            <a:spAutoFit/>
          </a:bodyPr>
          <a:lstStyle/>
          <a:p>
            <a:r>
              <a:rPr lang="fr-CA" dirty="0"/>
              <a:t>3</a:t>
            </a:r>
          </a:p>
        </p:txBody>
      </p:sp>
      <p:sp>
        <p:nvSpPr>
          <p:cNvPr id="135" name="ZoneTexte 134">
            <a:extLst>
              <a:ext uri="{FF2B5EF4-FFF2-40B4-BE49-F238E27FC236}">
                <a16:creationId xmlns:a16="http://schemas.microsoft.com/office/drawing/2014/main" id="{2BF660B9-001C-4BB6-A1AB-68306D5EE87A}"/>
              </a:ext>
            </a:extLst>
          </p:cNvPr>
          <p:cNvSpPr txBox="1"/>
          <p:nvPr/>
        </p:nvSpPr>
        <p:spPr>
          <a:xfrm>
            <a:off x="3110576" y="3244334"/>
            <a:ext cx="193831" cy="369332"/>
          </a:xfrm>
          <a:prstGeom prst="rect">
            <a:avLst/>
          </a:prstGeom>
          <a:noFill/>
        </p:spPr>
        <p:txBody>
          <a:bodyPr wrap="square" rtlCol="0">
            <a:spAutoFit/>
          </a:bodyPr>
          <a:lstStyle/>
          <a:p>
            <a:r>
              <a:rPr lang="fr-CA" dirty="0"/>
              <a:t>2</a:t>
            </a:r>
          </a:p>
        </p:txBody>
      </p:sp>
      <p:sp>
        <p:nvSpPr>
          <p:cNvPr id="136" name="ZoneTexte 135">
            <a:extLst>
              <a:ext uri="{FF2B5EF4-FFF2-40B4-BE49-F238E27FC236}">
                <a16:creationId xmlns:a16="http://schemas.microsoft.com/office/drawing/2014/main" id="{85638A63-7D7A-4639-B684-08239FD86B8B}"/>
              </a:ext>
            </a:extLst>
          </p:cNvPr>
          <p:cNvSpPr txBox="1"/>
          <p:nvPr/>
        </p:nvSpPr>
        <p:spPr>
          <a:xfrm>
            <a:off x="2474988" y="3985062"/>
            <a:ext cx="193831" cy="369332"/>
          </a:xfrm>
          <a:prstGeom prst="rect">
            <a:avLst/>
          </a:prstGeom>
          <a:noFill/>
        </p:spPr>
        <p:txBody>
          <a:bodyPr wrap="square" rtlCol="0">
            <a:spAutoFit/>
          </a:bodyPr>
          <a:lstStyle/>
          <a:p>
            <a:r>
              <a:rPr lang="fr-CA" dirty="0"/>
              <a:t>1</a:t>
            </a:r>
          </a:p>
        </p:txBody>
      </p:sp>
      <p:sp>
        <p:nvSpPr>
          <p:cNvPr id="137" name="ZoneTexte 136">
            <a:extLst>
              <a:ext uri="{FF2B5EF4-FFF2-40B4-BE49-F238E27FC236}">
                <a16:creationId xmlns:a16="http://schemas.microsoft.com/office/drawing/2014/main" id="{CA4449B5-D651-4E41-91C6-B579FE2DF451}"/>
              </a:ext>
            </a:extLst>
          </p:cNvPr>
          <p:cNvSpPr txBox="1"/>
          <p:nvPr/>
        </p:nvSpPr>
        <p:spPr>
          <a:xfrm rot="19327584">
            <a:off x="3739978" y="3692118"/>
            <a:ext cx="193831" cy="369332"/>
          </a:xfrm>
          <a:prstGeom prst="rect">
            <a:avLst/>
          </a:prstGeom>
          <a:noFill/>
        </p:spPr>
        <p:txBody>
          <a:bodyPr wrap="square" rtlCol="0">
            <a:spAutoFit/>
          </a:bodyPr>
          <a:lstStyle/>
          <a:p>
            <a:r>
              <a:rPr lang="fr-CA" dirty="0"/>
              <a:t>3</a:t>
            </a:r>
          </a:p>
        </p:txBody>
      </p:sp>
      <p:sp>
        <p:nvSpPr>
          <p:cNvPr id="2149" name="ZoneTexte 2148">
            <a:extLst>
              <a:ext uri="{FF2B5EF4-FFF2-40B4-BE49-F238E27FC236}">
                <a16:creationId xmlns:a16="http://schemas.microsoft.com/office/drawing/2014/main" id="{6BF4822D-D608-4436-8F82-C7A1B84A3A07}"/>
              </a:ext>
            </a:extLst>
          </p:cNvPr>
          <p:cNvSpPr txBox="1"/>
          <p:nvPr/>
        </p:nvSpPr>
        <p:spPr>
          <a:xfrm>
            <a:off x="4555921" y="3692118"/>
            <a:ext cx="291745" cy="369332"/>
          </a:xfrm>
          <a:prstGeom prst="rect">
            <a:avLst/>
          </a:prstGeom>
          <a:noFill/>
        </p:spPr>
        <p:txBody>
          <a:bodyPr wrap="square" rtlCol="0">
            <a:spAutoFit/>
          </a:bodyPr>
          <a:lstStyle/>
          <a:p>
            <a:r>
              <a:rPr lang="fr-CA" dirty="0"/>
              <a:t>1</a:t>
            </a:r>
          </a:p>
        </p:txBody>
      </p:sp>
      <p:sp>
        <p:nvSpPr>
          <p:cNvPr id="139" name="ZoneTexte 138">
            <a:extLst>
              <a:ext uri="{FF2B5EF4-FFF2-40B4-BE49-F238E27FC236}">
                <a16:creationId xmlns:a16="http://schemas.microsoft.com/office/drawing/2014/main" id="{85922796-FE02-48A5-83CD-365C13A97FCB}"/>
              </a:ext>
            </a:extLst>
          </p:cNvPr>
          <p:cNvSpPr txBox="1"/>
          <p:nvPr/>
        </p:nvSpPr>
        <p:spPr>
          <a:xfrm>
            <a:off x="6148507" y="2904481"/>
            <a:ext cx="291745" cy="369332"/>
          </a:xfrm>
          <a:prstGeom prst="rect">
            <a:avLst/>
          </a:prstGeom>
          <a:noFill/>
        </p:spPr>
        <p:txBody>
          <a:bodyPr wrap="square" rtlCol="0">
            <a:spAutoFit/>
          </a:bodyPr>
          <a:lstStyle/>
          <a:p>
            <a:r>
              <a:rPr lang="fr-CA" dirty="0"/>
              <a:t>1</a:t>
            </a:r>
          </a:p>
        </p:txBody>
      </p:sp>
      <p:sp>
        <p:nvSpPr>
          <p:cNvPr id="140" name="ZoneTexte 139">
            <a:extLst>
              <a:ext uri="{FF2B5EF4-FFF2-40B4-BE49-F238E27FC236}">
                <a16:creationId xmlns:a16="http://schemas.microsoft.com/office/drawing/2014/main" id="{F615DB1A-7638-43BC-9B82-3AFA1923BCEB}"/>
              </a:ext>
            </a:extLst>
          </p:cNvPr>
          <p:cNvSpPr txBox="1"/>
          <p:nvPr/>
        </p:nvSpPr>
        <p:spPr>
          <a:xfrm>
            <a:off x="5177904" y="3760354"/>
            <a:ext cx="291745" cy="369332"/>
          </a:xfrm>
          <a:prstGeom prst="rect">
            <a:avLst/>
          </a:prstGeom>
          <a:noFill/>
        </p:spPr>
        <p:txBody>
          <a:bodyPr wrap="square" rtlCol="0">
            <a:spAutoFit/>
          </a:bodyPr>
          <a:lstStyle/>
          <a:p>
            <a:r>
              <a:rPr lang="fr-CA" dirty="0"/>
              <a:t>2</a:t>
            </a:r>
          </a:p>
        </p:txBody>
      </p:sp>
      <p:sp>
        <p:nvSpPr>
          <p:cNvPr id="141" name="ZoneTexte 140">
            <a:extLst>
              <a:ext uri="{FF2B5EF4-FFF2-40B4-BE49-F238E27FC236}">
                <a16:creationId xmlns:a16="http://schemas.microsoft.com/office/drawing/2014/main" id="{C95DE2D6-B971-4BB4-BBB0-F63BC3B10569}"/>
              </a:ext>
            </a:extLst>
          </p:cNvPr>
          <p:cNvSpPr txBox="1"/>
          <p:nvPr/>
        </p:nvSpPr>
        <p:spPr>
          <a:xfrm>
            <a:off x="6951738" y="3544456"/>
            <a:ext cx="291745" cy="369332"/>
          </a:xfrm>
          <a:prstGeom prst="rect">
            <a:avLst/>
          </a:prstGeom>
          <a:noFill/>
        </p:spPr>
        <p:txBody>
          <a:bodyPr wrap="square" rtlCol="0">
            <a:spAutoFit/>
          </a:bodyPr>
          <a:lstStyle/>
          <a:p>
            <a:r>
              <a:rPr lang="fr-CA" dirty="0"/>
              <a:t>2</a:t>
            </a:r>
          </a:p>
        </p:txBody>
      </p:sp>
      <p:sp>
        <p:nvSpPr>
          <p:cNvPr id="142" name="ZoneTexte 141">
            <a:extLst>
              <a:ext uri="{FF2B5EF4-FFF2-40B4-BE49-F238E27FC236}">
                <a16:creationId xmlns:a16="http://schemas.microsoft.com/office/drawing/2014/main" id="{FFC0246C-0479-491A-B311-B7B04B431A87}"/>
              </a:ext>
            </a:extLst>
          </p:cNvPr>
          <p:cNvSpPr txBox="1"/>
          <p:nvPr/>
        </p:nvSpPr>
        <p:spPr>
          <a:xfrm>
            <a:off x="5620785" y="4172950"/>
            <a:ext cx="291745" cy="369332"/>
          </a:xfrm>
          <a:prstGeom prst="rect">
            <a:avLst/>
          </a:prstGeom>
          <a:noFill/>
        </p:spPr>
        <p:txBody>
          <a:bodyPr wrap="square" rtlCol="0">
            <a:spAutoFit/>
          </a:bodyPr>
          <a:lstStyle/>
          <a:p>
            <a:r>
              <a:rPr lang="fr-CA" dirty="0"/>
              <a:t>3</a:t>
            </a:r>
          </a:p>
        </p:txBody>
      </p:sp>
      <p:sp>
        <p:nvSpPr>
          <p:cNvPr id="144" name="ZoneTexte 143">
            <a:extLst>
              <a:ext uri="{FF2B5EF4-FFF2-40B4-BE49-F238E27FC236}">
                <a16:creationId xmlns:a16="http://schemas.microsoft.com/office/drawing/2014/main" id="{86EA5F1F-4A8A-4ACF-A57C-4AB9E7F1D16D}"/>
              </a:ext>
            </a:extLst>
          </p:cNvPr>
          <p:cNvSpPr txBox="1"/>
          <p:nvPr/>
        </p:nvSpPr>
        <p:spPr>
          <a:xfrm rot="2835599">
            <a:off x="5974544" y="3828241"/>
            <a:ext cx="291745" cy="369332"/>
          </a:xfrm>
          <a:prstGeom prst="rect">
            <a:avLst/>
          </a:prstGeom>
          <a:noFill/>
        </p:spPr>
        <p:txBody>
          <a:bodyPr wrap="square" rtlCol="0">
            <a:spAutoFit/>
          </a:bodyPr>
          <a:lstStyle/>
          <a:p>
            <a:r>
              <a:rPr lang="fr-CA" dirty="0"/>
              <a:t>3</a:t>
            </a:r>
          </a:p>
        </p:txBody>
      </p:sp>
      <p:sp>
        <p:nvSpPr>
          <p:cNvPr id="145" name="ZoneTexte 144">
            <a:extLst>
              <a:ext uri="{FF2B5EF4-FFF2-40B4-BE49-F238E27FC236}">
                <a16:creationId xmlns:a16="http://schemas.microsoft.com/office/drawing/2014/main" id="{9179E892-5F14-4DFE-BA10-CA90D22E28CF}"/>
              </a:ext>
            </a:extLst>
          </p:cNvPr>
          <p:cNvSpPr txBox="1"/>
          <p:nvPr/>
        </p:nvSpPr>
        <p:spPr>
          <a:xfrm rot="4327587">
            <a:off x="7253927" y="3917830"/>
            <a:ext cx="291745" cy="369332"/>
          </a:xfrm>
          <a:prstGeom prst="rect">
            <a:avLst/>
          </a:prstGeom>
          <a:noFill/>
        </p:spPr>
        <p:txBody>
          <a:bodyPr wrap="square" rtlCol="0">
            <a:spAutoFit/>
          </a:bodyPr>
          <a:lstStyle/>
          <a:p>
            <a:r>
              <a:rPr lang="fr-CA" dirty="0"/>
              <a:t>2</a:t>
            </a:r>
          </a:p>
        </p:txBody>
      </p:sp>
      <p:sp>
        <p:nvSpPr>
          <p:cNvPr id="146" name="ZoneTexte 145">
            <a:extLst>
              <a:ext uri="{FF2B5EF4-FFF2-40B4-BE49-F238E27FC236}">
                <a16:creationId xmlns:a16="http://schemas.microsoft.com/office/drawing/2014/main" id="{D691FC6E-F4CF-4694-AD5B-137A2A8664B4}"/>
              </a:ext>
            </a:extLst>
          </p:cNvPr>
          <p:cNvSpPr txBox="1"/>
          <p:nvPr/>
        </p:nvSpPr>
        <p:spPr>
          <a:xfrm rot="2732669">
            <a:off x="8286172" y="3507452"/>
            <a:ext cx="291745" cy="369332"/>
          </a:xfrm>
          <a:prstGeom prst="rect">
            <a:avLst/>
          </a:prstGeom>
          <a:noFill/>
        </p:spPr>
        <p:txBody>
          <a:bodyPr wrap="square" rtlCol="0">
            <a:spAutoFit/>
          </a:bodyPr>
          <a:lstStyle/>
          <a:p>
            <a:r>
              <a:rPr lang="fr-CA" dirty="0"/>
              <a:t>1</a:t>
            </a:r>
          </a:p>
        </p:txBody>
      </p:sp>
      <p:sp>
        <p:nvSpPr>
          <p:cNvPr id="147" name="ZoneTexte 146">
            <a:extLst>
              <a:ext uri="{FF2B5EF4-FFF2-40B4-BE49-F238E27FC236}">
                <a16:creationId xmlns:a16="http://schemas.microsoft.com/office/drawing/2014/main" id="{F49DED7B-FA32-4327-92A8-01FAC61085BB}"/>
              </a:ext>
            </a:extLst>
          </p:cNvPr>
          <p:cNvSpPr txBox="1"/>
          <p:nvPr/>
        </p:nvSpPr>
        <p:spPr>
          <a:xfrm rot="2673536">
            <a:off x="9561774" y="3758068"/>
            <a:ext cx="291745" cy="369332"/>
          </a:xfrm>
          <a:prstGeom prst="rect">
            <a:avLst/>
          </a:prstGeom>
          <a:noFill/>
        </p:spPr>
        <p:txBody>
          <a:bodyPr wrap="square" rtlCol="0">
            <a:spAutoFit/>
          </a:bodyPr>
          <a:lstStyle/>
          <a:p>
            <a:r>
              <a:rPr lang="fr-CA" dirty="0"/>
              <a:t>3</a:t>
            </a:r>
          </a:p>
        </p:txBody>
      </p:sp>
      <p:sp>
        <p:nvSpPr>
          <p:cNvPr id="148" name="ZoneTexte 147">
            <a:extLst>
              <a:ext uri="{FF2B5EF4-FFF2-40B4-BE49-F238E27FC236}">
                <a16:creationId xmlns:a16="http://schemas.microsoft.com/office/drawing/2014/main" id="{C6578B1E-D32E-4F9A-B9BE-602D26FE23CA}"/>
              </a:ext>
            </a:extLst>
          </p:cNvPr>
          <p:cNvSpPr txBox="1"/>
          <p:nvPr/>
        </p:nvSpPr>
        <p:spPr>
          <a:xfrm>
            <a:off x="9649410" y="4683812"/>
            <a:ext cx="291745" cy="369332"/>
          </a:xfrm>
          <a:prstGeom prst="rect">
            <a:avLst/>
          </a:prstGeom>
          <a:noFill/>
        </p:spPr>
        <p:txBody>
          <a:bodyPr wrap="square" rtlCol="0">
            <a:spAutoFit/>
          </a:bodyPr>
          <a:lstStyle/>
          <a:p>
            <a:r>
              <a:rPr lang="fr-CA" dirty="0"/>
              <a:t>2</a:t>
            </a:r>
          </a:p>
        </p:txBody>
      </p:sp>
      <p:sp>
        <p:nvSpPr>
          <p:cNvPr id="149" name="ZoneTexte 148">
            <a:extLst>
              <a:ext uri="{FF2B5EF4-FFF2-40B4-BE49-F238E27FC236}">
                <a16:creationId xmlns:a16="http://schemas.microsoft.com/office/drawing/2014/main" id="{BCCDEAFC-E2E9-42F8-82DD-59A2BBC31BD4}"/>
              </a:ext>
            </a:extLst>
          </p:cNvPr>
          <p:cNvSpPr txBox="1"/>
          <p:nvPr/>
        </p:nvSpPr>
        <p:spPr>
          <a:xfrm>
            <a:off x="8071021" y="4796005"/>
            <a:ext cx="291745" cy="369332"/>
          </a:xfrm>
          <a:prstGeom prst="rect">
            <a:avLst/>
          </a:prstGeom>
          <a:noFill/>
        </p:spPr>
        <p:txBody>
          <a:bodyPr wrap="square" rtlCol="0">
            <a:spAutoFit/>
          </a:bodyPr>
          <a:lstStyle/>
          <a:p>
            <a:r>
              <a:rPr lang="fr-CA" dirty="0"/>
              <a:t>1</a:t>
            </a:r>
          </a:p>
        </p:txBody>
      </p:sp>
      <p:sp>
        <p:nvSpPr>
          <p:cNvPr id="150" name="ZoneTexte 149">
            <a:extLst>
              <a:ext uri="{FF2B5EF4-FFF2-40B4-BE49-F238E27FC236}">
                <a16:creationId xmlns:a16="http://schemas.microsoft.com/office/drawing/2014/main" id="{91A33EA9-1D77-4ADB-BBD9-5C0326152EAA}"/>
              </a:ext>
            </a:extLst>
          </p:cNvPr>
          <p:cNvSpPr txBox="1"/>
          <p:nvPr/>
        </p:nvSpPr>
        <p:spPr>
          <a:xfrm>
            <a:off x="8800381" y="5361582"/>
            <a:ext cx="291745" cy="369332"/>
          </a:xfrm>
          <a:prstGeom prst="rect">
            <a:avLst/>
          </a:prstGeom>
          <a:noFill/>
        </p:spPr>
        <p:txBody>
          <a:bodyPr wrap="square" rtlCol="0">
            <a:spAutoFit/>
          </a:bodyPr>
          <a:lstStyle/>
          <a:p>
            <a:r>
              <a:rPr lang="fr-CA" dirty="0"/>
              <a:t>3</a:t>
            </a:r>
          </a:p>
        </p:txBody>
      </p:sp>
      <p:sp>
        <p:nvSpPr>
          <p:cNvPr id="151" name="ZoneTexte 150">
            <a:extLst>
              <a:ext uri="{FF2B5EF4-FFF2-40B4-BE49-F238E27FC236}">
                <a16:creationId xmlns:a16="http://schemas.microsoft.com/office/drawing/2014/main" id="{965DE44B-5C0F-41CF-8801-D32EF4FD5905}"/>
              </a:ext>
            </a:extLst>
          </p:cNvPr>
          <p:cNvSpPr txBox="1"/>
          <p:nvPr/>
        </p:nvSpPr>
        <p:spPr>
          <a:xfrm>
            <a:off x="7620324" y="5251311"/>
            <a:ext cx="291745" cy="369332"/>
          </a:xfrm>
          <a:prstGeom prst="rect">
            <a:avLst/>
          </a:prstGeom>
          <a:noFill/>
        </p:spPr>
        <p:txBody>
          <a:bodyPr wrap="square" rtlCol="0">
            <a:spAutoFit/>
          </a:bodyPr>
          <a:lstStyle/>
          <a:p>
            <a:r>
              <a:rPr lang="fr-CA" dirty="0"/>
              <a:t>2</a:t>
            </a:r>
          </a:p>
        </p:txBody>
      </p:sp>
      <p:sp>
        <p:nvSpPr>
          <p:cNvPr id="152" name="ZoneTexte 151">
            <a:extLst>
              <a:ext uri="{FF2B5EF4-FFF2-40B4-BE49-F238E27FC236}">
                <a16:creationId xmlns:a16="http://schemas.microsoft.com/office/drawing/2014/main" id="{E047AFE8-A3E1-4236-B30A-1747DE920EAC}"/>
              </a:ext>
            </a:extLst>
          </p:cNvPr>
          <p:cNvSpPr txBox="1"/>
          <p:nvPr/>
        </p:nvSpPr>
        <p:spPr>
          <a:xfrm>
            <a:off x="2735279" y="4637381"/>
            <a:ext cx="291745" cy="369332"/>
          </a:xfrm>
          <a:prstGeom prst="rect">
            <a:avLst/>
          </a:prstGeom>
          <a:noFill/>
        </p:spPr>
        <p:txBody>
          <a:bodyPr wrap="square" rtlCol="0">
            <a:spAutoFit/>
          </a:bodyPr>
          <a:lstStyle/>
          <a:p>
            <a:r>
              <a:rPr lang="fr-CA" dirty="0"/>
              <a:t>2</a:t>
            </a:r>
          </a:p>
        </p:txBody>
      </p:sp>
      <p:sp>
        <p:nvSpPr>
          <p:cNvPr id="153" name="ZoneTexte 152">
            <a:extLst>
              <a:ext uri="{FF2B5EF4-FFF2-40B4-BE49-F238E27FC236}">
                <a16:creationId xmlns:a16="http://schemas.microsoft.com/office/drawing/2014/main" id="{D34D1BEE-8C29-4252-8C82-65A178704270}"/>
              </a:ext>
            </a:extLst>
          </p:cNvPr>
          <p:cNvSpPr txBox="1"/>
          <p:nvPr/>
        </p:nvSpPr>
        <p:spPr>
          <a:xfrm>
            <a:off x="1636623" y="4236523"/>
            <a:ext cx="291745" cy="369332"/>
          </a:xfrm>
          <a:prstGeom prst="rect">
            <a:avLst/>
          </a:prstGeom>
          <a:noFill/>
        </p:spPr>
        <p:txBody>
          <a:bodyPr wrap="square" rtlCol="0">
            <a:spAutoFit/>
          </a:bodyPr>
          <a:lstStyle/>
          <a:p>
            <a:r>
              <a:rPr lang="fr-CA" dirty="0"/>
              <a:t>1</a:t>
            </a:r>
          </a:p>
        </p:txBody>
      </p:sp>
      <p:sp>
        <p:nvSpPr>
          <p:cNvPr id="169" name="ZoneTexte 168">
            <a:extLst>
              <a:ext uri="{FF2B5EF4-FFF2-40B4-BE49-F238E27FC236}">
                <a16:creationId xmlns:a16="http://schemas.microsoft.com/office/drawing/2014/main" id="{63D1C653-191E-4C02-94FE-238C712DCD13}"/>
              </a:ext>
            </a:extLst>
          </p:cNvPr>
          <p:cNvSpPr txBox="1"/>
          <p:nvPr/>
        </p:nvSpPr>
        <p:spPr>
          <a:xfrm>
            <a:off x="140043" y="6370888"/>
            <a:ext cx="1806168" cy="369332"/>
          </a:xfrm>
          <a:prstGeom prst="rect">
            <a:avLst/>
          </a:prstGeom>
          <a:noFill/>
        </p:spPr>
        <p:txBody>
          <a:bodyPr wrap="square" rtlCol="0">
            <a:spAutoFit/>
          </a:bodyPr>
          <a:lstStyle/>
          <a:p>
            <a:r>
              <a:rPr lang="fr-CA" b="1" dirty="0">
                <a:latin typeface="Times New Roman" panose="02020603050405020304" pitchFamily="18" charset="0"/>
                <a:cs typeface="Times New Roman" panose="02020603050405020304" pitchFamily="18" charset="0"/>
              </a:rPr>
              <a:t>Étape initiale</a:t>
            </a:r>
          </a:p>
        </p:txBody>
      </p:sp>
      <p:sp>
        <p:nvSpPr>
          <p:cNvPr id="170" name="ZoneTexte 169">
            <a:extLst>
              <a:ext uri="{FF2B5EF4-FFF2-40B4-BE49-F238E27FC236}">
                <a16:creationId xmlns:a16="http://schemas.microsoft.com/office/drawing/2014/main" id="{1C33FFC8-0029-4E83-ADCA-4C054AEC2345}"/>
              </a:ext>
            </a:extLst>
          </p:cNvPr>
          <p:cNvSpPr txBox="1"/>
          <p:nvPr/>
        </p:nvSpPr>
        <p:spPr>
          <a:xfrm>
            <a:off x="7901126" y="6459749"/>
            <a:ext cx="1873189" cy="369332"/>
          </a:xfrm>
          <a:prstGeom prst="rect">
            <a:avLst/>
          </a:prstGeom>
          <a:noFill/>
        </p:spPr>
        <p:txBody>
          <a:bodyPr wrap="square" rtlCol="0">
            <a:spAutoFit/>
          </a:bodyPr>
          <a:lstStyle/>
          <a:p>
            <a:r>
              <a:rPr lang="fr-CA" b="1" dirty="0">
                <a:latin typeface="Times New Roman" panose="02020603050405020304" pitchFamily="18" charset="0"/>
                <a:cs typeface="Times New Roman" panose="02020603050405020304" pitchFamily="18" charset="0"/>
              </a:rPr>
              <a:t>Étape finale </a:t>
            </a:r>
          </a:p>
        </p:txBody>
      </p:sp>
      <p:pic>
        <p:nvPicPr>
          <p:cNvPr id="21" name="Picture 8" descr="Résultats de recherche d'images pour « les jeux d'allumettes »">
            <a:extLst>
              <a:ext uri="{FF2B5EF4-FFF2-40B4-BE49-F238E27FC236}">
                <a16:creationId xmlns:a16="http://schemas.microsoft.com/office/drawing/2014/main" id="{945C93AA-6AFB-4F91-8A40-F5824D985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142" y="255026"/>
            <a:ext cx="3860745" cy="293624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24EA982-7490-4467-83C8-092217724DA1}"/>
              </a:ext>
            </a:extLst>
          </p:cNvPr>
          <p:cNvSpPr txBox="1"/>
          <p:nvPr/>
        </p:nvSpPr>
        <p:spPr>
          <a:xfrm flipH="1">
            <a:off x="9774780" y="5762359"/>
            <a:ext cx="211734" cy="369332"/>
          </a:xfrm>
          <a:prstGeom prst="rect">
            <a:avLst/>
          </a:prstGeom>
          <a:noFill/>
        </p:spPr>
        <p:txBody>
          <a:bodyPr wrap="square" rtlCol="0">
            <a:spAutoFit/>
          </a:bodyPr>
          <a:lstStyle/>
          <a:p>
            <a:r>
              <a:rPr lang="fr-CA" dirty="0"/>
              <a:t>1</a:t>
            </a:r>
          </a:p>
        </p:txBody>
      </p:sp>
    </p:spTree>
    <p:extLst>
      <p:ext uri="{BB962C8B-B14F-4D97-AF65-F5344CB8AC3E}">
        <p14:creationId xmlns:p14="http://schemas.microsoft.com/office/powerpoint/2010/main" val="343502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ésultats de recherche d'images pour « algorithme »">
            <a:extLst>
              <a:ext uri="{FF2B5EF4-FFF2-40B4-BE49-F238E27FC236}">
                <a16:creationId xmlns:a16="http://schemas.microsoft.com/office/drawing/2014/main" id="{89C6A616-900A-4675-BAD3-8B06DF26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255156"/>
            <a:ext cx="3852863" cy="178287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306307A-95D1-44AC-A247-3BE911C8FFFE}"/>
              </a:ext>
            </a:extLst>
          </p:cNvPr>
          <p:cNvSpPr txBox="1"/>
          <p:nvPr/>
        </p:nvSpPr>
        <p:spPr>
          <a:xfrm>
            <a:off x="237956" y="255156"/>
            <a:ext cx="7245918" cy="76944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400" b="1" dirty="0">
                <a:solidFill>
                  <a:srgbClr val="002060"/>
                </a:solidFill>
                <a:latin typeface="Times New Roman" panose="02020603050405020304" pitchFamily="18" charset="0"/>
                <a:cs typeface="Times New Roman" panose="02020603050405020304" pitchFamily="18" charset="0"/>
              </a:rPr>
              <a:t>V. ALGORITHME UTILISÉ</a:t>
            </a:r>
          </a:p>
        </p:txBody>
      </p:sp>
      <p:sp>
        <p:nvSpPr>
          <p:cNvPr id="7" name="ZoneTexte 6">
            <a:extLst>
              <a:ext uri="{FF2B5EF4-FFF2-40B4-BE49-F238E27FC236}">
                <a16:creationId xmlns:a16="http://schemas.microsoft.com/office/drawing/2014/main" id="{135A9441-9605-40EB-810D-434656218472}"/>
              </a:ext>
            </a:extLst>
          </p:cNvPr>
          <p:cNvSpPr txBox="1"/>
          <p:nvPr/>
        </p:nvSpPr>
        <p:spPr>
          <a:xfrm flipH="1">
            <a:off x="237956" y="2025908"/>
            <a:ext cx="11862307" cy="4832092"/>
          </a:xfrm>
          <a:prstGeom prst="rect">
            <a:avLst/>
          </a:prstGeom>
          <a:noFill/>
        </p:spPr>
        <p:txBody>
          <a:bodyPr wrap="square" rtlCol="0">
            <a:spAutoFit/>
          </a:bodyPr>
          <a:lstStyle/>
          <a:p>
            <a:r>
              <a:rPr lang="fr-CA" sz="2800" dirty="0">
                <a:latin typeface="Times New Roman" panose="02020603050405020304" pitchFamily="18" charset="0"/>
                <a:cs typeface="Times New Roman" panose="02020603050405020304" pitchFamily="18" charset="0"/>
              </a:rPr>
              <a:t>En </a:t>
            </a:r>
            <a:r>
              <a:rPr lang="fr-CA" sz="2800" dirty="0">
                <a:latin typeface="Times New Roman" panose="02020603050405020304" pitchFamily="18" charset="0"/>
                <a:cs typeface="Times New Roman" panose="02020603050405020304" pitchFamily="18" charset="0"/>
                <a:hlinkClick r:id="rId3" tooltip="Théorie des graphes"/>
              </a:rPr>
              <a:t>théorie des graphes</a:t>
            </a:r>
            <a:r>
              <a:rPr lang="fr-CA" sz="2800" dirty="0">
                <a:latin typeface="Times New Roman" panose="02020603050405020304" pitchFamily="18" charset="0"/>
                <a:cs typeface="Times New Roman" panose="02020603050405020304" pitchFamily="18" charset="0"/>
              </a:rPr>
              <a:t>, l'</a:t>
            </a:r>
            <a:r>
              <a:rPr lang="fr-CA" sz="2800" b="1" dirty="0">
                <a:latin typeface="Times New Roman" panose="02020603050405020304" pitchFamily="18" charset="0"/>
                <a:cs typeface="Times New Roman" panose="02020603050405020304" pitchFamily="18" charset="0"/>
              </a:rPr>
              <a:t>algorithme de Dijkstra</a:t>
            </a:r>
            <a:r>
              <a:rPr lang="fr-CA" sz="2800" dirty="0">
                <a:latin typeface="Times New Roman" panose="02020603050405020304" pitchFamily="18" charset="0"/>
                <a:cs typeface="Times New Roman" panose="02020603050405020304" pitchFamily="18" charset="0"/>
              </a:rPr>
              <a:t> sert à résoudre le </a:t>
            </a:r>
            <a:r>
              <a:rPr lang="fr-CA" sz="2800" dirty="0">
                <a:latin typeface="Times New Roman" panose="02020603050405020304" pitchFamily="18" charset="0"/>
                <a:cs typeface="Times New Roman" panose="02020603050405020304" pitchFamily="18" charset="0"/>
                <a:hlinkClick r:id="rId4" tooltip="Problèmes de cheminement"/>
              </a:rPr>
              <a:t>problème du plus court chemin</a:t>
            </a:r>
            <a:r>
              <a:rPr lang="fr-CA" sz="2800" dirty="0">
                <a:latin typeface="Times New Roman" panose="02020603050405020304" pitchFamily="18" charset="0"/>
                <a:cs typeface="Times New Roman" panose="02020603050405020304" pitchFamily="18" charset="0"/>
              </a:rPr>
              <a:t>. Il permet, par exemple, de déterminer un plus court chemin pour se rendre d'une ville à une autre connaissant le réseau routier d'une région. On peut aussi l'utiliser pour calculer un plus court chemin entre un sommet de départ et un sommet d'arrivée. Plus précisément, il calcule des plus courts chemins à partir d'une source dans un graphe orienté pondéré par des réels positifs. </a:t>
            </a:r>
          </a:p>
          <a:p>
            <a:r>
              <a:rPr lang="fr-CA" sz="2800" dirty="0">
                <a:latin typeface="Times New Roman" panose="02020603050405020304" pitchFamily="18" charset="0"/>
                <a:cs typeface="Times New Roman" panose="02020603050405020304" pitchFamily="18" charset="0"/>
              </a:rPr>
              <a:t>L'algorithme porte le nom de son inventeur, l'</a:t>
            </a:r>
            <a:r>
              <a:rPr lang="fr-CA" sz="2800" dirty="0">
                <a:latin typeface="Times New Roman" panose="02020603050405020304" pitchFamily="18" charset="0"/>
                <a:cs typeface="Times New Roman" panose="02020603050405020304" pitchFamily="18" charset="0"/>
                <a:hlinkClick r:id="rId5" tooltip="Informaticien"/>
              </a:rPr>
              <a:t>informaticien</a:t>
            </a:r>
            <a:r>
              <a:rPr lang="fr-CA" sz="2800" dirty="0">
                <a:latin typeface="Times New Roman" panose="02020603050405020304" pitchFamily="18" charset="0"/>
                <a:cs typeface="Times New Roman" panose="02020603050405020304" pitchFamily="18" charset="0"/>
              </a:rPr>
              <a:t> </a:t>
            </a:r>
            <a:r>
              <a:rPr lang="fr-CA" sz="2800" dirty="0">
                <a:latin typeface="Times New Roman" panose="02020603050405020304" pitchFamily="18" charset="0"/>
                <a:cs typeface="Times New Roman" panose="02020603050405020304" pitchFamily="18" charset="0"/>
                <a:hlinkClick r:id="rId6" tooltip="Pays-Bas"/>
              </a:rPr>
              <a:t>néerlandais</a:t>
            </a:r>
            <a:r>
              <a:rPr lang="fr-CA" sz="2800" dirty="0">
                <a:latin typeface="Times New Roman" panose="02020603050405020304" pitchFamily="18" charset="0"/>
                <a:cs typeface="Times New Roman" panose="02020603050405020304" pitchFamily="18" charset="0"/>
              </a:rPr>
              <a:t> </a:t>
            </a:r>
            <a:r>
              <a:rPr lang="fr-CA" sz="2800" dirty="0">
                <a:latin typeface="Times New Roman" panose="02020603050405020304" pitchFamily="18" charset="0"/>
                <a:cs typeface="Times New Roman" panose="02020603050405020304" pitchFamily="18" charset="0"/>
                <a:hlinkClick r:id="rId7" tooltip="Edsger Dijkstra"/>
              </a:rPr>
              <a:t>Edsger Dijkstra</a:t>
            </a:r>
            <a:r>
              <a:rPr lang="fr-CA" sz="2800" dirty="0">
                <a:latin typeface="Times New Roman" panose="02020603050405020304" pitchFamily="18" charset="0"/>
                <a:cs typeface="Times New Roman" panose="02020603050405020304" pitchFamily="18" charset="0"/>
              </a:rPr>
              <a:t>, et a été publié en 1959</a:t>
            </a:r>
            <a:r>
              <a:rPr lang="fr-CA" sz="2800" baseline="30000" dirty="0">
                <a:latin typeface="Times New Roman" panose="02020603050405020304" pitchFamily="18" charset="0"/>
                <a:cs typeface="Times New Roman" panose="02020603050405020304" pitchFamily="18" charset="0"/>
                <a:hlinkClick r:id="rId8"/>
              </a:rPr>
              <a:t>1</a:t>
            </a:r>
            <a:r>
              <a:rPr lang="fr-CA" sz="2800" dirty="0">
                <a:latin typeface="Times New Roman" panose="02020603050405020304" pitchFamily="18" charset="0"/>
                <a:cs typeface="Times New Roman" panose="02020603050405020304" pitchFamily="18" charset="0"/>
              </a:rPr>
              <a:t>.</a:t>
            </a:r>
          </a:p>
          <a:p>
            <a:r>
              <a:rPr lang="fr-CA" sz="2800" dirty="0">
                <a:latin typeface="Times New Roman" panose="02020603050405020304" pitchFamily="18" charset="0"/>
                <a:cs typeface="Times New Roman" panose="02020603050405020304" pitchFamily="18" charset="0"/>
              </a:rPr>
              <a:t>Cet algorithme est de </a:t>
            </a:r>
            <a:r>
              <a:rPr lang="fr-CA" sz="2800" dirty="0">
                <a:latin typeface="Times New Roman" panose="02020603050405020304" pitchFamily="18" charset="0"/>
                <a:cs typeface="Times New Roman" panose="02020603050405020304" pitchFamily="18" charset="0"/>
                <a:hlinkClick r:id="rId9" tooltip="Complexité en temps"/>
              </a:rPr>
              <a:t>complexité polynomiale</a:t>
            </a:r>
            <a:r>
              <a:rPr lang="fr-CA" sz="2800" dirty="0">
                <a:latin typeface="Times New Roman" panose="02020603050405020304" pitchFamily="18" charset="0"/>
                <a:cs typeface="Times New Roman" panose="02020603050405020304" pitchFamily="18" charset="0"/>
              </a:rPr>
              <a:t>. Plus précisément, pour </a:t>
            </a:r>
            <a:r>
              <a:rPr lang="fr-CA" sz="2800" i="1" dirty="0">
                <a:latin typeface="Times New Roman" panose="02020603050405020304" pitchFamily="18" charset="0"/>
                <a:cs typeface="Times New Roman" panose="02020603050405020304" pitchFamily="18" charset="0"/>
              </a:rPr>
              <a:t>n</a:t>
            </a:r>
            <a:r>
              <a:rPr lang="fr-CA" sz="2800" dirty="0">
                <a:latin typeface="Times New Roman" panose="02020603050405020304" pitchFamily="18" charset="0"/>
                <a:cs typeface="Times New Roman" panose="02020603050405020304" pitchFamily="18" charset="0"/>
              </a:rPr>
              <a:t> nœuds et </a:t>
            </a:r>
            <a:r>
              <a:rPr lang="fr-CA" sz="2800" i="1" dirty="0">
                <a:latin typeface="Times New Roman" panose="02020603050405020304" pitchFamily="18" charset="0"/>
                <a:cs typeface="Times New Roman" panose="02020603050405020304" pitchFamily="18" charset="0"/>
              </a:rPr>
              <a:t>a</a:t>
            </a:r>
            <a:r>
              <a:rPr lang="fr-CA" sz="2800" dirty="0">
                <a:latin typeface="Times New Roman" panose="02020603050405020304" pitchFamily="18" charset="0"/>
                <a:cs typeface="Times New Roman" panose="02020603050405020304" pitchFamily="18" charset="0"/>
              </a:rPr>
              <a:t> arcs, le temps est en 𝛰((</a:t>
            </a:r>
            <a:r>
              <a:rPr lang="fr-CA" sz="2800" i="1" dirty="0">
                <a:latin typeface="Times New Roman" panose="02020603050405020304" pitchFamily="18" charset="0"/>
                <a:cs typeface="Times New Roman" panose="02020603050405020304" pitchFamily="18" charset="0"/>
              </a:rPr>
              <a:t>n</a:t>
            </a:r>
            <a:r>
              <a:rPr lang="fr-CA" sz="2800" dirty="0">
                <a:latin typeface="Times New Roman" panose="02020603050405020304" pitchFamily="18" charset="0"/>
                <a:cs typeface="Times New Roman" panose="02020603050405020304" pitchFamily="18" charset="0"/>
              </a:rPr>
              <a:t>+</a:t>
            </a:r>
            <a:r>
              <a:rPr lang="fr-CA" sz="2800" i="1" dirty="0">
                <a:latin typeface="Times New Roman" panose="02020603050405020304" pitchFamily="18" charset="0"/>
                <a:cs typeface="Times New Roman" panose="02020603050405020304" pitchFamily="18" charset="0"/>
              </a:rPr>
              <a:t>a</a:t>
            </a:r>
            <a:r>
              <a:rPr lang="fr-CA" sz="2800" dirty="0">
                <a:latin typeface="Times New Roman" panose="02020603050405020304" pitchFamily="18" charset="0"/>
                <a:cs typeface="Times New Roman" panose="02020603050405020304" pitchFamily="18" charset="0"/>
              </a:rPr>
              <a:t>) log </a:t>
            </a:r>
            <a:r>
              <a:rPr lang="fr-CA" sz="2800" i="1" dirty="0">
                <a:latin typeface="Times New Roman" panose="02020603050405020304" pitchFamily="18" charset="0"/>
                <a:cs typeface="Times New Roman" panose="02020603050405020304" pitchFamily="18" charset="0"/>
              </a:rPr>
              <a:t>n</a:t>
            </a:r>
            <a:r>
              <a:rPr lang="fr-CA" sz="2800" dirty="0">
                <a:latin typeface="Times New Roman" panose="02020603050405020304" pitchFamily="18" charset="0"/>
                <a:cs typeface="Times New Roman" panose="02020603050405020304" pitchFamily="18" charset="0"/>
              </a:rPr>
              <a:t>), voire en 𝛰(</a:t>
            </a:r>
            <a:r>
              <a:rPr lang="fr-CA" sz="2800" i="1" dirty="0">
                <a:latin typeface="Times New Roman" panose="02020603050405020304" pitchFamily="18" charset="0"/>
                <a:cs typeface="Times New Roman" panose="02020603050405020304" pitchFamily="18" charset="0"/>
              </a:rPr>
              <a:t>a</a:t>
            </a:r>
            <a:r>
              <a:rPr lang="fr-CA" sz="2800" dirty="0">
                <a:latin typeface="Times New Roman" panose="02020603050405020304" pitchFamily="18" charset="0"/>
                <a:cs typeface="Times New Roman" panose="02020603050405020304" pitchFamily="18" charset="0"/>
              </a:rPr>
              <a:t> + </a:t>
            </a:r>
            <a:r>
              <a:rPr lang="fr-CA" sz="2800" i="1" dirty="0">
                <a:latin typeface="Times New Roman" panose="02020603050405020304" pitchFamily="18" charset="0"/>
                <a:cs typeface="Times New Roman" panose="02020603050405020304" pitchFamily="18" charset="0"/>
              </a:rPr>
              <a:t>n</a:t>
            </a:r>
            <a:r>
              <a:rPr lang="fr-CA" sz="2800" dirty="0">
                <a:latin typeface="Times New Roman" panose="02020603050405020304" pitchFamily="18" charset="0"/>
                <a:cs typeface="Times New Roman" panose="02020603050405020304" pitchFamily="18" charset="0"/>
              </a:rPr>
              <a:t> log </a:t>
            </a:r>
            <a:r>
              <a:rPr lang="fr-CA" sz="2800" i="1" dirty="0">
                <a:latin typeface="Times New Roman" panose="02020603050405020304" pitchFamily="18" charset="0"/>
                <a:cs typeface="Times New Roman" panose="02020603050405020304" pitchFamily="18" charset="0"/>
              </a:rPr>
              <a:t>n</a:t>
            </a:r>
            <a:r>
              <a:rPr lang="fr-CA" sz="2800" dirty="0">
                <a:latin typeface="Times New Roman" panose="02020603050405020304" pitchFamily="18" charset="0"/>
                <a:cs typeface="Times New Roman" panose="02020603050405020304" pitchFamily="18" charset="0"/>
              </a:rPr>
              <a:t>).</a:t>
            </a:r>
          </a:p>
        </p:txBody>
      </p:sp>
      <p:sp>
        <p:nvSpPr>
          <p:cNvPr id="8" name="ZoneTexte 7">
            <a:extLst>
              <a:ext uri="{FF2B5EF4-FFF2-40B4-BE49-F238E27FC236}">
                <a16:creationId xmlns:a16="http://schemas.microsoft.com/office/drawing/2014/main" id="{DCB10C5D-4C0C-461B-9DF8-0B253EC54263}"/>
              </a:ext>
            </a:extLst>
          </p:cNvPr>
          <p:cNvSpPr txBox="1"/>
          <p:nvPr/>
        </p:nvSpPr>
        <p:spPr>
          <a:xfrm flipH="1">
            <a:off x="237956" y="1332460"/>
            <a:ext cx="2218088"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457200" indent="-457200">
              <a:buFont typeface="Wingdings" panose="05000000000000000000" pitchFamily="2" charset="2"/>
              <a:buChar char="Ø"/>
            </a:pPr>
            <a:r>
              <a:rPr lang="fr-CA" sz="2800" b="1" dirty="0">
                <a:solidFill>
                  <a:srgbClr val="002060"/>
                </a:solidFill>
                <a:latin typeface="Times New Roman" panose="02020603050405020304" pitchFamily="18" charset="0"/>
                <a:cs typeface="Times New Roman" panose="02020603050405020304" pitchFamily="18" charset="0"/>
              </a:rPr>
              <a:t>Dijkstra</a:t>
            </a:r>
            <a:endParaRPr lang="fr-CA"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61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4433258-55BD-40D8-A6F4-2CE240FA3CE4}"/>
              </a:ext>
            </a:extLst>
          </p:cNvPr>
          <p:cNvSpPr txBox="1"/>
          <p:nvPr/>
        </p:nvSpPr>
        <p:spPr>
          <a:xfrm>
            <a:off x="454090" y="2361461"/>
            <a:ext cx="10191565" cy="3539430"/>
          </a:xfrm>
          <a:prstGeom prst="rect">
            <a:avLst/>
          </a:prstGeom>
          <a:noFill/>
        </p:spPr>
        <p:txBody>
          <a:bodyPr wrap="square" rtlCol="0">
            <a:spAutoFit/>
          </a:bodyPr>
          <a:lstStyle/>
          <a:p>
            <a:pPr marL="457200" indent="-45720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S’il y a un nombre pair d’allumettes, il faut prendre la main pour gagner.</a:t>
            </a:r>
          </a:p>
          <a:p>
            <a:r>
              <a:rPr lang="fr-CA" sz="2800" dirty="0">
                <a:latin typeface="Times New Roman" panose="02020603050405020304" pitchFamily="18" charset="0"/>
                <a:cs typeface="Times New Roman" panose="02020603050405020304" pitchFamily="18" charset="0"/>
              </a:rPr>
              <a:t>      - le joueur qui débutera la partie finira toujours par gagner .</a:t>
            </a:r>
          </a:p>
          <a:p>
            <a:endParaRPr lang="fr-CA" sz="2800" dirty="0">
              <a:latin typeface="Times New Roman" panose="02020603050405020304" pitchFamily="18" charset="0"/>
              <a:cs typeface="Times New Roman" panose="02020603050405020304" pitchFamily="18" charset="0"/>
            </a:endParaRPr>
          </a:p>
          <a:p>
            <a:endParaRPr lang="fr-CA"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CA" sz="2800" dirty="0">
                <a:latin typeface="Times New Roman" panose="02020603050405020304" pitchFamily="18" charset="0"/>
                <a:cs typeface="Times New Roman" panose="02020603050405020304" pitchFamily="18" charset="0"/>
              </a:rPr>
              <a:t>S’il y a un nombre impair d’allumettes, il faut laisser la main pour gagner. </a:t>
            </a:r>
          </a:p>
          <a:p>
            <a:r>
              <a:rPr lang="fr-CA" sz="2800" dirty="0">
                <a:latin typeface="Times New Roman" panose="02020603050405020304" pitchFamily="18" charset="0"/>
                <a:cs typeface="Times New Roman" panose="02020603050405020304" pitchFamily="18" charset="0"/>
              </a:rPr>
              <a:t>       -le joueur qui débutera la partie finira toujours par perdre. </a:t>
            </a:r>
          </a:p>
        </p:txBody>
      </p:sp>
      <p:sp>
        <p:nvSpPr>
          <p:cNvPr id="3" name="ZoneTexte 2">
            <a:extLst>
              <a:ext uri="{FF2B5EF4-FFF2-40B4-BE49-F238E27FC236}">
                <a16:creationId xmlns:a16="http://schemas.microsoft.com/office/drawing/2014/main" id="{64175205-E904-4F7E-84DC-8A43EFF66EEF}"/>
              </a:ext>
            </a:extLst>
          </p:cNvPr>
          <p:cNvSpPr txBox="1"/>
          <p:nvPr/>
        </p:nvSpPr>
        <p:spPr>
          <a:xfrm flipH="1">
            <a:off x="454090" y="539966"/>
            <a:ext cx="6035485"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CA" sz="4800" b="1" dirty="0">
                <a:solidFill>
                  <a:srgbClr val="002060"/>
                </a:solidFill>
                <a:latin typeface="Times New Roman" panose="02020603050405020304" pitchFamily="18" charset="0"/>
                <a:cs typeface="Times New Roman" panose="02020603050405020304" pitchFamily="18" charset="0"/>
              </a:rPr>
              <a:t>VI. CONCLUSION</a:t>
            </a:r>
          </a:p>
        </p:txBody>
      </p:sp>
      <p:pic>
        <p:nvPicPr>
          <p:cNvPr id="1026" name="Picture 2" descr="Image associée">
            <a:extLst>
              <a:ext uri="{FF2B5EF4-FFF2-40B4-BE49-F238E27FC236}">
                <a16:creationId xmlns:a16="http://schemas.microsoft.com/office/drawing/2014/main" id="{E7F9BE94-0031-4948-9F02-EE9C1E27E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6" y="144710"/>
            <a:ext cx="4279834" cy="20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9525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356</Words>
  <Application>Microsoft Office PowerPoint</Application>
  <PresentationFormat>Grand écran</PresentationFormat>
  <Paragraphs>89</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Thierno Hamidou Diallo</dc:creator>
  <cp:lastModifiedBy>Thierno Hamidou Diallo</cp:lastModifiedBy>
  <cp:revision>50</cp:revision>
  <dcterms:created xsi:type="dcterms:W3CDTF">2018-01-04T20:19:20Z</dcterms:created>
  <dcterms:modified xsi:type="dcterms:W3CDTF">2018-01-06T18:28:56Z</dcterms:modified>
</cp:coreProperties>
</file>