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3.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http://docs.basho.com/riak/latest/theory/concepts/Buckets/"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Hello Guys, Pramod has spoken about why we should use NoSql. Now we are going to see how different nosql databases can be used together to solve common set of problems. So me and Sandeep going to present Riak. Hopefully we all have riak installation on our machines! If not just sit with a person having the installation. So this is going to a hands on session...Please help us making it interactive.</a:t>
            </a:r>
          </a:p>
          <a:p>
            <a:pPr rtl="0" lvl="0">
              <a:buNone/>
            </a:pPr>
            <a:r>
              <a:rPr lang="en"/>
              <a:t>- Many types of Nosqls :- Document, KV, Columnar,Graph . Riak falls under KV category- KV is the simplest in the API perspetive. Querying KV database has only GET PUT and DELETE operations</a:t>
            </a:r>
          </a:p>
          <a:p>
            <a:r>
              <a:t/>
            </a:r>
          </a:p>
          <a:p>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sz="1200" lang="en">
                <a:solidFill>
                  <a:srgbClr val="444444"/>
                </a:solidFill>
              </a:rPr>
              <a:t>Operational Simplicity: You should be able to add new machines to riak cluster without incurring existing setup.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chemeClr val="dk1"/>
              </a:buClr>
              <a:buSzPct val="91666"/>
              <a:buFont typeface="Arial"/>
              <a:buNone/>
            </a:pPr>
            <a:r>
              <a:rPr sz="1200" lang="en">
                <a:solidFill>
                  <a:srgbClr val="444444"/>
                </a:solidFill>
              </a:rPr>
              <a:t>Fault Tolerance: There are some situations where some of nodes in a cluster go down. In the any of such a situation you should not lose the data.</a:t>
            </a:r>
          </a:p>
          <a:p>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Cluster is nothing but connected computers logically viewed as a system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So why do you need a cluster..because: the number of computers is faster the processing ...can add nodes as system grows..System will work even if certain amount of nodes go down..</a:t>
            </a:r>
          </a:p>
          <a:p>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solidFill>
                  <a:schemeClr val="dk1"/>
                </a:solidFill>
              </a:rPr>
              <a:t>Buckets are used to define a virtual keyspace and provide the ability to define isolated non-default configuration. Buckets might be compared to tables or folders in relational databases or file systems, respectively.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So what is Riak? Riak is a dynamo based data store. Amazon published dynamo paper in 2007. Riak is open source. That does mean source code is available and it is written in Erlang.</a:t>
            </a:r>
          </a:p>
          <a:p>
            <a:pPr rtl="0" lvl="0">
              <a:buNone/>
            </a:pPr>
            <a:r>
              <a:rPr lang="en"/>
              <a:t>KV data stores are the simplest NoSql data stores in API perspective. Either get a value or Put a value. Else Delete. Value can be anything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1" name="Shape 1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7" name="Shape 1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3" name="Shape 1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5" name="Shape 1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9" name="Shape 189"/>
        <p:cNvGrpSpPr/>
        <p:nvPr/>
      </p:nvGrpSpPr>
      <p:grpSpPr>
        <a:xfrm>
          <a:off y="0" x="0"/>
          <a:ext cy="0" cx="0"/>
          <a:chOff y="0" x="0"/>
          <a:chExt cy="0" cx="0"/>
        </a:xfrm>
      </p:grpSpPr>
      <p:sp>
        <p:nvSpPr>
          <p:cNvPr id="190" name="Shape 1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1" name="Shape 19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7" name="Shape 197"/>
        <p:cNvGrpSpPr/>
        <p:nvPr/>
      </p:nvGrpSpPr>
      <p:grpSpPr>
        <a:xfrm>
          <a:off y="0" x="0"/>
          <a:ext cy="0" cx="0"/>
          <a:chOff y="0" x="0"/>
          <a:chExt cy="0" cx="0"/>
        </a:xfrm>
      </p:grpSpPr>
      <p:sp>
        <p:nvSpPr>
          <p:cNvPr id="198" name="Shape 1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9" name="Shape 19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chemeClr val="dk1"/>
              </a:buClr>
              <a:buSzPct val="100000"/>
              <a:buFont typeface="Arial"/>
              <a:buNone/>
            </a:pPr>
            <a:r>
              <a:rPr lang="en">
                <a:solidFill>
                  <a:schemeClr val="dk1"/>
                </a:solidFill>
              </a:rPr>
              <a:t>Data is distributed across nodes using consistent hashing. Consistent hashing ensures data is evenly distributed around the cluster and makes possible the automatic redistribution of data as the cluster scales.How does consistent hashing work? Riak stores data using a simple key/value scheme. These keys are associated with a namespace called a bucket. When you perform key/value operations in Riak, the bucket and key combination is hashed. The resulting hash maps onto a 160-bit integer space. You can think of this integer space as a ring used to determine what data to put on which physical machines.How? Riak divides the integer space into equally-sized partitions. Each partition owns a range of values on the ring, and is responsible for all buckets and keys that, when hashed, fall into that range. Central to any Riak cluster is a 160-bit integer space which is divided into equally-sized partitions.Physical servers, referred to in the cluster as “nodes,” run a certain number of virtual nodes, or “vnodes”. Each vnode will claim a partition on the ring. The number of active vnodes is determined by the number of physical nodes in the cluster at any given time.Riak's client interface speaks of</a:t>
            </a:r>
            <a:r>
              <a:rPr lang="en">
                <a:solidFill>
                  <a:schemeClr val="dk1"/>
                </a:solidFill>
                <a:hlinkClick r:id="rId2"/>
              </a:rPr>
              <a:t> </a:t>
            </a:r>
            <a:r>
              <a:rPr lang="en"/>
              <a:t>buckets</a:t>
            </a:r>
            <a:r>
              <a:rPr lang="en">
                <a:solidFill>
                  <a:schemeClr val="dk1"/>
                </a:solidFill>
              </a:rPr>
              <a:t> and keys. Internally, Riak computes a 160-bit binary hash of the bucket/key pair, and maps this value to a position on an ordered “ring” of all such values. This ring is divided into partitions. Each Riak vnode is responsible for a partition (we say that it “claims” that partition)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7" name="Shape 20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buClr>
                <a:schemeClr val="dk1"/>
              </a:buClr>
              <a:buSzPct val="100000"/>
              <a:buFont typeface="Arial"/>
              <a:buNone/>
            </a:pPr>
            <a:r>
              <a:rPr lang="en">
                <a:solidFill>
                  <a:schemeClr val="dk1"/>
                </a:solidFill>
              </a:rPr>
              <a:t>Riak's replication scheme means that if nodes go down, you can still read, write and update data. Riak allows you to set a replication number, “n”. An </a:t>
            </a:r>
            <a:r>
              <a:rPr lang="en" i="1">
                <a:solidFill>
                  <a:schemeClr val="dk1"/>
                </a:solidFill>
              </a:rPr>
              <a:t>n</a:t>
            </a:r>
            <a:r>
              <a:rPr lang="en">
                <a:solidFill>
                  <a:schemeClr val="dk1"/>
                </a:solidFill>
              </a:rPr>
              <a:t> value of 3 (default) means that each object is replicated 3 times. When an object's key is mapped onto a given partition, Riak won't stop there - it automatically replicates the data onto the next two partitions as well.</a:t>
            </a:r>
          </a:p>
          <a:p>
            <a: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3" name="Shape 21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None/>
            </a:pPr>
            <a:r>
              <a:rPr sz="900" lang="en">
                <a:solidFill>
                  <a:schemeClr val="dk1"/>
                </a:solidFill>
                <a:latin typeface="Comic Sans MS"/>
                <a:ea typeface="Comic Sans MS"/>
                <a:cs typeface="Comic Sans MS"/>
                <a:sym typeface="Comic Sans MS"/>
              </a:rPr>
              <a:t>But you may not wish to wait for all nodes to be written to before returning. You can choose to wait for all 3 to inish writing (w=3 or w=all), which means my values are more likely to be consistent. Or you could choose to wait for only 1 complete write (w=1), and allow the remaining 2 nodes to write asynchronously, which returns a response quicker but increases the odds of reading an inconsistent value in the short term. This is the W value.In other words, setting w=all would help ensure your system was more likely to be consistent, at the expense of waiting longer, with a chance that your write would fail if fewer than 3 nodes were available (meaning, over half of your total servers are down)	..A failed write, however, is not necessarily a true failure. The client will receive an error message, but the write will typically still have succeeded on some number of nodes smaller than the W value, and will typically eventually be propagated to all of the nodes that should have it.-- Little Riak Book</a:t>
            </a:r>
          </a:p>
          <a:p>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9" name="Shape 21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sz="1000" lang="en">
                <a:solidFill>
                  <a:schemeClr val="dk1"/>
                </a:solidFill>
              </a:rPr>
              <a:t>Reading involves similar tradeoffs. To ensure you have the most recent value, you can read from all 3 nodes containing objects (</a:t>
            </a:r>
            <a:r>
              <a:rPr sz="800" lang="en">
                <a:solidFill>
                  <a:schemeClr val="dk1"/>
                </a:solidFill>
              </a:rPr>
              <a:t>r=all</a:t>
            </a:r>
            <a:r>
              <a:rPr sz="1000" lang="en">
                <a:solidFill>
                  <a:schemeClr val="dk1"/>
                </a:solidFill>
              </a:rPr>
              <a:t>). Even if only 1 of 3 nodes has the most recent value, we can compare.all nodes against each other and choose the latest one, thus ensuring some consistency. Remember when I mentioned that RDBMS databases were write consistent ? This is close to read consistency. Just like </a:t>
            </a:r>
            <a:r>
              <a:rPr sz="800" lang="en">
                <a:solidFill>
                  <a:schemeClr val="dk1"/>
                </a:solidFill>
              </a:rPr>
              <a:t>w=all</a:t>
            </a:r>
            <a:r>
              <a:rPr sz="1000" lang="en">
                <a:solidFill>
                  <a:schemeClr val="dk1"/>
                </a:solidFill>
              </a:rPr>
              <a:t>, however, the read will fail unless 3 nodes are available to be read. Finally, if you only want to quickly read any value, </a:t>
            </a:r>
            <a:r>
              <a:rPr sz="800" lang="en">
                <a:solidFill>
                  <a:schemeClr val="dk1"/>
                </a:solidFill>
              </a:rPr>
              <a:t>r=1 </a:t>
            </a:r>
            <a:r>
              <a:rPr sz="1000" lang="en">
                <a:solidFill>
                  <a:schemeClr val="dk1"/>
                </a:solidFill>
              </a:rPr>
              <a:t>has low latency, and is likely consistent if “</a:t>
            </a:r>
            <a:r>
              <a:rPr sz="800" lang="en">
                <a:solidFill>
                  <a:schemeClr val="dk1"/>
                </a:solidFill>
              </a:rPr>
              <a:t>w=all</a:t>
            </a:r>
            <a:r>
              <a:rPr sz="1000" lang="en">
                <a:solidFill>
                  <a:schemeClr val="dk1"/>
                </a:solidFill>
              </a:rPr>
              <a:t>”</a:t>
            </a:r>
            <a:r>
              <a:rPr lang="en">
                <a:solidFill>
                  <a:schemeClr val="dk1"/>
                </a:solidFill>
              </a:rPr>
              <a:t>	</a:t>
            </a:r>
          </a:p>
          <a:p>
            <a:pPr rtl="0" lvl="0">
              <a:buClr>
                <a:schemeClr val="dk1"/>
              </a:buClr>
              <a:buSzPct val="110000"/>
              <a:buFont typeface="Arial"/>
              <a:buNone/>
            </a:pPr>
            <a:r>
              <a:rPr sz="1000" lang="en">
                <a:solidFill>
                  <a:schemeClr val="dk1"/>
                </a:solidFill>
              </a:rPr>
              <a:t>In general terms, the N/R/W values are Riak’s way of allowing you to trade lower consistency for more availability. -- From Little Riak Book</a:t>
            </a:r>
          </a:p>
          <a:p>
            <a:pPr rtl="0" lvl="0">
              <a:buClr>
                <a:schemeClr val="dk1"/>
              </a:buClr>
              <a:buSzPct val="100000"/>
              <a:buFont typeface="Arial"/>
              <a:buNone/>
            </a:pPr>
            <a:r>
              <a:rPr lang="en">
                <a:solidFill>
                  <a:schemeClr val="dk1"/>
                </a:solidFill>
              </a:rPr>
              <a:t>				</a:t>
            </a:r>
          </a:p>
          <a:p>
            <a:pPr rtl="0" lvl="0">
              <a:buClr>
                <a:schemeClr val="dk1"/>
              </a:buClr>
              <a:buSzPct val="100000"/>
              <a:buFont typeface="Arial"/>
              <a:buNone/>
            </a:pPr>
            <a:r>
              <a:rPr lang="en">
                <a:solidFill>
                  <a:schemeClr val="dk1"/>
                </a:solidFill>
              </a:rPr>
              <a:t>			</a:t>
            </a:r>
          </a:p>
          <a:p>
            <a:pPr rtl="0" lvl="0">
              <a:buClr>
                <a:schemeClr val="dk1"/>
              </a:buClr>
              <a:buSzPct val="100000"/>
              <a:buFont typeface="Arial"/>
              <a:buNone/>
            </a:pPr>
            <a:r>
              <a:rPr lang="en">
                <a:solidFill>
                  <a:schemeClr val="dk1"/>
                </a:solidFill>
              </a:rPr>
              <a:t>		</a:t>
            </a:r>
          </a:p>
          <a:p>
            <a:r>
              <a:t/>
            </a:r>
          </a:p>
          <a:p>
            <a:pPr rtl="0" lvl="0">
              <a:buClr>
                <a:schemeClr val="dk1"/>
              </a:buClr>
              <a:buSzPct val="100000"/>
              <a:buFont typeface="Arial"/>
              <a:buNone/>
            </a:pPr>
            <a:r>
              <a:rPr lang="en">
                <a:solidFill>
                  <a:schemeClr val="dk1"/>
                </a:solidFill>
              </a:rPr>
              <a:t>				</a:t>
            </a:r>
          </a:p>
          <a:p>
            <a:pPr rtl="0" lvl="0">
              <a:buClr>
                <a:schemeClr val="dk1"/>
              </a:buClr>
              <a:buSzPct val="100000"/>
              <a:buFont typeface="Arial"/>
              <a:buNone/>
            </a:pPr>
            <a:r>
              <a:rPr lang="en">
                <a:solidFill>
                  <a:schemeClr val="dk1"/>
                </a:solidFill>
              </a:rPr>
              <a:t>			</a:t>
            </a:r>
          </a:p>
          <a:p>
            <a:pPr rtl="0" lvl="0">
              <a:buClr>
                <a:schemeClr val="dk1"/>
              </a:buClr>
              <a:buSzPct val="100000"/>
              <a:buFont typeface="Arial"/>
              <a:buNone/>
            </a:pPr>
            <a:r>
              <a:rPr lang="en">
                <a:solidFill>
                  <a:schemeClr val="dk1"/>
                </a:solidFill>
              </a:rPr>
              <a:t>		</a:t>
            </a:r>
          </a:p>
          <a:p>
            <a:r>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3" name="Shape 223"/>
        <p:cNvGrpSpPr/>
        <p:nvPr/>
      </p:nvGrpSpPr>
      <p:grpSpPr>
        <a:xfrm>
          <a:off y="0" x="0"/>
          <a:ext cy="0" cx="0"/>
          <a:chOff y="0" x="0"/>
          <a:chExt cy="0" cx="0"/>
        </a:xfrm>
      </p:grpSpPr>
      <p:sp>
        <p:nvSpPr>
          <p:cNvPr id="224" name="Shape 2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5" name="Shape 2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1" name="Shape 2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7" name="Shape 237"/>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Find the default configuration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1" name="Shape 241"/>
        <p:cNvGrpSpPr/>
        <p:nvPr/>
      </p:nvGrpSpPr>
      <p:grpSpPr>
        <a:xfrm>
          <a:off y="0" x="0"/>
          <a:ext cy="0" cx="0"/>
          <a:chOff y="0" x="0"/>
          <a:chExt cy="0" cx="0"/>
        </a:xfrm>
      </p:grpSpPr>
      <p:sp>
        <p:nvSpPr>
          <p:cNvPr id="242" name="Shape 2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3" name="Shape 24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sz="1000" lang="en">
                <a:solidFill>
                  <a:schemeClr val="dk1"/>
                </a:solidFill>
              </a:rPr>
              <a:t>A link is a one-way relationship from one object to another. Link walking is a convenient query option for retrieving data when you start with the object linked from.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5" name="Shape 255"/>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Show them amazon cart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1" name="Shape 2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Lets relate relational database terminology to Riak terminology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Guys I must mention here that Riak is not Jack of all. It doesn’t solve all your problems but it fits best in some of use cases: So where riak fits…? when data don’t fit on a server that means you are in need of distributing data to many servers. And Downtime is unacceptable for your system. That means you can not afford your system is down for certain time. for example amazon.com what happen when system goes down when hundred of people creating their carts? Amazon revenue will go down by millions…</a:t>
            </a:r>
          </a:p>
          <a:p>
            <a:r>
              <a:t/>
            </a:r>
          </a:p>
          <a:p>
            <a:r>
              <a:t/>
            </a:r>
          </a:p>
          <a:p>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And in all of the above situation, please stay away from Riak.If you are not sure if you want a distributed database, Riak is out of choice for you</a:t>
            </a:r>
          </a:p>
          <a:p>
            <a:pPr rtl="0" lvl="0">
              <a:buNone/>
            </a:pPr>
            <a:r>
              <a:rPr lang="en"/>
              <a:t>If you have a normalized data, Relational is probably what you looking for.</a:t>
            </a:r>
          </a:p>
          <a:p>
            <a:pPr rtl="0" lvl="0">
              <a:buNone/>
            </a:pPr>
            <a:r>
              <a:rPr lang="en"/>
              <a:t>If your system is more performance intensive that you can overlook availability for gaining performance, probably you are looking for something like in memory databases … example is Redis.</a:t>
            </a:r>
          </a:p>
          <a:p>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So lets go through some interesting features of Riak-&gt;</a:t>
            </a:r>
          </a:p>
          <a:p>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solidFill>
                  <a:schemeClr val="dk1"/>
                </a:solidFill>
              </a:rPr>
              <a:t>1. Availability :-  Availability ensures that data is available to users at most of the time. </a:t>
            </a:r>
            <a:r>
              <a:rPr sz="1200" lang="en">
                <a:solidFill>
                  <a:srgbClr val="444444"/>
                </a:solidFill>
              </a:rPr>
              <a:t>Riak replicates and retrieves data intelligently so it is available for read and write operations, even in failure conditions.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chemeClr val="dk1"/>
              </a:buClr>
              <a:buSzPct val="91666"/>
              <a:buFont typeface="Arial"/>
              <a:buNone/>
            </a:pPr>
            <a:r>
              <a:rPr sz="1200" lang="en">
                <a:solidFill>
                  <a:srgbClr val="444444"/>
                </a:solidFill>
              </a:rPr>
              <a:t>Scalability : You should able to increase performance by adding resources at any point of time. Riak automatically distributes data around the cluster and yields a near-linear performance increase as you add capacity.</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p:txBody>
      </p:sp>
      <p:sp>
        <p:nvSpPr>
          <p:cNvPr id="9" name="Shape 9"/>
          <p:cNvSpPr txBox="1"/>
          <p:nvPr>
            <p:ph type="ctrTitle"/>
          </p:nvPr>
        </p:nvSpPr>
        <p:spPr>
          <a:xfrm>
            <a:off y="1300757" x="685800"/>
            <a:ext cy="1684199" cx="7772400"/>
          </a:xfrm>
          <a:prstGeom prst="rect">
            <a:avLst/>
          </a:prstGeom>
        </p:spPr>
        <p:txBody>
          <a:bodyPr bIns="91425" rIns="91425" lIns="91425" tIns="91425" anchor="b" anchorCtr="0"/>
          <a:lstStyle>
            <a:lvl1pPr rtl="0" indent="457200">
              <a:buClr>
                <a:schemeClr val="dk2"/>
              </a:buClr>
              <a:buSzPct val="100000"/>
              <a:buFont typeface="Comic Sans MS"/>
              <a:defRPr sz="6000">
                <a:solidFill>
                  <a:schemeClr val="dk2"/>
                </a:solidFill>
                <a:latin typeface="Comic Sans MS"/>
                <a:ea typeface="Comic Sans MS"/>
                <a:cs typeface="Comic Sans MS"/>
                <a:sym typeface="Comic Sans MS"/>
              </a:defRPr>
            </a:lvl1pPr>
            <a:lvl2pPr rtl="0" indent="457200">
              <a:buClr>
                <a:schemeClr val="dk2"/>
              </a:buClr>
              <a:buSzPct val="100000"/>
              <a:defRPr sz="7200">
                <a:solidFill>
                  <a:schemeClr val="dk2"/>
                </a:solidFill>
              </a:defRPr>
            </a:lvl2pPr>
            <a:lvl3pPr rtl="0" indent="457200">
              <a:buClr>
                <a:schemeClr val="dk2"/>
              </a:buClr>
              <a:buSzPct val="100000"/>
              <a:defRPr sz="7200">
                <a:solidFill>
                  <a:schemeClr val="dk2"/>
                </a:solidFill>
              </a:defRPr>
            </a:lvl3pPr>
            <a:lvl4pPr rtl="0" indent="457200">
              <a:buClr>
                <a:schemeClr val="dk2"/>
              </a:buClr>
              <a:buSzPct val="100000"/>
              <a:defRPr sz="7200">
                <a:solidFill>
                  <a:schemeClr val="dk2"/>
                </a:solidFill>
              </a:defRPr>
            </a:lvl4pPr>
            <a:lvl5pPr rtl="0" indent="457200">
              <a:buClr>
                <a:schemeClr val="dk2"/>
              </a:buClr>
              <a:buSzPct val="100000"/>
              <a:defRPr sz="7200">
                <a:solidFill>
                  <a:schemeClr val="dk2"/>
                </a:solidFill>
              </a:defRPr>
            </a:lvl5pPr>
            <a:lvl6pPr rtl="0" indent="457200">
              <a:buClr>
                <a:schemeClr val="dk2"/>
              </a:buClr>
              <a:buSzPct val="100000"/>
              <a:defRPr sz="7200">
                <a:solidFill>
                  <a:schemeClr val="dk2"/>
                </a:solidFill>
              </a:defRPr>
            </a:lvl6pPr>
            <a:lvl7pPr rtl="0" indent="457200">
              <a:buClr>
                <a:schemeClr val="dk2"/>
              </a:buClr>
              <a:buSzPct val="100000"/>
              <a:defRPr sz="7200">
                <a:solidFill>
                  <a:schemeClr val="dk2"/>
                </a:solidFill>
              </a:defRPr>
            </a:lvl7pPr>
            <a:lvl8pPr rtl="0" indent="457200">
              <a:buClr>
                <a:schemeClr val="dk2"/>
              </a:buClr>
              <a:buSzPct val="100000"/>
              <a:defRPr sz="7200">
                <a:solidFill>
                  <a:schemeClr val="dk2"/>
                </a:solidFill>
              </a:defRPr>
            </a:lvl8pPr>
            <a:lvl9pPr rtl="0" indent="457200">
              <a:buClr>
                <a:schemeClr val="dk2"/>
              </a:buClr>
              <a:buSzPct val="100000"/>
              <a:defRPr sz="7200">
                <a:solidFill>
                  <a:schemeClr val="dk2"/>
                </a:solidFill>
              </a:defRPr>
            </a:lvl9pPr>
          </a:lstStyle>
          <a:p/>
        </p:txBody>
      </p:sp>
      <p:sp>
        <p:nvSpPr>
          <p:cNvPr id="10" name="Shape 10"/>
          <p:cNvSpPr txBox="1"/>
          <p:nvPr>
            <p:ph idx="1" type="subTitle"/>
          </p:nvPr>
        </p:nvSpPr>
        <p:spPr>
          <a:xfrm>
            <a:off y="3093357" x="685800"/>
            <a:ext cy="712499" cx="7772400"/>
          </a:xfrm>
          <a:prstGeom prst="rect">
            <a:avLst/>
          </a:prstGeom>
        </p:spPr>
        <p:txBody>
          <a:bodyPr bIns="91425" rIns="91425" lIns="91425" tIns="91425" anchor="ctr" anchorCtr="0"/>
          <a:lstStyle>
            <a:lvl1pPr rtl="0" marL="0">
              <a:spcBef>
                <a:spcPts val="0"/>
              </a:spcBef>
              <a:buClr>
                <a:schemeClr val="lt2"/>
              </a:buClr>
              <a:buFont typeface="Comic Sans MS"/>
              <a:buNone/>
              <a:defRPr b="1">
                <a:solidFill>
                  <a:schemeClr val="lt2"/>
                </a:solidFill>
                <a:latin typeface="Comic Sans MS"/>
                <a:ea typeface="Comic Sans MS"/>
                <a:cs typeface="Comic Sans MS"/>
                <a:sym typeface="Comic Sans MS"/>
              </a:defRPr>
            </a:lvl1pPr>
            <a:lvl2pPr rtl="0" indent="190500" marL="0">
              <a:spcBef>
                <a:spcPts val="0"/>
              </a:spcBef>
              <a:buClr>
                <a:schemeClr val="lt2"/>
              </a:buClr>
              <a:buSzPct val="100000"/>
              <a:buNone/>
              <a:defRPr b="1" sz="3000">
                <a:solidFill>
                  <a:schemeClr val="lt2"/>
                </a:solidFill>
              </a:defRPr>
            </a:lvl2pPr>
            <a:lvl3pPr rtl="0" indent="190500" marL="0">
              <a:spcBef>
                <a:spcPts val="0"/>
              </a:spcBef>
              <a:buClr>
                <a:schemeClr val="lt2"/>
              </a:buClr>
              <a:buSzPct val="100000"/>
              <a:buNone/>
              <a:defRPr b="1" sz="3000">
                <a:solidFill>
                  <a:schemeClr val="lt2"/>
                </a:solidFill>
              </a:defRPr>
            </a:lvl3pPr>
            <a:lvl4pPr rtl="0" indent="190500" marL="0">
              <a:spcBef>
                <a:spcPts val="0"/>
              </a:spcBef>
              <a:buClr>
                <a:schemeClr val="lt2"/>
              </a:buClr>
              <a:buSzPct val="100000"/>
              <a:buNone/>
              <a:defRPr b="1" sz="3000">
                <a:solidFill>
                  <a:schemeClr val="lt2"/>
                </a:solidFill>
              </a:defRPr>
            </a:lvl4pPr>
            <a:lvl5pPr rtl="0" indent="190500" marL="0">
              <a:spcBef>
                <a:spcPts val="0"/>
              </a:spcBef>
              <a:buClr>
                <a:schemeClr val="lt2"/>
              </a:buClr>
              <a:buSzPct val="100000"/>
              <a:buNone/>
              <a:defRPr b="1" sz="3000">
                <a:solidFill>
                  <a:schemeClr val="lt2"/>
                </a:solidFill>
              </a:defRPr>
            </a:lvl5pPr>
            <a:lvl6pPr rtl="0" indent="190500" marL="0">
              <a:spcBef>
                <a:spcPts val="0"/>
              </a:spcBef>
              <a:buClr>
                <a:schemeClr val="lt2"/>
              </a:buClr>
              <a:buSzPct val="100000"/>
              <a:buNone/>
              <a:defRPr b="1" sz="3000">
                <a:solidFill>
                  <a:schemeClr val="lt2"/>
                </a:solidFill>
              </a:defRPr>
            </a:lvl6pPr>
            <a:lvl7pPr rtl="0" indent="190500" marL="0">
              <a:spcBef>
                <a:spcPts val="0"/>
              </a:spcBef>
              <a:buClr>
                <a:schemeClr val="lt2"/>
              </a:buClr>
              <a:buSzPct val="100000"/>
              <a:buNone/>
              <a:defRPr b="1" sz="3000">
                <a:solidFill>
                  <a:schemeClr val="lt2"/>
                </a:solidFill>
              </a:defRPr>
            </a:lvl7pPr>
            <a:lvl8pPr rtl="0" indent="190500" marL="0">
              <a:spcBef>
                <a:spcPts val="0"/>
              </a:spcBef>
              <a:buClr>
                <a:schemeClr val="lt2"/>
              </a:buClr>
              <a:buSzPct val="100000"/>
              <a:buNone/>
              <a:defRPr b="1" sz="3000">
                <a:solidFill>
                  <a:schemeClr val="lt2"/>
                </a:solidFill>
              </a:defRPr>
            </a:lvl8pPr>
            <a:lvl9pPr rtl="0" indent="190500" marL="0">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13" name="Shape 13"/>
          <p:cNvSpPr txBox="1"/>
          <p:nvPr>
            <p:ph type="title"/>
          </p:nvPr>
        </p:nvSpPr>
        <p:spPr>
          <a:xfrm>
            <a:off y="205977" x="457200"/>
            <a:ext cy="1141499" cx="8229600"/>
          </a:xfrm>
          <a:prstGeom prst="rect">
            <a:avLst/>
          </a:prstGeom>
        </p:spPr>
        <p:txBody>
          <a:bodyPr bIns="91425" rIns="91425" lIns="91425" tIns="91425" anchor="b" anchorCtr="0"/>
          <a:lstStyle>
            <a:lvl1pPr rtl="0">
              <a:buFont typeface="Comic Sans MS"/>
              <a:defRPr>
                <a:latin typeface="Comic Sans MS"/>
                <a:ea typeface="Comic Sans MS"/>
                <a:cs typeface="Comic Sans MS"/>
                <a:sym typeface="Comic Sans M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4" name="Shape 14"/>
          <p:cNvSpPr txBox="1"/>
          <p:nvPr>
            <p:ph idx="1" type="body"/>
          </p:nvPr>
        </p:nvSpPr>
        <p:spPr>
          <a:xfrm>
            <a:off y="1460499" x="457200"/>
            <a:ext cy="3465299" cx="8229600"/>
          </a:xfrm>
          <a:prstGeom prst="rect">
            <a:avLst/>
          </a:prstGeom>
        </p:spPr>
        <p:txBody>
          <a:bodyPr bIns="91425" rIns="91425" lIns="91425" tIns="91425" anchor="t" anchorCtr="0"/>
          <a:lstStyle>
            <a:lvl1pPr rtl="0">
              <a:buFont typeface="Comic Sans MS"/>
              <a:defRPr>
                <a:latin typeface="Comic Sans MS"/>
                <a:ea typeface="Comic Sans MS"/>
                <a:cs typeface="Comic Sans MS"/>
                <a:sym typeface="Comic Sans MS"/>
              </a:defRPr>
            </a:lvl1pPr>
            <a:lvl2pPr rtl="0">
              <a:buFont typeface="Courier New"/>
              <a:defRPr>
                <a:latin typeface="Courier New"/>
                <a:ea typeface="Courier New"/>
                <a:cs typeface="Courier New"/>
                <a:sym typeface="Courier New"/>
              </a:defRPr>
            </a:lvl2pPr>
            <a:lvl3pPr rtl="0">
              <a:defRPr/>
            </a:lvl3pPr>
            <a:lvl4pPr rtl="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17" name="Shape 17"/>
          <p:cNvSpPr txBox="1"/>
          <p:nvPr>
            <p:ph type="title"/>
          </p:nvPr>
        </p:nvSpPr>
        <p:spPr>
          <a:xfrm>
            <a:off y="205977" x="457200"/>
            <a:ext cy="1141499" cx="8229600"/>
          </a:xfrm>
          <a:prstGeom prst="rect">
            <a:avLst/>
          </a:prstGeom>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8" name="Shape 18"/>
          <p:cNvSpPr txBox="1"/>
          <p:nvPr>
            <p:ph idx="1" type="body"/>
          </p:nvPr>
        </p:nvSpPr>
        <p:spPr>
          <a:xfrm>
            <a:off y="1460499" x="457200"/>
            <a:ext cy="3465299" cx="4030200"/>
          </a:xfrm>
          <a:prstGeom prst="rect">
            <a:avLst/>
          </a:prstGeom>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9" name="Shape 19"/>
          <p:cNvSpPr txBox="1"/>
          <p:nvPr>
            <p:ph idx="2" type="body"/>
          </p:nvPr>
        </p:nvSpPr>
        <p:spPr>
          <a:xfrm>
            <a:off y="1461908" x="4656667"/>
            <a:ext cy="3465299" cx="4030200"/>
          </a:xfrm>
          <a:prstGeom prst="rect">
            <a:avLst/>
          </a:prstGeom>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22" name="Shape 22"/>
          <p:cNvSpPr txBox="1"/>
          <p:nvPr>
            <p:ph type="title"/>
          </p:nvPr>
        </p:nvSpPr>
        <p:spPr>
          <a:xfrm>
            <a:off y="205977" x="457200"/>
            <a:ext cy="1141499" cx="8229600"/>
          </a:xfrm>
          <a:prstGeom prst="rect">
            <a:avLst/>
          </a:prstGeom>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p:txBody>
      </p:sp>
      <p:sp>
        <p:nvSpPr>
          <p:cNvPr id="25" name="Shape 25"/>
          <p:cNvSpPr txBox="1"/>
          <p:nvPr>
            <p:ph idx="1" type="body"/>
          </p:nvPr>
        </p:nvSpPr>
        <p:spPr>
          <a:xfrm>
            <a:off y="4406309" x="457200"/>
            <a:ext cy="519599" cx="8229600"/>
          </a:xfrm>
          <a:prstGeom prst="rect">
            <a:avLst/>
          </a:prstGeom>
        </p:spPr>
        <p:txBody>
          <a:bodyPr bIns="91425" rIns="91425" lIns="91425" tIns="91425" anchor="ctr" anchorCtr="0"/>
          <a:lstStyle>
            <a:lvl1pPr rtl="0" indent="152400">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p:spPr>
        <p:txBody>
          <a:bodyPr bIns="91425" rIns="91425" lIns="91425" tIns="91425" anchor="b" anchorCtr="0"/>
          <a:lstStyle>
            <a:lvl1pPr rtl="0" indent="304800" marL="0">
              <a:buClr>
                <a:schemeClr val="lt1"/>
              </a:buClr>
              <a:buSzPct val="100000"/>
              <a:buNone/>
              <a:defRPr b="1" sz="4800">
                <a:solidFill>
                  <a:schemeClr val="lt1"/>
                </a:solidFill>
              </a:defRPr>
            </a:lvl1pPr>
            <a:lvl2pPr rtl="0" indent="304800" marL="0">
              <a:buClr>
                <a:schemeClr val="lt1"/>
              </a:buClr>
              <a:buSzPct val="100000"/>
              <a:buNone/>
              <a:defRPr b="1" sz="4800">
                <a:solidFill>
                  <a:schemeClr val="lt1"/>
                </a:solidFill>
              </a:defRPr>
            </a:lvl2pPr>
            <a:lvl3pPr rtl="0" indent="304800" marL="0">
              <a:buClr>
                <a:schemeClr val="lt1"/>
              </a:buClr>
              <a:buSzPct val="100000"/>
              <a:buNone/>
              <a:defRPr b="1" sz="4800">
                <a:solidFill>
                  <a:schemeClr val="lt1"/>
                </a:solidFill>
              </a:defRPr>
            </a:lvl3pPr>
            <a:lvl4pPr rtl="0" indent="304800" marL="0">
              <a:buClr>
                <a:schemeClr val="lt1"/>
              </a:buClr>
              <a:buSzPct val="100000"/>
              <a:buNone/>
              <a:defRPr b="1" sz="4800">
                <a:solidFill>
                  <a:schemeClr val="lt1"/>
                </a:solidFill>
              </a:defRPr>
            </a:lvl4pPr>
            <a:lvl5pPr rtl="0" indent="304800" marL="0">
              <a:buClr>
                <a:schemeClr val="lt1"/>
              </a:buClr>
              <a:buSzPct val="100000"/>
              <a:buNone/>
              <a:defRPr b="1" sz="4800">
                <a:solidFill>
                  <a:schemeClr val="lt1"/>
                </a:solidFill>
              </a:defRPr>
            </a:lvl5pPr>
            <a:lvl6pPr rtl="0" indent="304800" marL="0">
              <a:buClr>
                <a:schemeClr val="lt1"/>
              </a:buClr>
              <a:buSzPct val="100000"/>
              <a:buNone/>
              <a:defRPr b="1" sz="4800">
                <a:solidFill>
                  <a:schemeClr val="lt1"/>
                </a:solidFill>
              </a:defRPr>
            </a:lvl6pPr>
            <a:lvl7pPr rtl="0" indent="304800" marL="0">
              <a:buClr>
                <a:schemeClr val="lt1"/>
              </a:buClr>
              <a:buSzPct val="100000"/>
              <a:buNone/>
              <a:defRPr b="1" sz="4800">
                <a:solidFill>
                  <a:schemeClr val="lt1"/>
                </a:solidFill>
              </a:defRPr>
            </a:lvl7pPr>
            <a:lvl8pPr rtl="0" indent="304800" marL="0">
              <a:buClr>
                <a:schemeClr val="lt1"/>
              </a:buClr>
              <a:buSzPct val="100000"/>
              <a:buNone/>
              <a:defRPr b="1" sz="4800">
                <a:solidFill>
                  <a:schemeClr val="lt1"/>
                </a:solidFill>
              </a:defRPr>
            </a:lvl8pPr>
            <a:lvl9pPr rtl="0" indent="304800" marL="0">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p:spPr>
        <p:txBody>
          <a:bodyPr bIns="91425" rIns="91425" lIns="91425" tIns="91425" anchor="t" anchorCtr="0"/>
          <a:lstStyle>
            <a:lvl1pPr rtl="0" indent="-152400" marL="342900">
              <a:spcBef>
                <a:spcPts val="600"/>
              </a:spcBef>
              <a:buClr>
                <a:schemeClr val="dk2"/>
              </a:buClr>
              <a:buSzPct val="100000"/>
              <a:defRPr sz="3000">
                <a:solidFill>
                  <a:schemeClr val="dk2"/>
                </a:solidFill>
              </a:defRPr>
            </a:lvl1pPr>
            <a:lvl2pPr rtl="0" indent="-133350" marL="742950">
              <a:spcBef>
                <a:spcPts val="480"/>
              </a:spcBef>
              <a:buClr>
                <a:schemeClr val="dk2"/>
              </a:buClr>
              <a:buSzPct val="100000"/>
              <a:defRPr sz="2400">
                <a:solidFill>
                  <a:schemeClr val="dk2"/>
                </a:solidFill>
              </a:defRPr>
            </a:lvl2pPr>
            <a:lvl3pPr rtl="0" indent="-76200" marL="1143000">
              <a:spcBef>
                <a:spcPts val="480"/>
              </a:spcBef>
              <a:buClr>
                <a:schemeClr val="dk2"/>
              </a:buClr>
              <a:buSzPct val="100000"/>
              <a:defRPr sz="2400">
                <a:solidFill>
                  <a:schemeClr val="dk2"/>
                </a:solidFill>
              </a:defRPr>
            </a:lvl3pPr>
            <a:lvl4pPr rtl="0" indent="-114300" marL="1600200">
              <a:spcBef>
                <a:spcPts val="360"/>
              </a:spcBef>
              <a:buClr>
                <a:schemeClr val="dk2"/>
              </a:buClr>
              <a:buSzPct val="100000"/>
              <a:defRPr sz="1800">
                <a:solidFill>
                  <a:schemeClr val="dk2"/>
                </a:solidFill>
              </a:defRPr>
            </a:lvl4pPr>
            <a:lvl5pPr rtl="0" indent="-114300" marL="2057400">
              <a:spcBef>
                <a:spcPts val="360"/>
              </a:spcBef>
              <a:buClr>
                <a:schemeClr val="dk2"/>
              </a:buClr>
              <a:buSzPct val="100000"/>
              <a:defRPr sz="1800">
                <a:solidFill>
                  <a:schemeClr val="dk2"/>
                </a:solidFill>
              </a:defRPr>
            </a:lvl5pPr>
            <a:lvl6pPr rtl="0" indent="-114300" marL="2514600">
              <a:spcBef>
                <a:spcPts val="360"/>
              </a:spcBef>
              <a:buClr>
                <a:schemeClr val="dk2"/>
              </a:buClr>
              <a:buSzPct val="100000"/>
              <a:defRPr sz="1800">
                <a:solidFill>
                  <a:schemeClr val="dk2"/>
                </a:solidFill>
              </a:defRPr>
            </a:lvl6pPr>
            <a:lvl7pPr rtl="0" indent="-114300" marL="2971800">
              <a:spcBef>
                <a:spcPts val="360"/>
              </a:spcBef>
              <a:buClr>
                <a:schemeClr val="dk2"/>
              </a:buClr>
              <a:buSzPct val="100000"/>
              <a:defRPr sz="1800">
                <a:solidFill>
                  <a:schemeClr val="dk2"/>
                </a:solidFill>
              </a:defRPr>
            </a:lvl7pPr>
            <a:lvl8pPr rtl="0" indent="-114300" marL="3429000">
              <a:spcBef>
                <a:spcPts val="360"/>
              </a:spcBef>
              <a:buClr>
                <a:schemeClr val="dk2"/>
              </a:buClr>
              <a:buSzPct val="100000"/>
              <a:defRPr sz="1800">
                <a:solidFill>
                  <a:schemeClr val="dk2"/>
                </a:solidFill>
              </a:defRPr>
            </a:lvl8pPr>
            <a:lvl9pPr rtl="0" indent="-114300" marL="3886200">
              <a:spcBef>
                <a:spcPts val="360"/>
              </a:spcBef>
              <a:buClr>
                <a:schemeClr val="dk2"/>
              </a:buClr>
              <a:buSzPct val="100000"/>
              <a:defRPr sz="1800">
                <a:solidFill>
                  <a:schemeClr val="dk2"/>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http://127.0.0.1:10018/buckets/user-sessions/keys/sandeep" Type="http://schemas.openxmlformats.org/officeDocument/2006/relationships/hyperlink" TargetMode="External"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6.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http://127.0.0.1:10018/buckets/shop-carts/props" Type="http://schemas.openxmlformats.org/officeDocument/2006/relationships/hyperlink" TargetMode="External"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http://docs.basho.com/riak/latest/"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300757" x="685800"/>
            <a:ext cy="1684199" cx="7772400"/>
          </a:xfrm>
          <a:prstGeom prst="rect">
            <a:avLst/>
          </a:prstGeom>
        </p:spPr>
        <p:txBody>
          <a:bodyPr bIns="91425" rIns="91425" lIns="91425" tIns="91425" anchor="b" anchorCtr="0">
            <a:noAutofit/>
          </a:bodyPr>
          <a:lstStyle/>
          <a:p>
            <a:pPr rtl="0" lvl="0">
              <a:buNone/>
            </a:pPr>
            <a:r>
              <a:rPr lang="en"/>
              <a:t>Riak</a:t>
            </a:r>
          </a:p>
        </p:txBody>
      </p:sp>
      <p:sp>
        <p:nvSpPr>
          <p:cNvPr id="29" name="Shape 29"/>
          <p:cNvSpPr txBox="1"/>
          <p:nvPr/>
        </p:nvSpPr>
        <p:spPr>
          <a:xfrm>
            <a:off y="3827200" x="685800"/>
            <a:ext cy="1139399" cx="6625800"/>
          </a:xfrm>
          <a:prstGeom prst="rect">
            <a:avLst/>
          </a:prstGeom>
        </p:spPr>
        <p:txBody>
          <a:bodyPr bIns="91425" rIns="91425" lIns="91425" tIns="91425" anchor="t" anchorCtr="0">
            <a:noAutofit/>
          </a:bodyPr>
          <a:lstStyle/>
          <a:p>
            <a:pPr rtl="0" lvl="0">
              <a:buNone/>
            </a:pPr>
            <a:r>
              <a:rPr sz="1800" lang="en">
                <a:latin typeface="Corsiva"/>
                <a:ea typeface="Corsiva"/>
                <a:cs typeface="Corsiva"/>
                <a:sym typeface="Corsiva"/>
              </a:rPr>
              <a:t>Sandeep Jagtap</a:t>
            </a:r>
          </a:p>
          <a:p>
            <a:pPr rtl="0" lvl="0">
              <a:buNone/>
            </a:pPr>
            <a:r>
              <a:rPr sz="1800" lang="en">
                <a:latin typeface="Corsiva"/>
                <a:ea typeface="Corsiva"/>
                <a:cs typeface="Corsiva"/>
                <a:sym typeface="Corsiva"/>
              </a:rPr>
              <a:t>Amar Potghan</a:t>
            </a:r>
          </a:p>
          <a:p>
            <a:r>
              <a:t/>
            </a:r>
          </a:p>
          <a:p>
            <a:pPr>
              <a:buNone/>
            </a:pPr>
            <a:r>
              <a:rPr sz="1200" lang="en"/>
              <a:t>ThoughtWorks Inc</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Operational Simplicity</a:t>
            </a:r>
          </a:p>
        </p:txBody>
      </p:sp>
      <p:sp>
        <p:nvSpPr>
          <p:cNvPr id="82" name="Shape 8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Built for web</a:t>
            </a:r>
          </a:p>
          <a:p>
            <a:pPr rtl="0" lvl="0" indent="-419100" marL="457200">
              <a:buClr>
                <a:schemeClr val="dk2"/>
              </a:buClr>
              <a:buSzPct val="166666"/>
              <a:buFont typeface="Arial"/>
              <a:buChar char="•"/>
            </a:pPr>
            <a:r>
              <a:rPr lang="en"/>
              <a:t>HTTP/REST</a:t>
            </a:r>
          </a:p>
          <a:p>
            <a:pPr lvl="0" indent="-419100" marL="457200">
              <a:buClr>
                <a:schemeClr val="dk2"/>
              </a:buClr>
              <a:buSzPct val="166666"/>
              <a:buFont typeface="Arial"/>
              <a:buChar char="•"/>
            </a:pPr>
            <a:r>
              <a:rPr lang="en"/>
              <a:t>Add nodes easily without downtime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Fault Tolerance</a:t>
            </a:r>
          </a:p>
        </p:txBody>
      </p:sp>
      <p:sp>
        <p:nvSpPr>
          <p:cNvPr id="88" name="Shape 8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All nodes participate equally</a:t>
            </a:r>
          </a:p>
          <a:p>
            <a:pPr rtl="0" lvl="0" indent="-419100" marL="457200">
              <a:buClr>
                <a:schemeClr val="dk2"/>
              </a:buClr>
              <a:buSzPct val="166666"/>
              <a:buFont typeface="Arial"/>
              <a:buChar char="•"/>
            </a:pPr>
            <a:r>
              <a:rPr lang="en"/>
              <a:t>All data is replicated</a:t>
            </a:r>
          </a:p>
          <a:p>
            <a:pPr rtl="0" lvl="0" indent="-419100" marL="457200">
              <a:buClr>
                <a:schemeClr val="dk2"/>
              </a:buClr>
              <a:buSzPct val="166666"/>
              <a:buFont typeface="Arial"/>
              <a:buChar char="•"/>
            </a:pPr>
            <a:r>
              <a:rPr lang="en"/>
              <a:t>Cluster transparently survives:</a:t>
            </a:r>
          </a:p>
          <a:p>
            <a:pPr rtl="0" lvl="1" indent="-381000" marL="914400">
              <a:buClr>
                <a:schemeClr val="dk2"/>
              </a:buClr>
              <a:buSzPct val="80000"/>
              <a:buFont typeface="Courier New"/>
              <a:buChar char="o"/>
            </a:pPr>
            <a:r>
              <a:rPr lang="en"/>
              <a:t>Node failure</a:t>
            </a:r>
          </a:p>
          <a:p>
            <a:pPr lvl="1" indent="-381000" marL="914400">
              <a:buClr>
                <a:schemeClr val="dk2"/>
              </a:buClr>
              <a:buSzPct val="80000"/>
              <a:buFont typeface="Courier New"/>
              <a:buChar char="o"/>
            </a:pPr>
            <a:r>
              <a:rPr lang="en"/>
              <a:t>Network Partitioning</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cluster?</a:t>
            </a:r>
          </a:p>
        </p:txBody>
      </p:sp>
      <p:sp>
        <p:nvSpPr>
          <p:cNvPr id="94" name="Shape 9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Connected computers that can be viewed as one system!</a:t>
            </a:r>
          </a:p>
          <a:p>
            <a:r>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Why cluster?</a:t>
            </a:r>
          </a:p>
        </p:txBody>
      </p:sp>
      <p:sp>
        <p:nvSpPr>
          <p:cNvPr id="100" name="Shape 10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more computers -&gt; faster processing</a:t>
            </a:r>
          </a:p>
          <a:p>
            <a:pPr rtl="0" lvl="0" indent="-419100" marL="457200">
              <a:buClr>
                <a:schemeClr val="dk2"/>
              </a:buClr>
              <a:buSzPct val="166666"/>
              <a:buFont typeface="Arial"/>
              <a:buChar char="•"/>
            </a:pPr>
            <a:r>
              <a:rPr lang="en"/>
              <a:t>can add nodes as system grows (scalability) improves</a:t>
            </a:r>
          </a:p>
          <a:p>
            <a:pPr rtl="0" lvl="0" indent="-419100" marL="457200">
              <a:buClr>
                <a:schemeClr val="dk2"/>
              </a:buClr>
              <a:buSzPct val="166666"/>
              <a:buFont typeface="Arial"/>
              <a:buChar char="•"/>
            </a:pPr>
            <a:r>
              <a:rPr lang="en"/>
              <a:t>system works even if one/two/three/N-1 go down (Availability)</a:t>
            </a:r>
          </a:p>
          <a:p>
            <a:pPr rtl="0" lvl="0" indent="-419100" marL="457200">
              <a:buClr>
                <a:schemeClr val="dk2"/>
              </a:buClr>
              <a:buSzPct val="166666"/>
              <a:buFont typeface="Arial"/>
              <a:buChar char="•"/>
            </a:pPr>
            <a:r>
              <a:rPr lang="en"/>
              <a:t>Increasing processor speed no more possible </a:t>
            </a:r>
          </a:p>
          <a:p>
            <a:r>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Concepts</a:t>
            </a:r>
          </a:p>
        </p:txBody>
      </p:sp>
      <p:sp>
        <p:nvSpPr>
          <p:cNvPr id="106" name="Shape 10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Buckets</a:t>
            </a:r>
          </a:p>
          <a:p>
            <a:pPr rtl="0" lvl="0" indent="-419100" marL="457200">
              <a:buClr>
                <a:schemeClr val="dk2"/>
              </a:buClr>
              <a:buSzPct val="166666"/>
              <a:buFont typeface="Arial"/>
              <a:buChar char="•"/>
            </a:pPr>
            <a:r>
              <a:rPr lang="en"/>
              <a:t>Keys</a:t>
            </a:r>
          </a:p>
          <a:p>
            <a:pPr lvl="0" indent="-419100" marL="457200">
              <a:buClr>
                <a:schemeClr val="dk2"/>
              </a:buClr>
              <a:buSzPct val="166666"/>
              <a:buFont typeface="Arial"/>
              <a:buChar char="•"/>
            </a:pPr>
            <a:r>
              <a:rPr lang="en"/>
              <a:t>Values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Example</a:t>
            </a:r>
          </a:p>
        </p:txBody>
      </p:sp>
      <p:sp>
        <p:nvSpPr>
          <p:cNvPr id="112" name="Shape 112"/>
          <p:cNvSpPr/>
          <p:nvPr/>
        </p:nvSpPr>
        <p:spPr>
          <a:xfrm>
            <a:off y="1460500" x="2000800"/>
            <a:ext cy="3334800" cx="32942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3" name="Shape 113"/>
          <p:cNvSpPr/>
          <p:nvPr/>
        </p:nvSpPr>
        <p:spPr>
          <a:xfrm>
            <a:off y="1637025" x="2314075"/>
            <a:ext cy="3011100" cx="25667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4" name="Shape 114"/>
          <p:cNvSpPr/>
          <p:nvPr/>
        </p:nvSpPr>
        <p:spPr>
          <a:xfrm>
            <a:off y="1879550" x="2495950"/>
            <a:ext cy="2637300" cx="22029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5" name="Shape 115"/>
          <p:cNvSpPr/>
          <p:nvPr/>
        </p:nvSpPr>
        <p:spPr>
          <a:xfrm>
            <a:off y="2071550" x="2687950"/>
            <a:ext cy="535499" cx="18692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UserProfile</a:t>
            </a:r>
          </a:p>
        </p:txBody>
      </p:sp>
      <p:sp>
        <p:nvSpPr>
          <p:cNvPr id="116" name="Shape 116"/>
          <p:cNvSpPr/>
          <p:nvPr/>
        </p:nvSpPr>
        <p:spPr>
          <a:xfrm>
            <a:off y="2810050" x="2687950"/>
            <a:ext cy="535499" cx="18692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SessionData</a:t>
            </a:r>
          </a:p>
        </p:txBody>
      </p:sp>
      <p:sp>
        <p:nvSpPr>
          <p:cNvPr id="117" name="Shape 117"/>
          <p:cNvSpPr/>
          <p:nvPr/>
        </p:nvSpPr>
        <p:spPr>
          <a:xfrm>
            <a:off y="3548550" x="2662750"/>
            <a:ext cy="887699" cx="18692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8" name="Shape 118"/>
          <p:cNvSpPr txBox="1"/>
          <p:nvPr/>
        </p:nvSpPr>
        <p:spPr>
          <a:xfrm>
            <a:off y="1347475" x="1940175"/>
            <a:ext cy="292200" cx="2283900"/>
          </a:xfrm>
          <a:prstGeom prst="rect">
            <a:avLst/>
          </a:prstGeom>
        </p:spPr>
        <p:txBody>
          <a:bodyPr bIns="91425" rIns="91425" lIns="91425" tIns="91425" anchor="t" anchorCtr="0">
            <a:noAutofit/>
          </a:bodyPr>
          <a:lstStyle/>
          <a:p>
            <a:pPr>
              <a:buNone/>
            </a:pPr>
            <a:r>
              <a:rPr lang="en"/>
              <a:t>&lt;bucket: sessionData&gt;</a:t>
            </a:r>
          </a:p>
        </p:txBody>
      </p:sp>
      <p:sp>
        <p:nvSpPr>
          <p:cNvPr id="119" name="Shape 119"/>
          <p:cNvSpPr txBox="1"/>
          <p:nvPr/>
        </p:nvSpPr>
        <p:spPr>
          <a:xfrm>
            <a:off y="1563425" x="2314075"/>
            <a:ext cy="292200" cx="1657199"/>
          </a:xfrm>
          <a:prstGeom prst="rect">
            <a:avLst/>
          </a:prstGeom>
        </p:spPr>
        <p:txBody>
          <a:bodyPr bIns="91425" rIns="91425" lIns="91425" tIns="91425" anchor="t" anchorCtr="0">
            <a:noAutofit/>
          </a:bodyPr>
          <a:lstStyle/>
          <a:p>
            <a:pPr rtl="0" lvl="0">
              <a:buNone/>
            </a:pPr>
            <a:r>
              <a:rPr lang="en"/>
              <a:t>&lt;key: sessionId&gt;</a:t>
            </a:r>
          </a:p>
        </p:txBody>
      </p:sp>
      <p:sp>
        <p:nvSpPr>
          <p:cNvPr id="120" name="Shape 120"/>
          <p:cNvSpPr txBox="1"/>
          <p:nvPr/>
        </p:nvSpPr>
        <p:spPr>
          <a:xfrm>
            <a:off y="1779350" x="2495950"/>
            <a:ext cy="292200" cx="2036099"/>
          </a:xfrm>
          <a:prstGeom prst="rect">
            <a:avLst/>
          </a:prstGeom>
        </p:spPr>
        <p:txBody>
          <a:bodyPr bIns="91425" rIns="91425" lIns="91425" tIns="91425" anchor="t" anchorCtr="0">
            <a:noAutofit/>
          </a:bodyPr>
          <a:lstStyle/>
          <a:p>
            <a:pPr rtl="0" lvl="0">
              <a:buNone/>
            </a:pPr>
            <a:r>
              <a:rPr lang="en"/>
              <a:t>&lt;value: object&gt;</a:t>
            </a:r>
          </a:p>
        </p:txBody>
      </p:sp>
      <p:sp>
        <p:nvSpPr>
          <p:cNvPr id="121" name="Shape 121"/>
          <p:cNvSpPr/>
          <p:nvPr/>
        </p:nvSpPr>
        <p:spPr>
          <a:xfrm>
            <a:off y="3633700" x="2950750"/>
            <a:ext cy="292200" cx="1126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CartItem</a:t>
            </a:r>
          </a:p>
        </p:txBody>
      </p:sp>
      <p:sp>
        <p:nvSpPr>
          <p:cNvPr id="122" name="Shape 122"/>
          <p:cNvSpPr/>
          <p:nvPr/>
        </p:nvSpPr>
        <p:spPr>
          <a:xfrm>
            <a:off y="4084050" x="2950750"/>
            <a:ext cy="292200" cx="1126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CartItem</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p:nvPr/>
        </p:nvSpPr>
        <p:spPr>
          <a:xfrm>
            <a:off y="1619600" x="2085200"/>
            <a:ext cy="3176250" cx="4042975"/>
          </a:xfrm>
          <a:prstGeom prst="rect">
            <a:avLst/>
          </a:prstGeom>
          <a:blipFill>
            <a:blip r:embed="rId3"/>
            <a:stretch>
              <a:fillRect/>
            </a:stretch>
          </a:blipFill>
          <a:ln>
            <a:noFill/>
          </a:ln>
        </p:spPr>
      </p:sp>
      <p:sp>
        <p:nvSpPr>
          <p:cNvPr id="128" name="Shape 128"/>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
              <a:t>Let’s play with Riak</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Start Single Riak Node</a:t>
            </a:r>
          </a:p>
        </p:txBody>
      </p:sp>
      <p:sp>
        <p:nvSpPr>
          <p:cNvPr id="134" name="Shape 13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buNone/>
            </a:pPr>
            <a:r>
              <a:rPr lang="en"/>
              <a:t>&gt; dev/dev1/bin/riak start</a:t>
            </a:r>
          </a:p>
          <a:p>
            <a:r>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Lets Ping Riak</a:t>
            </a:r>
          </a:p>
        </p:txBody>
      </p:sp>
      <p:sp>
        <p:nvSpPr>
          <p:cNvPr id="140" name="Shape 14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buNone/>
            </a:pPr>
            <a:r>
              <a:rPr lang="en"/>
              <a:t>&gt; dev/dev1/bin/riak ping</a:t>
            </a:r>
          </a:p>
          <a:p>
            <a:pPr rtl="0" lvl="0">
              <a:buNone/>
            </a:pPr>
            <a:r>
              <a:rPr lang="en"/>
              <a:t>pong</a:t>
            </a:r>
          </a:p>
          <a:p>
            <a:r>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Lets go database way!</a:t>
            </a:r>
          </a:p>
        </p:txBody>
      </p:sp>
      <p:sp>
        <p:nvSpPr>
          <p:cNvPr id="146" name="Shape 14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Insert</a:t>
            </a:r>
          </a:p>
          <a:p>
            <a:pPr rtl="0" lvl="0" indent="-419100" marL="457200">
              <a:buClr>
                <a:schemeClr val="dk2"/>
              </a:buClr>
              <a:buSzPct val="166666"/>
              <a:buFont typeface="Arial"/>
              <a:buChar char="•"/>
            </a:pPr>
            <a:r>
              <a:rPr lang="en"/>
              <a:t>Delete</a:t>
            </a:r>
          </a:p>
          <a:p>
            <a:pPr rtl="0" lvl="0" indent="-419100" marL="457200">
              <a:buClr>
                <a:schemeClr val="dk2"/>
              </a:buClr>
              <a:buSzPct val="166666"/>
              <a:buFont typeface="Arial"/>
              <a:buChar char="•"/>
            </a:pPr>
            <a:r>
              <a:rPr lang="en"/>
              <a:t>Update</a:t>
            </a:r>
          </a:p>
          <a:p>
            <a:pPr lvl="0" indent="-419100" marL="457200">
              <a:buClr>
                <a:schemeClr val="dk2"/>
              </a:buClr>
              <a:buSzPct val="166666"/>
              <a:buFont typeface="Arial"/>
              <a:buChar char="•"/>
            </a:pPr>
            <a:r>
              <a:rPr lang="en"/>
              <a:t>Select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What</a:t>
            </a:r>
          </a:p>
        </p:txBody>
      </p:sp>
      <p:sp>
        <p:nvSpPr>
          <p:cNvPr id="35" name="Shape 35"/>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dynamo based</a:t>
            </a:r>
          </a:p>
          <a:p>
            <a:pPr rtl="0" lvl="0" indent="-419100" marL="457200">
              <a:buClr>
                <a:schemeClr val="dk2"/>
              </a:buClr>
              <a:buSzPct val="166666"/>
              <a:buFont typeface="Arial"/>
              <a:buChar char="•"/>
            </a:pPr>
            <a:r>
              <a:rPr lang="en"/>
              <a:t>open sourced</a:t>
            </a:r>
          </a:p>
          <a:p>
            <a:pPr rtl="0" lvl="0" indent="-419100" marL="457200">
              <a:buClr>
                <a:schemeClr val="dk2"/>
              </a:buClr>
              <a:buSzPct val="166666"/>
              <a:buFont typeface="Arial"/>
              <a:buChar char="•"/>
            </a:pPr>
            <a:r>
              <a:rPr lang="en"/>
              <a:t>key/value datastore</a:t>
            </a:r>
          </a:p>
          <a:p>
            <a:pPr rtl="0" lvl="0" indent="-419100" marL="457200">
              <a:buClr>
                <a:schemeClr val="dk2"/>
              </a:buClr>
              <a:buSzPct val="166666"/>
              <a:buFont typeface="Arial"/>
              <a:buChar char="•"/>
            </a:pPr>
            <a:r>
              <a:rPr lang="en"/>
              <a:t>scale predictably and easily</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Insert (POST)</a:t>
            </a:r>
          </a:p>
        </p:txBody>
      </p:sp>
      <p:sp>
        <p:nvSpPr>
          <p:cNvPr id="152" name="Shape 152"/>
          <p:cNvSpPr txBox="1"/>
          <p:nvPr>
            <p:ph idx="1" type="body"/>
          </p:nvPr>
        </p:nvSpPr>
        <p:spPr>
          <a:xfrm>
            <a:off y="1434074" x="457200"/>
            <a:ext cy="3465299" cx="8229600"/>
          </a:xfrm>
          <a:prstGeom prst="rect">
            <a:avLst/>
          </a:prstGeom>
          <a:ln w="9525" cap="flat">
            <a:solidFill>
              <a:srgbClr val="0000FF"/>
            </a:solidFill>
            <a:prstDash val="solid"/>
            <a:round/>
            <a:headEnd w="med" len="med" type="none"/>
            <a:tailEnd w="med" len="med" type="none"/>
          </a:ln>
        </p:spPr>
        <p:txBody>
          <a:bodyPr bIns="91425" rIns="91425" lIns="91425" tIns="91425" anchor="t" anchorCtr="0">
            <a:noAutofit/>
          </a:bodyPr>
          <a:lstStyle/>
          <a:p>
            <a:pPr rtl="0" lvl="0" indent="-419100" marL="457200">
              <a:buClr>
                <a:schemeClr val="dk2"/>
              </a:buClr>
              <a:buSzPct val="166666"/>
              <a:buFont typeface="Arial"/>
              <a:buChar char="•"/>
            </a:pPr>
            <a:r>
              <a:rPr lang="en"/>
              <a:t>Lets add some buckets/keys </a:t>
            </a:r>
          </a:p>
          <a:p>
            <a:pPr rtl="0" lvl="1" indent="-317500" marL="914400">
              <a:lnSpc>
                <a:spcPct val="150000"/>
              </a:lnSpc>
              <a:spcBef>
                <a:spcPts val="0"/>
              </a:spcBef>
              <a:buClr>
                <a:srgbClr val="0000FF"/>
              </a:buClr>
              <a:buSzPct val="100000"/>
              <a:buFont typeface="Courier New"/>
              <a:buChar char="o"/>
            </a:pPr>
            <a:r>
              <a:rPr sz="1400" lang="en">
                <a:solidFill>
                  <a:srgbClr val="0000FF"/>
                </a:solidFill>
                <a:latin typeface="Verdana"/>
                <a:ea typeface="Verdana"/>
                <a:cs typeface="Verdana"/>
                <a:sym typeface="Verdana"/>
              </a:rPr>
              <a:t>curl -v -XPOST -d 'ABCDEFGHIJKLM' -H "Content-Type: application/json" http://localhost:10018/buckets/user-sessions/keys/sandeep?returnbody=true | format-json</a:t>
            </a:r>
          </a:p>
          <a:p>
            <a:pPr rtl="0" lvl="1" indent="-317500" marL="914400">
              <a:lnSpc>
                <a:spcPct val="150000"/>
              </a:lnSpc>
              <a:spcBef>
                <a:spcPts val="0"/>
              </a:spcBef>
              <a:buClr>
                <a:srgbClr val="0000FF"/>
              </a:buClr>
              <a:buSzPct val="100000"/>
              <a:buFont typeface="Courier New"/>
              <a:buChar char="o"/>
            </a:pPr>
            <a:r>
              <a:rPr sz="1400" lang="en">
                <a:solidFill>
                  <a:srgbClr val="0000FF"/>
                </a:solidFill>
                <a:latin typeface="Verdana"/>
                <a:ea typeface="Verdana"/>
                <a:cs typeface="Verdana"/>
                <a:sym typeface="Verdana"/>
              </a:rPr>
              <a:t>curl -v -XPOST -d '{"cart":{"books":[{"name":"nosql","quantity":10}]}}' -H "Content-Type: application/json" http://localhost:10018/buckets/shop-carts/keys/pramod?returnbody=true | format-json</a:t>
            </a:r>
          </a:p>
          <a:p>
            <a:r>
              <a:t/>
            </a:r>
          </a:p>
          <a:p>
            <a:pPr rtl="0" lvl="0">
              <a:buNone/>
            </a:pPr>
            <a:r>
              <a:rPr lang="en"/>
              <a: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
              <a:t>List Keys (GET)</a:t>
            </a:r>
          </a:p>
        </p:txBody>
      </p:sp>
      <p:sp>
        <p:nvSpPr>
          <p:cNvPr id="158" name="Shape 15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lnSpc>
                <a:spcPct val="150000"/>
              </a:lnSpc>
              <a:spcBef>
                <a:spcPts val="0"/>
              </a:spcBef>
              <a:buClr>
                <a:srgbClr val="0000FF"/>
              </a:buClr>
              <a:buSzPct val="166666"/>
              <a:buFont typeface="Arial"/>
              <a:buChar char="•"/>
            </a:pPr>
            <a:r>
              <a:rPr sz="1800" lang="en">
                <a:solidFill>
                  <a:srgbClr val="0000FF"/>
                </a:solidFill>
                <a:latin typeface="Courier New"/>
                <a:ea typeface="Courier New"/>
                <a:cs typeface="Courier New"/>
                <a:sym typeface="Courier New"/>
              </a:rPr>
              <a:t>curl -v http://localhost:10018/buckets/user-sessions/keys?keys=true |format-json</a:t>
            </a:r>
          </a:p>
          <a:p>
            <a:pPr rtl="0" lvl="0" indent="-342900" marL="457200">
              <a:lnSpc>
                <a:spcPct val="150000"/>
              </a:lnSpc>
              <a:spcBef>
                <a:spcPts val="0"/>
              </a:spcBef>
              <a:buClr>
                <a:srgbClr val="0000FF"/>
              </a:buClr>
              <a:buSzPct val="166666"/>
              <a:buFont typeface="Arial"/>
              <a:buChar char="•"/>
            </a:pPr>
            <a:r>
              <a:rPr sz="1800" lang="en">
                <a:solidFill>
                  <a:srgbClr val="0000FF"/>
                </a:solidFill>
                <a:latin typeface="Courier New"/>
                <a:ea typeface="Courier New"/>
                <a:cs typeface="Courier New"/>
                <a:sym typeface="Courier New"/>
              </a:rPr>
              <a:t>curl -v http://localhost:10018/buckets/shop-carts/keys?keys=true |format-json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List Values</a:t>
            </a:r>
          </a:p>
        </p:txBody>
      </p:sp>
      <p:sp>
        <p:nvSpPr>
          <p:cNvPr id="164" name="Shape 16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lnSpc>
                <a:spcPct val="150000"/>
              </a:lnSpc>
              <a:spcBef>
                <a:spcPts val="0"/>
              </a:spcBef>
              <a:buClr>
                <a:srgbClr val="0000FF"/>
              </a:buClr>
              <a:buSzPct val="166666"/>
              <a:buFont typeface="Arial"/>
              <a:buChar char="•"/>
            </a:pPr>
            <a:r>
              <a:rPr sz="1800" lang="en">
                <a:solidFill>
                  <a:srgbClr val="0000FF"/>
                </a:solidFill>
                <a:latin typeface="Courier New"/>
                <a:ea typeface="Courier New"/>
                <a:cs typeface="Courier New"/>
                <a:sym typeface="Courier New"/>
              </a:rPr>
              <a:t>curl -v http://127.0.0.1:10018/buckets/user-sessions/keys/sandeep</a:t>
            </a:r>
          </a:p>
          <a:p>
            <a:pPr rtl="0" lvl="0" indent="-342900" marL="457200">
              <a:lnSpc>
                <a:spcPct val="150000"/>
              </a:lnSpc>
              <a:spcBef>
                <a:spcPts val="0"/>
              </a:spcBef>
              <a:buClr>
                <a:srgbClr val="0000FF"/>
              </a:buClr>
              <a:buSzPct val="166666"/>
              <a:buFont typeface="Arial"/>
              <a:buChar char="•"/>
            </a:pPr>
            <a:r>
              <a:rPr sz="1800" lang="en">
                <a:solidFill>
                  <a:srgbClr val="0000FF"/>
                </a:solidFill>
                <a:latin typeface="Courier New"/>
                <a:ea typeface="Courier New"/>
                <a:cs typeface="Courier New"/>
                <a:sym typeface="Courier New"/>
              </a:rPr>
              <a:t>curl -v http://127.0.0.1:10018/buckets/shop-carts/keys/pramod</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
              <a:t>Update (PUT)</a:t>
            </a:r>
          </a:p>
        </p:txBody>
      </p:sp>
      <p:sp>
        <p:nvSpPr>
          <p:cNvPr id="170" name="Shape 170"/>
          <p:cNvSpPr txBox="1"/>
          <p:nvPr>
            <p:ph idx="1" type="body"/>
          </p:nvPr>
        </p:nvSpPr>
        <p:spPr>
          <a:xfrm>
            <a:off y="1434074" x="457200"/>
            <a:ext cy="3465299" cx="8229600"/>
          </a:xfrm>
          <a:prstGeom prst="rect">
            <a:avLst/>
          </a:prstGeom>
          <a:ln w="9525" cap="flat">
            <a:solidFill>
              <a:srgbClr val="0000FF"/>
            </a:solidFill>
            <a:prstDash val="solid"/>
            <a:round/>
            <a:headEnd w="med" len="med" type="none"/>
            <a:tailEnd w="med" len="med" type="none"/>
          </a:ln>
        </p:spPr>
        <p:txBody>
          <a:bodyPr bIns="91425" rIns="91425" lIns="91425" tIns="91425" anchor="t" anchorCtr="0">
            <a:noAutofit/>
          </a:bodyPr>
          <a:lstStyle/>
          <a:p>
            <a:pPr rtl="0" lvl="0" indent="-419100" marL="457200">
              <a:buClr>
                <a:schemeClr val="dk2"/>
              </a:buClr>
              <a:buSzPct val="166666"/>
              <a:buFont typeface="Arial"/>
              <a:buChar char="•"/>
            </a:pPr>
            <a:r>
              <a:rPr lang="en"/>
              <a:t>Lets add some buckets/keys </a:t>
            </a:r>
          </a:p>
          <a:p>
            <a:pPr rtl="0" lvl="1" indent="-317500" marL="914400">
              <a:lnSpc>
                <a:spcPct val="150000"/>
              </a:lnSpc>
              <a:spcBef>
                <a:spcPts val="0"/>
              </a:spcBef>
              <a:buClr>
                <a:srgbClr val="0000FF"/>
              </a:buClr>
              <a:buSzPct val="100000"/>
              <a:buFont typeface="Courier New"/>
              <a:buChar char="o"/>
            </a:pPr>
            <a:r>
              <a:rPr sz="1400" lang="en">
                <a:solidFill>
                  <a:srgbClr val="0000FF"/>
                </a:solidFill>
                <a:latin typeface="Verdana"/>
                <a:ea typeface="Verdana"/>
                <a:cs typeface="Verdana"/>
                <a:sym typeface="Verdana"/>
              </a:rPr>
              <a:t>curl -v -XPUT -d '{"cart":{"books":[{"name":"nosql","quantity":11}]}}' -H "Content-Type: application/json" http://localhost:10018/buckets/shop-carts/keys/pramod?returnbody=true | format-json</a:t>
            </a:r>
          </a:p>
          <a:p>
            <a:r>
              <a:t/>
            </a:r>
          </a:p>
          <a:p>
            <a:pPr rtl="0" lvl="0">
              <a:buNone/>
            </a:pPr>
            <a:r>
              <a:rPr lang="en"/>
              <a: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y="0" x="0"/>
          <a:ext cy="0" cx="0"/>
          <a:chOff y="0" x="0"/>
          <a:chExt cy="0" cx="0"/>
        </a:xfrm>
      </p:grpSpPr>
      <p:sp>
        <p:nvSpPr>
          <p:cNvPr id="175" name="Shape 175"/>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Delete (DELETE)</a:t>
            </a:r>
          </a:p>
        </p:txBody>
      </p:sp>
      <p:sp>
        <p:nvSpPr>
          <p:cNvPr id="176" name="Shape 176"/>
          <p:cNvSpPr txBox="1"/>
          <p:nvPr>
            <p:ph idx="1" type="body"/>
          </p:nvPr>
        </p:nvSpPr>
        <p:spPr>
          <a:xfrm>
            <a:off y="1547874" x="173225"/>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Lets delete some Key</a:t>
            </a:r>
          </a:p>
          <a:p>
            <a:pPr rtl="0" lvl="1" indent="-342900" marL="914400">
              <a:buClr>
                <a:srgbClr val="0000FF"/>
              </a:buClr>
              <a:buSzPct val="100000"/>
              <a:buFont typeface="Courier New"/>
              <a:buChar char="o"/>
            </a:pPr>
            <a:r>
              <a:rPr sz="1800" lang="en">
                <a:solidFill>
                  <a:srgbClr val="0000FF"/>
                </a:solidFill>
              </a:rPr>
              <a:t>curl -v -X DELETE </a:t>
            </a:r>
            <a:r>
              <a:rPr u="sng" sz="1800" lang="en">
                <a:solidFill>
                  <a:schemeClr val="hlink"/>
                </a:solidFill>
                <a:hlinkClick r:id="rId3"/>
              </a:rPr>
              <a:t>http://127.0.0.1:10018/buckets/user-sessions/keys/sandeep</a:t>
            </a:r>
          </a:p>
          <a:p>
            <a:pPr rtl="0" lvl="0" indent="-419100" marL="457200">
              <a:buClr>
                <a:schemeClr val="dk2"/>
              </a:buClr>
              <a:buSzPct val="166666"/>
              <a:buFont typeface="Arial"/>
              <a:buChar char="•"/>
            </a:pPr>
            <a:r>
              <a:rPr lang="en"/>
              <a:t>Lets see if they are deleted</a:t>
            </a:r>
          </a:p>
          <a:p>
            <a:pPr rtl="0" lvl="1" indent="-342900" marL="914400">
              <a:buClr>
                <a:srgbClr val="0000FF"/>
              </a:buClr>
              <a:buSzPct val="100000"/>
              <a:buFont typeface="Courier New"/>
              <a:buChar char="o"/>
            </a:pPr>
            <a:r>
              <a:rPr sz="1800" lang="en">
                <a:solidFill>
                  <a:srgbClr val="0000FF"/>
                </a:solidFill>
              </a:rPr>
              <a:t>curl -v http://127.0.0.1:10018/buckets/user-sessions/keys/sandeep</a:t>
            </a:r>
          </a:p>
          <a:p>
            <a:pPr rtl="0" lvl="0">
              <a:buNone/>
            </a:pPr>
            <a:r>
              <a:rPr lang="en"/>
              <a: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Start 5 node cluster</a:t>
            </a:r>
          </a:p>
        </p:txBody>
      </p:sp>
      <p:sp>
        <p:nvSpPr>
          <p:cNvPr id="182" name="Shape 18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cd dev</a:t>
            </a:r>
          </a:p>
          <a:p>
            <a:pPr rtl="0" lvl="0" indent="-419100" marL="457200">
              <a:buClr>
                <a:schemeClr val="dk2"/>
              </a:buClr>
              <a:buSzPct val="166666"/>
              <a:buFont typeface="Arial"/>
              <a:buChar char="•"/>
            </a:pPr>
            <a:r>
              <a:rPr lang="en"/>
              <a:t>ls</a:t>
            </a:r>
          </a:p>
          <a:p>
            <a:pPr rtl="0" lvl="0" indent="-419100" marL="457200">
              <a:buClr>
                <a:schemeClr val="dk2"/>
              </a:buClr>
              <a:buSzPct val="166666"/>
              <a:buFont typeface="Arial"/>
              <a:buChar char="•"/>
            </a:pPr>
            <a:r>
              <a:rPr lang="en"/>
              <a:t>dev1 is already started : ps -ef | grep smp</a:t>
            </a:r>
          </a:p>
          <a:p>
            <a:pPr rtl="0" lvl="1" indent="-342900" marL="914400">
              <a:lnSpc>
                <a:spcPct val="150000"/>
              </a:lnSpc>
              <a:spcBef>
                <a:spcPts val="0"/>
              </a:spcBef>
              <a:buClr>
                <a:srgbClr val="0000FF"/>
              </a:buClr>
              <a:buSzPct val="100000"/>
              <a:buFont typeface="Courier New"/>
              <a:buChar char="o"/>
            </a:pPr>
            <a:r>
              <a:rPr sz="1800" lang="en">
                <a:solidFill>
                  <a:srgbClr val="0000FF"/>
                </a:solidFill>
              </a:rPr>
              <a:t>dev2/bin/riak-admin cluster join dev1@127.0.0.1</a:t>
            </a:r>
          </a:p>
          <a:p>
            <a:pPr rtl="0" lvl="1" indent="-342900" marL="914400">
              <a:lnSpc>
                <a:spcPct val="150000"/>
              </a:lnSpc>
              <a:spcBef>
                <a:spcPts val="0"/>
              </a:spcBef>
              <a:buClr>
                <a:srgbClr val="0000FF"/>
              </a:buClr>
              <a:buSzPct val="100000"/>
              <a:buFont typeface="Courier New"/>
              <a:buChar char="o"/>
            </a:pPr>
            <a:r>
              <a:rPr sz="1800" lang="en">
                <a:solidFill>
                  <a:srgbClr val="0000FF"/>
                </a:solidFill>
              </a:rPr>
              <a:t>repeat for dev2,dev3,dev4 nodes</a:t>
            </a:r>
          </a:p>
          <a:p>
            <a:r>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y="0" x="0"/>
          <a:ext cy="0" cx="0"/>
          <a:chOff y="0" x="0"/>
          <a:chExt cy="0" cx="0"/>
        </a:xfrm>
      </p:grpSpPr>
      <p:sp>
        <p:nvSpPr>
          <p:cNvPr id="187" name="Shape 18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Concepts</a:t>
            </a:r>
          </a:p>
        </p:txBody>
      </p:sp>
      <p:sp>
        <p:nvSpPr>
          <p:cNvPr id="188" name="Shape 18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buNone/>
            </a:pPr>
            <a:r>
              <a:rPr lang="en"/>
              <a:t>- Ring</a:t>
            </a:r>
          </a:p>
          <a:p>
            <a:pPr rtl="0" lvl="0">
              <a:buNone/>
            </a:pPr>
            <a:r>
              <a:rPr lang="en"/>
              <a:t>- Node</a:t>
            </a:r>
          </a:p>
          <a:p>
            <a:pPr rtl="0" lvl="0">
              <a:buNone/>
            </a:pPr>
            <a:r>
              <a:rPr lang="en"/>
              <a:t>- Partitions</a:t>
            </a:r>
          </a:p>
          <a:p>
            <a:pPr rtl="0" lvl="0">
              <a:buNone/>
            </a:pPr>
            <a:r>
              <a:rPr lang="en"/>
              <a:t>- VNode</a:t>
            </a:r>
          </a:p>
          <a:p>
            <a:r>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y="0" x="0"/>
          <a:ext cy="0" cx="0"/>
          <a:chOff y="0" x="0"/>
          <a:chExt cy="0" cx="0"/>
        </a:xfrm>
      </p:grpSpPr>
      <p:sp>
        <p:nvSpPr>
          <p:cNvPr id="193" name="Shape 193"/>
          <p:cNvSpPr txBox="1"/>
          <p:nvPr>
            <p:ph type="title"/>
          </p:nvPr>
        </p:nvSpPr>
        <p:spPr>
          <a:xfrm>
            <a:off y="-98822" x="457200"/>
            <a:ext cy="1141499" cx="8229600"/>
          </a:xfrm>
          <a:prstGeom prst="rect">
            <a:avLst/>
          </a:prstGeom>
        </p:spPr>
        <p:txBody>
          <a:bodyPr bIns="91425" rIns="91425" lIns="91425" tIns="91425" anchor="b" anchorCtr="0">
            <a:noAutofit/>
          </a:bodyPr>
          <a:lstStyle/>
          <a:p>
            <a:pPr>
              <a:buNone/>
            </a:pPr>
            <a:r>
              <a:rPr lang="en"/>
              <a:t>Ring</a:t>
            </a:r>
          </a:p>
        </p:txBody>
      </p:sp>
      <p:sp>
        <p:nvSpPr>
          <p:cNvPr id="194" name="Shape 194"/>
          <p:cNvSpPr txBox="1"/>
          <p:nvPr>
            <p:ph idx="1" type="body"/>
          </p:nvPr>
        </p:nvSpPr>
        <p:spPr>
          <a:xfrm>
            <a:off y="1460499" x="457200"/>
            <a:ext cy="3465299" cx="8229600"/>
          </a:xfrm>
          <a:prstGeom prst="rect">
            <a:avLst/>
          </a:prstGeom>
        </p:spPr>
        <p:txBody>
          <a:bodyPr bIns="91425" rIns="91425" lIns="91425" tIns="91425" anchor="t" anchorCtr="0">
            <a:noAutofit/>
          </a:bodyPr>
          <a:lstStyle/>
          <a:p>
            <a:pPr>
              <a:buNone/>
            </a:pPr>
            <a:r>
              <a:rPr lang="en"/>
              <a:t> </a:t>
            </a:r>
          </a:p>
        </p:txBody>
      </p:sp>
      <p:sp>
        <p:nvSpPr>
          <p:cNvPr id="195" name="Shape 195"/>
          <p:cNvSpPr/>
          <p:nvPr/>
        </p:nvSpPr>
        <p:spPr>
          <a:xfrm>
            <a:off y="1377975" x="321250"/>
            <a:ext cy="3765524" cx="8229600"/>
          </a:xfrm>
          <a:prstGeom prst="rect">
            <a:avLst/>
          </a:prstGeom>
          <a:blipFill>
            <a:blip r:embed="rId3"/>
            <a:stretch>
              <a:fillRect/>
            </a:stretch>
          </a:blipFill>
        </p:spPr>
      </p:sp>
      <p:sp>
        <p:nvSpPr>
          <p:cNvPr id="196" name="Shape 196"/>
          <p:cNvSpPr/>
          <p:nvPr/>
        </p:nvSpPr>
        <p:spPr>
          <a:xfrm>
            <a:off y="1042675" x="6144000"/>
            <a:ext cy="688199" cx="30000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 This is taken from riak docs on riak website.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y="0" x="0"/>
          <a:ext cy="0" cx="0"/>
          <a:chOff y="0" x="0"/>
          <a:chExt cy="0" cx="0"/>
        </a:xfrm>
      </p:grpSpPr>
      <p:sp>
        <p:nvSpPr>
          <p:cNvPr id="201" name="Shape 201"/>
          <p:cNvSpPr/>
          <p:nvPr/>
        </p:nvSpPr>
        <p:spPr>
          <a:xfrm>
            <a:off y="1333825" x="457200"/>
            <a:ext cy="3639824" cx="8160750"/>
          </a:xfrm>
          <a:prstGeom prst="rect">
            <a:avLst/>
          </a:prstGeom>
          <a:blipFill>
            <a:blip r:embed="rId3"/>
            <a:stretch>
              <a:fillRect/>
            </a:stretch>
          </a:blipFill>
        </p:spPr>
      </p:sp>
      <p:sp>
        <p:nvSpPr>
          <p:cNvPr id="202" name="Shape 202"/>
          <p:cNvSpPr txBox="1"/>
          <p:nvPr/>
        </p:nvSpPr>
        <p:spPr>
          <a:xfrm>
            <a:off y="1009775" x="6016225"/>
            <a:ext cy="3401100" cx="3000000"/>
          </a:xfrm>
          <a:prstGeom prst="rect">
            <a:avLst/>
          </a:prstGeom>
        </p:spPr>
        <p:txBody>
          <a:bodyPr bIns="91425" rIns="91425" lIns="91425" tIns="91425" anchor="ctr" anchorCtr="0">
            <a:noAutofit/>
          </a:bodyPr>
          <a:lstStyle/>
          <a:p>
            <a:pPr rtl="0" lvl="0">
              <a:lnSpc>
                <a:spcPct val="115000"/>
              </a:lnSpc>
              <a:spcBef>
                <a:spcPts val="1400"/>
              </a:spcBef>
              <a:spcAft>
                <a:spcPts val="400"/>
              </a:spcAft>
              <a:buNone/>
            </a:pPr>
            <a:r>
              <a:rPr b="1" sz="1300" lang="en"/>
              <a:t>Intelligent Replication</a:t>
            </a:r>
          </a:p>
          <a:p>
            <a:r>
              <a:t/>
            </a:r>
          </a:p>
        </p:txBody>
      </p:sp>
      <p:sp>
        <p:nvSpPr>
          <p:cNvPr id="203" name="Shape 203"/>
          <p:cNvSpPr/>
          <p:nvPr/>
        </p:nvSpPr>
        <p:spPr>
          <a:xfrm>
            <a:off y="4410875" x="5946000"/>
            <a:ext cy="688199" cx="30000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 This is taken from riak docs on riak website.</a:t>
            </a:r>
          </a:p>
        </p:txBody>
      </p:sp>
      <p:sp>
        <p:nvSpPr>
          <p:cNvPr id="204" name="Shape 204"/>
          <p:cNvSpPr txBox="1"/>
          <p:nvPr>
            <p:ph type="title"/>
          </p:nvPr>
        </p:nvSpPr>
        <p:spPr>
          <a:xfrm>
            <a:off y="192327" x="457200"/>
            <a:ext cy="1141499" cx="8229600"/>
          </a:xfrm>
          <a:prstGeom prst="rect">
            <a:avLst/>
          </a:prstGeom>
        </p:spPr>
        <p:txBody>
          <a:bodyPr bIns="91425" rIns="91425" lIns="91425" tIns="91425" anchor="b" anchorCtr="0">
            <a:noAutofit/>
          </a:bodyPr>
          <a:lstStyle/>
          <a:p>
            <a:pPr>
              <a:buNone/>
            </a:pPr>
            <a:r>
              <a:rPr lang="en"/>
              <a:t>Replication</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
              <a:t>W</a:t>
            </a:r>
          </a:p>
        </p:txBody>
      </p:sp>
      <p:sp>
        <p:nvSpPr>
          <p:cNvPr id="210" name="Shape 21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Number of nodes written to before returning success</a:t>
            </a:r>
            <a:r>
              <a:rPr sz="1100" lang="en">
                <a:solidFill>
                  <a:schemeClr val="dk1"/>
                </a:solidFill>
                <a:latin typeface="Arial"/>
                <a:ea typeface="Arial"/>
                <a:cs typeface="Arial"/>
                <a:sym typeface="Arial"/>
              </a:rPr>
              <a:t>				</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39" name="Shape 39"/>
        <p:cNvGrpSpPr/>
        <p:nvPr/>
      </p:nvGrpSpPr>
      <p:grpSpPr>
        <a:xfrm>
          <a:off y="0" x="0"/>
          <a:ext cy="0" cx="0"/>
          <a:chOff y="0" x="0"/>
          <a:chExt cy="0" cx="0"/>
        </a:xfrm>
      </p:grpSpPr>
      <p:sp>
        <p:nvSpPr>
          <p:cNvPr id="40" name="Shape 40"/>
          <p:cNvSpPr txBox="1"/>
          <p:nvPr>
            <p:ph idx="1" type="body"/>
          </p:nvPr>
        </p:nvSpPr>
        <p:spPr>
          <a:xfrm>
            <a:off y="1607702" x="716350"/>
            <a:ext cy="1928100" cx="8229600"/>
          </a:xfrm>
          <a:prstGeom prst="rect">
            <a:avLst/>
          </a:prstGeom>
        </p:spPr>
        <p:txBody>
          <a:bodyPr bIns="91425" rIns="91425" lIns="91425" tIns="91425" anchor="t" anchorCtr="0">
            <a:noAutofit/>
          </a:bodyPr>
          <a:lstStyle/>
          <a:p>
            <a:pPr lvl="0" indent="0" marL="457200">
              <a:buNone/>
            </a:pPr>
            <a:r>
              <a:rPr sz="3600" lang="en">
                <a:solidFill>
                  <a:schemeClr val="dk1"/>
                </a:solidFill>
                <a:latin typeface="Arial"/>
                <a:ea typeface="Arial"/>
                <a:cs typeface="Arial"/>
                <a:sym typeface="Arial"/>
              </a:rPr>
              <a:t>An open sourced dynamo based data store built to scale predictably and easily</a:t>
            </a:r>
          </a:p>
        </p:txBody>
      </p:sp>
    </p:spTree>
  </p:cSld>
  <p:clrMapOvr>
    <a:masterClrMapping/>
  </p:clrMapOvr>
  <mc:AlternateContent>
    <mc:Choice Requires="p14">
      <p:transition spd="slow">
        <p14:prism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R</a:t>
            </a:r>
          </a:p>
        </p:txBody>
      </p:sp>
      <p:sp>
        <p:nvSpPr>
          <p:cNvPr id="216" name="Shape 21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Number of nodes read from before returning success</a:t>
            </a:r>
          </a:p>
          <a:p>
            <a:r>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Bucket Properties</a:t>
            </a:r>
          </a:p>
        </p:txBody>
      </p:sp>
      <p:sp>
        <p:nvSpPr>
          <p:cNvPr id="222" name="Shape 222"/>
          <p:cNvSpPr txBox="1"/>
          <p:nvPr>
            <p:ph idx="1" type="body"/>
          </p:nvPr>
        </p:nvSpPr>
        <p:spPr>
          <a:xfrm>
            <a:off y="1460499" x="457200"/>
            <a:ext cy="3465299" cx="8229600"/>
          </a:xfrm>
          <a:prstGeom prst="rect">
            <a:avLst/>
          </a:prstGeom>
        </p:spPr>
        <p:txBody>
          <a:bodyPr bIns="91425" rIns="91425" lIns="91425" tIns="91425" anchor="t" anchorCtr="0">
            <a:noAutofit/>
          </a:bodyPr>
          <a:lstStyle/>
          <a:p>
            <a:pPr lvl="0" indent="-381000" marL="457200">
              <a:buClr>
                <a:schemeClr val="dk2"/>
              </a:buClr>
              <a:buSzPct val="166666"/>
              <a:buFont typeface="Arial"/>
              <a:buChar char="•"/>
            </a:pPr>
            <a:r>
              <a:rPr sz="2400" lang="en">
                <a:solidFill>
                  <a:srgbClr val="0000FF"/>
                </a:solidFill>
                <a:latin typeface="Courier New"/>
                <a:ea typeface="Courier New"/>
                <a:cs typeface="Courier New"/>
                <a:sym typeface="Courier New"/>
              </a:rPr>
              <a:t>curl -v </a:t>
            </a:r>
            <a:r>
              <a:rPr u="sng" sz="2400" lang="en">
                <a:solidFill>
                  <a:schemeClr val="hlink"/>
                </a:solidFill>
                <a:latin typeface="Courier New"/>
                <a:ea typeface="Courier New"/>
                <a:cs typeface="Courier New"/>
                <a:sym typeface="Courier New"/>
                <a:hlinkClick r:id="rId3"/>
              </a:rPr>
              <a:t>http://127.0.0.1:10018/buckets/shop-carts/props</a:t>
            </a:r>
            <a:r>
              <a:rPr sz="2400" lang="en">
                <a:solidFill>
                  <a:srgbClr val="0000FF"/>
                </a:solidFill>
                <a:latin typeface="Courier New"/>
                <a:ea typeface="Courier New"/>
                <a:cs typeface="Courier New"/>
                <a:sym typeface="Courier New"/>
              </a:rPr>
              <a:t> | python -mjson.tool</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y="0" x="0"/>
          <a:ext cy="0" cx="0"/>
          <a:chOff y="0" x="0"/>
          <a:chExt cy="0" cx="0"/>
        </a:xfrm>
      </p:grpSpPr>
      <p:sp>
        <p:nvSpPr>
          <p:cNvPr id="227" name="Shape 22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Conflict Resolution</a:t>
            </a:r>
          </a:p>
        </p:txBody>
      </p:sp>
      <p:sp>
        <p:nvSpPr>
          <p:cNvPr id="228" name="Shape 22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Last update automatically wins (Implicit)</a:t>
            </a:r>
          </a:p>
          <a:p>
            <a:pPr lvl="0" indent="-419100" marL="457200">
              <a:buClr>
                <a:schemeClr val="dk2"/>
              </a:buClr>
              <a:buSzPct val="166666"/>
              <a:buFont typeface="Arial"/>
              <a:buChar char="•"/>
            </a:pPr>
            <a:r>
              <a:rPr lang="en"/>
              <a:t>All versions are returned to user-User will decide which version to choose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Lets play with cluster</a:t>
            </a:r>
          </a:p>
        </p:txBody>
      </p:sp>
      <p:sp>
        <p:nvSpPr>
          <p:cNvPr id="234" name="Shape 23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bring down one node and still it works!</a:t>
            </a:r>
          </a:p>
          <a:p>
            <a:pPr lvl="0" indent="-419100" marL="457200">
              <a:buClr>
                <a:schemeClr val="dk2"/>
              </a:buClr>
              <a:buSzPct val="166666"/>
              <a:buFont typeface="Arial"/>
              <a:buChar char="•"/>
            </a:pPr>
            <a:r>
              <a:rPr lang="en"/>
              <a:t>write even if one node is alive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sp>
        <p:nvSpPr>
          <p:cNvPr id="239" name="Shape 239"/>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Link Walking</a:t>
            </a:r>
          </a:p>
        </p:txBody>
      </p:sp>
      <p:sp>
        <p:nvSpPr>
          <p:cNvPr id="240" name="Shape 24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Link is an One way relationship</a:t>
            </a:r>
          </a:p>
          <a:p>
            <a:pPr lvl="0" indent="-419100" marL="457200">
              <a:buClr>
                <a:schemeClr val="dk2"/>
              </a:buClr>
              <a:buSzPct val="166666"/>
              <a:buFont typeface="Arial"/>
              <a:buChar char="•"/>
            </a:pPr>
            <a:r>
              <a:rPr lang="en"/>
              <a:t>Link walking is a query option</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y="0" x="0"/>
          <a:ext cy="0" cx="0"/>
          <a:chOff y="0" x="0"/>
          <a:chExt cy="0" cx="0"/>
        </a:xfrm>
      </p:grpSpPr>
      <p:sp>
        <p:nvSpPr>
          <p:cNvPr id="245" name="Shape 245"/>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Search</a:t>
            </a:r>
          </a:p>
        </p:txBody>
      </p:sp>
      <p:sp>
        <p:nvSpPr>
          <p:cNvPr id="246" name="Shape 24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distributed and full text search</a:t>
            </a:r>
          </a:p>
          <a:p>
            <a:pPr rtl="0" lvl="0" indent="-419100" marL="457200">
              <a:buClr>
                <a:schemeClr val="dk2"/>
              </a:buClr>
              <a:buSzPct val="166666"/>
              <a:buFont typeface="Arial"/>
              <a:buChar char="•"/>
            </a:pPr>
            <a:r>
              <a:rPr lang="en">
                <a:solidFill>
                  <a:schemeClr val="dk1"/>
                </a:solidFill>
              </a:rPr>
              <a:t>Solr-like interface via HTTP</a:t>
            </a:r>
          </a:p>
          <a:p>
            <a:pPr rtl="0" lvl="0" indent="-419100" marL="457200">
              <a:lnSpc>
                <a:spcPct val="150000"/>
              </a:lnSpc>
              <a:spcAft>
                <a:spcPts val="600"/>
              </a:spcAft>
              <a:buClr>
                <a:schemeClr val="dk1"/>
              </a:buClr>
              <a:buSzPct val="166666"/>
              <a:buFont typeface="Arial"/>
              <a:buChar char="•"/>
            </a:pPr>
            <a:r>
              <a:rPr lang="en">
                <a:solidFill>
                  <a:schemeClr val="dk1"/>
                </a:solidFill>
              </a:rPr>
              <a:t>Exact match queries</a:t>
            </a:r>
          </a:p>
          <a:p>
            <a:pPr rtl="0" lvl="1" indent="-304800" marL="914400">
              <a:lnSpc>
                <a:spcPct val="150000"/>
              </a:lnSpc>
              <a:spcBef>
                <a:spcPts val="1300"/>
              </a:spcBef>
              <a:spcAft>
                <a:spcPts val="1300"/>
              </a:spcAft>
              <a:buClr>
                <a:schemeClr val="dk1"/>
              </a:buClr>
              <a:buSzPct val="100000"/>
              <a:buFont typeface="Courier New"/>
              <a:buChar char="o"/>
            </a:pPr>
            <a:r>
              <a:rPr sz="1200" lang="en">
                <a:solidFill>
                  <a:schemeClr val="dk1"/>
                </a:solidFill>
                <a:latin typeface="Comic Sans MS"/>
                <a:ea typeface="Comic Sans MS"/>
                <a:cs typeface="Comic Sans MS"/>
                <a:sym typeface="Comic Sans MS"/>
              </a:rPr>
              <a:t>Wildcards</a:t>
            </a:r>
          </a:p>
          <a:p>
            <a:pPr rtl="0" lvl="1" indent="-304800" marL="914400">
              <a:lnSpc>
                <a:spcPct val="150000"/>
              </a:lnSpc>
              <a:spcBef>
                <a:spcPts val="1300"/>
              </a:spcBef>
              <a:spcAft>
                <a:spcPts val="1300"/>
              </a:spcAft>
              <a:buClr>
                <a:schemeClr val="dk1"/>
              </a:buClr>
              <a:buSzPct val="100000"/>
              <a:buFont typeface="Courier New"/>
              <a:buChar char="o"/>
            </a:pPr>
            <a:r>
              <a:rPr sz="1200" lang="en">
                <a:solidFill>
                  <a:schemeClr val="dk1"/>
                </a:solidFill>
                <a:latin typeface="Comic Sans MS"/>
                <a:ea typeface="Comic Sans MS"/>
                <a:cs typeface="Comic Sans MS"/>
                <a:sym typeface="Comic Sans MS"/>
              </a:rPr>
              <a:t>Inclusive/exclusive range queries o AND/OR/NOT support</a:t>
            </a:r>
          </a:p>
          <a:p>
            <a:pPr rtl="0" lvl="1" indent="-304800" marL="914400">
              <a:lnSpc>
                <a:spcPct val="150000"/>
              </a:lnSpc>
              <a:spcBef>
                <a:spcPts val="1300"/>
              </a:spcBef>
              <a:spcAft>
                <a:spcPts val="1300"/>
              </a:spcAft>
              <a:buClr>
                <a:schemeClr val="dk1"/>
              </a:buClr>
              <a:buSzPct val="100000"/>
              <a:buFont typeface="Courier New"/>
              <a:buChar char="o"/>
            </a:pPr>
            <a:r>
              <a:rPr sz="1200" lang="en">
                <a:solidFill>
                  <a:schemeClr val="dk1"/>
                </a:solidFill>
                <a:latin typeface="Comic Sans MS"/>
                <a:ea typeface="Comic Sans MS"/>
                <a:cs typeface="Comic Sans MS"/>
                <a:sym typeface="Comic Sans MS"/>
              </a:rPr>
              <a:t>Grouping</a:t>
            </a:r>
          </a:p>
          <a:p>
            <a:pPr rtl="0" lvl="1" indent="-304800" marL="914400">
              <a:lnSpc>
                <a:spcPct val="150000"/>
              </a:lnSpc>
              <a:spcBef>
                <a:spcPts val="1300"/>
              </a:spcBef>
              <a:spcAft>
                <a:spcPts val="1300"/>
              </a:spcAft>
              <a:buClr>
                <a:schemeClr val="dk1"/>
              </a:buClr>
              <a:buSzPct val="100000"/>
              <a:buFont typeface="Courier New"/>
              <a:buChar char="o"/>
            </a:pPr>
            <a:r>
              <a:rPr sz="1200" lang="en">
                <a:solidFill>
                  <a:schemeClr val="dk1"/>
                </a:solidFill>
                <a:latin typeface="Comic Sans MS"/>
                <a:ea typeface="Comic Sans MS"/>
                <a:cs typeface="Comic Sans MS"/>
                <a:sym typeface="Comic Sans MS"/>
              </a:rPr>
              <a:t>Prefix matching</a:t>
            </a:r>
          </a:p>
          <a:p>
            <a:pPr rtl="0" lvl="1" indent="-304800" marL="914400">
              <a:lnSpc>
                <a:spcPct val="150000"/>
              </a:lnSpc>
              <a:spcBef>
                <a:spcPts val="1300"/>
              </a:spcBef>
              <a:spcAft>
                <a:spcPts val="1300"/>
              </a:spcAft>
              <a:buClr>
                <a:schemeClr val="dk1"/>
              </a:buClr>
              <a:buSzPct val="100000"/>
              <a:buFont typeface="Courier New"/>
              <a:buChar char="o"/>
            </a:pPr>
            <a:r>
              <a:rPr sz="1200" lang="en">
                <a:solidFill>
                  <a:schemeClr val="dk1"/>
                </a:solidFill>
                <a:latin typeface="Comic Sans MS"/>
                <a:ea typeface="Comic Sans MS"/>
                <a:cs typeface="Comic Sans MS"/>
                <a:sym typeface="Comic Sans MS"/>
              </a:rPr>
              <a:t>Proximity searches</a:t>
            </a:r>
          </a:p>
          <a:p>
            <a:pPr rtl="0" lvl="1" indent="-304800" marL="914400">
              <a:lnSpc>
                <a:spcPct val="150000"/>
              </a:lnSpc>
              <a:spcBef>
                <a:spcPts val="1300"/>
              </a:spcBef>
              <a:spcAft>
                <a:spcPts val="1300"/>
              </a:spcAft>
              <a:buClr>
                <a:schemeClr val="dk1"/>
              </a:buClr>
              <a:buSzPct val="100000"/>
              <a:buFont typeface="Courier New"/>
              <a:buChar char="o"/>
            </a:pPr>
            <a:r>
              <a:rPr sz="1200" lang="en">
                <a:solidFill>
                  <a:schemeClr val="dk1"/>
                </a:solidFill>
                <a:latin typeface="Comic Sans MS"/>
                <a:ea typeface="Comic Sans MS"/>
                <a:cs typeface="Comic Sans MS"/>
                <a:sym typeface="Comic Sans MS"/>
              </a:rPr>
              <a:t>Term boosting</a:t>
            </a:r>
          </a:p>
          <a:p>
            <a:r>
              <a:t/>
            </a:r>
          </a:p>
          <a:p>
            <a:r>
              <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sp>
        <p:nvSpPr>
          <p:cNvPr id="251" name="Shape 251"/>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Case Studies</a:t>
            </a:r>
          </a:p>
        </p:txBody>
      </p:sp>
      <p:sp>
        <p:nvSpPr>
          <p:cNvPr id="252" name="Shape 25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Best Buy</a:t>
            </a:r>
          </a:p>
          <a:p>
            <a:pPr rtl="0" lvl="0" indent="-419100" marL="457200">
              <a:buClr>
                <a:schemeClr val="dk2"/>
              </a:buClr>
              <a:buSzPct val="166666"/>
              <a:buFont typeface="Arial"/>
              <a:buChar char="•"/>
            </a:pPr>
            <a:r>
              <a:rPr lang="en"/>
              <a:t>Ideeli</a:t>
            </a:r>
          </a:p>
          <a:p>
            <a:pPr lvl="0" indent="-419100" marL="457200">
              <a:buClr>
                <a:schemeClr val="dk2"/>
              </a:buClr>
              <a:buSzPct val="166666"/>
              <a:buFont typeface="Arial"/>
              <a:buChar char="•"/>
            </a:pPr>
            <a:r>
              <a:rPr lang="en"/>
              <a:t>Amazon dynamo</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References</a:t>
            </a:r>
          </a:p>
        </p:txBody>
      </p:sp>
      <p:sp>
        <p:nvSpPr>
          <p:cNvPr id="258" name="Shape 25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NoSql Distilled </a:t>
            </a:r>
            <a:r>
              <a:rPr sz="2400" lang="en">
                <a:latin typeface="Corsiva"/>
                <a:ea typeface="Corsiva"/>
                <a:cs typeface="Corsiva"/>
                <a:sym typeface="Corsiva"/>
              </a:rPr>
              <a:t>by Pramod Sadalage and Martin Fowler</a:t>
            </a:r>
          </a:p>
          <a:p>
            <a:pPr rtl="0" lvl="0" indent="-419100" marL="457200">
              <a:buClr>
                <a:schemeClr val="dk2"/>
              </a:buClr>
              <a:buSzPct val="166666"/>
              <a:buFont typeface="Arial"/>
              <a:buChar char="•"/>
            </a:pPr>
            <a:r>
              <a:rPr lang="en"/>
              <a:t>Little Riak </a:t>
            </a:r>
            <a:r>
              <a:rPr sz="2400" lang="en">
                <a:latin typeface="Corsiva"/>
                <a:ea typeface="Corsiva"/>
                <a:cs typeface="Corsiva"/>
                <a:sym typeface="Corsiva"/>
              </a:rPr>
              <a:t>by Eric Redmond </a:t>
            </a:r>
          </a:p>
          <a:p>
            <a:pPr lvl="0" indent="-381000" marL="457200">
              <a:buClr>
                <a:schemeClr val="dk2"/>
              </a:buClr>
              <a:buSzPct val="166666"/>
              <a:buFont typeface="Arial"/>
              <a:buChar char="•"/>
            </a:pPr>
            <a:r>
              <a:rPr u="sng" sz="2400" lang="en">
                <a:solidFill>
                  <a:schemeClr val="hlink"/>
                </a:solidFill>
                <a:hlinkClick r:id="rId3"/>
              </a:rPr>
              <a:t>http://docs.basho.com/riak/latest/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Relational To Riak</a:t>
            </a:r>
          </a:p>
        </p:txBody>
      </p:sp>
      <p:sp>
        <p:nvSpPr>
          <p:cNvPr id="46" name="Shape 46"/>
          <p:cNvSpPr/>
          <p:nvPr/>
        </p:nvSpPr>
        <p:spPr>
          <a:xfrm>
            <a:off y="2130951" x="1114025"/>
            <a:ext cy="2124400" cx="7210425"/>
          </a:xfrm>
          <a:prstGeom prst="rect">
            <a:avLst/>
          </a:prstGeom>
          <a:blipFill>
            <a:blip r:embed="rId3"/>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Why</a:t>
            </a:r>
          </a:p>
        </p:txBody>
      </p:sp>
      <p:sp>
        <p:nvSpPr>
          <p:cNvPr id="52" name="Shape 5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Data doesn’t fit on single server (need of distribution)</a:t>
            </a:r>
          </a:p>
          <a:p>
            <a:pPr rtl="0" lvl="0" indent="-419100" marL="457200">
              <a:buClr>
                <a:schemeClr val="dk2"/>
              </a:buClr>
              <a:buSzPct val="166666"/>
              <a:buFont typeface="Arial"/>
              <a:buChar char="•"/>
            </a:pPr>
            <a:r>
              <a:rPr b="1" lang="en"/>
              <a:t>Downtime is unacceptable</a:t>
            </a:r>
          </a:p>
          <a:p>
            <a: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Why not</a:t>
            </a:r>
          </a:p>
        </p:txBody>
      </p:sp>
      <p:sp>
        <p:nvSpPr>
          <p:cNvPr id="58" name="Shape 5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You don’t know that you need a distributed database</a:t>
            </a:r>
          </a:p>
          <a:p>
            <a:pPr rtl="0" lvl="0" indent="-419100" marL="457200">
              <a:buClr>
                <a:schemeClr val="dk2"/>
              </a:buClr>
              <a:buSzPct val="166666"/>
              <a:buFont typeface="Arial"/>
              <a:buChar char="•"/>
            </a:pPr>
            <a:r>
              <a:rPr lang="en"/>
              <a:t>Relationship among the data</a:t>
            </a:r>
          </a:p>
          <a:p>
            <a:pPr rtl="0" lvl="0" indent="-419100" marL="457200">
              <a:buClr>
                <a:schemeClr val="dk2"/>
              </a:buClr>
              <a:buSzPct val="166666"/>
              <a:buFont typeface="Arial"/>
              <a:buChar char="•"/>
            </a:pPr>
            <a:r>
              <a:rPr lang="en"/>
              <a:t>Query by data</a:t>
            </a:r>
          </a:p>
          <a:p>
            <a:pPr rtl="0" lvl="0" indent="-419100" marL="457200">
              <a:buClr>
                <a:schemeClr val="dk2"/>
              </a:buClr>
              <a:buSzPct val="166666"/>
              <a:buFont typeface="Arial"/>
              <a:buChar char="•"/>
            </a:pPr>
            <a:r>
              <a:rPr lang="en"/>
              <a:t>Operations on Multiple keys</a:t>
            </a:r>
          </a:p>
          <a:p>
            <a:pPr lvl="0" indent="-419100" marL="457200">
              <a:buClr>
                <a:schemeClr val="dk2"/>
              </a:buClr>
              <a:buSzPct val="166666"/>
              <a:buFont typeface="Arial"/>
              <a:buChar char="•"/>
            </a:pPr>
            <a:r>
              <a:rPr lang="en"/>
              <a:t>Performance &gt; Availability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Availability</a:t>
            </a:r>
          </a:p>
          <a:p>
            <a:pPr rtl="0" lvl="0" indent="-419100" marL="457200">
              <a:buClr>
                <a:schemeClr val="dk2"/>
              </a:buClr>
              <a:buSzPct val="166666"/>
              <a:buFont typeface="Arial"/>
              <a:buChar char="•"/>
            </a:pPr>
            <a:r>
              <a:rPr lang="en"/>
              <a:t>Scalability</a:t>
            </a:r>
          </a:p>
          <a:p>
            <a:pPr rtl="0" lvl="0" indent="-419100" marL="457200">
              <a:buClr>
                <a:schemeClr val="dk2"/>
              </a:buClr>
              <a:buSzPct val="166666"/>
              <a:buFont typeface="Arial"/>
              <a:buChar char="•"/>
            </a:pPr>
            <a:r>
              <a:rPr lang="en"/>
              <a:t>Operational Simplicity</a:t>
            </a:r>
          </a:p>
          <a:p>
            <a:pPr lvl="0" indent="-419100" marL="457200">
              <a:buClr>
                <a:schemeClr val="dk2"/>
              </a:buClr>
              <a:buSzPct val="166666"/>
              <a:buFont typeface="Arial"/>
              <a:buChar char="•"/>
            </a:pPr>
            <a:r>
              <a:rPr lang="en"/>
              <a:t>Fault Tolerance</a:t>
            </a:r>
          </a:p>
        </p:txBody>
      </p:sp>
      <p:sp>
        <p:nvSpPr>
          <p:cNvPr id="64" name="Shape 64"/>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
              <a:t>Features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Availability</a:t>
            </a:r>
          </a:p>
        </p:txBody>
      </p:sp>
      <p:sp>
        <p:nvSpPr>
          <p:cNvPr id="70" name="Shape 7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Masterless, every node can service client</a:t>
            </a:r>
          </a:p>
          <a:p>
            <a:pPr rtl="0" lvl="0" indent="-419100" marL="457200">
              <a:buClr>
                <a:schemeClr val="dk2"/>
              </a:buClr>
              <a:buSzPct val="166666"/>
              <a:buFont typeface="Arial"/>
              <a:buChar char="•"/>
            </a:pPr>
            <a:r>
              <a:rPr lang="en"/>
              <a:t>Fallbacks are used when nodes are down</a:t>
            </a:r>
          </a:p>
          <a:p>
            <a:pPr rtl="0" lvl="0" indent="-419100" marL="457200">
              <a:buClr>
                <a:schemeClr val="dk2"/>
              </a:buClr>
              <a:buSzPct val="166666"/>
              <a:buFont typeface="Arial"/>
              <a:buChar char="•"/>
            </a:pPr>
            <a:r>
              <a:rPr lang="en"/>
              <a:t>Always accepts read/write requests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Scalability</a:t>
            </a:r>
          </a:p>
        </p:txBody>
      </p:sp>
      <p:sp>
        <p:nvSpPr>
          <p:cNvPr id="76" name="Shape 7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Default configuration is cluster</a:t>
            </a:r>
          </a:p>
          <a:p>
            <a:pPr lvl="0" indent="-419100" marL="457200">
              <a:buClr>
                <a:schemeClr val="dk2"/>
              </a:buClr>
              <a:buSzPct val="166666"/>
              <a:buFont typeface="Arial"/>
              <a:buChar char="•"/>
            </a:pPr>
            <a:r>
              <a:rPr lang="en"/>
              <a:t>Linear improvement in the performance when more nodes are added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