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ags/tag3.xml" ContentType="application/vnd.openxmlformats-officedocument.presentationml.tag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ags/tag4.xml" ContentType="application/vnd.openxmlformats-officedocument.presentationml.tags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ags/tag5.xml" ContentType="application/vnd.openxmlformats-officedocument.presentationml.tags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ags/tag6.xml" ContentType="application/vnd.openxmlformats-officedocument.presentationml.tags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tags/tag7.xml" ContentType="application/vnd.openxmlformats-officedocument.presentationml.tags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tags/tag8.xml" ContentType="application/vnd.openxmlformats-officedocument.presentationml.tags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tags/tag9.xml" ContentType="application/vnd.openxmlformats-officedocument.presentationml.tags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tags/tag10.xml" ContentType="application/vnd.openxmlformats-officedocument.presentationml.tags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tags/tag11.xml" ContentType="application/vnd.openxmlformats-officedocument.presentationml.tags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tags/tag12.xml" ContentType="application/vnd.openxmlformats-officedocument.presentationml.tags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tags/tag13.xml" ContentType="application/vnd.openxmlformats-officedocument.presentationml.tags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tags/tag14.xml" ContentType="application/vnd.openxmlformats-officedocument.presentationml.tags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tags/tag15.xml" ContentType="application/vnd.openxmlformats-officedocument.presentationml.tags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tags/tag16.xml" ContentType="application/vnd.openxmlformats-officedocument.presentationml.tags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tags/tag17.xml" ContentType="application/vnd.openxmlformats-officedocument.presentationml.tags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tags/tag18.xml" ContentType="application/vnd.openxmlformats-officedocument.presentationml.tags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tags/tag19.xml" ContentType="application/vnd.openxmlformats-officedocument.presentationml.tags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tags/tag20.xml" ContentType="application/vnd.openxmlformats-officedocument.presentationml.tags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tags/tag21.xml" ContentType="application/vnd.openxmlformats-officedocument.presentationml.tags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tags/tag22.xml" ContentType="application/vnd.openxmlformats-officedocument.presentationml.tags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tags/tag23.xml" ContentType="application/vnd.openxmlformats-officedocument.presentationml.tags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tags/tag24.xml" ContentType="application/vnd.openxmlformats-officedocument.presentationml.tags+xml"/>
  <Override PartName="/ppt/charts/chart2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tags/tag25.xml" ContentType="application/vnd.openxmlformats-officedocument.presentationml.tags+xml"/>
  <Override PartName="/ppt/charts/chart24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tags/tag26.xml" ContentType="application/vnd.openxmlformats-officedocument.presentationml.tags+xml"/>
  <Override PartName="/ppt/notesSlides/notesSlide1.xml" ContentType="application/vnd.openxmlformats-officedocument.presentationml.notesSlide+xml"/>
  <Override PartName="/ppt/charts/chart25.xml" ContentType="application/vnd.openxmlformats-officedocument.drawingml.char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326" r:id="rId2"/>
    <p:sldId id="262" r:id="rId3"/>
    <p:sldId id="371" r:id="rId4"/>
    <p:sldId id="395" r:id="rId5"/>
    <p:sldId id="372" r:id="rId6"/>
    <p:sldId id="373" r:id="rId7"/>
    <p:sldId id="374" r:id="rId8"/>
    <p:sldId id="375" r:id="rId9"/>
    <p:sldId id="376" r:id="rId10"/>
    <p:sldId id="377" r:id="rId11"/>
    <p:sldId id="378" r:id="rId12"/>
    <p:sldId id="379" r:id="rId13"/>
    <p:sldId id="369" r:id="rId14"/>
    <p:sldId id="383" r:id="rId15"/>
    <p:sldId id="384" r:id="rId16"/>
    <p:sldId id="385" r:id="rId17"/>
    <p:sldId id="386" r:id="rId18"/>
    <p:sldId id="387" r:id="rId19"/>
    <p:sldId id="388" r:id="rId20"/>
    <p:sldId id="389" r:id="rId21"/>
    <p:sldId id="390" r:id="rId22"/>
    <p:sldId id="391" r:id="rId23"/>
    <p:sldId id="392" r:id="rId24"/>
    <p:sldId id="380" r:id="rId25"/>
    <p:sldId id="394" r:id="rId26"/>
    <p:sldId id="381" r:id="rId27"/>
    <p:sldId id="382" r:id="rId28"/>
    <p:sldId id="393" r:id="rId29"/>
  </p:sldIdLst>
  <p:sldSz cx="12192000" cy="6858000"/>
  <p:notesSz cx="6858000" cy="9144000"/>
  <p:custDataLst>
    <p:tags r:id="rId3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89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4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5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6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7.xlsx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8.xlsx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9.xlsx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0.xlsx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1.xlsx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2.xlsx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3.xlsx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25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4.xlsx"/><Relationship Id="rId1" Type="http://schemas.openxmlformats.org/officeDocument/2006/relationships/themeOverride" Target="../theme/themeOverride1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pPr>
            <a:r>
              <a:rPr lang="en-US" dirty="0" err="1">
                <a:solidFill>
                  <a:schemeClr val="accent1"/>
                </a:solidFill>
              </a:rPr>
              <a:t>my_class.auto_fill_rows()</a:t>
            </a:r>
            <a:endParaRPr lang="en-US" dirty="0">
              <a:solidFill>
                <a:schemeClr val="accent1"/>
              </a:solidFill>
            </a:endParaRPr>
          </a:p>
        </c:rich>
      </c:tx>
      <c:layout>
        <c:manualLayout>
          <c:xMode val="edge"/>
          <c:yMode val="edge"/>
          <c:x val="0.24971999817543986"/>
          <c:y val="1.108007140102704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accen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5.2841254353646935E-2"/>
          <c:y val="0.13392874903376542"/>
          <c:w val="0.89724119164749916"/>
          <c:h val="0.6503295230683596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The company makes excellent products.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Sheet1!$B$1:$H$1</c:f>
              <c:strCache>
                <c:ptCount val="7"/>
                <c:pt idx="0">
                  <c:v>Operations</c:v>
                </c:pt>
                <c:pt idx="1">
                  <c:v>Sales and Marketing</c:v>
                </c:pt>
                <c:pt idx="2">
                  <c:v>Product Development</c:v>
                </c:pt>
                <c:pt idx="3">
                  <c:v>Logistics</c:v>
                </c:pt>
                <c:pt idx="4">
                  <c:v>IT</c:v>
                </c:pt>
                <c:pt idx="5">
                  <c:v>Finance</c:v>
                </c:pt>
                <c:pt idx="6">
                  <c:v>Corporate</c:v>
                </c:pt>
              </c:strCache>
            </c:strRef>
          </c:cat>
          <c:val>
            <c:numRef>
              <c:f>Sheet1!$B$2:$H$2</c:f>
              <c:numCache>
                <c:formatCode>0.00</c:formatCode>
                <c:ptCount val="7"/>
                <c:pt idx="0">
                  <c:v>0.22</c:v>
                </c:pt>
                <c:pt idx="1">
                  <c:v>0.71</c:v>
                </c:pt>
                <c:pt idx="2">
                  <c:v>0.09</c:v>
                </c:pt>
                <c:pt idx="3">
                  <c:v>0.16</c:v>
                </c:pt>
                <c:pt idx="4">
                  <c:v>0.04</c:v>
                </c:pt>
                <c:pt idx="5">
                  <c:v>-0.15</c:v>
                </c:pt>
                <c:pt idx="6">
                  <c:v>0.52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8F2-4618-825E-02789085842A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The atmosphere in the workplace is good.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Sheet1!$B$1:$H$1</c:f>
              <c:strCache>
                <c:ptCount val="7"/>
                <c:pt idx="0">
                  <c:v>Operations</c:v>
                </c:pt>
                <c:pt idx="1">
                  <c:v>Sales and Marketing</c:v>
                </c:pt>
                <c:pt idx="2">
                  <c:v>Product Development</c:v>
                </c:pt>
                <c:pt idx="3">
                  <c:v>Logistics</c:v>
                </c:pt>
                <c:pt idx="4">
                  <c:v>IT</c:v>
                </c:pt>
                <c:pt idx="5">
                  <c:v>Finance</c:v>
                </c:pt>
                <c:pt idx="6">
                  <c:v>Corporate</c:v>
                </c:pt>
              </c:strCache>
            </c:strRef>
          </c:cat>
          <c:val>
            <c:numRef>
              <c:f>Sheet1!$B$3:$H$3</c:f>
              <c:numCache>
                <c:formatCode>0.00</c:formatCode>
                <c:ptCount val="7"/>
                <c:pt idx="0">
                  <c:v>-0.19</c:v>
                </c:pt>
                <c:pt idx="1">
                  <c:v>-0.38</c:v>
                </c:pt>
                <c:pt idx="3">
                  <c:v>0.2</c:v>
                </c:pt>
                <c:pt idx="4">
                  <c:v>0.46</c:v>
                </c:pt>
                <c:pt idx="5">
                  <c:v>0.2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0-109F-47EE-8D85-E85F860CA088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It is a great company to work for.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Sheet1!$B$1:$H$1</c:f>
              <c:strCache>
                <c:ptCount val="7"/>
                <c:pt idx="0">
                  <c:v>Operations</c:v>
                </c:pt>
                <c:pt idx="1">
                  <c:v>Sales and Marketing</c:v>
                </c:pt>
                <c:pt idx="2">
                  <c:v>Product Development</c:v>
                </c:pt>
                <c:pt idx="3">
                  <c:v>Logistics</c:v>
                </c:pt>
                <c:pt idx="4">
                  <c:v>IT</c:v>
                </c:pt>
                <c:pt idx="5">
                  <c:v>Finance</c:v>
                </c:pt>
                <c:pt idx="6">
                  <c:v>Corporate</c:v>
                </c:pt>
              </c:strCache>
            </c:strRef>
          </c:cat>
          <c:val>
            <c:numRef>
              <c:f>Sheet1!$B$4:$H$4</c:f>
              <c:numCache>
                <c:formatCode>0.00</c:formatCode>
                <c:ptCount val="7"/>
                <c:pt idx="0">
                  <c:v>-0.7</c:v>
                </c:pt>
                <c:pt idx="1">
                  <c:v>-0.5</c:v>
                </c:pt>
                <c:pt idx="2">
                  <c:v>-0.42</c:v>
                </c:pt>
                <c:pt idx="3">
                  <c:v>-0.04</c:v>
                </c:pt>
                <c:pt idx="4">
                  <c:v>-0.04</c:v>
                </c:pt>
                <c:pt idx="5">
                  <c:v>-0.4</c:v>
                </c:pt>
                <c:pt idx="6">
                  <c:v>0.48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44F-48DA-B9CC-B13C73E78AA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432992344"/>
        <c:axId val="432994640"/>
      </c:barChart>
      <c:catAx>
        <c:axId val="43299234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2994640"/>
        <c:crosses val="autoZero"/>
        <c:auto val="1"/>
        <c:lblAlgn val="ctr"/>
        <c:lblOffset val="100"/>
        <c:noMultiLvlLbl val="0"/>
      </c:catAx>
      <c:valAx>
        <c:axId val="4329946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high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29923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pPr>
            <a:r>
              <a:rPr lang="en-GB" dirty="0" err="1">
                <a:solidFill>
                  <a:schemeClr val="accent1"/>
                </a:solidFill>
              </a:rPr>
              <a:t>my_class.auto_fill_rows() with multiple groups with Simplify</a:t>
            </a:r>
            <a:endParaRPr lang="en-GB" dirty="0">
              <a:solidFill>
                <a:schemeClr val="accent1"/>
              </a:solidFill>
            </a:endParaRPr>
          </a:p>
        </c:rich>
      </c:tx>
      <c:layout>
        <c:manualLayout>
          <c:xMode val="edge"/>
          <c:yMode val="edge"/>
          <c:x val="0.16448996990000048"/>
          <c:y val="3.545622848328654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accen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5.2841254353646935E-2"/>
          <c:y val="0.13392874903376542"/>
          <c:w val="0.89724119164749916"/>
          <c:h val="0.6503295230683596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Average Score (0 is Neutral)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Sheet1!$B$2:$C$2</c:f>
              <c:numCache>
                <c:formatCode>0.00</c:formatCode>
                <c:ptCount val="2"/>
                <c:pt idx="0">
                  <c:v>0.18</c:v>
                </c:pt>
                <c:pt idx="1">
                  <c:v>-0.71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8F2-4618-825E-02789085842A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Average Score (0 is Neutral)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Sheet1!$B$3:$C$3</c:f>
              <c:numCache>
                <c:formatCode>0.00</c:formatCode>
                <c:ptCount val="2"/>
                <c:pt idx="0">
                  <c:v>0.32</c:v>
                </c:pt>
                <c:pt idx="1">
                  <c:v>-0.47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0-109F-47EE-8D85-E85F860CA08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432992344"/>
        <c:axId val="432994640"/>
      </c:barChart>
      <c:catAx>
        <c:axId val="43299234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2994640"/>
        <c:crosses val="autoZero"/>
        <c:auto val="1"/>
        <c:lblAlgn val="ctr"/>
        <c:lblOffset val="100"/>
        <c:noMultiLvlLbl val="0"/>
      </c:catAx>
      <c:valAx>
        <c:axId val="4329946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high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29923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pPr>
            <a:r>
              <a:rPr lang="en-US" dirty="0" err="1">
                <a:solidFill>
                  <a:schemeClr val="accent1"/>
                </a:solidFill>
              </a:rPr>
              <a:t>my_class.auto_fill_columns()</a:t>
            </a:r>
            <a:endParaRPr lang="en-US" dirty="0">
              <a:solidFill>
                <a:schemeClr val="accent1"/>
              </a:solidFill>
            </a:endParaRPr>
          </a:p>
        </c:rich>
      </c:tx>
      <c:layout>
        <c:manualLayout>
          <c:xMode val="edge"/>
          <c:yMode val="edge"/>
          <c:x val="0.24971999817543986"/>
          <c:y val="1.108007140102704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accen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5.2841254353646942E-2"/>
          <c:y val="0.13392874903376542"/>
          <c:w val="0.89724119164749916"/>
          <c:h val="0.6503295230683596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It is a great company to work for.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Operations</c:v>
                </c:pt>
                <c:pt idx="1">
                  <c:v>Sales and Marketing</c:v>
                </c:pt>
              </c:strCache>
            </c:strRef>
          </c:cat>
          <c:val>
            <c:numRef>
              <c:f>Sheet1!$B$2:$C$2</c:f>
              <c:numCache>
                <c:formatCode>0.00</c:formatCode>
                <c:ptCount val="2"/>
                <c:pt idx="0">
                  <c:v>-0.7</c:v>
                </c:pt>
                <c:pt idx="1">
                  <c:v>-0.5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8F2-4618-825E-02789085842A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The company makes excellent products.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Operations</c:v>
                </c:pt>
                <c:pt idx="1">
                  <c:v>Sales and Marketing</c:v>
                </c:pt>
              </c:strCache>
            </c:strRef>
          </c:cat>
          <c:val>
            <c:numRef>
              <c:f>Sheet1!$B$3:$C$3</c:f>
              <c:numCache>
                <c:formatCode>0.00</c:formatCode>
                <c:ptCount val="2"/>
                <c:pt idx="0">
                  <c:v>0.22</c:v>
                </c:pt>
                <c:pt idx="1">
                  <c:v>0.71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65D8-4DAF-8B09-1ECD987D40BC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The atmosphere in the workplace is good.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Operations</c:v>
                </c:pt>
                <c:pt idx="1">
                  <c:v>Sales and Marketing</c:v>
                </c:pt>
              </c:strCache>
            </c:strRef>
          </c:cat>
          <c:val>
            <c:numRef>
              <c:f>Sheet1!$B$4:$C$4</c:f>
              <c:numCache>
                <c:formatCode>0.00</c:formatCode>
                <c:ptCount val="2"/>
                <c:pt idx="0">
                  <c:v>-0.19</c:v>
                </c:pt>
                <c:pt idx="1">
                  <c:v>-0.38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F-65D8-4DAF-8B09-1ECD987D40BC}"/>
            </c:ext>
          </c:extLst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I am proud to work here.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Operations</c:v>
                </c:pt>
                <c:pt idx="1">
                  <c:v>Sales and Marketing</c:v>
                </c:pt>
              </c:strCache>
            </c:strRef>
          </c:cat>
          <c:val>
            <c:numRef>
              <c:f>Sheet1!$B$5:$C$5</c:f>
              <c:numCache>
                <c:formatCode>0.00</c:formatCode>
                <c:ptCount val="2"/>
                <c:pt idx="0">
                  <c:v>0.33</c:v>
                </c:pt>
                <c:pt idx="1">
                  <c:v>0.21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104-4F5A-8A14-170AB81F4DA0}"/>
            </c:ext>
          </c:extLst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I enjoy my work.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Operations</c:v>
                </c:pt>
                <c:pt idx="1">
                  <c:v>Sales and Marketing</c:v>
                </c:pt>
              </c:strCache>
            </c:strRef>
          </c:cat>
          <c:val>
            <c:numRef>
              <c:f>Sheet1!$B$6:$C$6</c:f>
              <c:numCache>
                <c:formatCode>0.00</c:formatCode>
                <c:ptCount val="2"/>
                <c:pt idx="0">
                  <c:v>-0.22</c:v>
                </c:pt>
                <c:pt idx="1">
                  <c:v>-0.38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104-4F5A-8A14-170AB81F4DA0}"/>
            </c:ext>
          </c:extLst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My manager makes my objectives clear.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Operations</c:v>
                </c:pt>
                <c:pt idx="1">
                  <c:v>Sales and Marketing</c:v>
                </c:pt>
              </c:strCache>
            </c:strRef>
          </c:cat>
          <c:val>
            <c:numRef>
              <c:f>Sheet1!$B$7:$C$7</c:f>
              <c:numCache>
                <c:formatCode>0.00</c:formatCode>
                <c:ptCount val="2"/>
                <c:pt idx="0">
                  <c:v>0.52</c:v>
                </c:pt>
                <c:pt idx="1">
                  <c:v>-0.79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104-4F5A-8A14-170AB81F4DA0}"/>
            </c:ext>
          </c:extLst>
        </c:ser>
        <c:ser>
          <c:idx val="6"/>
          <c:order val="6"/>
          <c:tx>
            <c:strRef>
              <c:f>Sheet1!$A$8</c:f>
              <c:strCache>
                <c:ptCount val="1"/>
                <c:pt idx="0">
                  <c:v>My manager provides constructive feedback on the tasks set out to me.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Operations</c:v>
                </c:pt>
                <c:pt idx="1">
                  <c:v>Sales and Marketing</c:v>
                </c:pt>
              </c:strCache>
            </c:strRef>
          </c:cat>
          <c:val>
            <c:numRef>
              <c:f>Sheet1!$B$8:$C$8</c:f>
              <c:numCache>
                <c:formatCode>0.00</c:formatCode>
                <c:ptCount val="2"/>
                <c:pt idx="0">
                  <c:v>-0.59</c:v>
                </c:pt>
                <c:pt idx="1">
                  <c:v>0.42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104-4F5A-8A14-170AB81F4DA0}"/>
            </c:ext>
          </c:extLst>
        </c:ser>
        <c:ser>
          <c:idx val="7"/>
          <c:order val="7"/>
          <c:tx>
            <c:strRef>
              <c:f>Sheet1!$A$9</c:f>
              <c:strCache>
                <c:ptCount val="1"/>
                <c:pt idx="0">
                  <c:v>I have a good understanding of my responsibilities.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Operations</c:v>
                </c:pt>
                <c:pt idx="1">
                  <c:v>Sales and Marketing</c:v>
                </c:pt>
              </c:strCache>
            </c:strRef>
          </c:cat>
          <c:val>
            <c:numRef>
              <c:f>Sheet1!$B$9:$C$9</c:f>
              <c:numCache>
                <c:formatCode>0.00</c:formatCode>
                <c:ptCount val="2"/>
                <c:pt idx="0">
                  <c:v>0.26</c:v>
                </c:pt>
                <c:pt idx="1">
                  <c:v>0.21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104-4F5A-8A14-170AB81F4DA0}"/>
            </c:ext>
          </c:extLst>
        </c:ser>
        <c:ser>
          <c:idx val="8"/>
          <c:order val="8"/>
          <c:tx>
            <c:strRef>
              <c:f>Sheet1!$A$10</c:f>
              <c:strCache>
                <c:ptCount val="1"/>
                <c:pt idx="0">
                  <c:v>I understand my career path and my promotion possibilities.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Operations</c:v>
                </c:pt>
                <c:pt idx="1">
                  <c:v>Sales and Marketing</c:v>
                </c:pt>
              </c:strCache>
            </c:strRef>
          </c:cat>
          <c:val>
            <c:numRef>
              <c:f>Sheet1!$B$10:$C$10</c:f>
              <c:numCache>
                <c:formatCode>0.00</c:formatCode>
                <c:ptCount val="2"/>
                <c:pt idx="0">
                  <c:v>0.56000000000000005</c:v>
                </c:pt>
                <c:pt idx="1">
                  <c:v>0.67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5104-4F5A-8A14-170AB81F4DA0}"/>
            </c:ext>
          </c:extLst>
        </c:ser>
        <c:ser>
          <c:idx val="9"/>
          <c:order val="9"/>
          <c:tx>
            <c:strRef>
              <c:f>Sheet1!$A$11</c:f>
              <c:strCache>
                <c:ptCount val="1"/>
                <c:pt idx="0">
                  <c:v>The company supports my career ambitions.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Operations</c:v>
                </c:pt>
                <c:pt idx="1">
                  <c:v>Sales and Marketing</c:v>
                </c:pt>
              </c:strCache>
            </c:strRef>
          </c:cat>
          <c:val>
            <c:numRef>
              <c:f>Sheet1!$B$11:$C$11</c:f>
              <c:numCache>
                <c:formatCode>0.00</c:formatCode>
                <c:ptCount val="2"/>
                <c:pt idx="0">
                  <c:v>0.19</c:v>
                </c:pt>
                <c:pt idx="1">
                  <c:v>0.42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5104-4F5A-8A14-170AB81F4DA0}"/>
            </c:ext>
          </c:extLst>
        </c:ser>
        <c:ser>
          <c:idx val="10"/>
          <c:order val="10"/>
          <c:tx>
            <c:strRef>
              <c:f>Sheet1!$A$12</c:f>
              <c:strCache>
                <c:ptCount val="1"/>
                <c:pt idx="0">
                  <c:v>The company allows me to maintain a healthy work life balance.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Operations</c:v>
                </c:pt>
                <c:pt idx="1">
                  <c:v>Sales and Marketing</c:v>
                </c:pt>
              </c:strCache>
            </c:strRef>
          </c:cat>
          <c:val>
            <c:numRef>
              <c:f>Sheet1!$B$12:$C$12</c:f>
              <c:numCache>
                <c:formatCode>0.00</c:formatCode>
                <c:ptCount val="2"/>
                <c:pt idx="0">
                  <c:v>-0.22</c:v>
                </c:pt>
                <c:pt idx="1">
                  <c:v>-0.12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5104-4F5A-8A14-170AB81F4DA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432992344"/>
        <c:axId val="432994640"/>
      </c:barChart>
      <c:catAx>
        <c:axId val="43299234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2994640"/>
        <c:crosses val="autoZero"/>
        <c:auto val="1"/>
        <c:lblAlgn val="ctr"/>
        <c:lblOffset val="100"/>
        <c:noMultiLvlLbl val="0"/>
      </c:catAx>
      <c:valAx>
        <c:axId val="4329946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high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29923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pPr>
            <a:r>
              <a:rPr lang="en-US" dirty="0" err="1">
                <a:solidFill>
                  <a:schemeClr val="accent1"/>
                </a:solidFill>
              </a:rPr>
              <a:t>my_class.auto_fill_columns(3) - first 3 only</a:t>
            </a:r>
            <a:endParaRPr lang="en-US" dirty="0">
              <a:solidFill>
                <a:schemeClr val="accent1"/>
              </a:solidFill>
            </a:endParaRPr>
          </a:p>
        </c:rich>
      </c:tx>
      <c:layout>
        <c:manualLayout>
          <c:xMode val="edge"/>
          <c:yMode val="edge"/>
          <c:x val="0.24971999817543986"/>
          <c:y val="1.108007140102704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accen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5.2841254353646935E-2"/>
          <c:y val="0.13392874903376542"/>
          <c:w val="0.89724119164749916"/>
          <c:h val="0.6503295230683596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It is a great company to work for.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Operations</c:v>
                </c:pt>
                <c:pt idx="1">
                  <c:v>Sales and Marketing</c:v>
                </c:pt>
              </c:strCache>
            </c:strRef>
          </c:cat>
          <c:val>
            <c:numRef>
              <c:f>Sheet1!$B$2:$C$2</c:f>
              <c:numCache>
                <c:formatCode>0.00</c:formatCode>
                <c:ptCount val="2"/>
                <c:pt idx="0">
                  <c:v>-0.7</c:v>
                </c:pt>
                <c:pt idx="1">
                  <c:v>-0.5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8F2-4618-825E-02789085842A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The company makes excellent products.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Operations</c:v>
                </c:pt>
                <c:pt idx="1">
                  <c:v>Sales and Marketing</c:v>
                </c:pt>
              </c:strCache>
            </c:strRef>
          </c:cat>
          <c:val>
            <c:numRef>
              <c:f>Sheet1!$B$3:$C$3</c:f>
              <c:numCache>
                <c:formatCode>0.00</c:formatCode>
                <c:ptCount val="2"/>
                <c:pt idx="0">
                  <c:v>0.22</c:v>
                </c:pt>
                <c:pt idx="1">
                  <c:v>0.71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0-109F-47EE-8D85-E85F860CA088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The atmosphere in the workplace is good.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Operations</c:v>
                </c:pt>
                <c:pt idx="1">
                  <c:v>Sales and Marketing</c:v>
                </c:pt>
              </c:strCache>
            </c:strRef>
          </c:cat>
          <c:val>
            <c:numRef>
              <c:f>Sheet1!$B$4:$C$4</c:f>
              <c:numCache>
                <c:formatCode>0.00</c:formatCode>
                <c:ptCount val="2"/>
                <c:pt idx="0">
                  <c:v>-0.19</c:v>
                </c:pt>
                <c:pt idx="1">
                  <c:v>-0.38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44F-48DA-B9CC-B13C73E78AA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432992344"/>
        <c:axId val="432994640"/>
      </c:barChart>
      <c:catAx>
        <c:axId val="43299234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2994640"/>
        <c:crosses val="autoZero"/>
        <c:auto val="1"/>
        <c:lblAlgn val="ctr"/>
        <c:lblOffset val="100"/>
        <c:noMultiLvlLbl val="0"/>
      </c:catAx>
      <c:valAx>
        <c:axId val="4329946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high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29923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pPr>
            <a:r>
              <a:rPr lang="en-GB" dirty="0" err="1">
                <a:solidFill>
                  <a:schemeClr val="accent1"/>
                </a:solidFill>
              </a:rPr>
              <a:t>my_class.auto_fill_columns(5) - first 5 only and sorted</a:t>
            </a:r>
            <a:endParaRPr lang="en-GB" dirty="0">
              <a:solidFill>
                <a:schemeClr val="accent1"/>
              </a:solidFill>
            </a:endParaRPr>
          </a:p>
        </c:rich>
      </c:tx>
      <c:layout>
        <c:manualLayout>
          <c:xMode val="edge"/>
          <c:yMode val="edge"/>
          <c:x val="0.21642701838034634"/>
          <c:y val="3.545622848328654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accen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5.2841254353646935E-2"/>
          <c:y val="0.13392874903376542"/>
          <c:w val="0.89724119164749916"/>
          <c:h val="0.6503295230683596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I understand my career path and my promotion possibilities.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Operations</c:v>
                </c:pt>
                <c:pt idx="1">
                  <c:v>Sales and Marketing</c:v>
                </c:pt>
              </c:strCache>
            </c:strRef>
          </c:cat>
          <c:val>
            <c:numRef>
              <c:f>Sheet1!$B$2:$C$2</c:f>
              <c:numCache>
                <c:formatCode>0.00</c:formatCode>
                <c:ptCount val="2"/>
                <c:pt idx="0">
                  <c:v>0.56000000000000005</c:v>
                </c:pt>
                <c:pt idx="1">
                  <c:v>0.67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8F2-4618-825E-02789085842A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My manager makes my objectives clear.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Operations</c:v>
                </c:pt>
                <c:pt idx="1">
                  <c:v>Sales and Marketing</c:v>
                </c:pt>
              </c:strCache>
            </c:strRef>
          </c:cat>
          <c:val>
            <c:numRef>
              <c:f>Sheet1!$B$3:$C$3</c:f>
              <c:numCache>
                <c:formatCode>0.00</c:formatCode>
                <c:ptCount val="2"/>
                <c:pt idx="0">
                  <c:v>0.52</c:v>
                </c:pt>
                <c:pt idx="1">
                  <c:v>-0.79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0-109F-47EE-8D85-E85F860CA088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I am proud to work here.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Operations</c:v>
                </c:pt>
                <c:pt idx="1">
                  <c:v>Sales and Marketing</c:v>
                </c:pt>
              </c:strCache>
            </c:strRef>
          </c:cat>
          <c:val>
            <c:numRef>
              <c:f>Sheet1!$B$4:$C$4</c:f>
              <c:numCache>
                <c:formatCode>0.00</c:formatCode>
                <c:ptCount val="2"/>
                <c:pt idx="0">
                  <c:v>0.33</c:v>
                </c:pt>
                <c:pt idx="1">
                  <c:v>0.21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A13-4437-8F61-23D62D71BBFC}"/>
            </c:ext>
          </c:extLst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I have a good understanding of my responsibilities.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Operations</c:v>
                </c:pt>
                <c:pt idx="1">
                  <c:v>Sales and Marketing</c:v>
                </c:pt>
              </c:strCache>
            </c:strRef>
          </c:cat>
          <c:val>
            <c:numRef>
              <c:f>Sheet1!$B$5:$C$5</c:f>
              <c:numCache>
                <c:formatCode>0.00</c:formatCode>
                <c:ptCount val="2"/>
                <c:pt idx="0">
                  <c:v>0.26</c:v>
                </c:pt>
                <c:pt idx="1">
                  <c:v>0.21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A13-4437-8F61-23D62D71BBFC}"/>
            </c:ext>
          </c:extLst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The company makes excellent products.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Operations</c:v>
                </c:pt>
                <c:pt idx="1">
                  <c:v>Sales and Marketing</c:v>
                </c:pt>
              </c:strCache>
            </c:strRef>
          </c:cat>
          <c:val>
            <c:numRef>
              <c:f>Sheet1!$B$6:$C$6</c:f>
              <c:numCache>
                <c:formatCode>0.00</c:formatCode>
                <c:ptCount val="2"/>
                <c:pt idx="0">
                  <c:v>0.22</c:v>
                </c:pt>
                <c:pt idx="1">
                  <c:v>0.71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A13-4437-8F61-23D62D71BBF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432992344"/>
        <c:axId val="432994640"/>
      </c:barChart>
      <c:catAx>
        <c:axId val="43299234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2994640"/>
        <c:crosses val="autoZero"/>
        <c:auto val="1"/>
        <c:lblAlgn val="ctr"/>
        <c:lblOffset val="100"/>
        <c:noMultiLvlLbl val="0"/>
      </c:catAx>
      <c:valAx>
        <c:axId val="4329946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high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29923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pPr>
            <a:r>
              <a:rPr lang="en-US" dirty="0" err="1">
                <a:solidFill>
                  <a:schemeClr val="accent1"/>
                </a:solidFill>
              </a:rPr>
              <a:t>my_class.auto_fill_columns() with simplify</a:t>
            </a:r>
            <a:endParaRPr lang="en-US" dirty="0">
              <a:solidFill>
                <a:schemeClr val="accent1"/>
              </a:solidFill>
            </a:endParaRPr>
          </a:p>
        </c:rich>
      </c:tx>
      <c:layout>
        <c:manualLayout>
          <c:xMode val="edge"/>
          <c:yMode val="edge"/>
          <c:x val="0.24971999817543986"/>
          <c:y val="1.108007140102704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accen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5.2841254353646935E-2"/>
          <c:y val="0.13392874903376542"/>
          <c:w val="0.89724119164749916"/>
          <c:h val="0.6503295230683596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Average Score (0 is Neutral)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Under £15,000</c:v>
                </c:pt>
                <c:pt idx="1">
                  <c:v>Male</c:v>
                </c:pt>
              </c:strCache>
            </c:strRef>
          </c:cat>
          <c:val>
            <c:numRef>
              <c:f>Sheet1!$B$2:$C$2</c:f>
              <c:numCache>
                <c:formatCode>0.00</c:formatCode>
                <c:ptCount val="2"/>
                <c:pt idx="0">
                  <c:v>-0.2</c:v>
                </c:pt>
                <c:pt idx="1">
                  <c:v>0.18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8F2-4618-825E-02789085842A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Top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Under £15,000</c:v>
                </c:pt>
                <c:pt idx="1">
                  <c:v>Male</c:v>
                </c:pt>
              </c:strCache>
            </c:strRef>
          </c:cat>
          <c:val>
            <c:numRef>
              <c:f>Sheet1!$B$3:$C$3</c:f>
              <c:numCache>
                <c:formatCode>0%</c:formatCode>
                <c:ptCount val="2"/>
                <c:pt idx="0">
                  <c:v>0.27</c:v>
                </c:pt>
                <c:pt idx="1">
                  <c:v>0.26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0-109F-47EE-8D85-E85F860CA088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Bottom 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Under £15,000</c:v>
                </c:pt>
                <c:pt idx="1">
                  <c:v>Male</c:v>
                </c:pt>
              </c:strCache>
            </c:strRef>
          </c:cat>
          <c:val>
            <c:numRef>
              <c:f>Sheet1!$B$4:$C$4</c:f>
              <c:numCache>
                <c:formatCode>0%</c:formatCode>
                <c:ptCount val="2"/>
                <c:pt idx="0">
                  <c:v>0.33</c:v>
                </c:pt>
                <c:pt idx="1">
                  <c:v>0.18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897-49B6-A286-2DCC33FF9DBC}"/>
            </c:ext>
          </c:extLst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Strongly Agree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Under £15,000</c:v>
                </c:pt>
                <c:pt idx="1">
                  <c:v>Male</c:v>
                </c:pt>
              </c:strCache>
            </c:strRef>
          </c:cat>
          <c:val>
            <c:numRef>
              <c:f>Sheet1!$B$5:$C$5</c:f>
              <c:numCache>
                <c:formatCode>0%</c:formatCode>
                <c:ptCount val="2"/>
                <c:pt idx="0">
                  <c:v>0.17</c:v>
                </c:pt>
                <c:pt idx="1">
                  <c:v>0.15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897-49B6-A286-2DCC33FF9DBC}"/>
            </c:ext>
          </c:extLst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Agree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Under £15,000</c:v>
                </c:pt>
                <c:pt idx="1">
                  <c:v>Male</c:v>
                </c:pt>
              </c:strCache>
            </c:strRef>
          </c:cat>
          <c:val>
            <c:numRef>
              <c:f>Sheet1!$B$6:$C$6</c:f>
              <c:numCache>
                <c:formatCode>0%</c:formatCode>
                <c:ptCount val="2"/>
                <c:pt idx="0">
                  <c:v>0.1</c:v>
                </c:pt>
                <c:pt idx="1">
                  <c:v>0.11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897-49B6-A286-2DCC33FF9DBC}"/>
            </c:ext>
          </c:extLst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Somewhat Agree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Under £15,000</c:v>
                </c:pt>
                <c:pt idx="1">
                  <c:v>Male</c:v>
                </c:pt>
              </c:strCache>
            </c:strRef>
          </c:cat>
          <c:val>
            <c:numRef>
              <c:f>Sheet1!$B$7:$C$7</c:f>
              <c:numCache>
                <c:formatCode>0%</c:formatCode>
                <c:ptCount val="2"/>
                <c:pt idx="0">
                  <c:v>0.17</c:v>
                </c:pt>
                <c:pt idx="1">
                  <c:v>0.16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897-49B6-A286-2DCC33FF9DBC}"/>
            </c:ext>
          </c:extLst>
        </c:ser>
        <c:ser>
          <c:idx val="6"/>
          <c:order val="6"/>
          <c:tx>
            <c:strRef>
              <c:f>Sheet1!$A$8</c:f>
              <c:strCache>
                <c:ptCount val="1"/>
                <c:pt idx="0">
                  <c:v>Neither Disagree nor Agree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Under £15,000</c:v>
                </c:pt>
                <c:pt idx="1">
                  <c:v>Male</c:v>
                </c:pt>
              </c:strCache>
            </c:strRef>
          </c:cat>
          <c:val>
            <c:numRef>
              <c:f>Sheet1!$B$8:$C$8</c:f>
              <c:numCache>
                <c:formatCode>0%</c:formatCode>
                <c:ptCount val="2"/>
                <c:pt idx="0">
                  <c:v>0.03</c:v>
                </c:pt>
                <c:pt idx="1">
                  <c:v>0.21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897-49B6-A286-2DCC33FF9DBC}"/>
            </c:ext>
          </c:extLst>
        </c:ser>
        <c:ser>
          <c:idx val="7"/>
          <c:order val="7"/>
          <c:tx>
            <c:strRef>
              <c:f>Sheet1!$A$9</c:f>
              <c:strCache>
                <c:ptCount val="1"/>
                <c:pt idx="0">
                  <c:v>Somewhat Disagree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Under £15,000</c:v>
                </c:pt>
                <c:pt idx="1">
                  <c:v>Male</c:v>
                </c:pt>
              </c:strCache>
            </c:strRef>
          </c:cat>
          <c:val>
            <c:numRef>
              <c:f>Sheet1!$B$9:$C$9</c:f>
              <c:numCache>
                <c:formatCode>0%</c:formatCode>
                <c:ptCount val="2"/>
                <c:pt idx="0">
                  <c:v>0.2</c:v>
                </c:pt>
                <c:pt idx="1">
                  <c:v>0.18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D897-49B6-A286-2DCC33FF9DBC}"/>
            </c:ext>
          </c:extLst>
        </c:ser>
        <c:ser>
          <c:idx val="8"/>
          <c:order val="8"/>
          <c:tx>
            <c:strRef>
              <c:f>Sheet1!$A$10</c:f>
              <c:strCache>
                <c:ptCount val="1"/>
                <c:pt idx="0">
                  <c:v>Disagree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Under £15,000</c:v>
                </c:pt>
                <c:pt idx="1">
                  <c:v>Male</c:v>
                </c:pt>
              </c:strCache>
            </c:strRef>
          </c:cat>
          <c:val>
            <c:numRef>
              <c:f>Sheet1!$B$10:$C$10</c:f>
              <c:numCache>
                <c:formatCode>0%</c:formatCode>
                <c:ptCount val="2"/>
                <c:pt idx="0">
                  <c:v>0.13</c:v>
                </c:pt>
                <c:pt idx="1">
                  <c:v>0.09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D897-49B6-A286-2DCC33FF9DBC}"/>
            </c:ext>
          </c:extLst>
        </c:ser>
        <c:ser>
          <c:idx val="9"/>
          <c:order val="9"/>
          <c:tx>
            <c:strRef>
              <c:f>Sheet1!$A$11</c:f>
              <c:strCache>
                <c:ptCount val="1"/>
                <c:pt idx="0">
                  <c:v>Strongly Disagree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Under £15,000</c:v>
                </c:pt>
                <c:pt idx="1">
                  <c:v>Male</c:v>
                </c:pt>
              </c:strCache>
            </c:strRef>
          </c:cat>
          <c:val>
            <c:numRef>
              <c:f>Sheet1!$B$11:$C$11</c:f>
              <c:numCache>
                <c:formatCode>0%</c:formatCode>
                <c:ptCount val="2"/>
                <c:pt idx="0">
                  <c:v>0.2</c:v>
                </c:pt>
                <c:pt idx="1">
                  <c:v>0.1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D897-49B6-A286-2DCC33FF9DB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432992344"/>
        <c:axId val="432994640"/>
      </c:barChart>
      <c:catAx>
        <c:axId val="43299234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2994640"/>
        <c:crosses val="autoZero"/>
        <c:auto val="1"/>
        <c:lblAlgn val="ctr"/>
        <c:lblOffset val="100"/>
        <c:noMultiLvlLbl val="0"/>
      </c:catAx>
      <c:valAx>
        <c:axId val="4329946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high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29923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pPr>
            <a:r>
              <a:rPr lang="en-US" dirty="0" err="1">
                <a:solidFill>
                  <a:schemeClr val="accent1"/>
                </a:solidFill>
              </a:rPr>
              <a:t>my_class.auto_fill_columns(3) with 'simplify' selected</a:t>
            </a:r>
            <a:endParaRPr lang="en-US" dirty="0">
              <a:solidFill>
                <a:schemeClr val="accent1"/>
              </a:solidFill>
            </a:endParaRPr>
          </a:p>
        </c:rich>
      </c:tx>
      <c:layout>
        <c:manualLayout>
          <c:xMode val="edge"/>
          <c:yMode val="edge"/>
          <c:x val="0.24971999817543986"/>
          <c:y val="5.096832844472440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accen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5.2841254353646935E-2"/>
          <c:y val="0.13392874903376542"/>
          <c:w val="0.89724119164749916"/>
          <c:h val="0.6503295230683596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Average Score (0 is Neutral)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Under £15,000</c:v>
                </c:pt>
                <c:pt idx="1">
                  <c:v>£15,000 to £25,000</c:v>
                </c:pt>
              </c:strCache>
            </c:strRef>
          </c:cat>
          <c:val>
            <c:numRef>
              <c:f>Sheet1!$B$2:$C$2</c:f>
              <c:numCache>
                <c:formatCode>0.00</c:formatCode>
                <c:ptCount val="2"/>
                <c:pt idx="0">
                  <c:v>-0.2</c:v>
                </c:pt>
                <c:pt idx="1">
                  <c:v>-0.37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8F2-4618-825E-02789085842A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Top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Under £15,000</c:v>
                </c:pt>
                <c:pt idx="1">
                  <c:v>£15,000 to £25,000</c:v>
                </c:pt>
              </c:strCache>
            </c:strRef>
          </c:cat>
          <c:val>
            <c:numRef>
              <c:f>Sheet1!$B$3:$C$3</c:f>
              <c:numCache>
                <c:formatCode>0%</c:formatCode>
                <c:ptCount val="2"/>
                <c:pt idx="0">
                  <c:v>0.27</c:v>
                </c:pt>
                <c:pt idx="1">
                  <c:v>0.23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0-109F-47EE-8D85-E85F860CA088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Bottom 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Under £15,000</c:v>
                </c:pt>
                <c:pt idx="1">
                  <c:v>£15,000 to £25,000</c:v>
                </c:pt>
              </c:strCache>
            </c:strRef>
          </c:cat>
          <c:val>
            <c:numRef>
              <c:f>Sheet1!$B$4:$C$4</c:f>
              <c:numCache>
                <c:formatCode>0%</c:formatCode>
                <c:ptCount val="2"/>
                <c:pt idx="0">
                  <c:v>0.33</c:v>
                </c:pt>
                <c:pt idx="1">
                  <c:v>0.23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5DB-411A-9066-54A7E830BE0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432992344"/>
        <c:axId val="432994640"/>
      </c:barChart>
      <c:catAx>
        <c:axId val="43299234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2994640"/>
        <c:crosses val="autoZero"/>
        <c:auto val="1"/>
        <c:lblAlgn val="ctr"/>
        <c:lblOffset val="100"/>
        <c:noMultiLvlLbl val="0"/>
      </c:catAx>
      <c:valAx>
        <c:axId val="4329946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high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29923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pPr>
            <a:r>
              <a:rPr lang="en-GB" dirty="0" err="1">
                <a:solidFill>
                  <a:schemeClr val="accent1"/>
                </a:solidFill>
              </a:rPr>
              <a:t>my_class.auto_fill_columns(5, sort=True) with 'simplify' selected</a:t>
            </a:r>
            <a:endParaRPr lang="en-GB" dirty="0">
              <a:solidFill>
                <a:schemeClr val="accent1"/>
              </a:solidFill>
            </a:endParaRPr>
          </a:p>
        </c:rich>
      </c:tx>
      <c:layout>
        <c:manualLayout>
          <c:xMode val="edge"/>
          <c:yMode val="edge"/>
          <c:x val="0.20310982646230896"/>
          <c:y val="4.432028560410817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accen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5.2841254353646935E-2"/>
          <c:y val="0.13392874903376542"/>
          <c:w val="0.89724119164749916"/>
          <c:h val="0.6503295230683596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Bottom 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Under £15,000</c:v>
                </c:pt>
                <c:pt idx="1">
                  <c:v>£15,000 to £25,000</c:v>
                </c:pt>
              </c:strCache>
            </c:strRef>
          </c:cat>
          <c:val>
            <c:numRef>
              <c:f>Sheet1!$B$2:$C$2</c:f>
              <c:numCache>
                <c:formatCode>0%</c:formatCode>
                <c:ptCount val="2"/>
                <c:pt idx="0">
                  <c:v>0.33</c:v>
                </c:pt>
                <c:pt idx="1">
                  <c:v>0.23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8F2-4618-825E-02789085842A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Top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Under £15,000</c:v>
                </c:pt>
                <c:pt idx="1">
                  <c:v>£15,000 to £25,000</c:v>
                </c:pt>
              </c:strCache>
            </c:strRef>
          </c:cat>
          <c:val>
            <c:numRef>
              <c:f>Sheet1!$B$3:$C$3</c:f>
              <c:numCache>
                <c:formatCode>0%</c:formatCode>
                <c:ptCount val="2"/>
                <c:pt idx="0">
                  <c:v>0.27</c:v>
                </c:pt>
                <c:pt idx="1">
                  <c:v>0.23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0-109F-47EE-8D85-E85F860CA088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Somewhat Disagree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Under £15,000</c:v>
                </c:pt>
                <c:pt idx="1">
                  <c:v>£15,000 to £25,000</c:v>
                </c:pt>
              </c:strCache>
            </c:strRef>
          </c:cat>
          <c:val>
            <c:numRef>
              <c:f>Sheet1!$B$4:$C$4</c:f>
              <c:numCache>
                <c:formatCode>0%</c:formatCode>
                <c:ptCount val="2"/>
                <c:pt idx="0">
                  <c:v>0.2</c:v>
                </c:pt>
                <c:pt idx="1">
                  <c:v>0.37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17A-4EDD-8DA6-A331EA7C4C4C}"/>
            </c:ext>
          </c:extLst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Strongly Disagree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Under £15,000</c:v>
                </c:pt>
                <c:pt idx="1">
                  <c:v>£15,000 to £25,000</c:v>
                </c:pt>
              </c:strCache>
            </c:strRef>
          </c:cat>
          <c:val>
            <c:numRef>
              <c:f>Sheet1!$B$5:$C$5</c:f>
              <c:numCache>
                <c:formatCode>0%</c:formatCode>
                <c:ptCount val="2"/>
                <c:pt idx="0">
                  <c:v>0.2</c:v>
                </c:pt>
                <c:pt idx="1">
                  <c:v>0.14000000000000001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17A-4EDD-8DA6-A331EA7C4C4C}"/>
            </c:ext>
          </c:extLst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Strongly Agree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Under £15,000</c:v>
                </c:pt>
                <c:pt idx="1">
                  <c:v>£15,000 to £25,000</c:v>
                </c:pt>
              </c:strCache>
            </c:strRef>
          </c:cat>
          <c:val>
            <c:numRef>
              <c:f>Sheet1!$B$6:$C$6</c:f>
              <c:numCache>
                <c:formatCode>0%</c:formatCode>
                <c:ptCount val="2"/>
                <c:pt idx="0">
                  <c:v>0.17</c:v>
                </c:pt>
                <c:pt idx="1">
                  <c:v>0.09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17A-4EDD-8DA6-A331EA7C4C4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432992344"/>
        <c:axId val="432994640"/>
      </c:barChart>
      <c:catAx>
        <c:axId val="43299234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2994640"/>
        <c:crosses val="autoZero"/>
        <c:auto val="1"/>
        <c:lblAlgn val="ctr"/>
        <c:lblOffset val="100"/>
        <c:noMultiLvlLbl val="0"/>
      </c:catAx>
      <c:valAx>
        <c:axId val="4329946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high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29923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pPr>
            <a:r>
              <a:rPr lang="en-GB" dirty="0" err="1">
                <a:solidFill>
                  <a:schemeClr val="accent1"/>
                </a:solidFill>
              </a:rPr>
              <a:t>my_class.auto_fill_columns() with simplify and flip-data selected</a:t>
            </a:r>
            <a:endParaRPr lang="en-GB" dirty="0">
              <a:solidFill>
                <a:schemeClr val="accent1"/>
              </a:solidFill>
            </a:endParaRPr>
          </a:p>
        </c:rich>
      </c:tx>
      <c:layout>
        <c:manualLayout>
          <c:xMode val="edge"/>
          <c:yMode val="edge"/>
          <c:x val="0.19911466888689772"/>
          <c:y val="7.091245696657308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accen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5.2841254353646935E-2"/>
          <c:y val="0.13392874903376542"/>
          <c:w val="0.89724119164749916"/>
          <c:h val="0.6503295230683596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Under £15,000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Sheet1!$B$1:$K$1</c:f>
              <c:strCache>
                <c:ptCount val="10"/>
                <c:pt idx="0">
                  <c:v>Average Score (0 is Neutral)</c:v>
                </c:pt>
                <c:pt idx="1">
                  <c:v>Top 2</c:v>
                </c:pt>
                <c:pt idx="2">
                  <c:v>Bottom 2</c:v>
                </c:pt>
                <c:pt idx="3">
                  <c:v>Strongly Agree</c:v>
                </c:pt>
                <c:pt idx="4">
                  <c:v>Agree</c:v>
                </c:pt>
                <c:pt idx="5">
                  <c:v>Somewhat Agree</c:v>
                </c:pt>
                <c:pt idx="6">
                  <c:v>Neither Disagree nor Agree</c:v>
                </c:pt>
                <c:pt idx="7">
                  <c:v>Somewhat Disagree</c:v>
                </c:pt>
                <c:pt idx="8">
                  <c:v>Disagree</c:v>
                </c:pt>
                <c:pt idx="9">
                  <c:v>Strongly Disagree</c:v>
                </c:pt>
              </c:strCache>
            </c:strRef>
          </c:cat>
          <c:val>
            <c:numRef>
              <c:f>Sheet1!$B$2:$K$2</c:f>
              <c:numCache>
                <c:formatCode>0%</c:formatCode>
                <c:ptCount val="10"/>
                <c:pt idx="0" formatCode="0.00">
                  <c:v>-0.2</c:v>
                </c:pt>
                <c:pt idx="1">
                  <c:v>0.27</c:v>
                </c:pt>
                <c:pt idx="2">
                  <c:v>0.33</c:v>
                </c:pt>
                <c:pt idx="3">
                  <c:v>0.17</c:v>
                </c:pt>
                <c:pt idx="4">
                  <c:v>0.1</c:v>
                </c:pt>
                <c:pt idx="5">
                  <c:v>0.17</c:v>
                </c:pt>
                <c:pt idx="6">
                  <c:v>0.03</c:v>
                </c:pt>
                <c:pt idx="7">
                  <c:v>0.2</c:v>
                </c:pt>
                <c:pt idx="8">
                  <c:v>0.13</c:v>
                </c:pt>
                <c:pt idx="9">
                  <c:v>0.2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8F2-4618-825E-02789085842A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£15,000 to £25,000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Sheet1!$B$1:$K$1</c:f>
              <c:strCache>
                <c:ptCount val="10"/>
                <c:pt idx="0">
                  <c:v>Average Score (0 is Neutral)</c:v>
                </c:pt>
                <c:pt idx="1">
                  <c:v>Top 2</c:v>
                </c:pt>
                <c:pt idx="2">
                  <c:v>Bottom 2</c:v>
                </c:pt>
                <c:pt idx="3">
                  <c:v>Strongly Agree</c:v>
                </c:pt>
                <c:pt idx="4">
                  <c:v>Agree</c:v>
                </c:pt>
                <c:pt idx="5">
                  <c:v>Somewhat Agree</c:v>
                </c:pt>
                <c:pt idx="6">
                  <c:v>Neither Disagree nor Agree</c:v>
                </c:pt>
                <c:pt idx="7">
                  <c:v>Somewhat Disagree</c:v>
                </c:pt>
                <c:pt idx="8">
                  <c:v>Disagree</c:v>
                </c:pt>
                <c:pt idx="9">
                  <c:v>Strongly Disagree</c:v>
                </c:pt>
              </c:strCache>
            </c:strRef>
          </c:cat>
          <c:val>
            <c:numRef>
              <c:f>Sheet1!$B$3:$K$3</c:f>
              <c:numCache>
                <c:formatCode>0%</c:formatCode>
                <c:ptCount val="10"/>
                <c:pt idx="0" formatCode="0.00">
                  <c:v>-0.37</c:v>
                </c:pt>
                <c:pt idx="1">
                  <c:v>0.23</c:v>
                </c:pt>
                <c:pt idx="2">
                  <c:v>0.23</c:v>
                </c:pt>
                <c:pt idx="3">
                  <c:v>0.09</c:v>
                </c:pt>
                <c:pt idx="4">
                  <c:v>0.14000000000000001</c:v>
                </c:pt>
                <c:pt idx="5">
                  <c:v>0.06</c:v>
                </c:pt>
                <c:pt idx="6">
                  <c:v>0.11</c:v>
                </c:pt>
                <c:pt idx="7">
                  <c:v>0.37</c:v>
                </c:pt>
                <c:pt idx="8">
                  <c:v>0.09</c:v>
                </c:pt>
                <c:pt idx="9">
                  <c:v>0.14000000000000001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0-109F-47EE-8D85-E85F860CA08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432992344"/>
        <c:axId val="432994640"/>
      </c:barChart>
      <c:catAx>
        <c:axId val="43299234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2994640"/>
        <c:crosses val="autoZero"/>
        <c:auto val="1"/>
        <c:lblAlgn val="ctr"/>
        <c:lblOffset val="100"/>
        <c:noMultiLvlLbl val="0"/>
      </c:catAx>
      <c:valAx>
        <c:axId val="4329946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high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29923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pPr>
            <a:r>
              <a:rPr lang="en-GB" dirty="0" err="1">
                <a:solidFill>
                  <a:schemeClr val="accent1"/>
                </a:solidFill>
              </a:rPr>
              <a:t>my_class.auto_fill_columns(5) with 'simplify' and flip-data selected</a:t>
            </a:r>
            <a:endParaRPr lang="en-GB" dirty="0">
              <a:solidFill>
                <a:schemeClr val="accent1"/>
              </a:solidFill>
            </a:endParaRPr>
          </a:p>
        </c:rich>
      </c:tx>
      <c:layout>
        <c:manualLayout>
          <c:xMode val="edge"/>
          <c:yMode val="edge"/>
          <c:x val="0.20044638807870144"/>
          <c:y val="5.318434272492981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accen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5.2841254353646935E-2"/>
          <c:y val="0.13392874903376542"/>
          <c:w val="0.89724119164749916"/>
          <c:h val="0.6503295230683596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Under £15,000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Sheet1!$B$1:$F$1</c:f>
              <c:strCache>
                <c:ptCount val="5"/>
                <c:pt idx="0">
                  <c:v>Average Score (0 is Neutral)</c:v>
                </c:pt>
                <c:pt idx="1">
                  <c:v>Top 2</c:v>
                </c:pt>
                <c:pt idx="2">
                  <c:v>Bottom 2</c:v>
                </c:pt>
                <c:pt idx="3">
                  <c:v>Strongly Agree</c:v>
                </c:pt>
                <c:pt idx="4">
                  <c:v>Agree</c:v>
                </c:pt>
              </c:strCache>
            </c:strRef>
          </c:cat>
          <c:val>
            <c:numRef>
              <c:f>Sheet1!$B$2:$F$2</c:f>
              <c:numCache>
                <c:formatCode>0%</c:formatCode>
                <c:ptCount val="5"/>
                <c:pt idx="0" formatCode="0.00">
                  <c:v>-0.2</c:v>
                </c:pt>
                <c:pt idx="1">
                  <c:v>0.27</c:v>
                </c:pt>
                <c:pt idx="2">
                  <c:v>0.33</c:v>
                </c:pt>
                <c:pt idx="3">
                  <c:v>0.17</c:v>
                </c:pt>
                <c:pt idx="4">
                  <c:v>0.1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8F2-4618-825E-02789085842A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£15,000 to £25,000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Sheet1!$B$1:$F$1</c:f>
              <c:strCache>
                <c:ptCount val="5"/>
                <c:pt idx="0">
                  <c:v>Average Score (0 is Neutral)</c:v>
                </c:pt>
                <c:pt idx="1">
                  <c:v>Top 2</c:v>
                </c:pt>
                <c:pt idx="2">
                  <c:v>Bottom 2</c:v>
                </c:pt>
                <c:pt idx="3">
                  <c:v>Strongly Agree</c:v>
                </c:pt>
                <c:pt idx="4">
                  <c:v>Agree</c:v>
                </c:pt>
              </c:strCache>
            </c:strRef>
          </c:cat>
          <c:val>
            <c:numRef>
              <c:f>Sheet1!$B$3:$F$3</c:f>
              <c:numCache>
                <c:formatCode>0%</c:formatCode>
                <c:ptCount val="5"/>
                <c:pt idx="0" formatCode="0.00">
                  <c:v>-0.37</c:v>
                </c:pt>
                <c:pt idx="1">
                  <c:v>0.23</c:v>
                </c:pt>
                <c:pt idx="2">
                  <c:v>0.23</c:v>
                </c:pt>
                <c:pt idx="3">
                  <c:v>0.09</c:v>
                </c:pt>
                <c:pt idx="4">
                  <c:v>0.14000000000000001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0-109F-47EE-8D85-E85F860CA08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432992344"/>
        <c:axId val="432994640"/>
      </c:barChart>
      <c:catAx>
        <c:axId val="43299234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2994640"/>
        <c:crosses val="autoZero"/>
        <c:auto val="1"/>
        <c:lblAlgn val="ctr"/>
        <c:lblOffset val="100"/>
        <c:noMultiLvlLbl val="0"/>
      </c:catAx>
      <c:valAx>
        <c:axId val="4329946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high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29923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pPr>
            <a:r>
              <a:rPr lang="en-GB" dirty="0" err="1">
                <a:solidFill>
                  <a:schemeClr val="accent1"/>
                </a:solidFill>
              </a:rPr>
              <a:t>my_class.auto_fill_columns() with multiple groups and simplify OFF</a:t>
            </a:r>
            <a:endParaRPr lang="en-GB" dirty="0">
              <a:solidFill>
                <a:schemeClr val="accent1"/>
              </a:solidFill>
            </a:endParaRPr>
          </a:p>
        </c:rich>
      </c:tx>
      <c:layout>
        <c:manualLayout>
          <c:xMode val="edge"/>
          <c:yMode val="edge"/>
          <c:x val="0.11787979818686957"/>
          <c:y val="7.091245696657308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accen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5.2841254353646942E-2"/>
          <c:y val="0.13171273475356005"/>
          <c:w val="0.89724119164749916"/>
          <c:h val="0.6503295230683596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Average Score (0 is Neutral)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Sheet1!$B$2:$C$2</c:f>
              <c:numCache>
                <c:formatCode>0.00</c:formatCode>
                <c:ptCount val="2"/>
                <c:pt idx="0">
                  <c:v>0.18</c:v>
                </c:pt>
                <c:pt idx="1">
                  <c:v>-0.71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8F2-4618-825E-02789085842A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Top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Sheet1!$B$3:$C$3</c:f>
              <c:numCache>
                <c:formatCode>0%</c:formatCode>
                <c:ptCount val="2"/>
                <c:pt idx="0">
                  <c:v>0.26</c:v>
                </c:pt>
                <c:pt idx="1">
                  <c:v>0.13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0-109F-47EE-8D85-E85F860CA088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Bottom 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Sheet1!$B$4:$C$4</c:f>
              <c:numCache>
                <c:formatCode>0%</c:formatCode>
                <c:ptCount val="2"/>
                <c:pt idx="0">
                  <c:v>0.18</c:v>
                </c:pt>
                <c:pt idx="1">
                  <c:v>0.4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454-4A90-9146-79991DDE8036}"/>
            </c:ext>
          </c:extLst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Strongly Agree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Sheet1!$B$5:$C$5</c:f>
              <c:numCache>
                <c:formatCode>0%</c:formatCode>
                <c:ptCount val="2"/>
                <c:pt idx="0">
                  <c:v>0.15</c:v>
                </c:pt>
                <c:pt idx="1">
                  <c:v>0.06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454-4A90-9146-79991DDE8036}"/>
            </c:ext>
          </c:extLst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Agree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Sheet1!$B$6:$C$6</c:f>
              <c:numCache>
                <c:formatCode>0%</c:formatCode>
                <c:ptCount val="2"/>
                <c:pt idx="0">
                  <c:v>0.11</c:v>
                </c:pt>
                <c:pt idx="1">
                  <c:v>7.0000000000000007E-2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454-4A90-9146-79991DDE8036}"/>
            </c:ext>
          </c:extLst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Somewhat Agree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Sheet1!$B$7:$C$7</c:f>
              <c:numCache>
                <c:formatCode>0%</c:formatCode>
                <c:ptCount val="2"/>
                <c:pt idx="0">
                  <c:v>0.16</c:v>
                </c:pt>
                <c:pt idx="1">
                  <c:v>0.17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454-4A90-9146-79991DDE8036}"/>
            </c:ext>
          </c:extLst>
        </c:ser>
        <c:ser>
          <c:idx val="6"/>
          <c:order val="6"/>
          <c:tx>
            <c:strRef>
              <c:f>Sheet1!$A$8</c:f>
              <c:strCache>
                <c:ptCount val="1"/>
                <c:pt idx="0">
                  <c:v>Neither Disagree nor Agree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Sheet1!$B$8:$C$8</c:f>
              <c:numCache>
                <c:formatCode>0%</c:formatCode>
                <c:ptCount val="2"/>
                <c:pt idx="0">
                  <c:v>0.21</c:v>
                </c:pt>
                <c:pt idx="1">
                  <c:v>0.1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454-4A90-9146-79991DDE8036}"/>
            </c:ext>
          </c:extLst>
        </c:ser>
        <c:ser>
          <c:idx val="7"/>
          <c:order val="7"/>
          <c:tx>
            <c:strRef>
              <c:f>Sheet1!$A$9</c:f>
              <c:strCache>
                <c:ptCount val="1"/>
                <c:pt idx="0">
                  <c:v>Somewhat Disagree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Sheet1!$B$9:$C$9</c:f>
              <c:numCache>
                <c:formatCode>0%</c:formatCode>
                <c:ptCount val="2"/>
                <c:pt idx="0">
                  <c:v>0.18</c:v>
                </c:pt>
                <c:pt idx="1">
                  <c:v>0.2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D454-4A90-9146-79991DDE8036}"/>
            </c:ext>
          </c:extLst>
        </c:ser>
        <c:ser>
          <c:idx val="8"/>
          <c:order val="8"/>
          <c:tx>
            <c:strRef>
              <c:f>Sheet1!$A$10</c:f>
              <c:strCache>
                <c:ptCount val="1"/>
                <c:pt idx="0">
                  <c:v>Disagree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Sheet1!$B$10:$C$10</c:f>
              <c:numCache>
                <c:formatCode>0%</c:formatCode>
                <c:ptCount val="2"/>
                <c:pt idx="0">
                  <c:v>0.09</c:v>
                </c:pt>
                <c:pt idx="1">
                  <c:v>0.19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D454-4A90-9146-79991DDE8036}"/>
            </c:ext>
          </c:extLst>
        </c:ser>
        <c:ser>
          <c:idx val="9"/>
          <c:order val="9"/>
          <c:tx>
            <c:strRef>
              <c:f>Sheet1!$A$11</c:f>
              <c:strCache>
                <c:ptCount val="1"/>
                <c:pt idx="0">
                  <c:v>Strongly Disagree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Sheet1!$B$11:$C$11</c:f>
              <c:numCache>
                <c:formatCode>0%</c:formatCode>
                <c:ptCount val="2"/>
                <c:pt idx="0">
                  <c:v>0.1</c:v>
                </c:pt>
                <c:pt idx="1">
                  <c:v>0.21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D454-4A90-9146-79991DDE803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432992344"/>
        <c:axId val="432994640"/>
      </c:barChart>
      <c:catAx>
        <c:axId val="43299234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2994640"/>
        <c:crosses val="autoZero"/>
        <c:auto val="1"/>
        <c:lblAlgn val="ctr"/>
        <c:lblOffset val="100"/>
        <c:noMultiLvlLbl val="0"/>
      </c:catAx>
      <c:valAx>
        <c:axId val="4329946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high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29923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pPr>
            <a:r>
              <a:rPr lang="en-US" dirty="0" err="1">
                <a:solidFill>
                  <a:schemeClr val="accent1"/>
                </a:solidFill>
              </a:rPr>
              <a:t>my_class.auto_fill_rows(3) - first 3 only</a:t>
            </a:r>
            <a:endParaRPr lang="en-US" dirty="0">
              <a:solidFill>
                <a:schemeClr val="accent1"/>
              </a:solidFill>
            </a:endParaRPr>
          </a:p>
        </c:rich>
      </c:tx>
      <c:layout>
        <c:manualLayout>
          <c:xMode val="edge"/>
          <c:yMode val="edge"/>
          <c:x val="0.24971999817543986"/>
          <c:y val="1.108007140102704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accen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5.2841254353646935E-2"/>
          <c:y val="0.13392874903376542"/>
          <c:w val="0.89724119164749916"/>
          <c:h val="0.6503295230683596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The company makes excellent products.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Sheet1!$B$1:$D$1</c:f>
              <c:strCache>
                <c:ptCount val="3"/>
                <c:pt idx="0">
                  <c:v>Operations</c:v>
                </c:pt>
                <c:pt idx="1">
                  <c:v>Sales and Marketing</c:v>
                </c:pt>
                <c:pt idx="2">
                  <c:v>Product Development</c:v>
                </c:pt>
              </c:strCache>
            </c:strRef>
          </c:cat>
          <c:val>
            <c:numRef>
              <c:f>Sheet1!$B$2:$D$2</c:f>
              <c:numCache>
                <c:formatCode>0.00</c:formatCode>
                <c:ptCount val="3"/>
                <c:pt idx="0">
                  <c:v>0.22</c:v>
                </c:pt>
                <c:pt idx="1">
                  <c:v>0.71</c:v>
                </c:pt>
                <c:pt idx="2">
                  <c:v>0.09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8F2-4618-825E-02789085842A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The atmosphere in the workplace is good.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Sheet1!$B$1:$D$1</c:f>
              <c:strCache>
                <c:ptCount val="3"/>
                <c:pt idx="0">
                  <c:v>Operations</c:v>
                </c:pt>
                <c:pt idx="1">
                  <c:v>Sales and Marketing</c:v>
                </c:pt>
                <c:pt idx="2">
                  <c:v>Product Development</c:v>
                </c:pt>
              </c:strCache>
            </c:strRef>
          </c:cat>
          <c:val>
            <c:numRef>
              <c:f>Sheet1!$B$3:$D$3</c:f>
              <c:numCache>
                <c:formatCode>0.00</c:formatCode>
                <c:ptCount val="3"/>
                <c:pt idx="0">
                  <c:v>-0.19</c:v>
                </c:pt>
                <c:pt idx="1">
                  <c:v>-0.38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0-109F-47EE-8D85-E85F860CA088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It is a great company to work for.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Sheet1!$B$1:$D$1</c:f>
              <c:strCache>
                <c:ptCount val="3"/>
                <c:pt idx="0">
                  <c:v>Operations</c:v>
                </c:pt>
                <c:pt idx="1">
                  <c:v>Sales and Marketing</c:v>
                </c:pt>
                <c:pt idx="2">
                  <c:v>Product Development</c:v>
                </c:pt>
              </c:strCache>
            </c:strRef>
          </c:cat>
          <c:val>
            <c:numRef>
              <c:f>Sheet1!$B$4:$D$4</c:f>
              <c:numCache>
                <c:formatCode>0.00</c:formatCode>
                <c:ptCount val="3"/>
                <c:pt idx="0">
                  <c:v>-0.7</c:v>
                </c:pt>
                <c:pt idx="1">
                  <c:v>-0.5</c:v>
                </c:pt>
                <c:pt idx="2">
                  <c:v>-0.42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44F-48DA-B9CC-B13C73E78AA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432992344"/>
        <c:axId val="432994640"/>
      </c:barChart>
      <c:catAx>
        <c:axId val="43299234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2994640"/>
        <c:crosses val="autoZero"/>
        <c:auto val="1"/>
        <c:lblAlgn val="ctr"/>
        <c:lblOffset val="100"/>
        <c:noMultiLvlLbl val="0"/>
      </c:catAx>
      <c:valAx>
        <c:axId val="4329946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high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29923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pPr>
            <a:r>
              <a:rPr lang="en-GB" dirty="0" err="1">
                <a:solidFill>
                  <a:schemeClr val="accent1"/>
                </a:solidFill>
              </a:rPr>
              <a:t>my_class.auto_fill_columns() with multiple groups with Simplify</a:t>
            </a:r>
            <a:endParaRPr lang="en-GB" dirty="0">
              <a:solidFill>
                <a:schemeClr val="accent1"/>
              </a:solidFill>
            </a:endParaRPr>
          </a:p>
        </c:rich>
      </c:tx>
      <c:layout>
        <c:manualLayout>
          <c:xMode val="edge"/>
          <c:yMode val="edge"/>
          <c:x val="4.6836668835516402E-3"/>
          <c:y val="2.437615708225949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accen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5.2841254353646935E-2"/>
          <c:y val="0.13392874903376542"/>
          <c:w val="0.89724119164749916"/>
          <c:h val="0.6503295230683596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Average Score (0 is Neutral)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Male</c:v>
                </c:pt>
                <c:pt idx="1">
                  <c:v>Male</c:v>
                </c:pt>
              </c:strCache>
            </c:strRef>
          </c:cat>
          <c:val>
            <c:numRef>
              <c:f>Sheet1!$B$2:$C$2</c:f>
              <c:numCache>
                <c:formatCode>0.00</c:formatCode>
                <c:ptCount val="2"/>
                <c:pt idx="0">
                  <c:v>0.18</c:v>
                </c:pt>
                <c:pt idx="1">
                  <c:v>0.32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8F2-4618-825E-02789085842A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Top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Male</c:v>
                </c:pt>
                <c:pt idx="1">
                  <c:v>Male</c:v>
                </c:pt>
              </c:strCache>
            </c:strRef>
          </c:cat>
          <c:val>
            <c:numRef>
              <c:f>Sheet1!$B$3:$C$3</c:f>
              <c:numCache>
                <c:formatCode>0%</c:formatCode>
                <c:ptCount val="2"/>
                <c:pt idx="0">
                  <c:v>0.26</c:v>
                </c:pt>
                <c:pt idx="1">
                  <c:v>0.39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0-109F-47EE-8D85-E85F860CA088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Bottom 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Male</c:v>
                </c:pt>
                <c:pt idx="1">
                  <c:v>Male</c:v>
                </c:pt>
              </c:strCache>
            </c:strRef>
          </c:cat>
          <c:val>
            <c:numRef>
              <c:f>Sheet1!$B$4:$C$4</c:f>
              <c:numCache>
                <c:formatCode>0%</c:formatCode>
                <c:ptCount val="2"/>
                <c:pt idx="0">
                  <c:v>0.18</c:v>
                </c:pt>
                <c:pt idx="1">
                  <c:v>0.28000000000000003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9BA-481F-8E7E-DD34DB3B8F50}"/>
            </c:ext>
          </c:extLst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Strongly Agree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Male</c:v>
                </c:pt>
                <c:pt idx="1">
                  <c:v>Male</c:v>
                </c:pt>
              </c:strCache>
            </c:strRef>
          </c:cat>
          <c:val>
            <c:numRef>
              <c:f>Sheet1!$B$5:$C$5</c:f>
              <c:numCache>
                <c:formatCode>0%</c:formatCode>
                <c:ptCount val="2"/>
                <c:pt idx="0">
                  <c:v>0.15</c:v>
                </c:pt>
                <c:pt idx="1">
                  <c:v>0.23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9BA-481F-8E7E-DD34DB3B8F50}"/>
            </c:ext>
          </c:extLst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Agree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Male</c:v>
                </c:pt>
                <c:pt idx="1">
                  <c:v>Male</c:v>
                </c:pt>
              </c:strCache>
            </c:strRef>
          </c:cat>
          <c:val>
            <c:numRef>
              <c:f>Sheet1!$B$6:$C$6</c:f>
              <c:numCache>
                <c:formatCode>0%</c:formatCode>
                <c:ptCount val="2"/>
                <c:pt idx="0">
                  <c:v>0.11</c:v>
                </c:pt>
                <c:pt idx="1">
                  <c:v>0.16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9BA-481F-8E7E-DD34DB3B8F50}"/>
            </c:ext>
          </c:extLst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Somewhat Agree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Male</c:v>
                </c:pt>
                <c:pt idx="1">
                  <c:v>Male</c:v>
                </c:pt>
              </c:strCache>
            </c:strRef>
          </c:cat>
          <c:val>
            <c:numRef>
              <c:f>Sheet1!$B$7:$C$7</c:f>
              <c:numCache>
                <c:formatCode>0%</c:formatCode>
                <c:ptCount val="2"/>
                <c:pt idx="0">
                  <c:v>0.16</c:v>
                </c:pt>
                <c:pt idx="1">
                  <c:v>0.1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9BA-481F-8E7E-DD34DB3B8F50}"/>
            </c:ext>
          </c:extLst>
        </c:ser>
        <c:ser>
          <c:idx val="6"/>
          <c:order val="6"/>
          <c:tx>
            <c:strRef>
              <c:f>Sheet1!$A$8</c:f>
              <c:strCache>
                <c:ptCount val="1"/>
                <c:pt idx="0">
                  <c:v>Neither Disagree nor Agree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Male</c:v>
                </c:pt>
                <c:pt idx="1">
                  <c:v>Male</c:v>
                </c:pt>
              </c:strCache>
            </c:strRef>
          </c:cat>
          <c:val>
            <c:numRef>
              <c:f>Sheet1!$B$8:$C$8</c:f>
              <c:numCache>
                <c:formatCode>0%</c:formatCode>
                <c:ptCount val="2"/>
                <c:pt idx="0">
                  <c:v>0.21</c:v>
                </c:pt>
                <c:pt idx="1">
                  <c:v>0.12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9BA-481F-8E7E-DD34DB3B8F50}"/>
            </c:ext>
          </c:extLst>
        </c:ser>
        <c:ser>
          <c:idx val="7"/>
          <c:order val="7"/>
          <c:tx>
            <c:strRef>
              <c:f>Sheet1!$A$9</c:f>
              <c:strCache>
                <c:ptCount val="1"/>
                <c:pt idx="0">
                  <c:v>Somewhat Disagree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Male</c:v>
                </c:pt>
                <c:pt idx="1">
                  <c:v>Male</c:v>
                </c:pt>
              </c:strCache>
            </c:strRef>
          </c:cat>
          <c:val>
            <c:numRef>
              <c:f>Sheet1!$B$9:$C$9</c:f>
              <c:numCache>
                <c:formatCode>0%</c:formatCode>
                <c:ptCount val="2"/>
                <c:pt idx="0">
                  <c:v>0.18</c:v>
                </c:pt>
                <c:pt idx="1">
                  <c:v>0.11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E9BA-481F-8E7E-DD34DB3B8F50}"/>
            </c:ext>
          </c:extLst>
        </c:ser>
        <c:ser>
          <c:idx val="8"/>
          <c:order val="8"/>
          <c:tx>
            <c:strRef>
              <c:f>Sheet1!$A$10</c:f>
              <c:strCache>
                <c:ptCount val="1"/>
                <c:pt idx="0">
                  <c:v>Disagree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Male</c:v>
                </c:pt>
                <c:pt idx="1">
                  <c:v>Male</c:v>
                </c:pt>
              </c:strCache>
            </c:strRef>
          </c:cat>
          <c:val>
            <c:numRef>
              <c:f>Sheet1!$B$10:$C$10</c:f>
              <c:numCache>
                <c:formatCode>0%</c:formatCode>
                <c:ptCount val="2"/>
                <c:pt idx="0">
                  <c:v>0.09</c:v>
                </c:pt>
                <c:pt idx="1">
                  <c:v>0.16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E9BA-481F-8E7E-DD34DB3B8F50}"/>
            </c:ext>
          </c:extLst>
        </c:ser>
        <c:ser>
          <c:idx val="9"/>
          <c:order val="9"/>
          <c:tx>
            <c:strRef>
              <c:f>Sheet1!$A$11</c:f>
              <c:strCache>
                <c:ptCount val="1"/>
                <c:pt idx="0">
                  <c:v>Strongly Disagree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Male</c:v>
                </c:pt>
                <c:pt idx="1">
                  <c:v>Male</c:v>
                </c:pt>
              </c:strCache>
            </c:strRef>
          </c:cat>
          <c:val>
            <c:numRef>
              <c:f>Sheet1!$B$11:$C$11</c:f>
              <c:numCache>
                <c:formatCode>0%</c:formatCode>
                <c:ptCount val="2"/>
                <c:pt idx="0">
                  <c:v>0.1</c:v>
                </c:pt>
                <c:pt idx="1">
                  <c:v>0.12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E9BA-481F-8E7E-DD34DB3B8F5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432992344"/>
        <c:axId val="432994640"/>
      </c:barChart>
      <c:catAx>
        <c:axId val="43299234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2994640"/>
        <c:crosses val="autoZero"/>
        <c:auto val="1"/>
        <c:lblAlgn val="ctr"/>
        <c:lblOffset val="100"/>
        <c:noMultiLvlLbl val="0"/>
      </c:catAx>
      <c:valAx>
        <c:axId val="4329946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high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29923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pPr>
            <a:r>
              <a:rPr lang="en-GB" dirty="0" err="1">
                <a:solidFill>
                  <a:schemeClr val="accent1"/>
                </a:solidFill>
              </a:rPr>
              <a:t>If sorting between Groups is needed, eg Top2 then, select Column and use Exclude items of this type, and then sort.  Group Names are added inthis case</a:t>
            </a:r>
            <a:endParaRPr lang="en-GB" dirty="0">
              <a:solidFill>
                <a:schemeClr val="accent1"/>
              </a:solidFill>
            </a:endParaRPr>
          </a:p>
        </c:rich>
      </c:tx>
      <c:layout>
        <c:manualLayout>
          <c:xMode val="edge"/>
          <c:yMode val="edge"/>
          <c:x val="0.12587011333769199"/>
          <c:y val="4.210427132390276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accen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59665350501675396"/>
          <c:y val="0.13392874903376542"/>
          <c:w val="0.37254383007682546"/>
          <c:h val="0.78329037988068417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I am proud to work here. : Level of Agreement : Bottom 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</c:f>
              <c:strCache>
                <c:ptCount val="1"/>
                <c:pt idx="0">
                  <c:v>Base</c:v>
                </c:pt>
              </c:strCache>
            </c:strRef>
          </c:cat>
          <c:val>
            <c:numRef>
              <c:f>Sheet1!$B$2</c:f>
              <c:numCache>
                <c:formatCode>0.0%</c:formatCode>
                <c:ptCount val="1"/>
                <c:pt idx="0">
                  <c:v>0.34299999999999997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8F2-4618-825E-02789085842A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The company supports my career ambitions. : Level of Agreement : Top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</c:f>
              <c:strCache>
                <c:ptCount val="1"/>
                <c:pt idx="0">
                  <c:v>Base</c:v>
                </c:pt>
              </c:strCache>
            </c:strRef>
          </c:cat>
          <c:val>
            <c:numRef>
              <c:f>Sheet1!$B$3</c:f>
              <c:numCache>
                <c:formatCode>0.0%</c:formatCode>
                <c:ptCount val="1"/>
                <c:pt idx="0">
                  <c:v>0.33700000000000002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F4F-48EA-9525-93140CDD155B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My manager makes my objectives clear. : Level of Agreement : Bottom 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</c:f>
              <c:strCache>
                <c:ptCount val="1"/>
                <c:pt idx="0">
                  <c:v>Base</c:v>
                </c:pt>
              </c:strCache>
            </c:strRef>
          </c:cat>
          <c:val>
            <c:numRef>
              <c:f>Sheet1!$B$4</c:f>
              <c:numCache>
                <c:formatCode>0.0%</c:formatCode>
                <c:ptCount val="1"/>
                <c:pt idx="0">
                  <c:v>0.33700000000000002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F4F-48EA-9525-93140CDD155B}"/>
            </c:ext>
          </c:extLst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The company allows me to maintain a healthy work life balance. : Level of Agreement : Top 2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</c:f>
              <c:strCache>
                <c:ptCount val="1"/>
                <c:pt idx="0">
                  <c:v>Base</c:v>
                </c:pt>
              </c:strCache>
            </c:strRef>
          </c:cat>
          <c:val>
            <c:numRef>
              <c:f>Sheet1!$B$5</c:f>
              <c:numCache>
                <c:formatCode>0.0%</c:formatCode>
                <c:ptCount val="1"/>
                <c:pt idx="0">
                  <c:v>0.33100000000000002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F4F-48EA-9525-93140CDD155B}"/>
            </c:ext>
          </c:extLst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The company makes excellent products. : Level of Agreement : Top 2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</c:f>
              <c:strCache>
                <c:ptCount val="1"/>
                <c:pt idx="0">
                  <c:v>Base</c:v>
                </c:pt>
              </c:strCache>
            </c:strRef>
          </c:cat>
          <c:val>
            <c:numRef>
              <c:f>Sheet1!$B$6</c:f>
              <c:numCache>
                <c:formatCode>0.0%</c:formatCode>
                <c:ptCount val="1"/>
                <c:pt idx="0">
                  <c:v>0.32600000000000001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F4F-48EA-9525-93140CDD155B}"/>
            </c:ext>
          </c:extLst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I understand my career path and my promotion possibilities. : Level of Agreement : Bottom 2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</c:f>
              <c:strCache>
                <c:ptCount val="1"/>
                <c:pt idx="0">
                  <c:v>Base</c:v>
                </c:pt>
              </c:strCache>
            </c:strRef>
          </c:cat>
          <c:val>
            <c:numRef>
              <c:f>Sheet1!$B$7</c:f>
              <c:numCache>
                <c:formatCode>0.0%</c:formatCode>
                <c:ptCount val="1"/>
                <c:pt idx="0">
                  <c:v>0.309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F4F-48EA-9525-93140CDD155B}"/>
            </c:ext>
          </c:extLst>
        </c:ser>
        <c:ser>
          <c:idx val="6"/>
          <c:order val="6"/>
          <c:tx>
            <c:strRef>
              <c:f>Sheet1!$A$8</c:f>
              <c:strCache>
                <c:ptCount val="1"/>
                <c:pt idx="0">
                  <c:v>I understand my career path and my promotion possibilities. : Level of Agreement : Top 2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</c:f>
              <c:strCache>
                <c:ptCount val="1"/>
                <c:pt idx="0">
                  <c:v>Base</c:v>
                </c:pt>
              </c:strCache>
            </c:strRef>
          </c:cat>
          <c:val>
            <c:numRef>
              <c:f>Sheet1!$B$8</c:f>
              <c:numCache>
                <c:formatCode>0.0%</c:formatCode>
                <c:ptCount val="1"/>
                <c:pt idx="0">
                  <c:v>0.30299999999999999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2F4F-48EA-9525-93140CDD155B}"/>
            </c:ext>
          </c:extLst>
        </c:ser>
        <c:ser>
          <c:idx val="7"/>
          <c:order val="7"/>
          <c:tx>
            <c:strRef>
              <c:f>Sheet1!$A$9</c:f>
              <c:strCache>
                <c:ptCount val="1"/>
                <c:pt idx="0">
                  <c:v>I have a good understanding of my responsibilities. : Level of Agreement : Top 2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</c:f>
              <c:strCache>
                <c:ptCount val="1"/>
                <c:pt idx="0">
                  <c:v>Base</c:v>
                </c:pt>
              </c:strCache>
            </c:strRef>
          </c:cat>
          <c:val>
            <c:numRef>
              <c:f>Sheet1!$B$9</c:f>
              <c:numCache>
                <c:formatCode>0.0%</c:formatCode>
                <c:ptCount val="1"/>
                <c:pt idx="0">
                  <c:v>0.30299999999999999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2F4F-48EA-9525-93140CDD155B}"/>
            </c:ext>
          </c:extLst>
        </c:ser>
        <c:ser>
          <c:idx val="8"/>
          <c:order val="8"/>
          <c:tx>
            <c:strRef>
              <c:f>Sheet1!$A$10</c:f>
              <c:strCache>
                <c:ptCount val="1"/>
                <c:pt idx="0">
                  <c:v>The atmosphere in the workplace is good. : Level of Agreement : Top 2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</c:f>
              <c:strCache>
                <c:ptCount val="1"/>
                <c:pt idx="0">
                  <c:v>Base</c:v>
                </c:pt>
              </c:strCache>
            </c:strRef>
          </c:cat>
          <c:val>
            <c:numRef>
              <c:f>Sheet1!$B$10</c:f>
              <c:numCache>
                <c:formatCode>0.0%</c:formatCode>
                <c:ptCount val="1"/>
                <c:pt idx="0">
                  <c:v>0.30299999999999999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2F4F-48EA-9525-93140CDD155B}"/>
            </c:ext>
          </c:extLst>
        </c:ser>
        <c:ser>
          <c:idx val="9"/>
          <c:order val="9"/>
          <c:tx>
            <c:strRef>
              <c:f>Sheet1!$A$11</c:f>
              <c:strCache>
                <c:ptCount val="1"/>
                <c:pt idx="0">
                  <c:v>The company allows me to maintain a healthy work life balance. : Level of Agreement : Bottom 2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</c:f>
              <c:strCache>
                <c:ptCount val="1"/>
                <c:pt idx="0">
                  <c:v>Base</c:v>
                </c:pt>
              </c:strCache>
            </c:strRef>
          </c:cat>
          <c:val>
            <c:numRef>
              <c:f>Sheet1!$B$11</c:f>
              <c:numCache>
                <c:formatCode>0.0%</c:formatCode>
                <c:ptCount val="1"/>
                <c:pt idx="0">
                  <c:v>0.29799999999999999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2F4F-48EA-9525-93140CDD155B}"/>
            </c:ext>
          </c:extLst>
        </c:ser>
        <c:ser>
          <c:idx val="10"/>
          <c:order val="10"/>
          <c:tx>
            <c:strRef>
              <c:f>Sheet1!$A$12</c:f>
              <c:strCache>
                <c:ptCount val="1"/>
                <c:pt idx="0">
                  <c:v>I am proud to work here. : Level of Agreement : Top 2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</c:f>
              <c:strCache>
                <c:ptCount val="1"/>
                <c:pt idx="0">
                  <c:v>Base</c:v>
                </c:pt>
              </c:strCache>
            </c:strRef>
          </c:cat>
          <c:val>
            <c:numRef>
              <c:f>Sheet1!$B$12</c:f>
              <c:numCache>
                <c:formatCode>0.0%</c:formatCode>
                <c:ptCount val="1"/>
                <c:pt idx="0">
                  <c:v>0.29799999999999999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2F4F-48EA-9525-93140CDD155B}"/>
            </c:ext>
          </c:extLst>
        </c:ser>
        <c:ser>
          <c:idx val="11"/>
          <c:order val="11"/>
          <c:tx>
            <c:strRef>
              <c:f>Sheet1!$A$13</c:f>
              <c:strCache>
                <c:ptCount val="1"/>
                <c:pt idx="0">
                  <c:v>I have a good understanding of my responsibilities. : Level of Agreement : Bottom 2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</c:f>
              <c:strCache>
                <c:ptCount val="1"/>
                <c:pt idx="0">
                  <c:v>Base</c:v>
                </c:pt>
              </c:strCache>
            </c:strRef>
          </c:cat>
          <c:val>
            <c:numRef>
              <c:f>Sheet1!$B$13</c:f>
              <c:numCache>
                <c:formatCode>0.0%</c:formatCode>
                <c:ptCount val="1"/>
                <c:pt idx="0">
                  <c:v>0.29199999999999998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2F4F-48EA-9525-93140CDD155B}"/>
            </c:ext>
          </c:extLst>
        </c:ser>
        <c:ser>
          <c:idx val="12"/>
          <c:order val="12"/>
          <c:tx>
            <c:strRef>
              <c:f>Sheet1!$A$14</c:f>
              <c:strCache>
                <c:ptCount val="1"/>
                <c:pt idx="0">
                  <c:v>I enjoy my work. : Level of Agreement : Bottom 2</c:v>
                </c:pt>
              </c:strCache>
            </c:strRef>
          </c:tx>
          <c:spPr>
            <a:solidFill>
              <a:schemeClr val="accent1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</c:f>
              <c:strCache>
                <c:ptCount val="1"/>
                <c:pt idx="0">
                  <c:v>Base</c:v>
                </c:pt>
              </c:strCache>
            </c:strRef>
          </c:cat>
          <c:val>
            <c:numRef>
              <c:f>Sheet1!$B$14</c:f>
              <c:numCache>
                <c:formatCode>0.0%</c:formatCode>
                <c:ptCount val="1"/>
                <c:pt idx="0">
                  <c:v>0.29199999999999998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2F4F-48EA-9525-93140CDD155B}"/>
            </c:ext>
          </c:extLst>
        </c:ser>
        <c:ser>
          <c:idx val="13"/>
          <c:order val="13"/>
          <c:tx>
            <c:strRef>
              <c:f>Sheet1!$A$15</c:f>
              <c:strCache>
                <c:ptCount val="1"/>
                <c:pt idx="0">
                  <c:v>It is a great company to work for. : Level of Agreement : Bottom 2</c:v>
                </c:pt>
              </c:strCache>
            </c:strRef>
          </c:tx>
          <c:spPr>
            <a:solidFill>
              <a:schemeClr val="accent2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</c:f>
              <c:strCache>
                <c:ptCount val="1"/>
                <c:pt idx="0">
                  <c:v>Base</c:v>
                </c:pt>
              </c:strCache>
            </c:strRef>
          </c:cat>
          <c:val>
            <c:numRef>
              <c:f>Sheet1!$B$15</c:f>
              <c:numCache>
                <c:formatCode>0.0%</c:formatCode>
                <c:ptCount val="1"/>
                <c:pt idx="0">
                  <c:v>0.28699999999999998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2F4F-48EA-9525-93140CDD155B}"/>
            </c:ext>
          </c:extLst>
        </c:ser>
        <c:ser>
          <c:idx val="14"/>
          <c:order val="14"/>
          <c:tx>
            <c:strRef>
              <c:f>Sheet1!$A$16</c:f>
              <c:strCache>
                <c:ptCount val="1"/>
                <c:pt idx="0">
                  <c:v>My manager makes my objectives clear. : Level of Agreement : Top 2</c:v>
                </c:pt>
              </c:strCache>
            </c:strRef>
          </c:tx>
          <c:spPr>
            <a:solidFill>
              <a:schemeClr val="accent3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</c:f>
              <c:strCache>
                <c:ptCount val="1"/>
                <c:pt idx="0">
                  <c:v>Base</c:v>
                </c:pt>
              </c:strCache>
            </c:strRef>
          </c:cat>
          <c:val>
            <c:numRef>
              <c:f>Sheet1!$B$16</c:f>
              <c:numCache>
                <c:formatCode>0.0%</c:formatCode>
                <c:ptCount val="1"/>
                <c:pt idx="0">
                  <c:v>0.27500000000000002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2F4F-48EA-9525-93140CDD155B}"/>
            </c:ext>
          </c:extLst>
        </c:ser>
        <c:ser>
          <c:idx val="15"/>
          <c:order val="15"/>
          <c:tx>
            <c:strRef>
              <c:f>Sheet1!$A$17</c:f>
              <c:strCache>
                <c:ptCount val="1"/>
                <c:pt idx="0">
                  <c:v>The atmosphere in the workplace is good. : Level of Agreement : Bottom 2</c:v>
                </c:pt>
              </c:strCache>
            </c:strRef>
          </c:tx>
          <c:spPr>
            <a:solidFill>
              <a:schemeClr val="accent4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</c:f>
              <c:strCache>
                <c:ptCount val="1"/>
                <c:pt idx="0">
                  <c:v>Base</c:v>
                </c:pt>
              </c:strCache>
            </c:strRef>
          </c:cat>
          <c:val>
            <c:numRef>
              <c:f>Sheet1!$B$17</c:f>
              <c:numCache>
                <c:formatCode>0.0%</c:formatCode>
                <c:ptCount val="1"/>
                <c:pt idx="0">
                  <c:v>0.27500000000000002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2F4F-48EA-9525-93140CDD155B}"/>
            </c:ext>
          </c:extLst>
        </c:ser>
        <c:ser>
          <c:idx val="16"/>
          <c:order val="16"/>
          <c:tx>
            <c:strRef>
              <c:f>Sheet1!$A$18</c:f>
              <c:strCache>
                <c:ptCount val="1"/>
                <c:pt idx="0">
                  <c:v>My manager provides constructive feedback on the tasks set out to me. : Level of Agreement : Top 2</c:v>
                </c:pt>
              </c:strCache>
            </c:strRef>
          </c:tx>
          <c:spPr>
            <a:solidFill>
              <a:schemeClr val="accent5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</c:f>
              <c:strCache>
                <c:ptCount val="1"/>
                <c:pt idx="0">
                  <c:v>Base</c:v>
                </c:pt>
              </c:strCache>
            </c:strRef>
          </c:cat>
          <c:val>
            <c:numRef>
              <c:f>Sheet1!$B$18</c:f>
              <c:numCache>
                <c:formatCode>0.0%</c:formatCode>
                <c:ptCount val="1"/>
                <c:pt idx="0">
                  <c:v>0.26400000000000001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F-2F4F-48EA-9525-93140CDD155B}"/>
            </c:ext>
          </c:extLst>
        </c:ser>
        <c:ser>
          <c:idx val="17"/>
          <c:order val="17"/>
          <c:tx>
            <c:strRef>
              <c:f>Sheet1!$A$19</c:f>
              <c:strCache>
                <c:ptCount val="1"/>
                <c:pt idx="0">
                  <c:v>My manager provides constructive feedback on the tasks set out to me. : Level of Agreement : Bottom 2</c:v>
                </c:pt>
              </c:strCache>
            </c:strRef>
          </c:tx>
          <c:spPr>
            <a:solidFill>
              <a:schemeClr val="accent6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</c:f>
              <c:strCache>
                <c:ptCount val="1"/>
                <c:pt idx="0">
                  <c:v>Base</c:v>
                </c:pt>
              </c:strCache>
            </c:strRef>
          </c:cat>
          <c:val>
            <c:numRef>
              <c:f>Sheet1!$B$19</c:f>
              <c:numCache>
                <c:formatCode>0.0%</c:formatCode>
                <c:ptCount val="1"/>
                <c:pt idx="0">
                  <c:v>0.253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0-2F4F-48EA-9525-93140CDD155B}"/>
            </c:ext>
          </c:extLst>
        </c:ser>
        <c:ser>
          <c:idx val="18"/>
          <c:order val="18"/>
          <c:tx>
            <c:strRef>
              <c:f>Sheet1!$A$20</c:f>
              <c:strCache>
                <c:ptCount val="1"/>
                <c:pt idx="0">
                  <c:v>I enjoy my work. : Level of Agreement : Top 2</c:v>
                </c:pt>
              </c:strCache>
            </c:strRef>
          </c:tx>
          <c:spPr>
            <a:solidFill>
              <a:schemeClr val="accent1">
                <a:lumMod val="8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</c:f>
              <c:strCache>
                <c:ptCount val="1"/>
                <c:pt idx="0">
                  <c:v>Base</c:v>
                </c:pt>
              </c:strCache>
            </c:strRef>
          </c:cat>
          <c:val>
            <c:numRef>
              <c:f>Sheet1!$B$20</c:f>
              <c:numCache>
                <c:formatCode>0.0%</c:formatCode>
                <c:ptCount val="1"/>
                <c:pt idx="0">
                  <c:v>0.247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1-2F4F-48EA-9525-93140CDD155B}"/>
            </c:ext>
          </c:extLst>
        </c:ser>
        <c:ser>
          <c:idx val="19"/>
          <c:order val="19"/>
          <c:tx>
            <c:strRef>
              <c:f>Sheet1!$A$21</c:f>
              <c:strCache>
                <c:ptCount val="1"/>
                <c:pt idx="0">
                  <c:v>The company makes excellent products. : Level of Agreement : Bottom 2</c:v>
                </c:pt>
              </c:strCache>
            </c:strRef>
          </c:tx>
          <c:spPr>
            <a:solidFill>
              <a:schemeClr val="accent2">
                <a:lumMod val="8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</c:f>
              <c:strCache>
                <c:ptCount val="1"/>
                <c:pt idx="0">
                  <c:v>Base</c:v>
                </c:pt>
              </c:strCache>
            </c:strRef>
          </c:cat>
          <c:val>
            <c:numRef>
              <c:f>Sheet1!$B$21</c:f>
              <c:numCache>
                <c:formatCode>0.0%</c:formatCode>
                <c:ptCount val="1"/>
                <c:pt idx="0">
                  <c:v>0.23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2-2F4F-48EA-9525-93140CDD155B}"/>
            </c:ext>
          </c:extLst>
        </c:ser>
        <c:ser>
          <c:idx val="20"/>
          <c:order val="20"/>
          <c:tx>
            <c:strRef>
              <c:f>Sheet1!$A$22</c:f>
              <c:strCache>
                <c:ptCount val="1"/>
                <c:pt idx="0">
                  <c:v>The company supports my career ambitions. : Level of Agreement : Bottom 2</c:v>
                </c:pt>
              </c:strCache>
            </c:strRef>
          </c:tx>
          <c:spPr>
            <a:solidFill>
              <a:schemeClr val="accent3">
                <a:lumMod val="8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</c:f>
              <c:strCache>
                <c:ptCount val="1"/>
                <c:pt idx="0">
                  <c:v>Base</c:v>
                </c:pt>
              </c:strCache>
            </c:strRef>
          </c:cat>
          <c:val>
            <c:numRef>
              <c:f>Sheet1!$B$22</c:f>
              <c:numCache>
                <c:formatCode>0.0%</c:formatCode>
                <c:ptCount val="1"/>
                <c:pt idx="0">
                  <c:v>0.21899999999999997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3-2F4F-48EA-9525-93140CDD155B}"/>
            </c:ext>
          </c:extLst>
        </c:ser>
        <c:ser>
          <c:idx val="21"/>
          <c:order val="21"/>
          <c:tx>
            <c:strRef>
              <c:f>Sheet1!$A$23</c:f>
              <c:strCache>
                <c:ptCount val="1"/>
                <c:pt idx="0">
                  <c:v>It is a great company to work for. : Level of Agreement : Top 2</c:v>
                </c:pt>
              </c:strCache>
            </c:strRef>
          </c:tx>
          <c:spPr>
            <a:solidFill>
              <a:schemeClr val="accent4">
                <a:lumMod val="8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</c:f>
              <c:strCache>
                <c:ptCount val="1"/>
                <c:pt idx="0">
                  <c:v>Base</c:v>
                </c:pt>
              </c:strCache>
            </c:strRef>
          </c:cat>
          <c:val>
            <c:numRef>
              <c:f>Sheet1!$B$23</c:f>
              <c:numCache>
                <c:formatCode>0.0%</c:formatCode>
                <c:ptCount val="1"/>
                <c:pt idx="0">
                  <c:v>0.19699999999999998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4-2F4F-48EA-9525-93140CDD155B}"/>
            </c:ext>
          </c:extLst>
        </c:ser>
        <c:ser>
          <c:idx val="22"/>
          <c:order val="22"/>
          <c:tx>
            <c:strRef>
              <c:f>Sheet1!$A$24</c:f>
              <c:strCache>
                <c:ptCount val="1"/>
                <c:pt idx="0">
                  <c:v>The company allows me to maintain a healthy work life balance. : Level of Agreement : Average Score (0 is Neutral)</c:v>
                </c:pt>
              </c:strCache>
            </c:strRef>
          </c:tx>
          <c:spPr>
            <a:solidFill>
              <a:schemeClr val="accent5">
                <a:lumMod val="8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</c:f>
              <c:strCache>
                <c:ptCount val="1"/>
                <c:pt idx="0">
                  <c:v>Base</c:v>
                </c:pt>
              </c:strCache>
            </c:strRef>
          </c:cat>
          <c:val>
            <c:numRef>
              <c:f>Sheet1!$B$24</c:f>
              <c:numCache>
                <c:formatCode>General</c:formatCode>
                <c:ptCount val="1"/>
              </c:numCache>
            </c:numRef>
          </c:val>
          <c:extLst>
            <c:ext xmlns:c16="http://schemas.microsoft.com/office/drawing/2014/chart" uri="{C3380CC4-5D6E-409C-BE32-E72D297353CC}">
              <c16:uniqueId val="{00000025-2F4F-48EA-9525-93140CDD155B}"/>
            </c:ext>
          </c:extLst>
        </c:ser>
        <c:ser>
          <c:idx val="23"/>
          <c:order val="23"/>
          <c:tx>
            <c:strRef>
              <c:f>Sheet1!$A$25</c:f>
              <c:strCache>
                <c:ptCount val="1"/>
                <c:pt idx="0">
                  <c:v>The company supports my career ambitions. : Level of Agreement : Average Score (0 is Neutral)</c:v>
                </c:pt>
              </c:strCache>
            </c:strRef>
          </c:tx>
          <c:spPr>
            <a:solidFill>
              <a:schemeClr val="accent6">
                <a:lumMod val="8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</c:f>
              <c:strCache>
                <c:ptCount val="1"/>
                <c:pt idx="0">
                  <c:v>Base</c:v>
                </c:pt>
              </c:strCache>
            </c:strRef>
          </c:cat>
          <c:val>
            <c:numRef>
              <c:f>Sheet1!$B$25</c:f>
              <c:numCache>
                <c:formatCode>General</c:formatCode>
                <c:ptCount val="1"/>
              </c:numCache>
            </c:numRef>
          </c:val>
          <c:extLst>
            <c:ext xmlns:c16="http://schemas.microsoft.com/office/drawing/2014/chart" uri="{C3380CC4-5D6E-409C-BE32-E72D297353CC}">
              <c16:uniqueId val="{00000026-2F4F-48EA-9525-93140CDD155B}"/>
            </c:ext>
          </c:extLst>
        </c:ser>
        <c:ser>
          <c:idx val="24"/>
          <c:order val="24"/>
          <c:tx>
            <c:strRef>
              <c:f>Sheet1!$A$26</c:f>
              <c:strCache>
                <c:ptCount val="1"/>
                <c:pt idx="0">
                  <c:v>I understand my career path and my promotion possibilities. : Level of Agreement : Average Score (0 is Neutral)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</c:f>
              <c:strCache>
                <c:ptCount val="1"/>
                <c:pt idx="0">
                  <c:v>Base</c:v>
                </c:pt>
              </c:strCache>
            </c:strRef>
          </c:cat>
          <c:val>
            <c:numRef>
              <c:f>Sheet1!$B$26</c:f>
              <c:numCache>
                <c:formatCode>General</c:formatCode>
                <c:ptCount val="1"/>
              </c:numCache>
            </c:numRef>
          </c:val>
          <c:extLst>
            <c:ext xmlns:c16="http://schemas.microsoft.com/office/drawing/2014/chart" uri="{C3380CC4-5D6E-409C-BE32-E72D297353CC}">
              <c16:uniqueId val="{00000027-2F4F-48EA-9525-93140CDD155B}"/>
            </c:ext>
          </c:extLst>
        </c:ser>
        <c:ser>
          <c:idx val="25"/>
          <c:order val="25"/>
          <c:tx>
            <c:strRef>
              <c:f>Sheet1!$A$27</c:f>
              <c:strCache>
                <c:ptCount val="1"/>
                <c:pt idx="0">
                  <c:v>I have a good understanding of my responsibilities. : Level of Agreement : Average Score (0 is Neutral)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</c:f>
              <c:strCache>
                <c:ptCount val="1"/>
                <c:pt idx="0">
                  <c:v>Base</c:v>
                </c:pt>
              </c:strCache>
            </c:strRef>
          </c:cat>
          <c:val>
            <c:numRef>
              <c:f>Sheet1!$B$27</c:f>
              <c:numCache>
                <c:formatCode>General</c:formatCode>
                <c:ptCount val="1"/>
              </c:numCache>
            </c:numRef>
          </c:val>
          <c:extLst>
            <c:ext xmlns:c16="http://schemas.microsoft.com/office/drawing/2014/chart" uri="{C3380CC4-5D6E-409C-BE32-E72D297353CC}">
              <c16:uniqueId val="{00000028-2F4F-48EA-9525-93140CDD155B}"/>
            </c:ext>
          </c:extLst>
        </c:ser>
        <c:ser>
          <c:idx val="26"/>
          <c:order val="26"/>
          <c:tx>
            <c:strRef>
              <c:f>Sheet1!$A$28</c:f>
              <c:strCache>
                <c:ptCount val="1"/>
                <c:pt idx="0">
                  <c:v>My manager provides constructive feedback on the tasks set out to me. : Level of Agreement : Average Score (0 is Neutral)</c:v>
                </c:pt>
              </c:strCache>
            </c:strRef>
          </c:tx>
          <c:spPr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</c:f>
              <c:strCache>
                <c:ptCount val="1"/>
                <c:pt idx="0">
                  <c:v>Base</c:v>
                </c:pt>
              </c:strCache>
            </c:strRef>
          </c:cat>
          <c:val>
            <c:numRef>
              <c:f>Sheet1!$B$28</c:f>
              <c:numCache>
                <c:formatCode>General</c:formatCode>
                <c:ptCount val="1"/>
              </c:numCache>
            </c:numRef>
          </c:val>
          <c:extLst>
            <c:ext xmlns:c16="http://schemas.microsoft.com/office/drawing/2014/chart" uri="{C3380CC4-5D6E-409C-BE32-E72D297353CC}">
              <c16:uniqueId val="{00000029-2F4F-48EA-9525-93140CDD155B}"/>
            </c:ext>
          </c:extLst>
        </c:ser>
        <c:ser>
          <c:idx val="27"/>
          <c:order val="27"/>
          <c:tx>
            <c:strRef>
              <c:f>Sheet1!$A$29</c:f>
              <c:strCache>
                <c:ptCount val="1"/>
                <c:pt idx="0">
                  <c:v>My manager makes my objectives clear. : Level of Agreement : Average Score (0 is Neutral)</c:v>
                </c:pt>
              </c:strCache>
            </c:strRef>
          </c:tx>
          <c:spPr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</c:f>
              <c:strCache>
                <c:ptCount val="1"/>
                <c:pt idx="0">
                  <c:v>Base</c:v>
                </c:pt>
              </c:strCache>
            </c:strRef>
          </c:cat>
          <c:val>
            <c:numRef>
              <c:f>Sheet1!$B$29</c:f>
              <c:numCache>
                <c:formatCode>General</c:formatCode>
                <c:ptCount val="1"/>
              </c:numCache>
            </c:numRef>
          </c:val>
          <c:extLst>
            <c:ext xmlns:c16="http://schemas.microsoft.com/office/drawing/2014/chart" uri="{C3380CC4-5D6E-409C-BE32-E72D297353CC}">
              <c16:uniqueId val="{0000002A-2F4F-48EA-9525-93140CDD155B}"/>
            </c:ext>
          </c:extLst>
        </c:ser>
        <c:ser>
          <c:idx val="28"/>
          <c:order val="28"/>
          <c:tx>
            <c:strRef>
              <c:f>Sheet1!$A$30</c:f>
              <c:strCache>
                <c:ptCount val="1"/>
                <c:pt idx="0">
                  <c:v>I enjoy my work. : Level of Agreement : Average Score (0 is Neutral)</c:v>
                </c:pt>
              </c:strCache>
            </c:strRef>
          </c:tx>
          <c:spPr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</c:f>
              <c:strCache>
                <c:ptCount val="1"/>
                <c:pt idx="0">
                  <c:v>Base</c:v>
                </c:pt>
              </c:strCache>
            </c:strRef>
          </c:cat>
          <c:val>
            <c:numRef>
              <c:f>Sheet1!$B$30</c:f>
              <c:numCache>
                <c:formatCode>General</c:formatCode>
                <c:ptCount val="1"/>
              </c:numCache>
            </c:numRef>
          </c:val>
          <c:extLst>
            <c:ext xmlns:c16="http://schemas.microsoft.com/office/drawing/2014/chart" uri="{C3380CC4-5D6E-409C-BE32-E72D297353CC}">
              <c16:uniqueId val="{0000002B-2F4F-48EA-9525-93140CDD155B}"/>
            </c:ext>
          </c:extLst>
        </c:ser>
        <c:ser>
          <c:idx val="29"/>
          <c:order val="29"/>
          <c:tx>
            <c:strRef>
              <c:f>Sheet1!$A$31</c:f>
              <c:strCache>
                <c:ptCount val="1"/>
                <c:pt idx="0">
                  <c:v>I am proud to work here. : Level of Agreement : Average Score (0 is Neutral)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</c:f>
              <c:strCache>
                <c:ptCount val="1"/>
                <c:pt idx="0">
                  <c:v>Base</c:v>
                </c:pt>
              </c:strCache>
            </c:strRef>
          </c:cat>
          <c:val>
            <c:numRef>
              <c:f>Sheet1!$B$31</c:f>
              <c:numCache>
                <c:formatCode>General</c:formatCode>
                <c:ptCount val="1"/>
              </c:numCache>
            </c:numRef>
          </c:val>
          <c:extLst>
            <c:ext xmlns:c16="http://schemas.microsoft.com/office/drawing/2014/chart" uri="{C3380CC4-5D6E-409C-BE32-E72D297353CC}">
              <c16:uniqueId val="{0000002C-2F4F-48EA-9525-93140CDD155B}"/>
            </c:ext>
          </c:extLst>
        </c:ser>
        <c:ser>
          <c:idx val="30"/>
          <c:order val="30"/>
          <c:tx>
            <c:strRef>
              <c:f>Sheet1!$A$32</c:f>
              <c:strCache>
                <c:ptCount val="1"/>
                <c:pt idx="0">
                  <c:v>The atmosphere in the workplace is good. : Level of Agreement : Average Score (0 is Neutral)</c:v>
                </c:pt>
              </c:strCache>
            </c:strRef>
          </c:tx>
          <c:spPr>
            <a:solidFill>
              <a:schemeClr val="accent1">
                <a:lumMod val="5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</c:f>
              <c:strCache>
                <c:ptCount val="1"/>
                <c:pt idx="0">
                  <c:v>Base</c:v>
                </c:pt>
              </c:strCache>
            </c:strRef>
          </c:cat>
          <c:val>
            <c:numRef>
              <c:f>Sheet1!$B$32</c:f>
              <c:numCache>
                <c:formatCode>General</c:formatCode>
                <c:ptCount val="1"/>
              </c:numCache>
            </c:numRef>
          </c:val>
          <c:extLst>
            <c:ext xmlns:c16="http://schemas.microsoft.com/office/drawing/2014/chart" uri="{C3380CC4-5D6E-409C-BE32-E72D297353CC}">
              <c16:uniqueId val="{0000002D-2F4F-48EA-9525-93140CDD155B}"/>
            </c:ext>
          </c:extLst>
        </c:ser>
        <c:ser>
          <c:idx val="31"/>
          <c:order val="31"/>
          <c:tx>
            <c:strRef>
              <c:f>Sheet1!$A$33</c:f>
              <c:strCache>
                <c:ptCount val="1"/>
                <c:pt idx="0">
                  <c:v>The company makes excellent products. : Level of Agreement : Average Score (0 is Neutral)</c:v>
                </c:pt>
              </c:strCache>
            </c:strRef>
          </c:tx>
          <c:spPr>
            <a:solidFill>
              <a:schemeClr val="accent2">
                <a:lumMod val="5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</c:f>
              <c:strCache>
                <c:ptCount val="1"/>
                <c:pt idx="0">
                  <c:v>Base</c:v>
                </c:pt>
              </c:strCache>
            </c:strRef>
          </c:cat>
          <c:val>
            <c:numRef>
              <c:f>Sheet1!$B$33</c:f>
              <c:numCache>
                <c:formatCode>General</c:formatCode>
                <c:ptCount val="1"/>
              </c:numCache>
            </c:numRef>
          </c:val>
          <c:extLst>
            <c:ext xmlns:c16="http://schemas.microsoft.com/office/drawing/2014/chart" uri="{C3380CC4-5D6E-409C-BE32-E72D297353CC}">
              <c16:uniqueId val="{0000002E-2F4F-48EA-9525-93140CDD155B}"/>
            </c:ext>
          </c:extLst>
        </c:ser>
        <c:ser>
          <c:idx val="32"/>
          <c:order val="32"/>
          <c:tx>
            <c:strRef>
              <c:f>Sheet1!$A$34</c:f>
              <c:strCache>
                <c:ptCount val="1"/>
                <c:pt idx="0">
                  <c:v>It is a great company to work for. : Level of Agreement : Average Score (0 is Neutral)</c:v>
                </c:pt>
              </c:strCache>
            </c:strRef>
          </c:tx>
          <c:spPr>
            <a:solidFill>
              <a:schemeClr val="accent3">
                <a:lumMod val="5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</c:f>
              <c:strCache>
                <c:ptCount val="1"/>
                <c:pt idx="0">
                  <c:v>Base</c:v>
                </c:pt>
              </c:strCache>
            </c:strRef>
          </c:cat>
          <c:val>
            <c:numRef>
              <c:f>Sheet1!$B$34</c:f>
              <c:numCache>
                <c:formatCode>General</c:formatCode>
                <c:ptCount val="1"/>
              </c:numCache>
            </c:numRef>
          </c:val>
          <c:extLst>
            <c:ext xmlns:c16="http://schemas.microsoft.com/office/drawing/2014/chart" uri="{C3380CC4-5D6E-409C-BE32-E72D297353CC}">
              <c16:uniqueId val="{0000002F-2F4F-48EA-9525-93140CDD155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432992344"/>
        <c:axId val="432994640"/>
      </c:barChart>
      <c:catAx>
        <c:axId val="432992344"/>
        <c:scaling>
          <c:orientation val="maxMin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2994640"/>
        <c:crosses val="autoZero"/>
        <c:auto val="1"/>
        <c:lblAlgn val="ctr"/>
        <c:lblOffset val="100"/>
        <c:noMultiLvlLbl val="0"/>
      </c:catAx>
      <c:valAx>
        <c:axId val="432994640"/>
        <c:scaling>
          <c:orientation val="minMax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29923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l"/>
      <c:layout>
        <c:manualLayout>
          <c:xMode val="edge"/>
          <c:yMode val="edge"/>
          <c:x val="7.9903151508224409E-3"/>
          <c:y val="0.17725671391255643"/>
          <c:w val="0.53042773876702731"/>
          <c:h val="0.7661707098748736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pPr>
            <a:r>
              <a:rPr lang="en-GB" dirty="0" err="1">
                <a:solidFill>
                  <a:schemeClr val="accent1"/>
                </a:solidFill>
              </a:rPr>
              <a:t>my_class.auto_fill_columns(16) with limited series and sorted</a:t>
            </a:r>
            <a:endParaRPr lang="en-GB" dirty="0">
              <a:solidFill>
                <a:schemeClr val="accent1"/>
              </a:solidFill>
            </a:endParaRPr>
          </a:p>
        </c:rich>
      </c:tx>
      <c:layout>
        <c:manualLayout>
          <c:xMode val="edge"/>
          <c:yMode val="edge"/>
          <c:x val="0.12587011333769199"/>
          <c:y val="4.210427132390276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accen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59665350501675396"/>
          <c:y val="0.13392874903376542"/>
          <c:w val="0.37254383007682546"/>
          <c:h val="0.65032952306835967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The company makes excellent products. : Level of Agreement : Top 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</c:f>
              <c:strCache>
                <c:ptCount val="1"/>
                <c:pt idx="0">
                  <c:v>Base</c:v>
                </c:pt>
              </c:strCache>
            </c:strRef>
          </c:cat>
          <c:val>
            <c:numRef>
              <c:f>Sheet1!$B$2</c:f>
              <c:numCache>
                <c:formatCode>0%</c:formatCode>
                <c:ptCount val="1"/>
                <c:pt idx="0">
                  <c:v>0.33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8F2-4618-825E-02789085842A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It is a great company to work for. : Level of Agreement : Bottom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</c:f>
              <c:strCache>
                <c:ptCount val="1"/>
                <c:pt idx="0">
                  <c:v>Base</c:v>
                </c:pt>
              </c:strCache>
            </c:strRef>
          </c:cat>
          <c:val>
            <c:numRef>
              <c:f>Sheet1!$B$3</c:f>
              <c:numCache>
                <c:formatCode>0%</c:formatCode>
                <c:ptCount val="1"/>
                <c:pt idx="0">
                  <c:v>0.28999999999999998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F4F-48EA-9525-93140CDD155B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The company makes excellent products. : Level of Agreement : Bottom 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</c:f>
              <c:strCache>
                <c:ptCount val="1"/>
                <c:pt idx="0">
                  <c:v>Base</c:v>
                </c:pt>
              </c:strCache>
            </c:strRef>
          </c:cat>
          <c:val>
            <c:numRef>
              <c:f>Sheet1!$B$4</c:f>
              <c:numCache>
                <c:formatCode>0%</c:formatCode>
                <c:ptCount val="1"/>
                <c:pt idx="0">
                  <c:v>0.23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F4F-48EA-9525-93140CDD155B}"/>
            </c:ext>
          </c:extLst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It is a great company to work for. : Level of Agreement : Top 2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</c:f>
              <c:strCache>
                <c:ptCount val="1"/>
                <c:pt idx="0">
                  <c:v>Base</c:v>
                </c:pt>
              </c:strCache>
            </c:strRef>
          </c:cat>
          <c:val>
            <c:numRef>
              <c:f>Sheet1!$B$5</c:f>
              <c:numCache>
                <c:formatCode>0%</c:formatCode>
                <c:ptCount val="1"/>
                <c:pt idx="0">
                  <c:v>0.2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F4F-48EA-9525-93140CDD155B}"/>
            </c:ext>
          </c:extLst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It is a great company to work for. : Level of Agreement : Somewhat Disagree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</c:f>
              <c:strCache>
                <c:ptCount val="1"/>
                <c:pt idx="0">
                  <c:v>Base</c:v>
                </c:pt>
              </c:strCache>
            </c:strRef>
          </c:cat>
          <c:val>
            <c:numRef>
              <c:f>Sheet1!$B$6</c:f>
              <c:numCache>
                <c:formatCode>0%</c:formatCode>
                <c:ptCount val="1"/>
                <c:pt idx="0">
                  <c:v>0.19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F4F-48EA-9525-93140CDD155B}"/>
            </c:ext>
          </c:extLst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The company makes excellent products. : Level of Agreement : Strongly Agree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</c:f>
              <c:strCache>
                <c:ptCount val="1"/>
                <c:pt idx="0">
                  <c:v>Base</c:v>
                </c:pt>
              </c:strCache>
            </c:strRef>
          </c:cat>
          <c:val>
            <c:numRef>
              <c:f>Sheet1!$B$7</c:f>
              <c:numCache>
                <c:formatCode>0%</c:formatCode>
                <c:ptCount val="1"/>
                <c:pt idx="0">
                  <c:v>0.17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F4F-48EA-9525-93140CDD155B}"/>
            </c:ext>
          </c:extLst>
        </c:ser>
        <c:ser>
          <c:idx val="6"/>
          <c:order val="6"/>
          <c:tx>
            <c:strRef>
              <c:f>Sheet1!$A$8</c:f>
              <c:strCache>
                <c:ptCount val="1"/>
                <c:pt idx="0">
                  <c:v>It is a great company to work for. : Level of Agreement : Somewhat Agree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</c:f>
              <c:strCache>
                <c:ptCount val="1"/>
                <c:pt idx="0">
                  <c:v>Base</c:v>
                </c:pt>
              </c:strCache>
            </c:strRef>
          </c:cat>
          <c:val>
            <c:numRef>
              <c:f>Sheet1!$B$8</c:f>
              <c:numCache>
                <c:formatCode>0%</c:formatCode>
                <c:ptCount val="1"/>
                <c:pt idx="0">
                  <c:v>0.17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2F4F-48EA-9525-93140CDD155B}"/>
            </c:ext>
          </c:extLst>
        </c:ser>
        <c:ser>
          <c:idx val="7"/>
          <c:order val="7"/>
          <c:tx>
            <c:strRef>
              <c:f>Sheet1!$A$9</c:f>
              <c:strCache>
                <c:ptCount val="1"/>
                <c:pt idx="0">
                  <c:v>The company makes excellent products. : Level of Agreement : Neither Disagree nor Agree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</c:f>
              <c:strCache>
                <c:ptCount val="1"/>
                <c:pt idx="0">
                  <c:v>Base</c:v>
                </c:pt>
              </c:strCache>
            </c:strRef>
          </c:cat>
          <c:val>
            <c:numRef>
              <c:f>Sheet1!$B$9</c:f>
              <c:numCache>
                <c:formatCode>0%</c:formatCode>
                <c:ptCount val="1"/>
                <c:pt idx="0">
                  <c:v>0.16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2F4F-48EA-9525-93140CDD155B}"/>
            </c:ext>
          </c:extLst>
        </c:ser>
        <c:ser>
          <c:idx val="8"/>
          <c:order val="8"/>
          <c:tx>
            <c:strRef>
              <c:f>Sheet1!$A$10</c:f>
              <c:strCache>
                <c:ptCount val="1"/>
                <c:pt idx="0">
                  <c:v>The company makes excellent products. : Level of Agreement : Agree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</c:f>
              <c:strCache>
                <c:ptCount val="1"/>
                <c:pt idx="0">
                  <c:v>Base</c:v>
                </c:pt>
              </c:strCache>
            </c:strRef>
          </c:cat>
          <c:val>
            <c:numRef>
              <c:f>Sheet1!$B$10</c:f>
              <c:numCache>
                <c:formatCode>0%</c:formatCode>
                <c:ptCount val="1"/>
                <c:pt idx="0">
                  <c:v>0.16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2F4F-48EA-9525-93140CDD155B}"/>
            </c:ext>
          </c:extLst>
        </c:ser>
        <c:ser>
          <c:idx val="9"/>
          <c:order val="9"/>
          <c:tx>
            <c:strRef>
              <c:f>Sheet1!$A$11</c:f>
              <c:strCache>
                <c:ptCount val="1"/>
                <c:pt idx="0">
                  <c:v>It is a great company to work for. : Level of Agreement : Neither Disagree nor Agree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</c:f>
              <c:strCache>
                <c:ptCount val="1"/>
                <c:pt idx="0">
                  <c:v>Base</c:v>
                </c:pt>
              </c:strCache>
            </c:strRef>
          </c:cat>
          <c:val>
            <c:numRef>
              <c:f>Sheet1!$B$11</c:f>
              <c:numCache>
                <c:formatCode>0%</c:formatCode>
                <c:ptCount val="1"/>
                <c:pt idx="0">
                  <c:v>0.16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2F4F-48EA-9525-93140CDD155B}"/>
            </c:ext>
          </c:extLst>
        </c:ser>
        <c:ser>
          <c:idx val="10"/>
          <c:order val="10"/>
          <c:tx>
            <c:strRef>
              <c:f>Sheet1!$A$12</c:f>
              <c:strCache>
                <c:ptCount val="1"/>
                <c:pt idx="0">
                  <c:v>The company makes excellent products. : Level of Agreement : Somewhat Disagree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</c:f>
              <c:strCache>
                <c:ptCount val="1"/>
                <c:pt idx="0">
                  <c:v>Base</c:v>
                </c:pt>
              </c:strCache>
            </c:strRef>
          </c:cat>
          <c:val>
            <c:numRef>
              <c:f>Sheet1!$B$12</c:f>
              <c:numCache>
                <c:formatCode>0%</c:formatCode>
                <c:ptCount val="1"/>
                <c:pt idx="0">
                  <c:v>0.15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2F4F-48EA-9525-93140CDD155B}"/>
            </c:ext>
          </c:extLst>
        </c:ser>
        <c:ser>
          <c:idx val="11"/>
          <c:order val="11"/>
          <c:tx>
            <c:strRef>
              <c:f>Sheet1!$A$13</c:f>
              <c:strCache>
                <c:ptCount val="1"/>
                <c:pt idx="0">
                  <c:v>It is a great company to work for. : Level of Agreement : Strongly Disagree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</c:f>
              <c:strCache>
                <c:ptCount val="1"/>
                <c:pt idx="0">
                  <c:v>Base</c:v>
                </c:pt>
              </c:strCache>
            </c:strRef>
          </c:cat>
          <c:val>
            <c:numRef>
              <c:f>Sheet1!$B$13</c:f>
              <c:numCache>
                <c:formatCode>0%</c:formatCode>
                <c:ptCount val="1"/>
                <c:pt idx="0">
                  <c:v>0.15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2F4F-48EA-9525-93140CDD155B}"/>
            </c:ext>
          </c:extLst>
        </c:ser>
        <c:ser>
          <c:idx val="12"/>
          <c:order val="12"/>
          <c:tx>
            <c:strRef>
              <c:f>Sheet1!$A$14</c:f>
              <c:strCache>
                <c:ptCount val="1"/>
                <c:pt idx="0">
                  <c:v>The company makes excellent products. : Level of Agreement : Somewhat Agree</c:v>
                </c:pt>
              </c:strCache>
            </c:strRef>
          </c:tx>
          <c:spPr>
            <a:solidFill>
              <a:schemeClr val="accent1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</c:f>
              <c:strCache>
                <c:ptCount val="1"/>
                <c:pt idx="0">
                  <c:v>Base</c:v>
                </c:pt>
              </c:strCache>
            </c:strRef>
          </c:cat>
          <c:val>
            <c:numRef>
              <c:f>Sheet1!$B$14</c:f>
              <c:numCache>
                <c:formatCode>0%</c:formatCode>
                <c:ptCount val="1"/>
                <c:pt idx="0">
                  <c:v>0.13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2F4F-48EA-9525-93140CDD155B}"/>
            </c:ext>
          </c:extLst>
        </c:ser>
        <c:ser>
          <c:idx val="13"/>
          <c:order val="13"/>
          <c:tx>
            <c:strRef>
              <c:f>Sheet1!$A$15</c:f>
              <c:strCache>
                <c:ptCount val="1"/>
                <c:pt idx="0">
                  <c:v>It is a great company to work for. : Level of Agreement : Disagree</c:v>
                </c:pt>
              </c:strCache>
            </c:strRef>
          </c:tx>
          <c:spPr>
            <a:solidFill>
              <a:schemeClr val="accent2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</c:f>
              <c:strCache>
                <c:ptCount val="1"/>
                <c:pt idx="0">
                  <c:v>Base</c:v>
                </c:pt>
              </c:strCache>
            </c:strRef>
          </c:cat>
          <c:val>
            <c:numRef>
              <c:f>Sheet1!$B$15</c:f>
              <c:numCache>
                <c:formatCode>0%</c:formatCode>
                <c:ptCount val="1"/>
                <c:pt idx="0">
                  <c:v>0.13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2F4F-48EA-9525-93140CDD155B}"/>
            </c:ext>
          </c:extLst>
        </c:ser>
        <c:ser>
          <c:idx val="14"/>
          <c:order val="14"/>
          <c:tx>
            <c:strRef>
              <c:f>Sheet1!$A$16</c:f>
              <c:strCache>
                <c:ptCount val="1"/>
                <c:pt idx="0">
                  <c:v>The company makes excellent products. : Level of Agreement : Strongly Disagree</c:v>
                </c:pt>
              </c:strCache>
            </c:strRef>
          </c:tx>
          <c:spPr>
            <a:solidFill>
              <a:schemeClr val="accent3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</c:f>
              <c:strCache>
                <c:ptCount val="1"/>
                <c:pt idx="0">
                  <c:v>Base</c:v>
                </c:pt>
              </c:strCache>
            </c:strRef>
          </c:cat>
          <c:val>
            <c:numRef>
              <c:f>Sheet1!$B$16</c:f>
              <c:numCache>
                <c:formatCode>0%</c:formatCode>
                <c:ptCount val="1"/>
                <c:pt idx="0">
                  <c:v>0.12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2F4F-48EA-9525-93140CDD155B}"/>
            </c:ext>
          </c:extLst>
        </c:ser>
        <c:ser>
          <c:idx val="15"/>
          <c:order val="15"/>
          <c:tx>
            <c:strRef>
              <c:f>Sheet1!$A$17</c:f>
              <c:strCache>
                <c:ptCount val="1"/>
                <c:pt idx="0">
                  <c:v>The company makes excellent products. : Level of Agreement : Disagree</c:v>
                </c:pt>
              </c:strCache>
            </c:strRef>
          </c:tx>
          <c:spPr>
            <a:solidFill>
              <a:schemeClr val="accent4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</c:f>
              <c:strCache>
                <c:ptCount val="1"/>
                <c:pt idx="0">
                  <c:v>Base</c:v>
                </c:pt>
              </c:strCache>
            </c:strRef>
          </c:cat>
          <c:val>
            <c:numRef>
              <c:f>Sheet1!$B$17</c:f>
              <c:numCache>
                <c:formatCode>0%</c:formatCode>
                <c:ptCount val="1"/>
                <c:pt idx="0">
                  <c:v>0.11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2F4F-48EA-9525-93140CDD155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432992344"/>
        <c:axId val="432994640"/>
      </c:barChart>
      <c:catAx>
        <c:axId val="432992344"/>
        <c:scaling>
          <c:orientation val="maxMin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2994640"/>
        <c:crosses val="autoZero"/>
        <c:auto val="1"/>
        <c:lblAlgn val="ctr"/>
        <c:lblOffset val="100"/>
        <c:noMultiLvlLbl val="0"/>
      </c:catAx>
      <c:valAx>
        <c:axId val="432994640"/>
        <c:scaling>
          <c:orientation val="minMax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29923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l"/>
      <c:layout>
        <c:manualLayout>
          <c:xMode val="edge"/>
          <c:yMode val="edge"/>
          <c:x val="7.9903151508224409E-3"/>
          <c:y val="0.17252979841249619"/>
          <c:w val="0.53776813300833792"/>
          <c:h val="0.5900774907040818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pPr>
            <a:r>
              <a:rPr lang="en-GB" dirty="0" err="1">
                <a:solidFill>
                  <a:schemeClr val="accent1"/>
                </a:solidFill>
              </a:rPr>
              <a:t>my_class.auto_fill_columns(16) with flip data and limited series and sorted</a:t>
            </a:r>
            <a:endParaRPr lang="en-GB" dirty="0">
              <a:solidFill>
                <a:schemeClr val="accent1"/>
              </a:solidFill>
            </a:endParaRPr>
          </a:p>
        </c:rich>
      </c:tx>
      <c:layout>
        <c:manualLayout>
          <c:xMode val="edge"/>
          <c:yMode val="edge"/>
          <c:x val="0.24971999817543986"/>
          <c:y val="1.108007140102704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accen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59665350501675396"/>
          <c:y val="0.13392874903376542"/>
          <c:w val="0.37254383007682546"/>
          <c:h val="0.65032952306835967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Male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Sheet1!$B$1:$K$1</c:f>
              <c:strCache>
                <c:ptCount val="10"/>
                <c:pt idx="0">
                  <c:v>Top 2</c:v>
                </c:pt>
                <c:pt idx="1">
                  <c:v>Neither Disagree nor Agree</c:v>
                </c:pt>
                <c:pt idx="2">
                  <c:v>Average Score (0 is Neutral)</c:v>
                </c:pt>
                <c:pt idx="3">
                  <c:v>Bottom 2</c:v>
                </c:pt>
                <c:pt idx="4">
                  <c:v>Somewhat Disagree</c:v>
                </c:pt>
                <c:pt idx="5">
                  <c:v>Somewhat Agree</c:v>
                </c:pt>
                <c:pt idx="6">
                  <c:v>Strongly Agree</c:v>
                </c:pt>
                <c:pt idx="7">
                  <c:v>Agree</c:v>
                </c:pt>
                <c:pt idx="8">
                  <c:v>Strongly Disagree</c:v>
                </c:pt>
                <c:pt idx="9">
                  <c:v>Disagree</c:v>
                </c:pt>
              </c:strCache>
            </c:strRef>
          </c:cat>
          <c:val>
            <c:numRef>
              <c:f>Sheet1!$B$2:$K$2</c:f>
              <c:numCache>
                <c:formatCode>0%</c:formatCode>
                <c:ptCount val="10"/>
                <c:pt idx="0">
                  <c:v>0.26</c:v>
                </c:pt>
                <c:pt idx="1">
                  <c:v>0.21</c:v>
                </c:pt>
                <c:pt idx="2" formatCode="0.00">
                  <c:v>0.18</c:v>
                </c:pt>
                <c:pt idx="3">
                  <c:v>0.18</c:v>
                </c:pt>
                <c:pt idx="4">
                  <c:v>0.18</c:v>
                </c:pt>
                <c:pt idx="5">
                  <c:v>0.16</c:v>
                </c:pt>
                <c:pt idx="6">
                  <c:v>0.15</c:v>
                </c:pt>
                <c:pt idx="7">
                  <c:v>0.11</c:v>
                </c:pt>
                <c:pt idx="8">
                  <c:v>0.1</c:v>
                </c:pt>
                <c:pt idx="9">
                  <c:v>0.09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8F2-4618-825E-02789085842A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Male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Sheet1!$B$1:$K$1</c:f>
              <c:strCache>
                <c:ptCount val="10"/>
                <c:pt idx="0">
                  <c:v>Top 2</c:v>
                </c:pt>
                <c:pt idx="1">
                  <c:v>Neither Disagree nor Agree</c:v>
                </c:pt>
                <c:pt idx="2">
                  <c:v>Average Score (0 is Neutral)</c:v>
                </c:pt>
                <c:pt idx="3">
                  <c:v>Bottom 2</c:v>
                </c:pt>
                <c:pt idx="4">
                  <c:v>Somewhat Disagree</c:v>
                </c:pt>
                <c:pt idx="5">
                  <c:v>Somewhat Agree</c:v>
                </c:pt>
                <c:pt idx="6">
                  <c:v>Strongly Agree</c:v>
                </c:pt>
                <c:pt idx="7">
                  <c:v>Agree</c:v>
                </c:pt>
                <c:pt idx="8">
                  <c:v>Strongly Disagree</c:v>
                </c:pt>
                <c:pt idx="9">
                  <c:v>Disagree</c:v>
                </c:pt>
              </c:strCache>
            </c:strRef>
          </c:cat>
          <c:val>
            <c:numRef>
              <c:f>Sheet1!$B$3:$K$3</c:f>
              <c:numCache>
                <c:formatCode>0%</c:formatCode>
                <c:ptCount val="10"/>
                <c:pt idx="0">
                  <c:v>0.34</c:v>
                </c:pt>
                <c:pt idx="1">
                  <c:v>0.17</c:v>
                </c:pt>
                <c:pt idx="2" formatCode="0.00">
                  <c:v>0.39</c:v>
                </c:pt>
                <c:pt idx="3">
                  <c:v>0.2</c:v>
                </c:pt>
                <c:pt idx="4">
                  <c:v>0.13</c:v>
                </c:pt>
                <c:pt idx="5">
                  <c:v>0.16</c:v>
                </c:pt>
                <c:pt idx="6">
                  <c:v>0.2</c:v>
                </c:pt>
                <c:pt idx="7">
                  <c:v>0.14000000000000001</c:v>
                </c:pt>
                <c:pt idx="8">
                  <c:v>0.12</c:v>
                </c:pt>
                <c:pt idx="9">
                  <c:v>0.08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D955-4516-8059-1BB91A798D0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432992344"/>
        <c:axId val="432994640"/>
      </c:barChart>
      <c:catAx>
        <c:axId val="432992344"/>
        <c:scaling>
          <c:orientation val="maxMin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2994640"/>
        <c:crosses val="autoZero"/>
        <c:auto val="1"/>
        <c:lblAlgn val="ctr"/>
        <c:lblOffset val="100"/>
        <c:noMultiLvlLbl val="0"/>
      </c:catAx>
      <c:valAx>
        <c:axId val="432994640"/>
        <c:scaling>
          <c:orientation val="minMax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29923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pPr>
            <a:r>
              <a:rPr lang="en-GB" dirty="0" err="1">
                <a:solidFill>
                  <a:schemeClr val="accent1"/>
                </a:solidFill>
              </a:rPr>
              <a:t>my_class.auto_fill_columns() - flip data - large underlying table, limited rows, and sorted</a:t>
            </a:r>
            <a:endParaRPr lang="en-GB" dirty="0">
              <a:solidFill>
                <a:schemeClr val="accent1"/>
              </a:solidFill>
            </a:endParaRPr>
          </a:p>
        </c:rich>
      </c:tx>
      <c:layout>
        <c:manualLayout>
          <c:xMode val="edge"/>
          <c:yMode val="edge"/>
          <c:x val="3.257259311417289E-2"/>
          <c:y val="2.659217136246490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accen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2643556969531417"/>
          <c:y val="0.18268106319828442"/>
          <c:w val="0.74276176539826544"/>
          <c:h val="0.70794589435370026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Total - 2015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Sheet1!$B$1:$U$1</c:f>
              <c:strCache>
                <c:ptCount val="20"/>
                <c:pt idx="0">
                  <c:v>Frozen</c:v>
                </c:pt>
                <c:pt idx="1">
                  <c:v>Net: Frozen</c:v>
                </c:pt>
                <c:pt idx="2">
                  <c:v>Minions</c:v>
                </c:pt>
                <c:pt idx="3">
                  <c:v>Cars</c:v>
                </c:pt>
                <c:pt idx="4">
                  <c:v>Net: Cars</c:v>
                </c:pt>
                <c:pt idx="5">
                  <c:v>Nothing</c:v>
                </c:pt>
                <c:pt idx="6">
                  <c:v>Spider-Man</c:v>
                </c:pt>
                <c:pt idx="7">
                  <c:v>Net: Lego</c:v>
                </c:pt>
                <c:pt idx="8">
                  <c:v>Net: Spider-Man</c:v>
                </c:pt>
                <c:pt idx="9">
                  <c:v>Net: Toy Story</c:v>
                </c:pt>
                <c:pt idx="10">
                  <c:v>Cinderella</c:v>
                </c:pt>
                <c:pt idx="11">
                  <c:v>The Avengers</c:v>
                </c:pt>
                <c:pt idx="12">
                  <c:v>The Lego Movie</c:v>
                </c:pt>
                <c:pt idx="13">
                  <c:v>Toy Story</c:v>
                </c:pt>
                <c:pt idx="14">
                  <c:v>Net: The Avengers</c:v>
                </c:pt>
                <c:pt idx="15">
                  <c:v>Net: Cinderella</c:v>
                </c:pt>
                <c:pt idx="16">
                  <c:v>Net: SpongeBob SquarePants</c:v>
                </c:pt>
                <c:pt idx="17">
                  <c:v>Finding Nemo</c:v>
                </c:pt>
                <c:pt idx="18">
                  <c:v>Net: Despicable Me</c:v>
                </c:pt>
                <c:pt idx="19">
                  <c:v>Batman</c:v>
                </c:pt>
              </c:strCache>
            </c:strRef>
          </c:cat>
          <c:val>
            <c:numRef>
              <c:f>Sheet1!$B$2:$U$2</c:f>
              <c:numCache>
                <c:formatCode>0</c:formatCode>
                <c:ptCount val="20"/>
                <c:pt idx="0">
                  <c:v>29</c:v>
                </c:pt>
                <c:pt idx="1">
                  <c:v>29</c:v>
                </c:pt>
                <c:pt idx="2">
                  <c:v>17</c:v>
                </c:pt>
                <c:pt idx="3">
                  <c:v>9</c:v>
                </c:pt>
                <c:pt idx="4">
                  <c:v>9</c:v>
                </c:pt>
                <c:pt idx="5">
                  <c:v>8</c:v>
                </c:pt>
                <c:pt idx="6">
                  <c:v>8</c:v>
                </c:pt>
                <c:pt idx="7">
                  <c:v>8</c:v>
                </c:pt>
                <c:pt idx="8">
                  <c:v>8</c:v>
                </c:pt>
                <c:pt idx="9">
                  <c:v>8</c:v>
                </c:pt>
                <c:pt idx="10">
                  <c:v>7</c:v>
                </c:pt>
                <c:pt idx="11">
                  <c:v>7</c:v>
                </c:pt>
                <c:pt idx="12">
                  <c:v>7</c:v>
                </c:pt>
                <c:pt idx="13">
                  <c:v>7</c:v>
                </c:pt>
                <c:pt idx="14">
                  <c:v>7</c:v>
                </c:pt>
                <c:pt idx="15">
                  <c:v>7</c:v>
                </c:pt>
                <c:pt idx="16">
                  <c:v>7</c:v>
                </c:pt>
                <c:pt idx="17">
                  <c:v>6</c:v>
                </c:pt>
                <c:pt idx="18">
                  <c:v>6</c:v>
                </c:pt>
                <c:pt idx="19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8F2-4618-825E-02789085842A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Total - 2015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Sheet1!$B$1:$U$1</c:f>
              <c:strCache>
                <c:ptCount val="20"/>
                <c:pt idx="0">
                  <c:v>Frozen</c:v>
                </c:pt>
                <c:pt idx="1">
                  <c:v>Net: Frozen</c:v>
                </c:pt>
                <c:pt idx="2">
                  <c:v>Minions</c:v>
                </c:pt>
                <c:pt idx="3">
                  <c:v>Cars</c:v>
                </c:pt>
                <c:pt idx="4">
                  <c:v>Net: Cars</c:v>
                </c:pt>
                <c:pt idx="5">
                  <c:v>Nothing</c:v>
                </c:pt>
                <c:pt idx="6">
                  <c:v>Spider-Man</c:v>
                </c:pt>
                <c:pt idx="7">
                  <c:v>Net: Lego</c:v>
                </c:pt>
                <c:pt idx="8">
                  <c:v>Net: Spider-Man</c:v>
                </c:pt>
                <c:pt idx="9">
                  <c:v>Net: Toy Story</c:v>
                </c:pt>
                <c:pt idx="10">
                  <c:v>Cinderella</c:v>
                </c:pt>
                <c:pt idx="11">
                  <c:v>The Avengers</c:v>
                </c:pt>
                <c:pt idx="12">
                  <c:v>The Lego Movie</c:v>
                </c:pt>
                <c:pt idx="13">
                  <c:v>Toy Story</c:v>
                </c:pt>
                <c:pt idx="14">
                  <c:v>Net: The Avengers</c:v>
                </c:pt>
                <c:pt idx="15">
                  <c:v>Net: Cinderella</c:v>
                </c:pt>
                <c:pt idx="16">
                  <c:v>Net: SpongeBob SquarePants</c:v>
                </c:pt>
                <c:pt idx="17">
                  <c:v>Finding Nemo</c:v>
                </c:pt>
                <c:pt idx="18">
                  <c:v>Net: Despicable Me</c:v>
                </c:pt>
                <c:pt idx="19">
                  <c:v>Batman</c:v>
                </c:pt>
              </c:strCache>
            </c:strRef>
          </c:cat>
          <c:val>
            <c:numRef>
              <c:f>Sheet1!$B$3:$U$3</c:f>
              <c:numCache>
                <c:formatCode>0</c:formatCode>
                <c:ptCount val="20"/>
                <c:pt idx="0">
                  <c:v>36</c:v>
                </c:pt>
                <c:pt idx="1">
                  <c:v>36</c:v>
                </c:pt>
                <c:pt idx="2">
                  <c:v>13</c:v>
                </c:pt>
                <c:pt idx="3">
                  <c:v>11</c:v>
                </c:pt>
                <c:pt idx="4">
                  <c:v>12</c:v>
                </c:pt>
                <c:pt idx="5">
                  <c:v>9</c:v>
                </c:pt>
                <c:pt idx="6">
                  <c:v>5</c:v>
                </c:pt>
                <c:pt idx="7">
                  <c:v>6</c:v>
                </c:pt>
                <c:pt idx="8">
                  <c:v>5</c:v>
                </c:pt>
                <c:pt idx="9">
                  <c:v>9</c:v>
                </c:pt>
                <c:pt idx="10">
                  <c:v>10</c:v>
                </c:pt>
                <c:pt idx="11">
                  <c:v>3</c:v>
                </c:pt>
                <c:pt idx="12">
                  <c:v>6</c:v>
                </c:pt>
                <c:pt idx="13">
                  <c:v>8</c:v>
                </c:pt>
                <c:pt idx="14">
                  <c:v>3</c:v>
                </c:pt>
                <c:pt idx="15">
                  <c:v>10</c:v>
                </c:pt>
                <c:pt idx="16">
                  <c:v>5</c:v>
                </c:pt>
                <c:pt idx="17">
                  <c:v>8</c:v>
                </c:pt>
                <c:pt idx="18">
                  <c:v>6</c:v>
                </c:pt>
                <c:pt idx="19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0-109F-47EE-8D85-E85F860CA088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Total - 2015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Sheet1!$B$1:$U$1</c:f>
              <c:strCache>
                <c:ptCount val="20"/>
                <c:pt idx="0">
                  <c:v>Frozen</c:v>
                </c:pt>
                <c:pt idx="1">
                  <c:v>Net: Frozen</c:v>
                </c:pt>
                <c:pt idx="2">
                  <c:v>Minions</c:v>
                </c:pt>
                <c:pt idx="3">
                  <c:v>Cars</c:v>
                </c:pt>
                <c:pt idx="4">
                  <c:v>Net: Cars</c:v>
                </c:pt>
                <c:pt idx="5">
                  <c:v>Nothing</c:v>
                </c:pt>
                <c:pt idx="6">
                  <c:v>Spider-Man</c:v>
                </c:pt>
                <c:pt idx="7">
                  <c:v>Net: Lego</c:v>
                </c:pt>
                <c:pt idx="8">
                  <c:v>Net: Spider-Man</c:v>
                </c:pt>
                <c:pt idx="9">
                  <c:v>Net: Toy Story</c:v>
                </c:pt>
                <c:pt idx="10">
                  <c:v>Cinderella</c:v>
                </c:pt>
                <c:pt idx="11">
                  <c:v>The Avengers</c:v>
                </c:pt>
                <c:pt idx="12">
                  <c:v>The Lego Movie</c:v>
                </c:pt>
                <c:pt idx="13">
                  <c:v>Toy Story</c:v>
                </c:pt>
                <c:pt idx="14">
                  <c:v>Net: The Avengers</c:v>
                </c:pt>
                <c:pt idx="15">
                  <c:v>Net: Cinderella</c:v>
                </c:pt>
                <c:pt idx="16">
                  <c:v>Net: SpongeBob SquarePants</c:v>
                </c:pt>
                <c:pt idx="17">
                  <c:v>Finding Nemo</c:v>
                </c:pt>
                <c:pt idx="18">
                  <c:v>Net: Despicable Me</c:v>
                </c:pt>
                <c:pt idx="19">
                  <c:v>Batman</c:v>
                </c:pt>
              </c:strCache>
            </c:strRef>
          </c:cat>
          <c:val>
            <c:numRef>
              <c:f>Sheet1!$B$4:$U$4</c:f>
              <c:numCache>
                <c:formatCode>0</c:formatCode>
                <c:ptCount val="20"/>
                <c:pt idx="0">
                  <c:v>141</c:v>
                </c:pt>
                <c:pt idx="1">
                  <c:v>143</c:v>
                </c:pt>
                <c:pt idx="2">
                  <c:v>94</c:v>
                </c:pt>
                <c:pt idx="3">
                  <c:v>36</c:v>
                </c:pt>
                <c:pt idx="4">
                  <c:v>40</c:v>
                </c:pt>
                <c:pt idx="5">
                  <c:v>25</c:v>
                </c:pt>
                <c:pt idx="6">
                  <c:v>50</c:v>
                </c:pt>
                <c:pt idx="7">
                  <c:v>48</c:v>
                </c:pt>
                <c:pt idx="8">
                  <c:v>51</c:v>
                </c:pt>
                <c:pt idx="9">
                  <c:v>44</c:v>
                </c:pt>
                <c:pt idx="10">
                  <c:v>35</c:v>
                </c:pt>
                <c:pt idx="11">
                  <c:v>29</c:v>
                </c:pt>
                <c:pt idx="12">
                  <c:v>45</c:v>
                </c:pt>
                <c:pt idx="13">
                  <c:v>38</c:v>
                </c:pt>
                <c:pt idx="14">
                  <c:v>32</c:v>
                </c:pt>
                <c:pt idx="15">
                  <c:v>35</c:v>
                </c:pt>
                <c:pt idx="16">
                  <c:v>48</c:v>
                </c:pt>
                <c:pt idx="17">
                  <c:v>25</c:v>
                </c:pt>
                <c:pt idx="18">
                  <c:v>29</c:v>
                </c:pt>
                <c:pt idx="19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1-109F-47EE-8D85-E85F860CA088}"/>
            </c:ext>
          </c:extLst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Total - 2015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Sheet1!$B$1:$U$1</c:f>
              <c:strCache>
                <c:ptCount val="20"/>
                <c:pt idx="0">
                  <c:v>Frozen</c:v>
                </c:pt>
                <c:pt idx="1">
                  <c:v>Net: Frozen</c:v>
                </c:pt>
                <c:pt idx="2">
                  <c:v>Minions</c:v>
                </c:pt>
                <c:pt idx="3">
                  <c:v>Cars</c:v>
                </c:pt>
                <c:pt idx="4">
                  <c:v>Net: Cars</c:v>
                </c:pt>
                <c:pt idx="5">
                  <c:v>Nothing</c:v>
                </c:pt>
                <c:pt idx="6">
                  <c:v>Spider-Man</c:v>
                </c:pt>
                <c:pt idx="7">
                  <c:v>Net: Lego</c:v>
                </c:pt>
                <c:pt idx="8">
                  <c:v>Net: Spider-Man</c:v>
                </c:pt>
                <c:pt idx="9">
                  <c:v>Net: Toy Story</c:v>
                </c:pt>
                <c:pt idx="10">
                  <c:v>Cinderella</c:v>
                </c:pt>
                <c:pt idx="11">
                  <c:v>The Avengers</c:v>
                </c:pt>
                <c:pt idx="12">
                  <c:v>The Lego Movie</c:v>
                </c:pt>
                <c:pt idx="13">
                  <c:v>Toy Story</c:v>
                </c:pt>
                <c:pt idx="14">
                  <c:v>Net: The Avengers</c:v>
                </c:pt>
                <c:pt idx="15">
                  <c:v>Net: Cinderella</c:v>
                </c:pt>
                <c:pt idx="16">
                  <c:v>Net: SpongeBob SquarePants</c:v>
                </c:pt>
                <c:pt idx="17">
                  <c:v>Finding Nemo</c:v>
                </c:pt>
                <c:pt idx="18">
                  <c:v>Net: Despicable Me</c:v>
                </c:pt>
                <c:pt idx="19">
                  <c:v>Batman</c:v>
                </c:pt>
              </c:strCache>
            </c:strRef>
          </c:cat>
          <c:val>
            <c:numRef>
              <c:f>Sheet1!$B$5:$U$5</c:f>
              <c:numCache>
                <c:formatCode>0</c:formatCode>
                <c:ptCount val="20"/>
                <c:pt idx="0">
                  <c:v>97</c:v>
                </c:pt>
                <c:pt idx="1">
                  <c:v>97</c:v>
                </c:pt>
                <c:pt idx="2">
                  <c:v>91</c:v>
                </c:pt>
                <c:pt idx="3">
                  <c:v>34</c:v>
                </c:pt>
                <c:pt idx="4">
                  <c:v>36</c:v>
                </c:pt>
                <c:pt idx="5">
                  <c:v>45</c:v>
                </c:pt>
                <c:pt idx="6">
                  <c:v>41</c:v>
                </c:pt>
                <c:pt idx="7">
                  <c:v>33</c:v>
                </c:pt>
                <c:pt idx="8">
                  <c:v>47</c:v>
                </c:pt>
                <c:pt idx="9">
                  <c:v>25</c:v>
                </c:pt>
                <c:pt idx="10">
                  <c:v>22</c:v>
                </c:pt>
                <c:pt idx="11">
                  <c:v>57</c:v>
                </c:pt>
                <c:pt idx="12">
                  <c:v>30</c:v>
                </c:pt>
                <c:pt idx="13">
                  <c:v>24</c:v>
                </c:pt>
                <c:pt idx="14">
                  <c:v>59</c:v>
                </c:pt>
                <c:pt idx="15">
                  <c:v>22</c:v>
                </c:pt>
                <c:pt idx="16">
                  <c:v>32</c:v>
                </c:pt>
                <c:pt idx="17">
                  <c:v>23</c:v>
                </c:pt>
                <c:pt idx="18">
                  <c:v>23</c:v>
                </c:pt>
                <c:pt idx="19">
                  <c:v>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2-109F-47EE-8D85-E85F860CA08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432992344"/>
        <c:axId val="432994640"/>
      </c:barChart>
      <c:catAx>
        <c:axId val="432992344"/>
        <c:scaling>
          <c:orientation val="maxMin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2994640"/>
        <c:crosses val="autoZero"/>
        <c:auto val="1"/>
        <c:lblAlgn val="ctr"/>
        <c:lblOffset val="100"/>
        <c:noMultiLvlLbl val="0"/>
      </c:catAx>
      <c:valAx>
        <c:axId val="432994640"/>
        <c:scaling>
          <c:orientation val="minMax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29923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"/>
          <c:y val="3.8150494860122924E-2"/>
          <c:w val="1"/>
          <c:h val="0.93598716071952304"/>
        </c:manualLayout>
      </c:layout>
      <c:barChart>
        <c:barDir val="bar"/>
        <c:grouping val="percentStacked"/>
        <c:varyColors val="0"/>
        <c:ser>
          <c:idx val="4"/>
          <c:order val="0"/>
          <c:tx>
            <c:strRef>
              <c:f>Total!$A$2</c:f>
              <c:strCache>
                <c:ptCount val="1"/>
                <c:pt idx="0">
                  <c:v>Total - 2015</c:v>
                </c:pt>
              </c:strCache>
            </c:strRef>
          </c:tx>
          <c:spPr>
            <a:solidFill>
              <a:srgbClr val="FF0000"/>
            </a:solidFill>
          </c:spPr>
          <c:invertIfNegative val="0"/>
          <c:dPt>
            <c:idx val="4"/>
            <c:invertIfNegative val="0"/>
            <c:bubble3D val="0"/>
            <c:spPr>
              <a:solidFill>
                <a:srgbClr val="FFFFFF">
                  <a:lumMod val="65000"/>
                </a:srgbClr>
              </a:solidFill>
            </c:spPr>
            <c:extLst>
              <c:ext xmlns:c16="http://schemas.microsoft.com/office/drawing/2014/chart" uri="{C3380CC4-5D6E-409C-BE32-E72D297353CC}">
                <c16:uniqueId val="{00000023-47E6-4892-8390-62A26AFB011C}"/>
              </c:ext>
            </c:extLst>
          </c:dPt>
          <c:dLbls>
            <c:delete val="1"/>
          </c:dLbls>
          <c:cat>
            <c:strRef>
              <c:f>Total!$B$1:$U$1</c:f>
              <c:strCache>
                <c:ptCount val="20"/>
                <c:pt idx="0">
                  <c:v>Frozen</c:v>
                </c:pt>
                <c:pt idx="1">
                  <c:v>Net: Frozen</c:v>
                </c:pt>
                <c:pt idx="2">
                  <c:v>Minions</c:v>
                </c:pt>
                <c:pt idx="3">
                  <c:v>Cars</c:v>
                </c:pt>
                <c:pt idx="4">
                  <c:v>Net: Cars</c:v>
                </c:pt>
                <c:pt idx="5">
                  <c:v>Nothing</c:v>
                </c:pt>
                <c:pt idx="6">
                  <c:v>Spider-Man</c:v>
                </c:pt>
                <c:pt idx="7">
                  <c:v>Net: Lego</c:v>
                </c:pt>
                <c:pt idx="8">
                  <c:v>Net: Spider-Man</c:v>
                </c:pt>
                <c:pt idx="9">
                  <c:v>Net: Toy Story</c:v>
                </c:pt>
                <c:pt idx="10">
                  <c:v>Cinderella</c:v>
                </c:pt>
                <c:pt idx="11">
                  <c:v>The Avengers</c:v>
                </c:pt>
                <c:pt idx="12">
                  <c:v>The Lego Movie</c:v>
                </c:pt>
                <c:pt idx="13">
                  <c:v>Toy Story</c:v>
                </c:pt>
                <c:pt idx="14">
                  <c:v>Net: The Avengers</c:v>
                </c:pt>
                <c:pt idx="15">
                  <c:v>Net: Cinderella</c:v>
                </c:pt>
                <c:pt idx="16">
                  <c:v>Net: SpongeBob SquarePants</c:v>
                </c:pt>
                <c:pt idx="17">
                  <c:v>Finding Nemo</c:v>
                </c:pt>
                <c:pt idx="18">
                  <c:v>Net: Despicable Me</c:v>
                </c:pt>
                <c:pt idx="19">
                  <c:v>Batman</c:v>
                </c:pt>
              </c:strCache>
            </c:strRef>
          </c:cat>
          <c:val>
            <c:numRef>
              <c:f>Total!$B$2:$U$2</c:f>
              <c:numCache>
                <c:formatCode>0</c:formatCode>
                <c:ptCount val="20"/>
                <c:pt idx="0">
                  <c:v>29</c:v>
                </c:pt>
                <c:pt idx="1">
                  <c:v>29</c:v>
                </c:pt>
                <c:pt idx="2">
                  <c:v>17</c:v>
                </c:pt>
                <c:pt idx="3">
                  <c:v>9</c:v>
                </c:pt>
                <c:pt idx="4">
                  <c:v>9</c:v>
                </c:pt>
                <c:pt idx="5">
                  <c:v>8</c:v>
                </c:pt>
                <c:pt idx="6">
                  <c:v>8</c:v>
                </c:pt>
                <c:pt idx="7">
                  <c:v>8</c:v>
                </c:pt>
                <c:pt idx="8">
                  <c:v>8</c:v>
                </c:pt>
                <c:pt idx="9">
                  <c:v>8</c:v>
                </c:pt>
                <c:pt idx="10">
                  <c:v>7</c:v>
                </c:pt>
                <c:pt idx="11">
                  <c:v>7</c:v>
                </c:pt>
                <c:pt idx="12">
                  <c:v>7</c:v>
                </c:pt>
                <c:pt idx="13">
                  <c:v>7</c:v>
                </c:pt>
                <c:pt idx="14">
                  <c:v>7</c:v>
                </c:pt>
                <c:pt idx="15">
                  <c:v>7</c:v>
                </c:pt>
                <c:pt idx="16">
                  <c:v>7</c:v>
                </c:pt>
                <c:pt idx="17">
                  <c:v>6</c:v>
                </c:pt>
                <c:pt idx="18">
                  <c:v>6</c:v>
                </c:pt>
                <c:pt idx="19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994-459D-BAA5-4032CBA6A2B0}"/>
            </c:ext>
          </c:extLst>
        </c:ser>
        <c:ser>
          <c:idx val="0"/>
          <c:order val="1"/>
          <c:tx>
            <c:strRef>
              <c:f>Total!$A$3</c:f>
              <c:strCache>
                <c:ptCount val="1"/>
                <c:pt idx="0">
                  <c:v>Blank</c:v>
                </c:pt>
              </c:strCache>
            </c:strRef>
          </c:tx>
          <c:spPr>
            <a:noFill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0FA594C2-81B8-4836-BB91-1C60ED5D603B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8-47E6-4892-8390-62A26AFB011C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169A99AD-FF1E-40C7-97D4-A2AE860D69E9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9-47E6-4892-8390-62A26AFB011C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9CB0C8EC-BCF1-4F0D-80DB-924E847794DB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A-47E6-4892-8390-62A26AFB011C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13089454-7664-4E33-ACD4-E491EDA44703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6-47E6-4892-8390-62A26AFB011C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DE3776AB-52A3-435C-97F0-05FE60D58AF1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7-47E6-4892-8390-62A26AFB011C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A5D21A9E-6681-46B4-87FE-19F0E811E19A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8-47E6-4892-8390-62A26AFB011C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D868531F-4E3F-4ED8-A85F-9AE7DC6B3322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9-47E6-4892-8390-62A26AFB011C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D7FE610D-90D8-4472-AF43-D547E71B0FB1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3-47E6-4892-8390-62A26AFB011C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fld id="{68E80CE2-2242-4925-99D8-A7B549A1291C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5-47E6-4892-8390-62A26AFB011C}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fld id="{4BF3F039-8C41-4C04-A463-D29E45077C16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8-19D0-43B0-A5FB-2BE2EDBEEE14}"/>
                </c:ext>
              </c:extLst>
            </c:dLbl>
            <c:dLbl>
              <c:idx val="10"/>
              <c:tx>
                <c:rich>
                  <a:bodyPr/>
                  <a:lstStyle/>
                  <a:p>
                    <a:fld id="{027A079D-053B-411E-AEA4-72DF01BC8FCF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9-19D0-43B0-A5FB-2BE2EDBEEE14}"/>
                </c:ext>
              </c:extLst>
            </c:dLbl>
            <c:dLbl>
              <c:idx val="11"/>
              <c:tx>
                <c:rich>
                  <a:bodyPr/>
                  <a:lstStyle/>
                  <a:p>
                    <a:fld id="{B6718B34-6D47-493B-9338-9E10A96599E6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A-19D0-43B0-A5FB-2BE2EDBEEE14}"/>
                </c:ext>
              </c:extLst>
            </c:dLbl>
            <c:dLbl>
              <c:idx val="12"/>
              <c:tx>
                <c:rich>
                  <a:bodyPr/>
                  <a:lstStyle/>
                  <a:p>
                    <a:fld id="{A15C75EE-2151-42B0-963F-8DFB2C1FFDBE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B-19D0-43B0-A5FB-2BE2EDBEEE14}"/>
                </c:ext>
              </c:extLst>
            </c:dLbl>
            <c:dLbl>
              <c:idx val="13"/>
              <c:tx>
                <c:rich>
                  <a:bodyPr/>
                  <a:lstStyle/>
                  <a:p>
                    <a:fld id="{C392A9EE-3C50-45CE-8ABF-9430F952EE7E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C-19D0-43B0-A5FB-2BE2EDBEEE14}"/>
                </c:ext>
              </c:extLst>
            </c:dLbl>
            <c:dLbl>
              <c:idx val="14"/>
              <c:tx>
                <c:rich>
                  <a:bodyPr/>
                  <a:lstStyle/>
                  <a:p>
                    <a:fld id="{E90272BA-8075-4894-8A23-AF41ED51121F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D-19D0-43B0-A5FB-2BE2EDBEEE14}"/>
                </c:ext>
              </c:extLst>
            </c:dLbl>
            <c:dLbl>
              <c:idx val="15"/>
              <c:tx>
                <c:rich>
                  <a:bodyPr/>
                  <a:lstStyle/>
                  <a:p>
                    <a:fld id="{9F6DCA0F-4849-4845-B05E-7E119AAE4364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E-19D0-43B0-A5FB-2BE2EDBEEE14}"/>
                </c:ext>
              </c:extLst>
            </c:dLbl>
            <c:dLbl>
              <c:idx val="16"/>
              <c:tx>
                <c:rich>
                  <a:bodyPr/>
                  <a:lstStyle/>
                  <a:p>
                    <a:fld id="{57F96C8E-76A0-457A-9255-0EB0B0B96473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8-5288-4FCE-A516-0430037A81F1}"/>
                </c:ext>
              </c:extLst>
            </c:dLbl>
            <c:dLbl>
              <c:idx val="17"/>
              <c:tx>
                <c:rich>
                  <a:bodyPr/>
                  <a:lstStyle/>
                  <a:p>
                    <a:fld id="{4161838A-78A1-4B53-8AED-2046B2ECD86A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9-5288-4FCE-A516-0430037A81F1}"/>
                </c:ext>
              </c:extLst>
            </c:dLbl>
            <c:dLbl>
              <c:idx val="18"/>
              <c:tx>
                <c:rich>
                  <a:bodyPr/>
                  <a:lstStyle/>
                  <a:p>
                    <a:fld id="{75A8AECA-0665-4505-A6E8-C42D0A91E10F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A-5288-4FCE-A516-0430037A81F1}"/>
                </c:ext>
              </c:extLst>
            </c:dLbl>
            <c:dLbl>
              <c:idx val="19"/>
              <c:tx>
                <c:rich>
                  <a:bodyPr/>
                  <a:lstStyle/>
                  <a:p>
                    <a:fld id="{B5780058-35B4-4A8D-8A16-A51FBBFD2C27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B-5288-4FCE-A516-0430037A81F1}"/>
                </c:ext>
              </c:extLst>
            </c:dLbl>
            <c:spPr>
              <a:noFill/>
              <a:ln>
                <a:noFill/>
              </a:ln>
              <a:effectLst/>
            </c:spPr>
            <c:dLblPos val="inBase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0"/>
              </c:ext>
            </c:extLst>
          </c:dLbls>
          <c:cat>
            <c:strRef>
              <c:f>Total!$B$1:$U$1</c:f>
              <c:strCache>
                <c:ptCount val="20"/>
                <c:pt idx="0">
                  <c:v>Frozen</c:v>
                </c:pt>
                <c:pt idx="1">
                  <c:v>Net: Frozen</c:v>
                </c:pt>
                <c:pt idx="2">
                  <c:v>Minions</c:v>
                </c:pt>
                <c:pt idx="3">
                  <c:v>Cars</c:v>
                </c:pt>
                <c:pt idx="4">
                  <c:v>Net: Cars</c:v>
                </c:pt>
                <c:pt idx="5">
                  <c:v>Nothing</c:v>
                </c:pt>
                <c:pt idx="6">
                  <c:v>Spider-Man</c:v>
                </c:pt>
                <c:pt idx="7">
                  <c:v>Net: Lego</c:v>
                </c:pt>
                <c:pt idx="8">
                  <c:v>Net: Spider-Man</c:v>
                </c:pt>
                <c:pt idx="9">
                  <c:v>Net: Toy Story</c:v>
                </c:pt>
                <c:pt idx="10">
                  <c:v>Cinderella</c:v>
                </c:pt>
                <c:pt idx="11">
                  <c:v>The Avengers</c:v>
                </c:pt>
                <c:pt idx="12">
                  <c:v>The Lego Movie</c:v>
                </c:pt>
                <c:pt idx="13">
                  <c:v>Toy Story</c:v>
                </c:pt>
                <c:pt idx="14">
                  <c:v>Net: The Avengers</c:v>
                </c:pt>
                <c:pt idx="15">
                  <c:v>Net: Cinderella</c:v>
                </c:pt>
                <c:pt idx="16">
                  <c:v>Net: SpongeBob SquarePants</c:v>
                </c:pt>
                <c:pt idx="17">
                  <c:v>Finding Nemo</c:v>
                </c:pt>
                <c:pt idx="18">
                  <c:v>Net: Despicable Me</c:v>
                </c:pt>
                <c:pt idx="19">
                  <c:v>Batman</c:v>
                </c:pt>
              </c:strCache>
            </c:strRef>
          </c:cat>
          <c:val>
            <c:numRef>
              <c:f>Total!$B$3:$U$3</c:f>
              <c:numCache>
                <c:formatCode>0</c:formatCode>
                <c:ptCount val="20"/>
                <c:pt idx="0">
                  <c:v>142.6</c:v>
                </c:pt>
                <c:pt idx="1">
                  <c:v>142.6</c:v>
                </c:pt>
                <c:pt idx="2">
                  <c:v>154.6</c:v>
                </c:pt>
                <c:pt idx="3">
                  <c:v>162.6</c:v>
                </c:pt>
                <c:pt idx="4">
                  <c:v>162.6</c:v>
                </c:pt>
                <c:pt idx="5">
                  <c:v>163.6</c:v>
                </c:pt>
                <c:pt idx="6">
                  <c:v>163.6</c:v>
                </c:pt>
                <c:pt idx="7">
                  <c:v>163.6</c:v>
                </c:pt>
                <c:pt idx="8">
                  <c:v>163.6</c:v>
                </c:pt>
                <c:pt idx="9">
                  <c:v>163.6</c:v>
                </c:pt>
                <c:pt idx="10">
                  <c:v>164.6</c:v>
                </c:pt>
                <c:pt idx="11">
                  <c:v>164.6</c:v>
                </c:pt>
                <c:pt idx="12">
                  <c:v>164.6</c:v>
                </c:pt>
                <c:pt idx="13">
                  <c:v>164.6</c:v>
                </c:pt>
                <c:pt idx="14">
                  <c:v>164.6</c:v>
                </c:pt>
                <c:pt idx="15">
                  <c:v>164.6</c:v>
                </c:pt>
                <c:pt idx="16">
                  <c:v>164.6</c:v>
                </c:pt>
                <c:pt idx="17">
                  <c:v>165.6</c:v>
                </c:pt>
                <c:pt idx="18">
                  <c:v>165.6</c:v>
                </c:pt>
                <c:pt idx="19">
                  <c:v>166.6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Total!$B$2:$U$2</c15:f>
                <c15:dlblRangeCache>
                  <c:ptCount val="20"/>
                  <c:pt idx="0">
                    <c:v>29</c:v>
                  </c:pt>
                  <c:pt idx="1">
                    <c:v>29</c:v>
                  </c:pt>
                  <c:pt idx="2">
                    <c:v>17</c:v>
                  </c:pt>
                  <c:pt idx="3">
                    <c:v>9</c:v>
                  </c:pt>
                  <c:pt idx="4">
                    <c:v>9</c:v>
                  </c:pt>
                  <c:pt idx="5">
                    <c:v>8</c:v>
                  </c:pt>
                  <c:pt idx="6">
                    <c:v>8</c:v>
                  </c:pt>
                  <c:pt idx="7">
                    <c:v>8</c:v>
                  </c:pt>
                  <c:pt idx="8">
                    <c:v>8</c:v>
                  </c:pt>
                  <c:pt idx="9">
                    <c:v>8</c:v>
                  </c:pt>
                  <c:pt idx="10">
                    <c:v>7</c:v>
                  </c:pt>
                  <c:pt idx="11">
                    <c:v>7</c:v>
                  </c:pt>
                  <c:pt idx="12">
                    <c:v>7</c:v>
                  </c:pt>
                  <c:pt idx="13">
                    <c:v>7</c:v>
                  </c:pt>
                  <c:pt idx="14">
                    <c:v>7</c:v>
                  </c:pt>
                  <c:pt idx="15">
                    <c:v>7</c:v>
                  </c:pt>
                  <c:pt idx="16">
                    <c:v>7</c:v>
                  </c:pt>
                  <c:pt idx="17">
                    <c:v>6</c:v>
                  </c:pt>
                  <c:pt idx="18">
                    <c:v>6</c:v>
                  </c:pt>
                  <c:pt idx="19">
                    <c:v>5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1-A994-459D-BAA5-4032CBA6A2B0}"/>
            </c:ext>
          </c:extLst>
        </c:ser>
        <c:ser>
          <c:idx val="1"/>
          <c:order val="2"/>
          <c:tx>
            <c:strRef>
              <c:f>Total!$A$4</c:f>
              <c:strCache>
                <c:ptCount val="1"/>
                <c:pt idx="0">
                  <c:v>Total - 2015</c:v>
                </c:pt>
              </c:strCache>
            </c:strRef>
          </c:tx>
          <c:spPr>
            <a:solidFill>
              <a:srgbClr val="FF0000"/>
            </a:solidFill>
          </c:spPr>
          <c:invertIfNegative val="0"/>
          <c:dPt>
            <c:idx val="4"/>
            <c:invertIfNegative val="0"/>
            <c:bubble3D val="0"/>
            <c:spPr>
              <a:solidFill>
                <a:srgbClr val="FFFFFF">
                  <a:lumMod val="65000"/>
                </a:srgbClr>
              </a:solidFill>
            </c:spPr>
            <c:extLst>
              <c:ext xmlns:c16="http://schemas.microsoft.com/office/drawing/2014/chart" uri="{C3380CC4-5D6E-409C-BE32-E72D297353CC}">
                <c16:uniqueId val="{0000002E-47E6-4892-8390-62A26AFB011C}"/>
              </c:ext>
            </c:extLst>
          </c:dPt>
          <c:dLbls>
            <c:delete val="1"/>
          </c:dLbls>
          <c:cat>
            <c:strRef>
              <c:f>Total!$B$1:$U$1</c:f>
              <c:strCache>
                <c:ptCount val="20"/>
                <c:pt idx="0">
                  <c:v>Frozen</c:v>
                </c:pt>
                <c:pt idx="1">
                  <c:v>Net: Frozen</c:v>
                </c:pt>
                <c:pt idx="2">
                  <c:v>Minions</c:v>
                </c:pt>
                <c:pt idx="3">
                  <c:v>Cars</c:v>
                </c:pt>
                <c:pt idx="4">
                  <c:v>Net: Cars</c:v>
                </c:pt>
                <c:pt idx="5">
                  <c:v>Nothing</c:v>
                </c:pt>
                <c:pt idx="6">
                  <c:v>Spider-Man</c:v>
                </c:pt>
                <c:pt idx="7">
                  <c:v>Net: Lego</c:v>
                </c:pt>
                <c:pt idx="8">
                  <c:v>Net: Spider-Man</c:v>
                </c:pt>
                <c:pt idx="9">
                  <c:v>Net: Toy Story</c:v>
                </c:pt>
                <c:pt idx="10">
                  <c:v>Cinderella</c:v>
                </c:pt>
                <c:pt idx="11">
                  <c:v>The Avengers</c:v>
                </c:pt>
                <c:pt idx="12">
                  <c:v>The Lego Movie</c:v>
                </c:pt>
                <c:pt idx="13">
                  <c:v>Toy Story</c:v>
                </c:pt>
                <c:pt idx="14">
                  <c:v>Net: The Avengers</c:v>
                </c:pt>
                <c:pt idx="15">
                  <c:v>Net: Cinderella</c:v>
                </c:pt>
                <c:pt idx="16">
                  <c:v>Net: SpongeBob SquarePants</c:v>
                </c:pt>
                <c:pt idx="17">
                  <c:v>Finding Nemo</c:v>
                </c:pt>
                <c:pt idx="18">
                  <c:v>Net: Despicable Me</c:v>
                </c:pt>
                <c:pt idx="19">
                  <c:v>Batman</c:v>
                </c:pt>
              </c:strCache>
            </c:strRef>
          </c:cat>
          <c:val>
            <c:numRef>
              <c:f>Total!$B$4:$U$4</c:f>
              <c:numCache>
                <c:formatCode>0</c:formatCode>
                <c:ptCount val="20"/>
                <c:pt idx="0">
                  <c:v>36</c:v>
                </c:pt>
                <c:pt idx="1">
                  <c:v>36</c:v>
                </c:pt>
                <c:pt idx="2">
                  <c:v>13</c:v>
                </c:pt>
                <c:pt idx="3">
                  <c:v>11</c:v>
                </c:pt>
                <c:pt idx="4">
                  <c:v>12</c:v>
                </c:pt>
                <c:pt idx="5">
                  <c:v>9</c:v>
                </c:pt>
                <c:pt idx="6">
                  <c:v>5</c:v>
                </c:pt>
                <c:pt idx="7">
                  <c:v>6</c:v>
                </c:pt>
                <c:pt idx="8">
                  <c:v>5</c:v>
                </c:pt>
                <c:pt idx="9">
                  <c:v>9</c:v>
                </c:pt>
                <c:pt idx="10">
                  <c:v>10</c:v>
                </c:pt>
                <c:pt idx="11">
                  <c:v>3</c:v>
                </c:pt>
                <c:pt idx="12">
                  <c:v>6</c:v>
                </c:pt>
                <c:pt idx="13">
                  <c:v>8</c:v>
                </c:pt>
                <c:pt idx="14">
                  <c:v>3</c:v>
                </c:pt>
                <c:pt idx="15">
                  <c:v>10</c:v>
                </c:pt>
                <c:pt idx="16">
                  <c:v>5</c:v>
                </c:pt>
                <c:pt idx="17">
                  <c:v>8</c:v>
                </c:pt>
                <c:pt idx="18">
                  <c:v>6</c:v>
                </c:pt>
                <c:pt idx="19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A-47E6-4892-8390-62A26AFB011C}"/>
            </c:ext>
          </c:extLst>
        </c:ser>
        <c:ser>
          <c:idx val="2"/>
          <c:order val="3"/>
          <c:tx>
            <c:strRef>
              <c:f>Total!$A$5</c:f>
              <c:strCache>
                <c:ptCount val="1"/>
                <c:pt idx="0">
                  <c:v>Blank</c:v>
                </c:pt>
              </c:strCache>
            </c:strRef>
          </c:tx>
          <c:spPr>
            <a:noFill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AD8CE6C5-17AE-4964-AF0E-A1DBB0F8048F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1-47E6-4892-8390-62A26AFB011C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C3F6197B-9454-480B-BC95-BDC5D36605D8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2-47E6-4892-8390-62A26AFB011C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4040DE50-021A-4281-B32A-F71F7E6434D7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3-47E6-4892-8390-62A26AFB011C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44C8D2CE-4E5C-4ADB-863E-77BEC97AB884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4-47E6-4892-8390-62A26AFB011C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1F416870-C049-47CE-B923-9AB932B8C656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5-47E6-4892-8390-62A26AFB011C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2385759A-8D1E-49C5-AD76-DD4CAA3F2BFC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6-47E6-4892-8390-62A26AFB011C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C61EC314-689C-4CEA-A727-A30CDF77F401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7-47E6-4892-8390-62A26AFB011C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C3973EF7-6B94-4AA5-A593-A724D9F7C26B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5-47E6-4892-8390-62A26AFB011C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fld id="{12728E40-FA95-462F-9707-2F86F6E8DD08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9-47E6-4892-8390-62A26AFB011C}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fld id="{B5E89895-DFF4-40D0-AA52-F6FA282B9EDF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5-19D0-43B0-A5FB-2BE2EDBEEE14}"/>
                </c:ext>
              </c:extLst>
            </c:dLbl>
            <c:dLbl>
              <c:idx val="10"/>
              <c:tx>
                <c:rich>
                  <a:bodyPr/>
                  <a:lstStyle/>
                  <a:p>
                    <a:fld id="{FA069B56-CB39-4A06-9308-71194D19BCA5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6-19D0-43B0-A5FB-2BE2EDBEEE14}"/>
                </c:ext>
              </c:extLst>
            </c:dLbl>
            <c:dLbl>
              <c:idx val="11"/>
              <c:tx>
                <c:rich>
                  <a:bodyPr/>
                  <a:lstStyle/>
                  <a:p>
                    <a:fld id="{B45FE310-5236-4A43-99D4-99FA3340250B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7-19D0-43B0-A5FB-2BE2EDBEEE14}"/>
                </c:ext>
              </c:extLst>
            </c:dLbl>
            <c:dLbl>
              <c:idx val="12"/>
              <c:tx>
                <c:rich>
                  <a:bodyPr/>
                  <a:lstStyle/>
                  <a:p>
                    <a:fld id="{323DCD95-8E0C-47D4-B5A6-15DB6F89F9EA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8-19D0-43B0-A5FB-2BE2EDBEEE14}"/>
                </c:ext>
              </c:extLst>
            </c:dLbl>
            <c:dLbl>
              <c:idx val="13"/>
              <c:tx>
                <c:rich>
                  <a:bodyPr/>
                  <a:lstStyle/>
                  <a:p>
                    <a:fld id="{2FE2357E-ECCF-4FFC-BAE9-43BD14321413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9-19D0-43B0-A5FB-2BE2EDBEEE14}"/>
                </c:ext>
              </c:extLst>
            </c:dLbl>
            <c:dLbl>
              <c:idx val="14"/>
              <c:tx>
                <c:rich>
                  <a:bodyPr/>
                  <a:lstStyle/>
                  <a:p>
                    <a:fld id="{A6D85DCC-24F8-467C-B969-BD106AB72C8C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A-19D0-43B0-A5FB-2BE2EDBEEE14}"/>
                </c:ext>
              </c:extLst>
            </c:dLbl>
            <c:dLbl>
              <c:idx val="15"/>
              <c:tx>
                <c:rich>
                  <a:bodyPr/>
                  <a:lstStyle/>
                  <a:p>
                    <a:fld id="{C8ABECAE-2DB4-486C-9A91-9B578E7CCA94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B-19D0-43B0-A5FB-2BE2EDBEEE14}"/>
                </c:ext>
              </c:extLst>
            </c:dLbl>
            <c:dLbl>
              <c:idx val="1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5288-4FCE-A516-0430037A81F1}"/>
                </c:ext>
              </c:extLst>
            </c:dLbl>
            <c:dLbl>
              <c:idx val="1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5288-4FCE-A516-0430037A81F1}"/>
                </c:ext>
              </c:extLst>
            </c:dLbl>
            <c:dLbl>
              <c:idx val="1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5288-4FCE-A516-0430037A81F1}"/>
                </c:ext>
              </c:extLst>
            </c:dLbl>
            <c:dLbl>
              <c:idx val="1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5288-4FCE-A516-0430037A81F1}"/>
                </c:ext>
              </c:extLst>
            </c:dLbl>
            <c:spPr>
              <a:noFill/>
              <a:ln>
                <a:noFill/>
              </a:ln>
              <a:effectLst/>
            </c:spPr>
            <c:dLblPos val="inBase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0"/>
              </c:ext>
            </c:extLst>
          </c:dLbls>
          <c:cat>
            <c:strRef>
              <c:f>Total!$B$1:$U$1</c:f>
              <c:strCache>
                <c:ptCount val="20"/>
                <c:pt idx="0">
                  <c:v>Frozen</c:v>
                </c:pt>
                <c:pt idx="1">
                  <c:v>Net: Frozen</c:v>
                </c:pt>
                <c:pt idx="2">
                  <c:v>Minions</c:v>
                </c:pt>
                <c:pt idx="3">
                  <c:v>Cars</c:v>
                </c:pt>
                <c:pt idx="4">
                  <c:v>Net: Cars</c:v>
                </c:pt>
                <c:pt idx="5">
                  <c:v>Nothing</c:v>
                </c:pt>
                <c:pt idx="6">
                  <c:v>Spider-Man</c:v>
                </c:pt>
                <c:pt idx="7">
                  <c:v>Net: Lego</c:v>
                </c:pt>
                <c:pt idx="8">
                  <c:v>Net: Spider-Man</c:v>
                </c:pt>
                <c:pt idx="9">
                  <c:v>Net: Toy Story</c:v>
                </c:pt>
                <c:pt idx="10">
                  <c:v>Cinderella</c:v>
                </c:pt>
                <c:pt idx="11">
                  <c:v>The Avengers</c:v>
                </c:pt>
                <c:pt idx="12">
                  <c:v>The Lego Movie</c:v>
                </c:pt>
                <c:pt idx="13">
                  <c:v>Toy Story</c:v>
                </c:pt>
                <c:pt idx="14">
                  <c:v>Net: The Avengers</c:v>
                </c:pt>
                <c:pt idx="15">
                  <c:v>Net: Cinderella</c:v>
                </c:pt>
                <c:pt idx="16">
                  <c:v>Net: SpongeBob SquarePants</c:v>
                </c:pt>
                <c:pt idx="17">
                  <c:v>Finding Nemo</c:v>
                </c:pt>
                <c:pt idx="18">
                  <c:v>Net: Despicable Me</c:v>
                </c:pt>
                <c:pt idx="19">
                  <c:v>Batman</c:v>
                </c:pt>
              </c:strCache>
            </c:strRef>
          </c:cat>
          <c:val>
            <c:numRef>
              <c:f>Total!$B$5:$U$5</c:f>
              <c:numCache>
                <c:formatCode>0</c:formatCode>
                <c:ptCount val="20"/>
                <c:pt idx="0">
                  <c:v>135.6</c:v>
                </c:pt>
                <c:pt idx="1">
                  <c:v>135.6</c:v>
                </c:pt>
                <c:pt idx="2">
                  <c:v>158.6</c:v>
                </c:pt>
                <c:pt idx="3">
                  <c:v>160.6</c:v>
                </c:pt>
                <c:pt idx="4">
                  <c:v>159.6</c:v>
                </c:pt>
                <c:pt idx="5">
                  <c:v>162.6</c:v>
                </c:pt>
                <c:pt idx="6">
                  <c:v>166.6</c:v>
                </c:pt>
                <c:pt idx="7">
                  <c:v>165.6</c:v>
                </c:pt>
                <c:pt idx="8">
                  <c:v>166.6</c:v>
                </c:pt>
                <c:pt idx="9">
                  <c:v>162.6</c:v>
                </c:pt>
                <c:pt idx="10">
                  <c:v>161.6</c:v>
                </c:pt>
                <c:pt idx="11">
                  <c:v>168.6</c:v>
                </c:pt>
                <c:pt idx="12">
                  <c:v>165.6</c:v>
                </c:pt>
                <c:pt idx="13">
                  <c:v>163.6</c:v>
                </c:pt>
                <c:pt idx="14">
                  <c:v>168.6</c:v>
                </c:pt>
                <c:pt idx="15">
                  <c:v>161.6</c:v>
                </c:pt>
                <c:pt idx="16">
                  <c:v>166.6</c:v>
                </c:pt>
                <c:pt idx="17">
                  <c:v>163.6</c:v>
                </c:pt>
                <c:pt idx="18">
                  <c:v>165.6</c:v>
                </c:pt>
                <c:pt idx="19">
                  <c:v>167.6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Total!$B$4:$U$4</c15:f>
                <c15:dlblRangeCache>
                  <c:ptCount val="20"/>
                  <c:pt idx="0">
                    <c:v>36</c:v>
                  </c:pt>
                  <c:pt idx="1">
                    <c:v>36</c:v>
                  </c:pt>
                  <c:pt idx="2">
                    <c:v>13</c:v>
                  </c:pt>
                  <c:pt idx="3">
                    <c:v>11</c:v>
                  </c:pt>
                  <c:pt idx="4">
                    <c:v>12</c:v>
                  </c:pt>
                  <c:pt idx="5">
                    <c:v>9</c:v>
                  </c:pt>
                  <c:pt idx="6">
                    <c:v>5</c:v>
                  </c:pt>
                  <c:pt idx="7">
                    <c:v>6</c:v>
                  </c:pt>
                  <c:pt idx="8">
                    <c:v>5</c:v>
                  </c:pt>
                  <c:pt idx="9">
                    <c:v>9</c:v>
                  </c:pt>
                  <c:pt idx="10">
                    <c:v>10</c:v>
                  </c:pt>
                  <c:pt idx="11">
                    <c:v>3</c:v>
                  </c:pt>
                  <c:pt idx="12">
                    <c:v>6</c:v>
                  </c:pt>
                  <c:pt idx="13">
                    <c:v>8</c:v>
                  </c:pt>
                  <c:pt idx="14">
                    <c:v>3</c:v>
                  </c:pt>
                  <c:pt idx="15">
                    <c:v>10</c:v>
                  </c:pt>
                  <c:pt idx="16">
                    <c:v>5</c:v>
                  </c:pt>
                  <c:pt idx="17">
                    <c:v>8</c:v>
                  </c:pt>
                  <c:pt idx="18">
                    <c:v>6</c:v>
                  </c:pt>
                  <c:pt idx="19">
                    <c:v>4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1B-47E6-4892-8390-62A26AFB011C}"/>
            </c:ext>
          </c:extLst>
        </c:ser>
        <c:ser>
          <c:idx val="3"/>
          <c:order val="4"/>
          <c:tx>
            <c:strRef>
              <c:f>Total!$A$6</c:f>
              <c:strCache>
                <c:ptCount val="1"/>
                <c:pt idx="0">
                  <c:v>Total - 2015</c:v>
                </c:pt>
              </c:strCache>
            </c:strRef>
          </c:tx>
          <c:spPr>
            <a:solidFill>
              <a:srgbClr val="FF0000"/>
            </a:solidFill>
          </c:spPr>
          <c:invertIfNegative val="0"/>
          <c:dPt>
            <c:idx val="4"/>
            <c:invertIfNegative val="0"/>
            <c:bubble3D val="0"/>
            <c:spPr>
              <a:solidFill>
                <a:sysClr val="window" lastClr="FFFFFF">
                  <a:lumMod val="75000"/>
                </a:sysClr>
              </a:solidFill>
            </c:spPr>
            <c:extLst>
              <c:ext xmlns:c16="http://schemas.microsoft.com/office/drawing/2014/chart" uri="{C3380CC4-5D6E-409C-BE32-E72D297353CC}">
                <c16:uniqueId val="{00000004-1206-4F21-BCCF-0671C2469738}"/>
              </c:ext>
            </c:extLst>
          </c:dPt>
          <c:dLbls>
            <c:delete val="1"/>
          </c:dLbls>
          <c:cat>
            <c:strRef>
              <c:f>Total!$B$1:$U$1</c:f>
              <c:strCache>
                <c:ptCount val="20"/>
                <c:pt idx="0">
                  <c:v>Frozen</c:v>
                </c:pt>
                <c:pt idx="1">
                  <c:v>Net: Frozen</c:v>
                </c:pt>
                <c:pt idx="2">
                  <c:v>Minions</c:v>
                </c:pt>
                <c:pt idx="3">
                  <c:v>Cars</c:v>
                </c:pt>
                <c:pt idx="4">
                  <c:v>Net: Cars</c:v>
                </c:pt>
                <c:pt idx="5">
                  <c:v>Nothing</c:v>
                </c:pt>
                <c:pt idx="6">
                  <c:v>Spider-Man</c:v>
                </c:pt>
                <c:pt idx="7">
                  <c:v>Net: Lego</c:v>
                </c:pt>
                <c:pt idx="8">
                  <c:v>Net: Spider-Man</c:v>
                </c:pt>
                <c:pt idx="9">
                  <c:v>Net: Toy Story</c:v>
                </c:pt>
                <c:pt idx="10">
                  <c:v>Cinderella</c:v>
                </c:pt>
                <c:pt idx="11">
                  <c:v>The Avengers</c:v>
                </c:pt>
                <c:pt idx="12">
                  <c:v>The Lego Movie</c:v>
                </c:pt>
                <c:pt idx="13">
                  <c:v>Toy Story</c:v>
                </c:pt>
                <c:pt idx="14">
                  <c:v>Net: The Avengers</c:v>
                </c:pt>
                <c:pt idx="15">
                  <c:v>Net: Cinderella</c:v>
                </c:pt>
                <c:pt idx="16">
                  <c:v>Net: SpongeBob SquarePants</c:v>
                </c:pt>
                <c:pt idx="17">
                  <c:v>Finding Nemo</c:v>
                </c:pt>
                <c:pt idx="18">
                  <c:v>Net: Despicable Me</c:v>
                </c:pt>
                <c:pt idx="19">
                  <c:v>Batman</c:v>
                </c:pt>
              </c:strCache>
            </c:strRef>
          </c:cat>
          <c:val>
            <c:numRef>
              <c:f>Total!$B$6:$U$6</c:f>
              <c:numCache>
                <c:formatCode>0</c:formatCode>
                <c:ptCount val="20"/>
                <c:pt idx="0">
                  <c:v>141</c:v>
                </c:pt>
                <c:pt idx="1">
                  <c:v>143</c:v>
                </c:pt>
                <c:pt idx="2">
                  <c:v>94</c:v>
                </c:pt>
                <c:pt idx="3">
                  <c:v>36</c:v>
                </c:pt>
                <c:pt idx="4">
                  <c:v>40</c:v>
                </c:pt>
                <c:pt idx="5">
                  <c:v>25</c:v>
                </c:pt>
                <c:pt idx="6">
                  <c:v>50</c:v>
                </c:pt>
                <c:pt idx="7">
                  <c:v>48</c:v>
                </c:pt>
                <c:pt idx="8">
                  <c:v>51</c:v>
                </c:pt>
                <c:pt idx="9">
                  <c:v>44</c:v>
                </c:pt>
                <c:pt idx="10">
                  <c:v>35</c:v>
                </c:pt>
                <c:pt idx="11">
                  <c:v>29</c:v>
                </c:pt>
                <c:pt idx="12">
                  <c:v>45</c:v>
                </c:pt>
                <c:pt idx="13">
                  <c:v>38</c:v>
                </c:pt>
                <c:pt idx="14">
                  <c:v>32</c:v>
                </c:pt>
                <c:pt idx="15">
                  <c:v>35</c:v>
                </c:pt>
                <c:pt idx="16">
                  <c:v>48</c:v>
                </c:pt>
                <c:pt idx="17">
                  <c:v>25</c:v>
                </c:pt>
                <c:pt idx="18">
                  <c:v>29</c:v>
                </c:pt>
                <c:pt idx="19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1356-4053-BFE1-C4F9F72EAA02}"/>
            </c:ext>
          </c:extLst>
        </c:ser>
        <c:ser>
          <c:idx val="5"/>
          <c:order val="5"/>
          <c:tx>
            <c:strRef>
              <c:f>Total!$A$7</c:f>
              <c:strCache>
                <c:ptCount val="1"/>
                <c:pt idx="0">
                  <c:v>Blank</c:v>
                </c:pt>
              </c:strCache>
            </c:strRef>
          </c:tx>
          <c:spPr>
            <a:noFill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6D5C0262-B8C2-4497-B9B9-29E18EF0AEB0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4-1206-4F21-BCCF-0671C2469738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127511CF-694A-4734-AB08-A298F907F92B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5-1206-4F21-BCCF-0671C2469738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96CCFDAB-3F59-4E66-B253-842E989C7D54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6-1206-4F21-BCCF-0671C2469738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667365E8-E011-44A3-B6AA-84EC3F479341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7-1206-4F21-BCCF-0671C2469738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E0FFE618-2D74-4BEC-B52F-3F88DD883DBB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8-1206-4F21-BCCF-0671C2469738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F111183A-7FDD-43A4-908C-57098A6B4F96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9-1206-4F21-BCCF-0671C2469738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29AD2911-0446-47D3-81A4-9823B291D6D9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A-1206-4F21-BCCF-0671C2469738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206B0051-8032-49FA-810D-805DE1442874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B-1206-4F21-BCCF-0671C2469738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fld id="{6E7A0655-847F-4A3D-BE58-6371F3E94EA0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C-1206-4F21-BCCF-0671C2469738}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fld id="{C82A432D-AF78-48E8-BF8B-86AF25B40BC7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D-1206-4F21-BCCF-0671C2469738}"/>
                </c:ext>
              </c:extLst>
            </c:dLbl>
            <c:dLbl>
              <c:idx val="10"/>
              <c:tx>
                <c:rich>
                  <a:bodyPr/>
                  <a:lstStyle/>
                  <a:p>
                    <a:fld id="{CA647C80-B375-40A7-A33C-5BB92E62D03E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E-1206-4F21-BCCF-0671C2469738}"/>
                </c:ext>
              </c:extLst>
            </c:dLbl>
            <c:dLbl>
              <c:idx val="11"/>
              <c:tx>
                <c:rich>
                  <a:bodyPr/>
                  <a:lstStyle/>
                  <a:p>
                    <a:fld id="{0154DE7B-B3B3-489A-B132-3EA7019F846F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F-1206-4F21-BCCF-0671C2469738}"/>
                </c:ext>
              </c:extLst>
            </c:dLbl>
            <c:dLbl>
              <c:idx val="12"/>
              <c:tx>
                <c:rich>
                  <a:bodyPr/>
                  <a:lstStyle/>
                  <a:p>
                    <a:fld id="{926A6997-9863-4DDA-96E7-12B388B7919E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0-1206-4F21-BCCF-0671C2469738}"/>
                </c:ext>
              </c:extLst>
            </c:dLbl>
            <c:dLbl>
              <c:idx val="13"/>
              <c:tx>
                <c:rich>
                  <a:bodyPr/>
                  <a:lstStyle/>
                  <a:p>
                    <a:fld id="{2F15C695-EC30-433E-9252-F5DF5B84ADB8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1-1206-4F21-BCCF-0671C2469738}"/>
                </c:ext>
              </c:extLst>
            </c:dLbl>
            <c:dLbl>
              <c:idx val="14"/>
              <c:tx>
                <c:rich>
                  <a:bodyPr/>
                  <a:lstStyle/>
                  <a:p>
                    <a:fld id="{0FA2A525-1631-406C-90C4-D9BA3314F133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2-1206-4F21-BCCF-0671C2469738}"/>
                </c:ext>
              </c:extLst>
            </c:dLbl>
            <c:dLbl>
              <c:idx val="15"/>
              <c:tx>
                <c:rich>
                  <a:bodyPr/>
                  <a:lstStyle/>
                  <a:p>
                    <a:fld id="{2932CDDC-61A6-4C21-A408-506ED1969AE2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3-1206-4F21-BCCF-0671C2469738}"/>
                </c:ext>
              </c:extLst>
            </c:dLbl>
            <c:dLbl>
              <c:idx val="16"/>
              <c:tx>
                <c:rich>
                  <a:bodyPr/>
                  <a:lstStyle/>
                  <a:p>
                    <a:fld id="{6CCC833F-CDD0-4222-9BD0-3672C6FFE04A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4-1206-4F21-BCCF-0671C2469738}"/>
                </c:ext>
              </c:extLst>
            </c:dLbl>
            <c:dLbl>
              <c:idx val="17"/>
              <c:tx>
                <c:rich>
                  <a:bodyPr/>
                  <a:lstStyle/>
                  <a:p>
                    <a:fld id="{8823E22F-9326-40F8-861A-BEB51EA5D000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5-1206-4F21-BCCF-0671C2469738}"/>
                </c:ext>
              </c:extLst>
            </c:dLbl>
            <c:dLbl>
              <c:idx val="18"/>
              <c:tx>
                <c:rich>
                  <a:bodyPr/>
                  <a:lstStyle/>
                  <a:p>
                    <a:fld id="{605292DE-717D-4CEF-9410-00C12A9F3235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6-1206-4F21-BCCF-0671C2469738}"/>
                </c:ext>
              </c:extLst>
            </c:dLbl>
            <c:dLbl>
              <c:idx val="19"/>
              <c:tx>
                <c:rich>
                  <a:bodyPr/>
                  <a:lstStyle/>
                  <a:p>
                    <a:fld id="{1AC5D3EC-1047-41C5-997E-3DE0BC68DCB3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7-1206-4F21-BCCF-0671C2469738}"/>
                </c:ext>
              </c:extLst>
            </c:dLbl>
            <c:spPr>
              <a:noFill/>
              <a:ln>
                <a:noFill/>
              </a:ln>
              <a:effectLst/>
            </c:spPr>
            <c:dLblPos val="inBase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0"/>
              </c:ext>
            </c:extLst>
          </c:dLbls>
          <c:cat>
            <c:strRef>
              <c:f>Total!$B$1:$U$1</c:f>
              <c:strCache>
                <c:ptCount val="20"/>
                <c:pt idx="0">
                  <c:v>Frozen</c:v>
                </c:pt>
                <c:pt idx="1">
                  <c:v>Net: Frozen</c:v>
                </c:pt>
                <c:pt idx="2">
                  <c:v>Minions</c:v>
                </c:pt>
                <c:pt idx="3">
                  <c:v>Cars</c:v>
                </c:pt>
                <c:pt idx="4">
                  <c:v>Net: Cars</c:v>
                </c:pt>
                <c:pt idx="5">
                  <c:v>Nothing</c:v>
                </c:pt>
                <c:pt idx="6">
                  <c:v>Spider-Man</c:v>
                </c:pt>
                <c:pt idx="7">
                  <c:v>Net: Lego</c:v>
                </c:pt>
                <c:pt idx="8">
                  <c:v>Net: Spider-Man</c:v>
                </c:pt>
                <c:pt idx="9">
                  <c:v>Net: Toy Story</c:v>
                </c:pt>
                <c:pt idx="10">
                  <c:v>Cinderella</c:v>
                </c:pt>
                <c:pt idx="11">
                  <c:v>The Avengers</c:v>
                </c:pt>
                <c:pt idx="12">
                  <c:v>The Lego Movie</c:v>
                </c:pt>
                <c:pt idx="13">
                  <c:v>Toy Story</c:v>
                </c:pt>
                <c:pt idx="14">
                  <c:v>Net: The Avengers</c:v>
                </c:pt>
                <c:pt idx="15">
                  <c:v>Net: Cinderella</c:v>
                </c:pt>
                <c:pt idx="16">
                  <c:v>Net: SpongeBob SquarePants</c:v>
                </c:pt>
                <c:pt idx="17">
                  <c:v>Finding Nemo</c:v>
                </c:pt>
                <c:pt idx="18">
                  <c:v>Net: Despicable Me</c:v>
                </c:pt>
                <c:pt idx="19">
                  <c:v>Batman</c:v>
                </c:pt>
              </c:strCache>
            </c:strRef>
          </c:cat>
          <c:val>
            <c:numRef>
              <c:f>Total!$B$7:$U$7</c:f>
              <c:numCache>
                <c:formatCode>0</c:formatCode>
                <c:ptCount val="20"/>
                <c:pt idx="0">
                  <c:v>30.6</c:v>
                </c:pt>
                <c:pt idx="1">
                  <c:v>28.6</c:v>
                </c:pt>
                <c:pt idx="2">
                  <c:v>77.599999999999994</c:v>
                </c:pt>
                <c:pt idx="3">
                  <c:v>135.6</c:v>
                </c:pt>
                <c:pt idx="4">
                  <c:v>131.6</c:v>
                </c:pt>
                <c:pt idx="5">
                  <c:v>146.6</c:v>
                </c:pt>
                <c:pt idx="6">
                  <c:v>121.6</c:v>
                </c:pt>
                <c:pt idx="7">
                  <c:v>123.6</c:v>
                </c:pt>
                <c:pt idx="8">
                  <c:v>120.6</c:v>
                </c:pt>
                <c:pt idx="9">
                  <c:v>127.6</c:v>
                </c:pt>
                <c:pt idx="10">
                  <c:v>136.6</c:v>
                </c:pt>
                <c:pt idx="11">
                  <c:v>142.6</c:v>
                </c:pt>
                <c:pt idx="12">
                  <c:v>126.6</c:v>
                </c:pt>
                <c:pt idx="13">
                  <c:v>133.6</c:v>
                </c:pt>
                <c:pt idx="14">
                  <c:v>139.6</c:v>
                </c:pt>
                <c:pt idx="15">
                  <c:v>136.6</c:v>
                </c:pt>
                <c:pt idx="16">
                  <c:v>123.6</c:v>
                </c:pt>
                <c:pt idx="17">
                  <c:v>146.6</c:v>
                </c:pt>
                <c:pt idx="18">
                  <c:v>142.6</c:v>
                </c:pt>
                <c:pt idx="19">
                  <c:v>147.6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Total!$B$6:$U$6</c15:f>
                <c15:dlblRangeCache>
                  <c:ptCount val="20"/>
                  <c:pt idx="0">
                    <c:v>141</c:v>
                  </c:pt>
                  <c:pt idx="1">
                    <c:v>143</c:v>
                  </c:pt>
                  <c:pt idx="2">
                    <c:v>94</c:v>
                  </c:pt>
                  <c:pt idx="3">
                    <c:v>36</c:v>
                  </c:pt>
                  <c:pt idx="4">
                    <c:v>40</c:v>
                  </c:pt>
                  <c:pt idx="5">
                    <c:v>25</c:v>
                  </c:pt>
                  <c:pt idx="6">
                    <c:v>50</c:v>
                  </c:pt>
                  <c:pt idx="7">
                    <c:v>48</c:v>
                  </c:pt>
                  <c:pt idx="8">
                    <c:v>51</c:v>
                  </c:pt>
                  <c:pt idx="9">
                    <c:v>44</c:v>
                  </c:pt>
                  <c:pt idx="10">
                    <c:v>35</c:v>
                  </c:pt>
                  <c:pt idx="11">
                    <c:v>29</c:v>
                  </c:pt>
                  <c:pt idx="12">
                    <c:v>45</c:v>
                  </c:pt>
                  <c:pt idx="13">
                    <c:v>38</c:v>
                  </c:pt>
                  <c:pt idx="14">
                    <c:v>32</c:v>
                  </c:pt>
                  <c:pt idx="15">
                    <c:v>35</c:v>
                  </c:pt>
                  <c:pt idx="16">
                    <c:v>48</c:v>
                  </c:pt>
                  <c:pt idx="17">
                    <c:v>25</c:v>
                  </c:pt>
                  <c:pt idx="18">
                    <c:v>29</c:v>
                  </c:pt>
                  <c:pt idx="19">
                    <c:v>24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9-1356-4053-BFE1-C4F9F72EAA02}"/>
            </c:ext>
          </c:extLst>
        </c:ser>
        <c:ser>
          <c:idx val="6"/>
          <c:order val="6"/>
          <c:tx>
            <c:strRef>
              <c:f>Total!$A$8</c:f>
              <c:strCache>
                <c:ptCount val="1"/>
                <c:pt idx="0">
                  <c:v>Total - 2015</c:v>
                </c:pt>
              </c:strCache>
            </c:strRef>
          </c:tx>
          <c:spPr>
            <a:solidFill>
              <a:srgbClr val="FF0000"/>
            </a:solidFill>
          </c:spPr>
          <c:invertIfNegative val="0"/>
          <c:dPt>
            <c:idx val="4"/>
            <c:invertIfNegative val="0"/>
            <c:bubble3D val="0"/>
            <c:spPr>
              <a:solidFill>
                <a:sysClr val="window" lastClr="FFFFFF">
                  <a:lumMod val="75000"/>
                </a:sysClr>
              </a:solidFill>
            </c:spPr>
            <c:extLst>
              <c:ext xmlns:c16="http://schemas.microsoft.com/office/drawing/2014/chart" uri="{C3380CC4-5D6E-409C-BE32-E72D297353CC}">
                <c16:uniqueId val="{0000002C-1206-4F21-BCCF-0671C2469738}"/>
              </c:ext>
            </c:extLst>
          </c:dPt>
          <c:dLbls>
            <c:delete val="1"/>
          </c:dLbls>
          <c:cat>
            <c:strRef>
              <c:f>Total!$B$1:$U$1</c:f>
              <c:strCache>
                <c:ptCount val="20"/>
                <c:pt idx="0">
                  <c:v>Frozen</c:v>
                </c:pt>
                <c:pt idx="1">
                  <c:v>Net: Frozen</c:v>
                </c:pt>
                <c:pt idx="2">
                  <c:v>Minions</c:v>
                </c:pt>
                <c:pt idx="3">
                  <c:v>Cars</c:v>
                </c:pt>
                <c:pt idx="4">
                  <c:v>Net: Cars</c:v>
                </c:pt>
                <c:pt idx="5">
                  <c:v>Nothing</c:v>
                </c:pt>
                <c:pt idx="6">
                  <c:v>Spider-Man</c:v>
                </c:pt>
                <c:pt idx="7">
                  <c:v>Net: Lego</c:v>
                </c:pt>
                <c:pt idx="8">
                  <c:v>Net: Spider-Man</c:v>
                </c:pt>
                <c:pt idx="9">
                  <c:v>Net: Toy Story</c:v>
                </c:pt>
                <c:pt idx="10">
                  <c:v>Cinderella</c:v>
                </c:pt>
                <c:pt idx="11">
                  <c:v>The Avengers</c:v>
                </c:pt>
                <c:pt idx="12">
                  <c:v>The Lego Movie</c:v>
                </c:pt>
                <c:pt idx="13">
                  <c:v>Toy Story</c:v>
                </c:pt>
                <c:pt idx="14">
                  <c:v>Net: The Avengers</c:v>
                </c:pt>
                <c:pt idx="15">
                  <c:v>Net: Cinderella</c:v>
                </c:pt>
                <c:pt idx="16">
                  <c:v>Net: SpongeBob SquarePants</c:v>
                </c:pt>
                <c:pt idx="17">
                  <c:v>Finding Nemo</c:v>
                </c:pt>
                <c:pt idx="18">
                  <c:v>Net: Despicable Me</c:v>
                </c:pt>
                <c:pt idx="19">
                  <c:v>Batman</c:v>
                </c:pt>
              </c:strCache>
            </c:strRef>
          </c:cat>
          <c:val>
            <c:numRef>
              <c:f>Total!$B$8:$U$8</c:f>
              <c:numCache>
                <c:formatCode>0</c:formatCode>
                <c:ptCount val="20"/>
                <c:pt idx="0">
                  <c:v>97</c:v>
                </c:pt>
                <c:pt idx="1">
                  <c:v>97</c:v>
                </c:pt>
                <c:pt idx="2">
                  <c:v>91</c:v>
                </c:pt>
                <c:pt idx="3">
                  <c:v>34</c:v>
                </c:pt>
                <c:pt idx="4">
                  <c:v>36</c:v>
                </c:pt>
                <c:pt idx="5">
                  <c:v>45</c:v>
                </c:pt>
                <c:pt idx="6">
                  <c:v>41</c:v>
                </c:pt>
                <c:pt idx="7">
                  <c:v>33</c:v>
                </c:pt>
                <c:pt idx="8">
                  <c:v>47</c:v>
                </c:pt>
                <c:pt idx="9">
                  <c:v>25</c:v>
                </c:pt>
                <c:pt idx="10">
                  <c:v>22</c:v>
                </c:pt>
                <c:pt idx="11">
                  <c:v>57</c:v>
                </c:pt>
                <c:pt idx="12">
                  <c:v>30</c:v>
                </c:pt>
                <c:pt idx="13">
                  <c:v>24</c:v>
                </c:pt>
                <c:pt idx="14">
                  <c:v>59</c:v>
                </c:pt>
                <c:pt idx="15">
                  <c:v>22</c:v>
                </c:pt>
                <c:pt idx="16">
                  <c:v>32</c:v>
                </c:pt>
                <c:pt idx="17">
                  <c:v>23</c:v>
                </c:pt>
                <c:pt idx="18">
                  <c:v>23</c:v>
                </c:pt>
                <c:pt idx="19">
                  <c:v>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1356-4053-BFE1-C4F9F72EAA02}"/>
            </c:ext>
          </c:extLst>
        </c:ser>
        <c:ser>
          <c:idx val="7"/>
          <c:order val="7"/>
          <c:tx>
            <c:strRef>
              <c:f>Total!$A$9</c:f>
              <c:strCache>
                <c:ptCount val="1"/>
                <c:pt idx="0">
                  <c:v>Blank</c:v>
                </c:pt>
              </c:strCache>
            </c:strRef>
          </c:tx>
          <c:spPr>
            <a:noFill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8449F537-854A-48C6-9340-7634F5EDD353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C-1206-4F21-BCCF-0671C2469738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6C4DB012-CFC6-4C13-9B2B-7597A690143B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D-1206-4F21-BCCF-0671C2469738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B5C8EA28-2C84-4E85-B77C-12DCBB91F0F3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E-1206-4F21-BCCF-0671C2469738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EC1AE2A0-9336-4F6F-A28F-FFD913F4E9BE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F-1206-4F21-BCCF-0671C2469738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2FCC1EC0-325A-4DE3-9BAA-54AF6F191CE5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0-1206-4F21-BCCF-0671C2469738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4E31ED01-36C0-4235-9C7B-B41E19F3C312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1-1206-4F21-BCCF-0671C2469738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4BAB79F6-80A7-40DF-AB17-3681E6EB96E1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2-1206-4F21-BCCF-0671C2469738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60D4035F-1AC4-4CBC-BBED-149E754B99FF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3-1206-4F21-BCCF-0671C2469738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fld id="{3A467417-D642-4084-97F3-0049DF2A3144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4-1206-4F21-BCCF-0671C2469738}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fld id="{FCA256F0-0FD2-4AD8-A03A-0E3394EBEDF4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5-1206-4F21-BCCF-0671C2469738}"/>
                </c:ext>
              </c:extLst>
            </c:dLbl>
            <c:dLbl>
              <c:idx val="10"/>
              <c:tx>
                <c:rich>
                  <a:bodyPr/>
                  <a:lstStyle/>
                  <a:p>
                    <a:fld id="{93CE3C85-556A-4D6E-AD3B-E591ABFD1A05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6-1206-4F21-BCCF-0671C2469738}"/>
                </c:ext>
              </c:extLst>
            </c:dLbl>
            <c:dLbl>
              <c:idx val="11"/>
              <c:tx>
                <c:rich>
                  <a:bodyPr/>
                  <a:lstStyle/>
                  <a:p>
                    <a:fld id="{B9191ACE-EB58-4935-8C02-D1A870619379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7-1206-4F21-BCCF-0671C2469738}"/>
                </c:ext>
              </c:extLst>
            </c:dLbl>
            <c:dLbl>
              <c:idx val="12"/>
              <c:tx>
                <c:rich>
                  <a:bodyPr/>
                  <a:lstStyle/>
                  <a:p>
                    <a:fld id="{850E5810-6B19-4C50-BBA9-331CC1D3C28B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8-1206-4F21-BCCF-0671C2469738}"/>
                </c:ext>
              </c:extLst>
            </c:dLbl>
            <c:dLbl>
              <c:idx val="13"/>
              <c:tx>
                <c:rich>
                  <a:bodyPr/>
                  <a:lstStyle/>
                  <a:p>
                    <a:fld id="{0A3D8354-AA09-402C-B23F-FFE0FBC413A1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9-1206-4F21-BCCF-0671C2469738}"/>
                </c:ext>
              </c:extLst>
            </c:dLbl>
            <c:dLbl>
              <c:idx val="14"/>
              <c:tx>
                <c:rich>
                  <a:bodyPr/>
                  <a:lstStyle/>
                  <a:p>
                    <a:fld id="{FFC36963-853B-4BC2-9F7B-BB91BAFCAF14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A-1206-4F21-BCCF-0671C2469738}"/>
                </c:ext>
              </c:extLst>
            </c:dLbl>
            <c:dLbl>
              <c:idx val="15"/>
              <c:tx>
                <c:rich>
                  <a:bodyPr/>
                  <a:lstStyle/>
                  <a:p>
                    <a:fld id="{B2CEAED2-C7DD-442F-8181-BCB7747510CF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B-1206-4F21-BCCF-0671C2469738}"/>
                </c:ext>
              </c:extLst>
            </c:dLbl>
            <c:dLbl>
              <c:idx val="16"/>
              <c:tx>
                <c:rich>
                  <a:bodyPr/>
                  <a:lstStyle/>
                  <a:p>
                    <a:fld id="{3C66A2A5-071A-40F0-948B-503733E6B0BD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C-1206-4F21-BCCF-0671C2469738}"/>
                </c:ext>
              </c:extLst>
            </c:dLbl>
            <c:dLbl>
              <c:idx val="17"/>
              <c:tx>
                <c:rich>
                  <a:bodyPr/>
                  <a:lstStyle/>
                  <a:p>
                    <a:fld id="{7C029C7B-CB46-4C2D-B44A-B4D0D2BBB698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D-1206-4F21-BCCF-0671C2469738}"/>
                </c:ext>
              </c:extLst>
            </c:dLbl>
            <c:dLbl>
              <c:idx val="18"/>
              <c:tx>
                <c:rich>
                  <a:bodyPr/>
                  <a:lstStyle/>
                  <a:p>
                    <a:fld id="{2A657C4E-A0F1-4DD5-95A2-A825528E89CE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E-1206-4F21-BCCF-0671C2469738}"/>
                </c:ext>
              </c:extLst>
            </c:dLbl>
            <c:dLbl>
              <c:idx val="19"/>
              <c:tx>
                <c:rich>
                  <a:bodyPr/>
                  <a:lstStyle/>
                  <a:p>
                    <a:fld id="{B735ABCD-3192-439C-BC5F-8C0EBE5A9008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F-1206-4F21-BCCF-0671C2469738}"/>
                </c:ext>
              </c:extLst>
            </c:dLbl>
            <c:spPr>
              <a:noFill/>
              <a:ln>
                <a:noFill/>
              </a:ln>
              <a:effectLst/>
            </c:spPr>
            <c:dLblPos val="inBase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0"/>
              </c:ext>
            </c:extLst>
          </c:dLbls>
          <c:cat>
            <c:strRef>
              <c:f>Total!$B$1:$U$1</c:f>
              <c:strCache>
                <c:ptCount val="20"/>
                <c:pt idx="0">
                  <c:v>Frozen</c:v>
                </c:pt>
                <c:pt idx="1">
                  <c:v>Net: Frozen</c:v>
                </c:pt>
                <c:pt idx="2">
                  <c:v>Minions</c:v>
                </c:pt>
                <c:pt idx="3">
                  <c:v>Cars</c:v>
                </c:pt>
                <c:pt idx="4">
                  <c:v>Net: Cars</c:v>
                </c:pt>
                <c:pt idx="5">
                  <c:v>Nothing</c:v>
                </c:pt>
                <c:pt idx="6">
                  <c:v>Spider-Man</c:v>
                </c:pt>
                <c:pt idx="7">
                  <c:v>Net: Lego</c:v>
                </c:pt>
                <c:pt idx="8">
                  <c:v>Net: Spider-Man</c:v>
                </c:pt>
                <c:pt idx="9">
                  <c:v>Net: Toy Story</c:v>
                </c:pt>
                <c:pt idx="10">
                  <c:v>Cinderella</c:v>
                </c:pt>
                <c:pt idx="11">
                  <c:v>The Avengers</c:v>
                </c:pt>
                <c:pt idx="12">
                  <c:v>The Lego Movie</c:v>
                </c:pt>
                <c:pt idx="13">
                  <c:v>Toy Story</c:v>
                </c:pt>
                <c:pt idx="14">
                  <c:v>Net: The Avengers</c:v>
                </c:pt>
                <c:pt idx="15">
                  <c:v>Net: Cinderella</c:v>
                </c:pt>
                <c:pt idx="16">
                  <c:v>Net: SpongeBob SquarePants</c:v>
                </c:pt>
                <c:pt idx="17">
                  <c:v>Finding Nemo</c:v>
                </c:pt>
                <c:pt idx="18">
                  <c:v>Net: Despicable Me</c:v>
                </c:pt>
                <c:pt idx="19">
                  <c:v>Batman</c:v>
                </c:pt>
              </c:strCache>
            </c:strRef>
          </c:cat>
          <c:val>
            <c:numRef>
              <c:f>Total!$B$9:$U$9</c:f>
              <c:numCache>
                <c:formatCode>0</c:formatCode>
                <c:ptCount val="20"/>
                <c:pt idx="0">
                  <c:v>74.599999999999994</c:v>
                </c:pt>
                <c:pt idx="1">
                  <c:v>74.599999999999994</c:v>
                </c:pt>
                <c:pt idx="2">
                  <c:v>80.599999999999994</c:v>
                </c:pt>
                <c:pt idx="3">
                  <c:v>137.6</c:v>
                </c:pt>
                <c:pt idx="4">
                  <c:v>135.6</c:v>
                </c:pt>
                <c:pt idx="5">
                  <c:v>126.6</c:v>
                </c:pt>
                <c:pt idx="6">
                  <c:v>130.6</c:v>
                </c:pt>
                <c:pt idx="7">
                  <c:v>138.6</c:v>
                </c:pt>
                <c:pt idx="8">
                  <c:v>124.6</c:v>
                </c:pt>
                <c:pt idx="9">
                  <c:v>146.6</c:v>
                </c:pt>
                <c:pt idx="10">
                  <c:v>149.6</c:v>
                </c:pt>
                <c:pt idx="11">
                  <c:v>114.6</c:v>
                </c:pt>
                <c:pt idx="12">
                  <c:v>141.6</c:v>
                </c:pt>
                <c:pt idx="13">
                  <c:v>147.6</c:v>
                </c:pt>
                <c:pt idx="14">
                  <c:v>112.6</c:v>
                </c:pt>
                <c:pt idx="15">
                  <c:v>149.6</c:v>
                </c:pt>
                <c:pt idx="16">
                  <c:v>139.6</c:v>
                </c:pt>
                <c:pt idx="17">
                  <c:v>148.6</c:v>
                </c:pt>
                <c:pt idx="18">
                  <c:v>148.6</c:v>
                </c:pt>
                <c:pt idx="19">
                  <c:v>148.6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Total!$B$8:$U$8</c15:f>
                <c15:dlblRangeCache>
                  <c:ptCount val="20"/>
                  <c:pt idx="0">
                    <c:v>97</c:v>
                  </c:pt>
                  <c:pt idx="1">
                    <c:v>97</c:v>
                  </c:pt>
                  <c:pt idx="2">
                    <c:v>91</c:v>
                  </c:pt>
                  <c:pt idx="3">
                    <c:v>34</c:v>
                  </c:pt>
                  <c:pt idx="4">
                    <c:v>36</c:v>
                  </c:pt>
                  <c:pt idx="5">
                    <c:v>45</c:v>
                  </c:pt>
                  <c:pt idx="6">
                    <c:v>41</c:v>
                  </c:pt>
                  <c:pt idx="7">
                    <c:v>33</c:v>
                  </c:pt>
                  <c:pt idx="8">
                    <c:v>47</c:v>
                  </c:pt>
                  <c:pt idx="9">
                    <c:v>25</c:v>
                  </c:pt>
                  <c:pt idx="10">
                    <c:v>22</c:v>
                  </c:pt>
                  <c:pt idx="11">
                    <c:v>57</c:v>
                  </c:pt>
                  <c:pt idx="12">
                    <c:v>30</c:v>
                  </c:pt>
                  <c:pt idx="13">
                    <c:v>24</c:v>
                  </c:pt>
                  <c:pt idx="14">
                    <c:v>59</c:v>
                  </c:pt>
                  <c:pt idx="15">
                    <c:v>22</c:v>
                  </c:pt>
                  <c:pt idx="16">
                    <c:v>32</c:v>
                  </c:pt>
                  <c:pt idx="17">
                    <c:v>23</c:v>
                  </c:pt>
                  <c:pt idx="18">
                    <c:v>23</c:v>
                  </c:pt>
                  <c:pt idx="19">
                    <c:v>23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B-1356-4053-BFE1-C4F9F72EAA02}"/>
            </c:ext>
          </c:extLst>
        </c:ser>
        <c:dLbls>
          <c:dLblPos val="inBase"/>
          <c:showLegendKey val="0"/>
          <c:showVal val="1"/>
          <c:showCatName val="0"/>
          <c:showSerName val="0"/>
          <c:showPercent val="0"/>
          <c:showBubbleSize val="0"/>
        </c:dLbls>
        <c:gapWidth val="60"/>
        <c:overlap val="100"/>
        <c:axId val="108066016"/>
        <c:axId val="108065456"/>
      </c:barChart>
      <c:catAx>
        <c:axId val="108066016"/>
        <c:scaling>
          <c:orientation val="maxMin"/>
        </c:scaling>
        <c:delete val="1"/>
        <c:axPos val="l"/>
        <c:numFmt formatCode="General" sourceLinked="1"/>
        <c:majorTickMark val="none"/>
        <c:minorTickMark val="none"/>
        <c:tickLblPos val="none"/>
        <c:crossAx val="108065456"/>
        <c:crosses val="autoZero"/>
        <c:auto val="1"/>
        <c:lblAlgn val="ctr"/>
        <c:lblOffset val="100"/>
        <c:noMultiLvlLbl val="0"/>
      </c:catAx>
      <c:valAx>
        <c:axId val="108065456"/>
        <c:scaling>
          <c:orientation val="minMax"/>
          <c:max val="1"/>
          <c:min val="0"/>
        </c:scaling>
        <c:delete val="1"/>
        <c:axPos val="t"/>
        <c:numFmt formatCode="0%" sourceLinked="1"/>
        <c:majorTickMark val="none"/>
        <c:minorTickMark val="none"/>
        <c:tickLblPos val="none"/>
        <c:crossAx val="108066016"/>
        <c:crosses val="autoZero"/>
        <c:crossBetween val="between"/>
        <c:majorUnit val="0.25"/>
      </c:valAx>
    </c:plotArea>
    <c:plotVisOnly val="1"/>
    <c:dispBlanksAs val="gap"/>
    <c:showDLblsOverMax val="0"/>
  </c:chart>
  <c:spPr>
    <a:solidFill>
      <a:srgbClr val="FFFFFF">
        <a:lumMod val="95000"/>
        <a:alpha val="0"/>
      </a:srgbClr>
    </a:solidFill>
  </c:spPr>
  <c:txPr>
    <a:bodyPr/>
    <a:lstStyle/>
    <a:p>
      <a:pPr>
        <a:defRPr sz="800" b="0">
          <a:solidFill>
            <a:schemeClr val="tx1"/>
          </a:solidFill>
          <a:latin typeface="Arial" pitchFamily="34" charset="0"/>
          <a:cs typeface="Arial" pitchFamily="34" charset="0"/>
        </a:defRPr>
      </a:pPr>
      <a:endParaRPr lang="en-US"/>
    </a:p>
  </c:txPr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pPr>
            <a:r>
              <a:rPr lang="en-GB" dirty="0" err="1">
                <a:solidFill>
                  <a:schemeClr val="accent1"/>
                </a:solidFill>
              </a:rPr>
              <a:t>my_class.auto_fill_rows(5) - first 5 only and sorted</a:t>
            </a:r>
            <a:endParaRPr lang="en-GB" dirty="0">
              <a:solidFill>
                <a:schemeClr val="accent1"/>
              </a:solidFill>
            </a:endParaRPr>
          </a:p>
        </c:rich>
      </c:tx>
      <c:layout>
        <c:manualLayout>
          <c:xMode val="edge"/>
          <c:yMode val="edge"/>
          <c:x val="0.24971999817543986"/>
          <c:y val="1.108007140102704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accen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5.2841254353646935E-2"/>
          <c:y val="0.13392874903376542"/>
          <c:w val="0.89724119164749916"/>
          <c:h val="0.6503295230683596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The company makes excellent products.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Sheet1!$B$1:$F$1</c:f>
              <c:strCache>
                <c:ptCount val="5"/>
                <c:pt idx="0">
                  <c:v>Sales and Marketing</c:v>
                </c:pt>
                <c:pt idx="1">
                  <c:v>Corporate</c:v>
                </c:pt>
                <c:pt idx="2">
                  <c:v>Operations</c:v>
                </c:pt>
                <c:pt idx="3">
                  <c:v>Logistics</c:v>
                </c:pt>
                <c:pt idx="4">
                  <c:v>Product Development</c:v>
                </c:pt>
              </c:strCache>
            </c:strRef>
          </c:cat>
          <c:val>
            <c:numRef>
              <c:f>Sheet1!$B$2:$F$2</c:f>
              <c:numCache>
                <c:formatCode>0.00</c:formatCode>
                <c:ptCount val="5"/>
                <c:pt idx="0">
                  <c:v>0.71</c:v>
                </c:pt>
                <c:pt idx="1">
                  <c:v>0.52</c:v>
                </c:pt>
                <c:pt idx="2">
                  <c:v>0.22</c:v>
                </c:pt>
                <c:pt idx="3">
                  <c:v>0.16</c:v>
                </c:pt>
                <c:pt idx="4">
                  <c:v>0.09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8F2-4618-825E-02789085842A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The atmosphere in the workplace is good.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Sheet1!$B$1:$F$1</c:f>
              <c:strCache>
                <c:ptCount val="5"/>
                <c:pt idx="0">
                  <c:v>Sales and Marketing</c:v>
                </c:pt>
                <c:pt idx="1">
                  <c:v>Corporate</c:v>
                </c:pt>
                <c:pt idx="2">
                  <c:v>Operations</c:v>
                </c:pt>
                <c:pt idx="3">
                  <c:v>Logistics</c:v>
                </c:pt>
                <c:pt idx="4">
                  <c:v>Product Development</c:v>
                </c:pt>
              </c:strCache>
            </c:strRef>
          </c:cat>
          <c:val>
            <c:numRef>
              <c:f>Sheet1!$B$3:$F$3</c:f>
              <c:numCache>
                <c:formatCode>General</c:formatCode>
                <c:ptCount val="5"/>
                <c:pt idx="0" formatCode="0.00">
                  <c:v>-0.38</c:v>
                </c:pt>
                <c:pt idx="2" formatCode="0.00">
                  <c:v>-0.19</c:v>
                </c:pt>
                <c:pt idx="3" formatCode="0.00">
                  <c:v>0.2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0-109F-47EE-8D85-E85F860CA08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432992344"/>
        <c:axId val="432994640"/>
      </c:barChart>
      <c:catAx>
        <c:axId val="43299234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2994640"/>
        <c:crosses val="autoZero"/>
        <c:auto val="1"/>
        <c:lblAlgn val="ctr"/>
        <c:lblOffset val="100"/>
        <c:noMultiLvlLbl val="0"/>
      </c:catAx>
      <c:valAx>
        <c:axId val="4329946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high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29923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pPr>
            <a:r>
              <a:rPr lang="en-US" dirty="0" err="1">
                <a:solidFill>
                  <a:schemeClr val="accent1"/>
                </a:solidFill>
              </a:rPr>
              <a:t>my_class.auto_fill_rows() with simplify</a:t>
            </a:r>
            <a:endParaRPr lang="en-US" dirty="0">
              <a:solidFill>
                <a:schemeClr val="accent1"/>
              </a:solidFill>
            </a:endParaRPr>
          </a:p>
        </c:rich>
      </c:tx>
      <c:layout>
        <c:manualLayout>
          <c:xMode val="edge"/>
          <c:yMode val="edge"/>
          <c:x val="0.24971999817543986"/>
          <c:y val="1.108007140102704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accen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5.2841254353646935E-2"/>
          <c:y val="0.13392874903376542"/>
          <c:w val="0.89724119164749916"/>
          <c:h val="0.6503295230683596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Top 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Sheet1!$B$1:$F$1</c:f>
              <c:strCache>
                <c:ptCount val="5"/>
                <c:pt idx="0">
                  <c:v>Under £15,000</c:v>
                </c:pt>
                <c:pt idx="1">
                  <c:v>£15,000 to £25,000</c:v>
                </c:pt>
                <c:pt idx="2">
                  <c:v>£25,000 to £35,000</c:v>
                </c:pt>
                <c:pt idx="3">
                  <c:v>£35,000 to £50,000</c:v>
                </c:pt>
                <c:pt idx="4">
                  <c:v>Over £50,000</c:v>
                </c:pt>
              </c:strCache>
            </c:strRef>
          </c:cat>
          <c:val>
            <c:numRef>
              <c:f>Sheet1!$B$2:$F$2</c:f>
              <c:numCache>
                <c:formatCode>0%</c:formatCode>
                <c:ptCount val="5"/>
                <c:pt idx="0">
                  <c:v>0.27</c:v>
                </c:pt>
                <c:pt idx="1">
                  <c:v>0.23</c:v>
                </c:pt>
                <c:pt idx="2">
                  <c:v>0.18</c:v>
                </c:pt>
                <c:pt idx="3">
                  <c:v>0.2</c:v>
                </c:pt>
                <c:pt idx="4">
                  <c:v>0.1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BC6-407C-9E07-D8B209881235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Bottom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Sheet1!$B$1:$F$1</c:f>
              <c:strCache>
                <c:ptCount val="5"/>
                <c:pt idx="0">
                  <c:v>Under £15,000</c:v>
                </c:pt>
                <c:pt idx="1">
                  <c:v>£15,000 to £25,000</c:v>
                </c:pt>
                <c:pt idx="2">
                  <c:v>£25,000 to £35,000</c:v>
                </c:pt>
                <c:pt idx="3">
                  <c:v>£35,000 to £50,000</c:v>
                </c:pt>
                <c:pt idx="4">
                  <c:v>Over £50,000</c:v>
                </c:pt>
              </c:strCache>
            </c:strRef>
          </c:cat>
          <c:val>
            <c:numRef>
              <c:f>Sheet1!$B$3:$F$3</c:f>
              <c:numCache>
                <c:formatCode>0%</c:formatCode>
                <c:ptCount val="5"/>
                <c:pt idx="0">
                  <c:v>0.33</c:v>
                </c:pt>
                <c:pt idx="1">
                  <c:v>0.23</c:v>
                </c:pt>
                <c:pt idx="2">
                  <c:v>0.31</c:v>
                </c:pt>
                <c:pt idx="3">
                  <c:v>0.27</c:v>
                </c:pt>
                <c:pt idx="4">
                  <c:v>0.3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BC6-407C-9E07-D8B20988123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432992344"/>
        <c:axId val="432994640"/>
      </c:barChart>
      <c:catAx>
        <c:axId val="43299234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2994640"/>
        <c:crosses val="autoZero"/>
        <c:auto val="1"/>
        <c:lblAlgn val="ctr"/>
        <c:lblOffset val="100"/>
        <c:noMultiLvlLbl val="0"/>
      </c:catAx>
      <c:valAx>
        <c:axId val="4329946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high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29923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pPr>
            <a:r>
              <a:rPr lang="en-US" dirty="0" err="1">
                <a:solidFill>
                  <a:schemeClr val="accent1"/>
                </a:solidFill>
              </a:rPr>
              <a:t>my_class.auto_fill_rows(3) with 'simplify' selected</a:t>
            </a:r>
            <a:endParaRPr lang="en-US" dirty="0">
              <a:solidFill>
                <a:schemeClr val="accent1"/>
              </a:solidFill>
            </a:endParaRPr>
          </a:p>
        </c:rich>
      </c:tx>
      <c:layout>
        <c:manualLayout>
          <c:xMode val="edge"/>
          <c:yMode val="edge"/>
          <c:x val="0.24971999817543986"/>
          <c:y val="1.108007140102704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accen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5.2841254353646935E-2"/>
          <c:y val="0.13392874903376542"/>
          <c:w val="0.89724119164749916"/>
          <c:h val="0.6503295230683596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Top 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Sheet1!$B$1:$D$1</c:f>
              <c:strCache>
                <c:ptCount val="3"/>
                <c:pt idx="0">
                  <c:v>Under £15,000</c:v>
                </c:pt>
                <c:pt idx="1">
                  <c:v>£15,000 to £25,000</c:v>
                </c:pt>
                <c:pt idx="2">
                  <c:v>£25,000 to £35,000</c:v>
                </c:pt>
              </c:strCache>
            </c:strRef>
          </c:cat>
          <c:val>
            <c:numRef>
              <c:f>Sheet1!$B$2:$D$2</c:f>
              <c:numCache>
                <c:formatCode>0%</c:formatCode>
                <c:ptCount val="3"/>
                <c:pt idx="0">
                  <c:v>0.27</c:v>
                </c:pt>
                <c:pt idx="1">
                  <c:v>0.23</c:v>
                </c:pt>
                <c:pt idx="2">
                  <c:v>0.18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8F2-4618-825E-02789085842A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Bottom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Sheet1!$B$1:$D$1</c:f>
              <c:strCache>
                <c:ptCount val="3"/>
                <c:pt idx="0">
                  <c:v>Under £15,000</c:v>
                </c:pt>
                <c:pt idx="1">
                  <c:v>£15,000 to £25,000</c:v>
                </c:pt>
                <c:pt idx="2">
                  <c:v>£25,000 to £35,000</c:v>
                </c:pt>
              </c:strCache>
            </c:strRef>
          </c:cat>
          <c:val>
            <c:numRef>
              <c:f>Sheet1!$B$3:$D$3</c:f>
              <c:numCache>
                <c:formatCode>0%</c:formatCode>
                <c:ptCount val="3"/>
                <c:pt idx="0">
                  <c:v>0.33</c:v>
                </c:pt>
                <c:pt idx="1">
                  <c:v>0.23</c:v>
                </c:pt>
                <c:pt idx="2">
                  <c:v>0.31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0-109F-47EE-8D85-E85F860CA08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432992344"/>
        <c:axId val="432994640"/>
      </c:barChart>
      <c:catAx>
        <c:axId val="43299234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2994640"/>
        <c:crosses val="autoZero"/>
        <c:auto val="1"/>
        <c:lblAlgn val="ctr"/>
        <c:lblOffset val="100"/>
        <c:noMultiLvlLbl val="0"/>
      </c:catAx>
      <c:valAx>
        <c:axId val="4329946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high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29923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pPr>
            <a:r>
              <a:rPr lang="en-GB" dirty="0" err="1">
                <a:solidFill>
                  <a:schemeClr val="accent1"/>
                </a:solidFill>
              </a:rPr>
              <a:t>my_class.auto_fill_rows(5, sort=True) with 'simplify' selected</a:t>
            </a:r>
            <a:endParaRPr lang="en-GB" dirty="0">
              <a:solidFill>
                <a:schemeClr val="accent1"/>
              </a:solidFill>
            </a:endParaRPr>
          </a:p>
        </c:rich>
      </c:tx>
      <c:layout>
        <c:manualLayout>
          <c:xMode val="edge"/>
          <c:yMode val="edge"/>
          <c:x val="3.7976646678645143E-2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accen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5.2841254353646935E-2"/>
          <c:y val="0.13392874903376542"/>
          <c:w val="0.89724119164749916"/>
          <c:h val="0.6503295230683596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Strongly Agree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Sheet1!$B$1:$F$1</c:f>
              <c:strCache>
                <c:ptCount val="5"/>
                <c:pt idx="0">
                  <c:v>Under £15,000</c:v>
                </c:pt>
                <c:pt idx="1">
                  <c:v>£35,000 to £50,000</c:v>
                </c:pt>
                <c:pt idx="2">
                  <c:v>Over £50,000</c:v>
                </c:pt>
                <c:pt idx="3">
                  <c:v>£15,000 to £25,000</c:v>
                </c:pt>
                <c:pt idx="4">
                  <c:v>£25,000 to £35,000</c:v>
                </c:pt>
              </c:strCache>
            </c:strRef>
          </c:cat>
          <c:val>
            <c:numRef>
              <c:f>Sheet1!$B$2:$F$2</c:f>
              <c:numCache>
                <c:formatCode>0%</c:formatCode>
                <c:ptCount val="5"/>
                <c:pt idx="0">
                  <c:v>0.17</c:v>
                </c:pt>
                <c:pt idx="1">
                  <c:v>0.11</c:v>
                </c:pt>
                <c:pt idx="2">
                  <c:v>0.1</c:v>
                </c:pt>
                <c:pt idx="3">
                  <c:v>0.09</c:v>
                </c:pt>
                <c:pt idx="4">
                  <c:v>0.08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8F2-4618-825E-02789085842A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Agree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Sheet1!$B$1:$F$1</c:f>
              <c:strCache>
                <c:ptCount val="5"/>
                <c:pt idx="0">
                  <c:v>Under £15,000</c:v>
                </c:pt>
                <c:pt idx="1">
                  <c:v>£35,000 to £50,000</c:v>
                </c:pt>
                <c:pt idx="2">
                  <c:v>Over £50,000</c:v>
                </c:pt>
                <c:pt idx="3">
                  <c:v>£15,000 to £25,000</c:v>
                </c:pt>
                <c:pt idx="4">
                  <c:v>£25,000 to £35,000</c:v>
                </c:pt>
              </c:strCache>
            </c:strRef>
          </c:cat>
          <c:val>
            <c:numRef>
              <c:f>Sheet1!$B$3:$F$3</c:f>
              <c:numCache>
                <c:formatCode>0%</c:formatCode>
                <c:ptCount val="5"/>
                <c:pt idx="0">
                  <c:v>0.1</c:v>
                </c:pt>
                <c:pt idx="1">
                  <c:v>0.09</c:v>
                </c:pt>
                <c:pt idx="3">
                  <c:v>0.14000000000000001</c:v>
                </c:pt>
                <c:pt idx="4">
                  <c:v>0.1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0-109F-47EE-8D85-E85F860CA08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432992344"/>
        <c:axId val="432994640"/>
      </c:barChart>
      <c:catAx>
        <c:axId val="43299234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2994640"/>
        <c:crosses val="autoZero"/>
        <c:auto val="1"/>
        <c:lblAlgn val="ctr"/>
        <c:lblOffset val="100"/>
        <c:noMultiLvlLbl val="0"/>
      </c:catAx>
      <c:valAx>
        <c:axId val="4329946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high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29923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pPr>
            <a:r>
              <a:rPr lang="en-GB" dirty="0" err="1">
                <a:solidFill>
                  <a:schemeClr val="accent1"/>
                </a:solidFill>
              </a:rPr>
              <a:t>my_class.auto_fill_rows() with simplify and flip-data selected</a:t>
            </a:r>
            <a:endParaRPr lang="en-GB" dirty="0">
              <a:solidFill>
                <a:schemeClr val="accent1"/>
              </a:solidFill>
            </a:endParaRPr>
          </a:p>
        </c:rich>
      </c:tx>
      <c:layout>
        <c:manualLayout>
          <c:xMode val="edge"/>
          <c:yMode val="edge"/>
          <c:x val="0.19911466888689772"/>
          <c:y val="7.091245696657308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accen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5.2841254353646935E-2"/>
          <c:y val="0.13392874903376542"/>
          <c:w val="0.89724119164749916"/>
          <c:h val="0.6503295230683596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Under £15,000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Top 2</c:v>
                </c:pt>
                <c:pt idx="1">
                  <c:v>Bottom 2</c:v>
                </c:pt>
              </c:strCache>
            </c:strRef>
          </c:cat>
          <c:val>
            <c:numRef>
              <c:f>Sheet1!$B$2:$C$2</c:f>
              <c:numCache>
                <c:formatCode>0%</c:formatCode>
                <c:ptCount val="2"/>
                <c:pt idx="0">
                  <c:v>0.27</c:v>
                </c:pt>
                <c:pt idx="1">
                  <c:v>0.33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8F2-4618-825E-02789085842A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£15,000 to £25,000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Top 2</c:v>
                </c:pt>
                <c:pt idx="1">
                  <c:v>Bottom 2</c:v>
                </c:pt>
              </c:strCache>
            </c:strRef>
          </c:cat>
          <c:val>
            <c:numRef>
              <c:f>Sheet1!$B$3:$C$3</c:f>
              <c:numCache>
                <c:formatCode>0%</c:formatCode>
                <c:ptCount val="2"/>
                <c:pt idx="0">
                  <c:v>0.23</c:v>
                </c:pt>
                <c:pt idx="1">
                  <c:v>0.23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0-109F-47EE-8D85-E85F860CA088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£25,000 to £35,000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Top 2</c:v>
                </c:pt>
                <c:pt idx="1">
                  <c:v>Bottom 2</c:v>
                </c:pt>
              </c:strCache>
            </c:strRef>
          </c:cat>
          <c:val>
            <c:numRef>
              <c:f>Sheet1!$B$4:$C$4</c:f>
              <c:numCache>
                <c:formatCode>0%</c:formatCode>
                <c:ptCount val="2"/>
                <c:pt idx="0">
                  <c:v>0.18</c:v>
                </c:pt>
                <c:pt idx="1">
                  <c:v>0.31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DB9-44D7-BD61-02265434780E}"/>
            </c:ext>
          </c:extLst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£35,000 to £50,000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Top 2</c:v>
                </c:pt>
                <c:pt idx="1">
                  <c:v>Bottom 2</c:v>
                </c:pt>
              </c:strCache>
            </c:strRef>
          </c:cat>
          <c:val>
            <c:numRef>
              <c:f>Sheet1!$B$5:$C$5</c:f>
              <c:numCache>
                <c:formatCode>0%</c:formatCode>
                <c:ptCount val="2"/>
                <c:pt idx="0">
                  <c:v>0.2</c:v>
                </c:pt>
                <c:pt idx="1">
                  <c:v>0.27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DB9-44D7-BD61-02265434780E}"/>
            </c:ext>
          </c:extLst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Over £50,000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Top 2</c:v>
                </c:pt>
                <c:pt idx="1">
                  <c:v>Bottom 2</c:v>
                </c:pt>
              </c:strCache>
            </c:strRef>
          </c:cat>
          <c:val>
            <c:numRef>
              <c:f>Sheet1!$B$6:$C$6</c:f>
              <c:numCache>
                <c:formatCode>0%</c:formatCode>
                <c:ptCount val="2"/>
                <c:pt idx="0">
                  <c:v>0.1</c:v>
                </c:pt>
                <c:pt idx="1">
                  <c:v>0.3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DB9-44D7-BD61-02265434780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432992344"/>
        <c:axId val="432994640"/>
      </c:barChart>
      <c:catAx>
        <c:axId val="43299234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2994640"/>
        <c:crosses val="autoZero"/>
        <c:auto val="1"/>
        <c:lblAlgn val="ctr"/>
        <c:lblOffset val="100"/>
        <c:noMultiLvlLbl val="0"/>
      </c:catAx>
      <c:valAx>
        <c:axId val="4329946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high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29923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pPr>
            <a:r>
              <a:rPr lang="en-GB" dirty="0" err="1">
                <a:solidFill>
                  <a:schemeClr val="accent1"/>
                </a:solidFill>
              </a:rPr>
              <a:t>my_class.auto_fill_rows(5) with 'simplify' and flip-data selected</a:t>
            </a:r>
            <a:endParaRPr lang="en-GB" dirty="0">
              <a:solidFill>
                <a:schemeClr val="accent1"/>
              </a:solidFill>
            </a:endParaRPr>
          </a:p>
        </c:rich>
      </c:tx>
      <c:layout>
        <c:manualLayout>
          <c:xMode val="edge"/>
          <c:yMode val="edge"/>
          <c:x val="0.20044638807870144"/>
          <c:y val="5.318434272492981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accen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5.2841254353646935E-2"/>
          <c:y val="0.13392874903376542"/>
          <c:w val="0.89724119164749916"/>
          <c:h val="0.6503295230683596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Under £15,000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Top 2</c:v>
                </c:pt>
                <c:pt idx="1">
                  <c:v>Bottom 2</c:v>
                </c:pt>
              </c:strCache>
            </c:strRef>
          </c:cat>
          <c:val>
            <c:numRef>
              <c:f>Sheet1!$B$2:$C$2</c:f>
              <c:numCache>
                <c:formatCode>0%</c:formatCode>
                <c:ptCount val="2"/>
                <c:pt idx="0">
                  <c:v>0.27</c:v>
                </c:pt>
                <c:pt idx="1">
                  <c:v>0.33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8F2-4618-825E-02789085842A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£15,000 to £25,000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Top 2</c:v>
                </c:pt>
                <c:pt idx="1">
                  <c:v>Bottom 2</c:v>
                </c:pt>
              </c:strCache>
            </c:strRef>
          </c:cat>
          <c:val>
            <c:numRef>
              <c:f>Sheet1!$B$3:$C$3</c:f>
              <c:numCache>
                <c:formatCode>0%</c:formatCode>
                <c:ptCount val="2"/>
                <c:pt idx="0">
                  <c:v>0.23</c:v>
                </c:pt>
                <c:pt idx="1">
                  <c:v>0.23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0-109F-47EE-8D85-E85F860CA088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£25,000 to £35,000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Top 2</c:v>
                </c:pt>
                <c:pt idx="1">
                  <c:v>Bottom 2</c:v>
                </c:pt>
              </c:strCache>
            </c:strRef>
          </c:cat>
          <c:val>
            <c:numRef>
              <c:f>Sheet1!$B$4:$C$4</c:f>
              <c:numCache>
                <c:formatCode>0%</c:formatCode>
                <c:ptCount val="2"/>
                <c:pt idx="0">
                  <c:v>0.18</c:v>
                </c:pt>
                <c:pt idx="1">
                  <c:v>0.31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962-4ED1-85D0-414F0B35C6C5}"/>
            </c:ext>
          </c:extLst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£35,000 to £50,000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Top 2</c:v>
                </c:pt>
                <c:pt idx="1">
                  <c:v>Bottom 2</c:v>
                </c:pt>
              </c:strCache>
            </c:strRef>
          </c:cat>
          <c:val>
            <c:numRef>
              <c:f>Sheet1!$B$5:$C$5</c:f>
              <c:numCache>
                <c:formatCode>0%</c:formatCode>
                <c:ptCount val="2"/>
                <c:pt idx="0">
                  <c:v>0.2</c:v>
                </c:pt>
                <c:pt idx="1">
                  <c:v>0.27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220-4178-8203-F0F67E6CDE93}"/>
            </c:ext>
          </c:extLst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Over £50,000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Top 2</c:v>
                </c:pt>
                <c:pt idx="1">
                  <c:v>Bottom 2</c:v>
                </c:pt>
              </c:strCache>
            </c:strRef>
          </c:cat>
          <c:val>
            <c:numRef>
              <c:f>Sheet1!$B$6:$C$6</c:f>
              <c:numCache>
                <c:formatCode>0%</c:formatCode>
                <c:ptCount val="2"/>
                <c:pt idx="0">
                  <c:v>0.1</c:v>
                </c:pt>
                <c:pt idx="1">
                  <c:v>0.3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220-4178-8203-F0F67E6CDE9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432992344"/>
        <c:axId val="432994640"/>
      </c:barChart>
      <c:catAx>
        <c:axId val="43299234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2994640"/>
        <c:crosses val="autoZero"/>
        <c:auto val="1"/>
        <c:lblAlgn val="ctr"/>
        <c:lblOffset val="100"/>
        <c:noMultiLvlLbl val="0"/>
      </c:catAx>
      <c:valAx>
        <c:axId val="4329946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high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29923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pPr>
            <a:r>
              <a:rPr lang="en-GB" dirty="0" err="1">
                <a:solidFill>
                  <a:schemeClr val="accent1"/>
                </a:solidFill>
              </a:rPr>
              <a:t>my_class.auto_fill_rows() with multiple groups and simplify OFF</a:t>
            </a:r>
            <a:endParaRPr lang="en-GB" dirty="0">
              <a:solidFill>
                <a:schemeClr val="accent1"/>
              </a:solidFill>
            </a:endParaRPr>
          </a:p>
        </c:rich>
      </c:tx>
      <c:layout>
        <c:manualLayout>
          <c:xMode val="edge"/>
          <c:yMode val="edge"/>
          <c:x val="0.11787979818686957"/>
          <c:y val="7.091245696657308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accen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5.2841254353646935E-2"/>
          <c:y val="0.13392874903376542"/>
          <c:w val="0.89724119164749916"/>
          <c:h val="0.6503295230683596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Average Score (0 is Neutral)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Sheet1!$B$1:$E$1</c:f>
              <c:strCache>
                <c:ptCount val="4"/>
                <c:pt idx="0">
                  <c:v>Male</c:v>
                </c:pt>
                <c:pt idx="1">
                  <c:v>Female</c:v>
                </c:pt>
                <c:pt idx="2">
                  <c:v>Male</c:v>
                </c:pt>
                <c:pt idx="3">
                  <c:v>Female</c:v>
                </c:pt>
              </c:strCache>
            </c:strRef>
          </c:cat>
          <c:val>
            <c:numRef>
              <c:f>Sheet1!$B$2:$E$2</c:f>
              <c:numCache>
                <c:formatCode>0.00</c:formatCode>
                <c:ptCount val="4"/>
                <c:pt idx="0">
                  <c:v>0.18</c:v>
                </c:pt>
                <c:pt idx="1">
                  <c:v>-0.71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8F2-4618-825E-02789085842A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Average Score (0 is Neutral)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Sheet1!$B$1:$E$1</c:f>
              <c:strCache>
                <c:ptCount val="4"/>
                <c:pt idx="0">
                  <c:v>Male</c:v>
                </c:pt>
                <c:pt idx="1">
                  <c:v>Female</c:v>
                </c:pt>
                <c:pt idx="2">
                  <c:v>Male</c:v>
                </c:pt>
                <c:pt idx="3">
                  <c:v>Female</c:v>
                </c:pt>
              </c:strCache>
            </c:strRef>
          </c:cat>
          <c:val>
            <c:numRef>
              <c:f>Sheet1!$B$3:$E$3</c:f>
              <c:numCache>
                <c:formatCode>General</c:formatCode>
                <c:ptCount val="4"/>
                <c:pt idx="2" formatCode="0.00">
                  <c:v>0.32</c:v>
                </c:pt>
                <c:pt idx="3" formatCode="0.00">
                  <c:v>-0.47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0-109F-47EE-8D85-E85F860CA08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432992344"/>
        <c:axId val="432994640"/>
      </c:barChart>
      <c:catAx>
        <c:axId val="43299234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2994640"/>
        <c:crosses val="autoZero"/>
        <c:auto val="1"/>
        <c:lblAlgn val="ctr"/>
        <c:lblOffset val="100"/>
        <c:noMultiLvlLbl val="0"/>
      </c:catAx>
      <c:valAx>
        <c:axId val="4329946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high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29923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2C7B6F-F82F-4218-8EDA-26918D4AEF92}" type="datetimeFigureOut">
              <a:rPr lang="en-GB" smtClean="0"/>
              <a:t>22/11/2016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FB7943-E7AB-4B57-A0DA-CD8AA93A54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71061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F191E1-7F2D-4541-B1D6-DFD09879403A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784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2DFA6-6B95-4553-B7D7-11376DF2CCB4}" type="datetimeFigureOut">
              <a:rPr lang="en-GB" smtClean="0"/>
              <a:t>22/11/2016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08876-CE63-4BF1-AB26-731E83BB72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0095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2DFA6-6B95-4553-B7D7-11376DF2CCB4}" type="datetimeFigureOut">
              <a:rPr lang="en-GB" smtClean="0"/>
              <a:t>22/11/2016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08876-CE63-4BF1-AB26-731E83BB72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882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2DFA6-6B95-4553-B7D7-11376DF2CCB4}" type="datetimeFigureOut">
              <a:rPr lang="en-GB" smtClean="0"/>
              <a:t>22/11/2016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08876-CE63-4BF1-AB26-731E83BB72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31179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irls 3-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9717" y="171929"/>
            <a:ext cx="5044016" cy="346249"/>
          </a:xfrm>
        </p:spPr>
        <p:txBody>
          <a:bodyPr anchor="t"/>
          <a:lstStyle>
            <a:lvl1pPr algn="l">
              <a:lnSpc>
                <a:spcPts val="2700"/>
              </a:lnSpc>
              <a:spcBef>
                <a:spcPts val="0"/>
              </a:spcBef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Rectangle 2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25B30A-16F9-43EA-B604-D163EE5E6FC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38016" y="6519508"/>
            <a:ext cx="6096000" cy="96950"/>
          </a:xfr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>
              <a:spcBef>
                <a:spcPts val="0"/>
              </a:spcBef>
              <a:defRPr lang="en-US" sz="700" i="1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pPr marL="342900" lvl="0" indent="-34290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90000"/>
            </a:pPr>
            <a:r>
              <a:rPr lang="en-US" dirty="0"/>
              <a:t>Click to edit Master text styles</a:t>
            </a:r>
          </a:p>
        </p:txBody>
      </p:sp>
      <p:grpSp>
        <p:nvGrpSpPr>
          <p:cNvPr id="3" name="Group 12"/>
          <p:cNvGrpSpPr/>
          <p:nvPr userDrawn="1"/>
        </p:nvGrpSpPr>
        <p:grpSpPr>
          <a:xfrm>
            <a:off x="116935" y="76203"/>
            <a:ext cx="668507" cy="664306"/>
            <a:chOff x="10430925" y="3084746"/>
            <a:chExt cx="501380" cy="664306"/>
          </a:xfrm>
        </p:grpSpPr>
        <p:grpSp>
          <p:nvGrpSpPr>
            <p:cNvPr id="5" name="Group 10300"/>
            <p:cNvGrpSpPr>
              <a:grpSpLocks noChangeAspect="1"/>
            </p:cNvGrpSpPr>
            <p:nvPr/>
          </p:nvGrpSpPr>
          <p:grpSpPr>
            <a:xfrm>
              <a:off x="10439946" y="3084746"/>
              <a:ext cx="467789" cy="640080"/>
              <a:chOff x="6455017" y="2995956"/>
              <a:chExt cx="637539" cy="872350"/>
            </a:xfrm>
          </p:grpSpPr>
          <p:sp>
            <p:nvSpPr>
              <p:cNvPr id="16" name="Freeform 8"/>
              <p:cNvSpPr>
                <a:spLocks noEditPoints="1"/>
              </p:cNvSpPr>
              <p:nvPr/>
            </p:nvSpPr>
            <p:spPr bwMode="auto">
              <a:xfrm>
                <a:off x="6520681" y="2995956"/>
                <a:ext cx="506211" cy="562923"/>
              </a:xfrm>
              <a:custGeom>
                <a:avLst/>
                <a:gdLst/>
                <a:ahLst/>
                <a:cxnLst>
                  <a:cxn ang="0">
                    <a:pos x="312" y="420"/>
                  </a:cxn>
                  <a:cxn ang="0">
                    <a:pos x="268" y="427"/>
                  </a:cxn>
                  <a:cxn ang="0">
                    <a:pos x="183" y="396"/>
                  </a:cxn>
                  <a:cxn ang="0">
                    <a:pos x="183" y="592"/>
                  </a:cxn>
                  <a:cxn ang="0">
                    <a:pos x="248" y="676"/>
                  </a:cxn>
                  <a:cxn ang="0">
                    <a:pos x="340" y="725"/>
                  </a:cxn>
                  <a:cxn ang="0">
                    <a:pos x="385" y="725"/>
                  </a:cxn>
                  <a:cxn ang="0">
                    <a:pos x="475" y="676"/>
                  </a:cxn>
                  <a:cxn ang="0">
                    <a:pos x="542" y="592"/>
                  </a:cxn>
                  <a:cxn ang="0">
                    <a:pos x="540" y="410"/>
                  </a:cxn>
                  <a:cxn ang="0">
                    <a:pos x="438" y="448"/>
                  </a:cxn>
                  <a:cxn ang="0">
                    <a:pos x="347" y="457"/>
                  </a:cxn>
                  <a:cxn ang="0">
                    <a:pos x="329" y="381"/>
                  </a:cxn>
                  <a:cxn ang="0">
                    <a:pos x="84" y="209"/>
                  </a:cxn>
                  <a:cxn ang="0">
                    <a:pos x="80" y="221"/>
                  </a:cxn>
                  <a:cxn ang="0">
                    <a:pos x="110" y="259"/>
                  </a:cxn>
                  <a:cxn ang="0">
                    <a:pos x="122" y="258"/>
                  </a:cxn>
                  <a:cxn ang="0">
                    <a:pos x="125" y="191"/>
                  </a:cxn>
                  <a:cxn ang="0">
                    <a:pos x="172" y="144"/>
                  </a:cxn>
                  <a:cxn ang="0">
                    <a:pos x="166" y="162"/>
                  </a:cxn>
                  <a:cxn ang="0">
                    <a:pos x="187" y="189"/>
                  </a:cxn>
                  <a:cxn ang="0">
                    <a:pos x="207" y="188"/>
                  </a:cxn>
                  <a:cxn ang="0">
                    <a:pos x="215" y="174"/>
                  </a:cxn>
                  <a:cxn ang="0">
                    <a:pos x="197" y="145"/>
                  </a:cxn>
                  <a:cxn ang="0">
                    <a:pos x="262" y="67"/>
                  </a:cxn>
                  <a:cxn ang="0">
                    <a:pos x="227" y="107"/>
                  </a:cxn>
                  <a:cxn ang="0">
                    <a:pos x="295" y="118"/>
                  </a:cxn>
                  <a:cxn ang="0">
                    <a:pos x="298" y="107"/>
                  </a:cxn>
                  <a:cxn ang="0">
                    <a:pos x="265" y="67"/>
                  </a:cxn>
                  <a:cxn ang="0">
                    <a:pos x="285" y="4"/>
                  </a:cxn>
                  <a:cxn ang="0">
                    <a:pos x="368" y="104"/>
                  </a:cxn>
                  <a:cxn ang="0">
                    <a:pos x="543" y="174"/>
                  </a:cxn>
                  <a:cxn ang="0">
                    <a:pos x="627" y="262"/>
                  </a:cxn>
                  <a:cxn ang="0">
                    <a:pos x="656" y="382"/>
                  </a:cxn>
                  <a:cxn ang="0">
                    <a:pos x="686" y="553"/>
                  </a:cxn>
                  <a:cxn ang="0">
                    <a:pos x="723" y="672"/>
                  </a:cxn>
                  <a:cxn ang="0">
                    <a:pos x="700" y="702"/>
                  </a:cxn>
                  <a:cxn ang="0">
                    <a:pos x="612" y="751"/>
                  </a:cxn>
                  <a:cxn ang="0">
                    <a:pos x="517" y="763"/>
                  </a:cxn>
                  <a:cxn ang="0">
                    <a:pos x="489" y="749"/>
                  </a:cxn>
                  <a:cxn ang="0">
                    <a:pos x="403" y="793"/>
                  </a:cxn>
                  <a:cxn ang="0">
                    <a:pos x="338" y="799"/>
                  </a:cxn>
                  <a:cxn ang="0">
                    <a:pos x="238" y="749"/>
                  </a:cxn>
                  <a:cxn ang="0">
                    <a:pos x="224" y="754"/>
                  </a:cxn>
                  <a:cxn ang="0">
                    <a:pos x="137" y="758"/>
                  </a:cxn>
                  <a:cxn ang="0">
                    <a:pos x="42" y="716"/>
                  </a:cxn>
                  <a:cxn ang="0">
                    <a:pos x="0" y="676"/>
                  </a:cxn>
                  <a:cxn ang="0">
                    <a:pos x="23" y="606"/>
                  </a:cxn>
                  <a:cxn ang="0">
                    <a:pos x="64" y="416"/>
                  </a:cxn>
                  <a:cxn ang="0">
                    <a:pos x="16" y="232"/>
                  </a:cxn>
                  <a:cxn ang="0">
                    <a:pos x="19" y="194"/>
                  </a:cxn>
                  <a:cxn ang="0">
                    <a:pos x="118" y="148"/>
                  </a:cxn>
                  <a:cxn ang="0">
                    <a:pos x="116" y="128"/>
                  </a:cxn>
                  <a:cxn ang="0">
                    <a:pos x="177" y="83"/>
                  </a:cxn>
                  <a:cxn ang="0">
                    <a:pos x="192" y="90"/>
                  </a:cxn>
                </a:cxnLst>
                <a:rect l="0" t="0" r="r" b="b"/>
                <a:pathLst>
                  <a:path w="723" h="804">
                    <a:moveTo>
                      <a:pt x="329" y="379"/>
                    </a:moveTo>
                    <a:lnTo>
                      <a:pt x="327" y="381"/>
                    </a:lnTo>
                    <a:lnTo>
                      <a:pt x="315" y="417"/>
                    </a:lnTo>
                    <a:lnTo>
                      <a:pt x="312" y="420"/>
                    </a:lnTo>
                    <a:lnTo>
                      <a:pt x="309" y="425"/>
                    </a:lnTo>
                    <a:lnTo>
                      <a:pt x="306" y="427"/>
                    </a:lnTo>
                    <a:lnTo>
                      <a:pt x="302" y="428"/>
                    </a:lnTo>
                    <a:lnTo>
                      <a:pt x="268" y="427"/>
                    </a:lnTo>
                    <a:lnTo>
                      <a:pt x="238" y="420"/>
                    </a:lnTo>
                    <a:lnTo>
                      <a:pt x="210" y="410"/>
                    </a:lnTo>
                    <a:lnTo>
                      <a:pt x="184" y="398"/>
                    </a:lnTo>
                    <a:lnTo>
                      <a:pt x="183" y="396"/>
                    </a:lnTo>
                    <a:lnTo>
                      <a:pt x="181" y="398"/>
                    </a:lnTo>
                    <a:lnTo>
                      <a:pt x="180" y="399"/>
                    </a:lnTo>
                    <a:lnTo>
                      <a:pt x="180" y="565"/>
                    </a:lnTo>
                    <a:lnTo>
                      <a:pt x="183" y="592"/>
                    </a:lnTo>
                    <a:lnTo>
                      <a:pt x="192" y="618"/>
                    </a:lnTo>
                    <a:lnTo>
                      <a:pt x="206" y="641"/>
                    </a:lnTo>
                    <a:lnTo>
                      <a:pt x="226" y="661"/>
                    </a:lnTo>
                    <a:lnTo>
                      <a:pt x="248" y="676"/>
                    </a:lnTo>
                    <a:lnTo>
                      <a:pt x="280" y="693"/>
                    </a:lnTo>
                    <a:lnTo>
                      <a:pt x="306" y="707"/>
                    </a:lnTo>
                    <a:lnTo>
                      <a:pt x="326" y="717"/>
                    </a:lnTo>
                    <a:lnTo>
                      <a:pt x="340" y="725"/>
                    </a:lnTo>
                    <a:lnTo>
                      <a:pt x="352" y="729"/>
                    </a:lnTo>
                    <a:lnTo>
                      <a:pt x="362" y="731"/>
                    </a:lnTo>
                    <a:lnTo>
                      <a:pt x="373" y="729"/>
                    </a:lnTo>
                    <a:lnTo>
                      <a:pt x="385" y="725"/>
                    </a:lnTo>
                    <a:lnTo>
                      <a:pt x="399" y="717"/>
                    </a:lnTo>
                    <a:lnTo>
                      <a:pt x="419" y="707"/>
                    </a:lnTo>
                    <a:lnTo>
                      <a:pt x="443" y="693"/>
                    </a:lnTo>
                    <a:lnTo>
                      <a:pt x="475" y="676"/>
                    </a:lnTo>
                    <a:lnTo>
                      <a:pt x="499" y="661"/>
                    </a:lnTo>
                    <a:lnTo>
                      <a:pt x="517" y="641"/>
                    </a:lnTo>
                    <a:lnTo>
                      <a:pt x="533" y="618"/>
                    </a:lnTo>
                    <a:lnTo>
                      <a:pt x="542" y="592"/>
                    </a:lnTo>
                    <a:lnTo>
                      <a:pt x="545" y="565"/>
                    </a:lnTo>
                    <a:lnTo>
                      <a:pt x="543" y="413"/>
                    </a:lnTo>
                    <a:lnTo>
                      <a:pt x="543" y="411"/>
                    </a:lnTo>
                    <a:lnTo>
                      <a:pt x="540" y="410"/>
                    </a:lnTo>
                    <a:lnTo>
                      <a:pt x="539" y="410"/>
                    </a:lnTo>
                    <a:lnTo>
                      <a:pt x="507" y="427"/>
                    </a:lnTo>
                    <a:lnTo>
                      <a:pt x="473" y="439"/>
                    </a:lnTo>
                    <a:lnTo>
                      <a:pt x="438" y="448"/>
                    </a:lnTo>
                    <a:lnTo>
                      <a:pt x="400" y="454"/>
                    </a:lnTo>
                    <a:lnTo>
                      <a:pt x="355" y="460"/>
                    </a:lnTo>
                    <a:lnTo>
                      <a:pt x="350" y="459"/>
                    </a:lnTo>
                    <a:lnTo>
                      <a:pt x="347" y="457"/>
                    </a:lnTo>
                    <a:lnTo>
                      <a:pt x="344" y="454"/>
                    </a:lnTo>
                    <a:lnTo>
                      <a:pt x="343" y="451"/>
                    </a:lnTo>
                    <a:lnTo>
                      <a:pt x="330" y="381"/>
                    </a:lnTo>
                    <a:lnTo>
                      <a:pt x="329" y="381"/>
                    </a:lnTo>
                    <a:lnTo>
                      <a:pt x="329" y="379"/>
                    </a:lnTo>
                    <a:close/>
                    <a:moveTo>
                      <a:pt x="125" y="191"/>
                    </a:moveTo>
                    <a:lnTo>
                      <a:pt x="87" y="207"/>
                    </a:lnTo>
                    <a:lnTo>
                      <a:pt x="84" y="209"/>
                    </a:lnTo>
                    <a:lnTo>
                      <a:pt x="81" y="212"/>
                    </a:lnTo>
                    <a:lnTo>
                      <a:pt x="80" y="215"/>
                    </a:lnTo>
                    <a:lnTo>
                      <a:pt x="80" y="218"/>
                    </a:lnTo>
                    <a:lnTo>
                      <a:pt x="80" y="221"/>
                    </a:lnTo>
                    <a:lnTo>
                      <a:pt x="81" y="224"/>
                    </a:lnTo>
                    <a:lnTo>
                      <a:pt x="102" y="250"/>
                    </a:lnTo>
                    <a:lnTo>
                      <a:pt x="107" y="256"/>
                    </a:lnTo>
                    <a:lnTo>
                      <a:pt x="110" y="259"/>
                    </a:lnTo>
                    <a:lnTo>
                      <a:pt x="113" y="261"/>
                    </a:lnTo>
                    <a:lnTo>
                      <a:pt x="116" y="261"/>
                    </a:lnTo>
                    <a:lnTo>
                      <a:pt x="119" y="259"/>
                    </a:lnTo>
                    <a:lnTo>
                      <a:pt x="122" y="258"/>
                    </a:lnTo>
                    <a:lnTo>
                      <a:pt x="125" y="256"/>
                    </a:lnTo>
                    <a:lnTo>
                      <a:pt x="149" y="221"/>
                    </a:lnTo>
                    <a:lnTo>
                      <a:pt x="137" y="206"/>
                    </a:lnTo>
                    <a:lnTo>
                      <a:pt x="125" y="191"/>
                    </a:lnTo>
                    <a:close/>
                    <a:moveTo>
                      <a:pt x="183" y="139"/>
                    </a:moveTo>
                    <a:lnTo>
                      <a:pt x="177" y="140"/>
                    </a:lnTo>
                    <a:lnTo>
                      <a:pt x="172" y="142"/>
                    </a:lnTo>
                    <a:lnTo>
                      <a:pt x="172" y="144"/>
                    </a:lnTo>
                    <a:lnTo>
                      <a:pt x="168" y="147"/>
                    </a:lnTo>
                    <a:lnTo>
                      <a:pt x="166" y="153"/>
                    </a:lnTo>
                    <a:lnTo>
                      <a:pt x="165" y="157"/>
                    </a:lnTo>
                    <a:lnTo>
                      <a:pt x="166" y="162"/>
                    </a:lnTo>
                    <a:lnTo>
                      <a:pt x="169" y="166"/>
                    </a:lnTo>
                    <a:lnTo>
                      <a:pt x="177" y="175"/>
                    </a:lnTo>
                    <a:lnTo>
                      <a:pt x="183" y="185"/>
                    </a:lnTo>
                    <a:lnTo>
                      <a:pt x="187" y="189"/>
                    </a:lnTo>
                    <a:lnTo>
                      <a:pt x="192" y="191"/>
                    </a:lnTo>
                    <a:lnTo>
                      <a:pt x="197" y="192"/>
                    </a:lnTo>
                    <a:lnTo>
                      <a:pt x="203" y="191"/>
                    </a:lnTo>
                    <a:lnTo>
                      <a:pt x="207" y="188"/>
                    </a:lnTo>
                    <a:lnTo>
                      <a:pt x="207" y="188"/>
                    </a:lnTo>
                    <a:lnTo>
                      <a:pt x="212" y="183"/>
                    </a:lnTo>
                    <a:lnTo>
                      <a:pt x="213" y="179"/>
                    </a:lnTo>
                    <a:lnTo>
                      <a:pt x="215" y="174"/>
                    </a:lnTo>
                    <a:lnTo>
                      <a:pt x="213" y="168"/>
                    </a:lnTo>
                    <a:lnTo>
                      <a:pt x="210" y="163"/>
                    </a:lnTo>
                    <a:lnTo>
                      <a:pt x="206" y="157"/>
                    </a:lnTo>
                    <a:lnTo>
                      <a:pt x="197" y="145"/>
                    </a:lnTo>
                    <a:lnTo>
                      <a:pt x="192" y="142"/>
                    </a:lnTo>
                    <a:lnTo>
                      <a:pt x="187" y="139"/>
                    </a:lnTo>
                    <a:lnTo>
                      <a:pt x="183" y="139"/>
                    </a:lnTo>
                    <a:close/>
                    <a:moveTo>
                      <a:pt x="262" y="67"/>
                    </a:moveTo>
                    <a:lnTo>
                      <a:pt x="259" y="67"/>
                    </a:lnTo>
                    <a:lnTo>
                      <a:pt x="256" y="69"/>
                    </a:lnTo>
                    <a:lnTo>
                      <a:pt x="253" y="72"/>
                    </a:lnTo>
                    <a:lnTo>
                      <a:pt x="227" y="107"/>
                    </a:lnTo>
                    <a:lnTo>
                      <a:pt x="248" y="133"/>
                    </a:lnTo>
                    <a:lnTo>
                      <a:pt x="251" y="137"/>
                    </a:lnTo>
                    <a:lnTo>
                      <a:pt x="291" y="121"/>
                    </a:lnTo>
                    <a:lnTo>
                      <a:pt x="295" y="118"/>
                    </a:lnTo>
                    <a:lnTo>
                      <a:pt x="297" y="113"/>
                    </a:lnTo>
                    <a:lnTo>
                      <a:pt x="298" y="113"/>
                    </a:lnTo>
                    <a:lnTo>
                      <a:pt x="298" y="110"/>
                    </a:lnTo>
                    <a:lnTo>
                      <a:pt x="298" y="107"/>
                    </a:lnTo>
                    <a:lnTo>
                      <a:pt x="297" y="104"/>
                    </a:lnTo>
                    <a:lnTo>
                      <a:pt x="271" y="70"/>
                    </a:lnTo>
                    <a:lnTo>
                      <a:pt x="268" y="69"/>
                    </a:lnTo>
                    <a:lnTo>
                      <a:pt x="265" y="67"/>
                    </a:lnTo>
                    <a:lnTo>
                      <a:pt x="262" y="67"/>
                    </a:lnTo>
                    <a:close/>
                    <a:moveTo>
                      <a:pt x="271" y="0"/>
                    </a:moveTo>
                    <a:lnTo>
                      <a:pt x="279" y="0"/>
                    </a:lnTo>
                    <a:lnTo>
                      <a:pt x="285" y="4"/>
                    </a:lnTo>
                    <a:lnTo>
                      <a:pt x="291" y="7"/>
                    </a:lnTo>
                    <a:lnTo>
                      <a:pt x="295" y="11"/>
                    </a:lnTo>
                    <a:lnTo>
                      <a:pt x="368" y="102"/>
                    </a:lnTo>
                    <a:lnTo>
                      <a:pt x="368" y="104"/>
                    </a:lnTo>
                    <a:lnTo>
                      <a:pt x="411" y="110"/>
                    </a:lnTo>
                    <a:lnTo>
                      <a:pt x="454" y="124"/>
                    </a:lnTo>
                    <a:lnTo>
                      <a:pt x="498" y="145"/>
                    </a:lnTo>
                    <a:lnTo>
                      <a:pt x="543" y="174"/>
                    </a:lnTo>
                    <a:lnTo>
                      <a:pt x="572" y="194"/>
                    </a:lnTo>
                    <a:lnTo>
                      <a:pt x="596" y="215"/>
                    </a:lnTo>
                    <a:lnTo>
                      <a:pt x="613" y="238"/>
                    </a:lnTo>
                    <a:lnTo>
                      <a:pt x="627" y="262"/>
                    </a:lnTo>
                    <a:lnTo>
                      <a:pt x="638" y="288"/>
                    </a:lnTo>
                    <a:lnTo>
                      <a:pt x="645" y="317"/>
                    </a:lnTo>
                    <a:lnTo>
                      <a:pt x="650" y="347"/>
                    </a:lnTo>
                    <a:lnTo>
                      <a:pt x="656" y="382"/>
                    </a:lnTo>
                    <a:lnTo>
                      <a:pt x="660" y="419"/>
                    </a:lnTo>
                    <a:lnTo>
                      <a:pt x="666" y="460"/>
                    </a:lnTo>
                    <a:lnTo>
                      <a:pt x="676" y="506"/>
                    </a:lnTo>
                    <a:lnTo>
                      <a:pt x="686" y="553"/>
                    </a:lnTo>
                    <a:lnTo>
                      <a:pt x="701" y="606"/>
                    </a:lnTo>
                    <a:lnTo>
                      <a:pt x="721" y="664"/>
                    </a:lnTo>
                    <a:lnTo>
                      <a:pt x="723" y="669"/>
                    </a:lnTo>
                    <a:lnTo>
                      <a:pt x="723" y="672"/>
                    </a:lnTo>
                    <a:lnTo>
                      <a:pt x="723" y="676"/>
                    </a:lnTo>
                    <a:lnTo>
                      <a:pt x="721" y="679"/>
                    </a:lnTo>
                    <a:lnTo>
                      <a:pt x="714" y="690"/>
                    </a:lnTo>
                    <a:lnTo>
                      <a:pt x="700" y="702"/>
                    </a:lnTo>
                    <a:lnTo>
                      <a:pt x="682" y="716"/>
                    </a:lnTo>
                    <a:lnTo>
                      <a:pt x="660" y="728"/>
                    </a:lnTo>
                    <a:lnTo>
                      <a:pt x="638" y="740"/>
                    </a:lnTo>
                    <a:lnTo>
                      <a:pt x="612" y="751"/>
                    </a:lnTo>
                    <a:lnTo>
                      <a:pt x="587" y="758"/>
                    </a:lnTo>
                    <a:lnTo>
                      <a:pt x="562" y="763"/>
                    </a:lnTo>
                    <a:lnTo>
                      <a:pt x="539" y="764"/>
                    </a:lnTo>
                    <a:lnTo>
                      <a:pt x="517" y="763"/>
                    </a:lnTo>
                    <a:lnTo>
                      <a:pt x="501" y="754"/>
                    </a:lnTo>
                    <a:lnTo>
                      <a:pt x="495" y="751"/>
                    </a:lnTo>
                    <a:lnTo>
                      <a:pt x="492" y="749"/>
                    </a:lnTo>
                    <a:lnTo>
                      <a:pt x="489" y="749"/>
                    </a:lnTo>
                    <a:lnTo>
                      <a:pt x="486" y="749"/>
                    </a:lnTo>
                    <a:lnTo>
                      <a:pt x="452" y="767"/>
                    </a:lnTo>
                    <a:lnTo>
                      <a:pt x="425" y="783"/>
                    </a:lnTo>
                    <a:lnTo>
                      <a:pt x="403" y="793"/>
                    </a:lnTo>
                    <a:lnTo>
                      <a:pt x="385" y="799"/>
                    </a:lnTo>
                    <a:lnTo>
                      <a:pt x="370" y="804"/>
                    </a:lnTo>
                    <a:lnTo>
                      <a:pt x="355" y="804"/>
                    </a:lnTo>
                    <a:lnTo>
                      <a:pt x="338" y="799"/>
                    </a:lnTo>
                    <a:lnTo>
                      <a:pt x="320" y="793"/>
                    </a:lnTo>
                    <a:lnTo>
                      <a:pt x="298" y="783"/>
                    </a:lnTo>
                    <a:lnTo>
                      <a:pt x="271" y="767"/>
                    </a:lnTo>
                    <a:lnTo>
                      <a:pt x="238" y="749"/>
                    </a:lnTo>
                    <a:lnTo>
                      <a:pt x="235" y="749"/>
                    </a:lnTo>
                    <a:lnTo>
                      <a:pt x="232" y="749"/>
                    </a:lnTo>
                    <a:lnTo>
                      <a:pt x="229" y="751"/>
                    </a:lnTo>
                    <a:lnTo>
                      <a:pt x="224" y="754"/>
                    </a:lnTo>
                    <a:lnTo>
                      <a:pt x="206" y="763"/>
                    </a:lnTo>
                    <a:lnTo>
                      <a:pt x="184" y="766"/>
                    </a:lnTo>
                    <a:lnTo>
                      <a:pt x="162" y="764"/>
                    </a:lnTo>
                    <a:lnTo>
                      <a:pt x="137" y="758"/>
                    </a:lnTo>
                    <a:lnTo>
                      <a:pt x="111" y="751"/>
                    </a:lnTo>
                    <a:lnTo>
                      <a:pt x="87" y="740"/>
                    </a:lnTo>
                    <a:lnTo>
                      <a:pt x="63" y="728"/>
                    </a:lnTo>
                    <a:lnTo>
                      <a:pt x="42" y="716"/>
                    </a:lnTo>
                    <a:lnTo>
                      <a:pt x="25" y="702"/>
                    </a:lnTo>
                    <a:lnTo>
                      <a:pt x="11" y="690"/>
                    </a:lnTo>
                    <a:lnTo>
                      <a:pt x="2" y="679"/>
                    </a:lnTo>
                    <a:lnTo>
                      <a:pt x="0" y="676"/>
                    </a:lnTo>
                    <a:lnTo>
                      <a:pt x="0" y="672"/>
                    </a:lnTo>
                    <a:lnTo>
                      <a:pt x="0" y="669"/>
                    </a:lnTo>
                    <a:lnTo>
                      <a:pt x="2" y="664"/>
                    </a:lnTo>
                    <a:lnTo>
                      <a:pt x="23" y="606"/>
                    </a:lnTo>
                    <a:lnTo>
                      <a:pt x="38" y="551"/>
                    </a:lnTo>
                    <a:lnTo>
                      <a:pt x="49" y="503"/>
                    </a:lnTo>
                    <a:lnTo>
                      <a:pt x="58" y="457"/>
                    </a:lnTo>
                    <a:lnTo>
                      <a:pt x="64" y="416"/>
                    </a:lnTo>
                    <a:lnTo>
                      <a:pt x="69" y="379"/>
                    </a:lnTo>
                    <a:lnTo>
                      <a:pt x="73" y="344"/>
                    </a:lnTo>
                    <a:lnTo>
                      <a:pt x="80" y="312"/>
                    </a:lnTo>
                    <a:lnTo>
                      <a:pt x="16" y="232"/>
                    </a:lnTo>
                    <a:lnTo>
                      <a:pt x="11" y="220"/>
                    </a:lnTo>
                    <a:lnTo>
                      <a:pt x="11" y="206"/>
                    </a:lnTo>
                    <a:lnTo>
                      <a:pt x="14" y="200"/>
                    </a:lnTo>
                    <a:lnTo>
                      <a:pt x="19" y="194"/>
                    </a:lnTo>
                    <a:lnTo>
                      <a:pt x="25" y="189"/>
                    </a:lnTo>
                    <a:lnTo>
                      <a:pt x="31" y="185"/>
                    </a:lnTo>
                    <a:lnTo>
                      <a:pt x="118" y="148"/>
                    </a:lnTo>
                    <a:lnTo>
                      <a:pt x="118" y="148"/>
                    </a:lnTo>
                    <a:lnTo>
                      <a:pt x="115" y="144"/>
                    </a:lnTo>
                    <a:lnTo>
                      <a:pt x="113" y="139"/>
                    </a:lnTo>
                    <a:lnTo>
                      <a:pt x="115" y="133"/>
                    </a:lnTo>
                    <a:lnTo>
                      <a:pt x="116" y="128"/>
                    </a:lnTo>
                    <a:lnTo>
                      <a:pt x="119" y="125"/>
                    </a:lnTo>
                    <a:lnTo>
                      <a:pt x="168" y="87"/>
                    </a:lnTo>
                    <a:lnTo>
                      <a:pt x="172" y="84"/>
                    </a:lnTo>
                    <a:lnTo>
                      <a:pt x="177" y="83"/>
                    </a:lnTo>
                    <a:lnTo>
                      <a:pt x="183" y="84"/>
                    </a:lnTo>
                    <a:lnTo>
                      <a:pt x="187" y="86"/>
                    </a:lnTo>
                    <a:lnTo>
                      <a:pt x="191" y="90"/>
                    </a:lnTo>
                    <a:lnTo>
                      <a:pt x="192" y="90"/>
                    </a:lnTo>
                    <a:lnTo>
                      <a:pt x="247" y="14"/>
                    </a:lnTo>
                    <a:lnTo>
                      <a:pt x="257" y="5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FC46A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 dirty="0"/>
              </a:p>
            </p:txBody>
          </p:sp>
          <p:sp>
            <p:nvSpPr>
              <p:cNvPr id="17" name="Freeform 10088"/>
              <p:cNvSpPr>
                <a:spLocks noEditPoints="1"/>
              </p:cNvSpPr>
              <p:nvPr/>
            </p:nvSpPr>
            <p:spPr bwMode="auto">
              <a:xfrm>
                <a:off x="6455017" y="3546085"/>
                <a:ext cx="637539" cy="322221"/>
              </a:xfrm>
              <a:custGeom>
                <a:avLst/>
                <a:gdLst/>
                <a:ahLst/>
                <a:cxnLst>
                  <a:cxn ang="0">
                    <a:pos x="2916" y="262"/>
                  </a:cxn>
                  <a:cxn ang="0">
                    <a:pos x="2738" y="318"/>
                  </a:cxn>
                  <a:cxn ang="0">
                    <a:pos x="2551" y="352"/>
                  </a:cxn>
                  <a:cxn ang="0">
                    <a:pos x="2355" y="364"/>
                  </a:cxn>
                  <a:cxn ang="0">
                    <a:pos x="2162" y="354"/>
                  </a:cxn>
                  <a:cxn ang="0">
                    <a:pos x="1977" y="319"/>
                  </a:cxn>
                  <a:cxn ang="0">
                    <a:pos x="1804" y="266"/>
                  </a:cxn>
                  <a:cxn ang="0">
                    <a:pos x="1761" y="291"/>
                  </a:cxn>
                  <a:cxn ang="0">
                    <a:pos x="1860" y="397"/>
                  </a:cxn>
                  <a:cxn ang="0">
                    <a:pos x="1982" y="481"/>
                  </a:cxn>
                  <a:cxn ang="0">
                    <a:pos x="2122" y="541"/>
                  </a:cxn>
                  <a:cxn ang="0">
                    <a:pos x="2276" y="573"/>
                  </a:cxn>
                  <a:cxn ang="0">
                    <a:pos x="2441" y="573"/>
                  </a:cxn>
                  <a:cxn ang="0">
                    <a:pos x="2597" y="541"/>
                  </a:cxn>
                  <a:cxn ang="0">
                    <a:pos x="2738" y="480"/>
                  </a:cxn>
                  <a:cxn ang="0">
                    <a:pos x="2860" y="394"/>
                  </a:cxn>
                  <a:cxn ang="0">
                    <a:pos x="2959" y="286"/>
                  </a:cxn>
                  <a:cxn ang="0">
                    <a:pos x="3078" y="0"/>
                  </a:cxn>
                  <a:cxn ang="0">
                    <a:pos x="4717" y="779"/>
                  </a:cxn>
                  <a:cxn ang="0">
                    <a:pos x="3683" y="1565"/>
                  </a:cxn>
                  <a:cxn ang="0">
                    <a:pos x="1034" y="2604"/>
                  </a:cxn>
                  <a:cxn ang="0">
                    <a:pos x="591" y="1776"/>
                  </a:cxn>
                  <a:cxn ang="0">
                    <a:pos x="1477" y="79"/>
                  </a:cxn>
                  <a:cxn ang="0">
                    <a:pos x="1645" y="10"/>
                  </a:cxn>
                  <a:cxn ang="0">
                    <a:pos x="1794" y="95"/>
                  </a:cxn>
                  <a:cxn ang="0">
                    <a:pos x="1963" y="159"/>
                  </a:cxn>
                  <a:cxn ang="0">
                    <a:pos x="2152" y="199"/>
                  </a:cxn>
                  <a:cxn ang="0">
                    <a:pos x="2355" y="213"/>
                  </a:cxn>
                  <a:cxn ang="0">
                    <a:pos x="2538" y="202"/>
                  </a:cxn>
                  <a:cxn ang="0">
                    <a:pos x="2711" y="169"/>
                  </a:cxn>
                  <a:cxn ang="0">
                    <a:pos x="2869" y="116"/>
                  </a:cxn>
                  <a:cxn ang="0">
                    <a:pos x="3009" y="45"/>
                  </a:cxn>
                  <a:cxn ang="0">
                    <a:pos x="3078" y="0"/>
                  </a:cxn>
                </a:cxnLst>
                <a:rect l="0" t="0" r="r" b="b"/>
                <a:pathLst>
                  <a:path w="4717" h="2604">
                    <a:moveTo>
                      <a:pt x="2999" y="226"/>
                    </a:moveTo>
                    <a:lnTo>
                      <a:pt x="2916" y="262"/>
                    </a:lnTo>
                    <a:lnTo>
                      <a:pt x="2829" y="294"/>
                    </a:lnTo>
                    <a:lnTo>
                      <a:pt x="2738" y="318"/>
                    </a:lnTo>
                    <a:lnTo>
                      <a:pt x="2647" y="338"/>
                    </a:lnTo>
                    <a:lnTo>
                      <a:pt x="2551" y="352"/>
                    </a:lnTo>
                    <a:lnTo>
                      <a:pt x="2454" y="361"/>
                    </a:lnTo>
                    <a:lnTo>
                      <a:pt x="2355" y="364"/>
                    </a:lnTo>
                    <a:lnTo>
                      <a:pt x="2258" y="361"/>
                    </a:lnTo>
                    <a:lnTo>
                      <a:pt x="2162" y="354"/>
                    </a:lnTo>
                    <a:lnTo>
                      <a:pt x="2069" y="339"/>
                    </a:lnTo>
                    <a:lnTo>
                      <a:pt x="1977" y="319"/>
                    </a:lnTo>
                    <a:lnTo>
                      <a:pt x="1889" y="295"/>
                    </a:lnTo>
                    <a:lnTo>
                      <a:pt x="1804" y="266"/>
                    </a:lnTo>
                    <a:lnTo>
                      <a:pt x="1721" y="231"/>
                    </a:lnTo>
                    <a:lnTo>
                      <a:pt x="1761" y="291"/>
                    </a:lnTo>
                    <a:lnTo>
                      <a:pt x="1807" y="346"/>
                    </a:lnTo>
                    <a:lnTo>
                      <a:pt x="1860" y="397"/>
                    </a:lnTo>
                    <a:lnTo>
                      <a:pt x="1917" y="442"/>
                    </a:lnTo>
                    <a:lnTo>
                      <a:pt x="1982" y="481"/>
                    </a:lnTo>
                    <a:lnTo>
                      <a:pt x="2049" y="514"/>
                    </a:lnTo>
                    <a:lnTo>
                      <a:pt x="2122" y="541"/>
                    </a:lnTo>
                    <a:lnTo>
                      <a:pt x="2198" y="561"/>
                    </a:lnTo>
                    <a:lnTo>
                      <a:pt x="2276" y="573"/>
                    </a:lnTo>
                    <a:lnTo>
                      <a:pt x="2359" y="577"/>
                    </a:lnTo>
                    <a:lnTo>
                      <a:pt x="2441" y="573"/>
                    </a:lnTo>
                    <a:lnTo>
                      <a:pt x="2521" y="561"/>
                    </a:lnTo>
                    <a:lnTo>
                      <a:pt x="2597" y="541"/>
                    </a:lnTo>
                    <a:lnTo>
                      <a:pt x="2670" y="514"/>
                    </a:lnTo>
                    <a:lnTo>
                      <a:pt x="2738" y="480"/>
                    </a:lnTo>
                    <a:lnTo>
                      <a:pt x="2803" y="439"/>
                    </a:lnTo>
                    <a:lnTo>
                      <a:pt x="2860" y="394"/>
                    </a:lnTo>
                    <a:lnTo>
                      <a:pt x="2913" y="342"/>
                    </a:lnTo>
                    <a:lnTo>
                      <a:pt x="2959" y="286"/>
                    </a:lnTo>
                    <a:lnTo>
                      <a:pt x="2999" y="226"/>
                    </a:lnTo>
                    <a:close/>
                    <a:moveTo>
                      <a:pt x="3078" y="0"/>
                    </a:moveTo>
                    <a:lnTo>
                      <a:pt x="3236" y="76"/>
                    </a:lnTo>
                    <a:lnTo>
                      <a:pt x="4717" y="779"/>
                    </a:lnTo>
                    <a:lnTo>
                      <a:pt x="4126" y="1776"/>
                    </a:lnTo>
                    <a:lnTo>
                      <a:pt x="3683" y="1565"/>
                    </a:lnTo>
                    <a:lnTo>
                      <a:pt x="3683" y="2604"/>
                    </a:lnTo>
                    <a:lnTo>
                      <a:pt x="1034" y="2604"/>
                    </a:lnTo>
                    <a:lnTo>
                      <a:pt x="1034" y="1565"/>
                    </a:lnTo>
                    <a:lnTo>
                      <a:pt x="591" y="1776"/>
                    </a:lnTo>
                    <a:lnTo>
                      <a:pt x="0" y="779"/>
                    </a:lnTo>
                    <a:lnTo>
                      <a:pt x="1477" y="79"/>
                    </a:lnTo>
                    <a:lnTo>
                      <a:pt x="1635" y="3"/>
                    </a:lnTo>
                    <a:lnTo>
                      <a:pt x="1645" y="10"/>
                    </a:lnTo>
                    <a:lnTo>
                      <a:pt x="1717" y="55"/>
                    </a:lnTo>
                    <a:lnTo>
                      <a:pt x="1794" y="95"/>
                    </a:lnTo>
                    <a:lnTo>
                      <a:pt x="1876" y="129"/>
                    </a:lnTo>
                    <a:lnTo>
                      <a:pt x="1963" y="159"/>
                    </a:lnTo>
                    <a:lnTo>
                      <a:pt x="2056" y="182"/>
                    </a:lnTo>
                    <a:lnTo>
                      <a:pt x="2152" y="199"/>
                    </a:lnTo>
                    <a:lnTo>
                      <a:pt x="2252" y="211"/>
                    </a:lnTo>
                    <a:lnTo>
                      <a:pt x="2355" y="213"/>
                    </a:lnTo>
                    <a:lnTo>
                      <a:pt x="2448" y="211"/>
                    </a:lnTo>
                    <a:lnTo>
                      <a:pt x="2538" y="202"/>
                    </a:lnTo>
                    <a:lnTo>
                      <a:pt x="2627" y="188"/>
                    </a:lnTo>
                    <a:lnTo>
                      <a:pt x="2711" y="169"/>
                    </a:lnTo>
                    <a:lnTo>
                      <a:pt x="2791" y="145"/>
                    </a:lnTo>
                    <a:lnTo>
                      <a:pt x="2869" y="116"/>
                    </a:lnTo>
                    <a:lnTo>
                      <a:pt x="2942" y="82"/>
                    </a:lnTo>
                    <a:lnTo>
                      <a:pt x="3009" y="45"/>
                    </a:lnTo>
                    <a:lnTo>
                      <a:pt x="3072" y="5"/>
                    </a:lnTo>
                    <a:lnTo>
                      <a:pt x="3078" y="0"/>
                    </a:lnTo>
                    <a:close/>
                  </a:path>
                </a:pathLst>
              </a:custGeom>
              <a:solidFill>
                <a:srgbClr val="FC46A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 dirty="0"/>
              </a:p>
            </p:txBody>
          </p:sp>
        </p:grpSp>
        <p:sp>
          <p:nvSpPr>
            <p:cNvPr id="15" name="TextBox 14"/>
            <p:cNvSpPr txBox="1"/>
            <p:nvPr/>
          </p:nvSpPr>
          <p:spPr>
            <a:xfrm>
              <a:off x="10430925" y="3502831"/>
              <a:ext cx="50138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>
                  <a:solidFill>
                    <a:schemeClr val="bg1"/>
                  </a:solidFill>
                </a:rPr>
                <a:t>3-11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56801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2DFA6-6B95-4553-B7D7-11376DF2CCB4}" type="datetimeFigureOut">
              <a:rPr lang="en-GB" smtClean="0"/>
              <a:t>22/11/2016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08876-CE63-4BF1-AB26-731E83BB72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315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2DFA6-6B95-4553-B7D7-11376DF2CCB4}" type="datetimeFigureOut">
              <a:rPr lang="en-GB" smtClean="0"/>
              <a:t>22/11/2016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08876-CE63-4BF1-AB26-731E83BB72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2324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2DFA6-6B95-4553-B7D7-11376DF2CCB4}" type="datetimeFigureOut">
              <a:rPr lang="en-GB" smtClean="0"/>
              <a:t>22/11/2016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08876-CE63-4BF1-AB26-731E83BB72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3651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2DFA6-6B95-4553-B7D7-11376DF2CCB4}" type="datetimeFigureOut">
              <a:rPr lang="en-GB" smtClean="0"/>
              <a:t>22/11/2016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08876-CE63-4BF1-AB26-731E83BB72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7919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2DFA6-6B95-4553-B7D7-11376DF2CCB4}" type="datetimeFigureOut">
              <a:rPr lang="en-GB" smtClean="0"/>
              <a:t>22/11/2016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08876-CE63-4BF1-AB26-731E83BB72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672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2DFA6-6B95-4553-B7D7-11376DF2CCB4}" type="datetimeFigureOut">
              <a:rPr lang="en-GB" smtClean="0"/>
              <a:t>22/11/2016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08876-CE63-4BF1-AB26-731E83BB72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6001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2DFA6-6B95-4553-B7D7-11376DF2CCB4}" type="datetimeFigureOut">
              <a:rPr lang="en-GB" smtClean="0"/>
              <a:t>22/11/2016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08876-CE63-4BF1-AB26-731E83BB72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6851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2DFA6-6B95-4553-B7D7-11376DF2CCB4}" type="datetimeFigureOut">
              <a:rPr lang="en-GB" smtClean="0"/>
              <a:t>22/11/2016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08876-CE63-4BF1-AB26-731E83BB72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5037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82DFA6-6B95-4553-B7D7-11376DF2CCB4}" type="datetimeFigureOut">
              <a:rPr lang="en-GB" smtClean="0"/>
              <a:t>22/11/2016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C08876-CE63-4BF1-AB26-731E83BB72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5157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5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18" Type="http://schemas.openxmlformats.org/officeDocument/2006/relationships/image" Target="../media/image15.tiff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17" Type="http://schemas.openxmlformats.org/officeDocument/2006/relationships/image" Target="../media/image14.png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13.png"/><Relationship Id="rId20" Type="http://schemas.openxmlformats.org/officeDocument/2006/relationships/chart" Target="../charts/chart25.xml"/><Relationship Id="rId1" Type="http://schemas.openxmlformats.org/officeDocument/2006/relationships/tags" Target="../tags/tag26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image" Target="../media/image2.png"/><Relationship Id="rId15" Type="http://schemas.openxmlformats.org/officeDocument/2006/relationships/image" Target="../media/image12.png"/><Relationship Id="rId10" Type="http://schemas.openxmlformats.org/officeDocument/2006/relationships/image" Target="../media/image7.png"/><Relationship Id="rId19" Type="http://schemas.openxmlformats.org/officeDocument/2006/relationships/image" Target="../media/image16.jpeg"/><Relationship Id="rId4" Type="http://schemas.openxmlformats.org/officeDocument/2006/relationships/image" Target="../media/image1.png"/><Relationship Id="rId9" Type="http://schemas.openxmlformats.org/officeDocument/2006/relationships/image" Target="../media/image6.png"/><Relationship Id="rId1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This PowerPoint is a manual test of the </a:t>
            </a:r>
            <a:r>
              <a:rPr lang="en-GB" dirty="0" err="1"/>
              <a:t>auto_fill_matrix</a:t>
            </a:r>
            <a:r>
              <a:rPr lang="en-GB" dirty="0"/>
              <a:t> module installed with Slides.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dirty="0"/>
              <a:t>It should be run as follows:</a:t>
            </a:r>
            <a:br>
              <a:rPr lang="en-GB" dirty="0"/>
            </a:br>
            <a:br>
              <a:rPr lang="en-GB" dirty="0"/>
            </a:br>
            <a:r>
              <a:rPr lang="en-GB" dirty="0"/>
              <a:t>1. Open test_manual_auto_fill_matrix.pptx  and using Slides! run “Refresh all” and save the file.</a:t>
            </a:r>
            <a:br>
              <a:rPr lang="en-GB" dirty="0"/>
            </a:br>
            <a:endParaRPr lang="en-GB" dirty="0"/>
          </a:p>
          <a:p>
            <a:pPr marL="0" indent="0">
              <a:buNone/>
            </a:pPr>
            <a:r>
              <a:rPr lang="en-GB" dirty="0"/>
              <a:t>2. From a command prompt run:</a:t>
            </a:r>
            <a:br>
              <a:rPr lang="en-GB" dirty="0"/>
            </a:br>
            <a:r>
              <a:rPr lang="en-GB" dirty="0" err="1"/>
              <a:t>diff_pptx_files</a:t>
            </a:r>
            <a:r>
              <a:rPr lang="en-GB" dirty="0"/>
              <a:t> -p1 " test_manual_auto_fill_matrix.pptx " -p2 " test_manual_auto_fill_matrix_known_good_results.pptx"</a:t>
            </a:r>
            <a:br>
              <a:rPr lang="en-GB" dirty="0"/>
            </a:br>
            <a:endParaRPr lang="en-GB" dirty="0"/>
          </a:p>
          <a:p>
            <a:pPr marL="0" indent="0">
              <a:buNone/>
            </a:pPr>
            <a:r>
              <a:rPr lang="en-GB" dirty="0"/>
              <a:t>3. The output from this will be found here:</a:t>
            </a:r>
          </a:p>
          <a:p>
            <a:pPr marL="0" indent="0">
              <a:buNone/>
            </a:pPr>
            <a:r>
              <a:rPr lang="en-GB" dirty="0"/>
              <a:t>\</a:t>
            </a:r>
            <a:r>
              <a:rPr lang="en-GB" dirty="0" err="1"/>
              <a:t>diff_output_files</a:t>
            </a:r>
            <a:r>
              <a:rPr lang="en-GB" dirty="0"/>
              <a:t>\diff_ </a:t>
            </a:r>
            <a:r>
              <a:rPr lang="en-GB" dirty="0" err="1"/>
              <a:t>test_manual_auto_fill_matrix_known_good_results</a:t>
            </a:r>
            <a:r>
              <a:rPr lang="en-GB" dirty="0"/>
              <a:t>_ test_manual_auto_fill_matrix.html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Note: </a:t>
            </a:r>
            <a:r>
              <a:rPr lang="en-GB" dirty="0" err="1"/>
              <a:t>diff_pptx_files</a:t>
            </a:r>
            <a:r>
              <a:rPr lang="en-GB" dirty="0"/>
              <a:t> can be found here: https://github.com/swinstanley/slides-modules/</a:t>
            </a:r>
            <a:br>
              <a:rPr lang="en-GB" dirty="0"/>
            </a:b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344867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hart 10"/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169113704"/>
              </p:ext>
            </p:extLst>
          </p:nvPr>
        </p:nvGraphicFramePr>
        <p:xfrm>
          <a:off x="623455" y="719666"/>
          <a:ext cx="9536545" cy="57310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Rectangle 3"/>
          <p:cNvSpPr/>
          <p:nvPr/>
        </p:nvSpPr>
        <p:spPr>
          <a:xfrm>
            <a:off x="8036653" y="141322"/>
            <a:ext cx="4025114" cy="8873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transformations.auto_fill_matrix</a:t>
            </a:r>
            <a:r>
              <a:rPr lang="en-GB" dirty="0"/>
              <a:t> module</a:t>
            </a:r>
          </a:p>
          <a:p>
            <a:pPr algn="ctr"/>
            <a:r>
              <a:rPr lang="en-GB" dirty="0" err="1"/>
              <a:t>auto_fill_rows</a:t>
            </a:r>
            <a:r>
              <a:rPr lang="en-GB" dirty="0"/>
              <a:t>()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914525" cy="276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Uses table lookup</a:t>
            </a:r>
          </a:p>
        </p:txBody>
      </p:sp>
    </p:spTree>
    <p:extLst>
      <p:ext uri="{BB962C8B-B14F-4D97-AF65-F5344CB8AC3E}">
        <p14:creationId xmlns:p14="http://schemas.microsoft.com/office/powerpoint/2010/main" val="16710365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hart 10"/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606267061"/>
              </p:ext>
            </p:extLst>
          </p:nvPr>
        </p:nvGraphicFramePr>
        <p:xfrm>
          <a:off x="623455" y="719666"/>
          <a:ext cx="9536545" cy="57310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Rectangle 3"/>
          <p:cNvSpPr/>
          <p:nvPr/>
        </p:nvSpPr>
        <p:spPr>
          <a:xfrm>
            <a:off x="8036653" y="141322"/>
            <a:ext cx="4025114" cy="8873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transformations.auto_fill_matrix</a:t>
            </a:r>
            <a:r>
              <a:rPr lang="en-GB" dirty="0"/>
              <a:t> module</a:t>
            </a:r>
          </a:p>
          <a:p>
            <a:pPr algn="ctr"/>
            <a:r>
              <a:rPr lang="en-GB" dirty="0" err="1"/>
              <a:t>auto_fill_rows</a:t>
            </a:r>
            <a:r>
              <a:rPr lang="en-GB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5007423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hart 10"/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636667191"/>
              </p:ext>
            </p:extLst>
          </p:nvPr>
        </p:nvGraphicFramePr>
        <p:xfrm>
          <a:off x="623455" y="719666"/>
          <a:ext cx="9536545" cy="57310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Rectangle 3"/>
          <p:cNvSpPr/>
          <p:nvPr/>
        </p:nvSpPr>
        <p:spPr>
          <a:xfrm>
            <a:off x="8036653" y="141322"/>
            <a:ext cx="4025114" cy="8873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transformations.auto_fill_matrix</a:t>
            </a:r>
            <a:r>
              <a:rPr lang="en-GB" dirty="0"/>
              <a:t> module</a:t>
            </a:r>
          </a:p>
          <a:p>
            <a:pPr algn="ctr"/>
            <a:r>
              <a:rPr lang="en-GB" dirty="0" err="1"/>
              <a:t>auto_fill_rows</a:t>
            </a:r>
            <a:r>
              <a:rPr lang="en-GB" dirty="0"/>
              <a:t>()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914557" cy="276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dirty="0"/>
              <a:t>Uses table lookup</a:t>
            </a:r>
          </a:p>
        </p:txBody>
      </p:sp>
    </p:spTree>
    <p:extLst>
      <p:ext uri="{BB962C8B-B14F-4D97-AF65-F5344CB8AC3E}">
        <p14:creationId xmlns:p14="http://schemas.microsoft.com/office/powerpoint/2010/main" val="41170409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754620"/>
          </a:xfrm>
        </p:spPr>
        <p:txBody>
          <a:bodyPr/>
          <a:lstStyle/>
          <a:p>
            <a:r>
              <a:rPr lang="en-GB" dirty="0">
                <a:solidFill>
                  <a:schemeClr val="accent1"/>
                </a:solidFill>
              </a:rPr>
              <a:t>Slides that test the </a:t>
            </a:r>
            <a:r>
              <a:rPr lang="en-GB" dirty="0" err="1">
                <a:solidFill>
                  <a:schemeClr val="accent1"/>
                </a:solidFill>
              </a:rPr>
              <a:t>auto_fill_columns</a:t>
            </a:r>
            <a:r>
              <a:rPr lang="en-GB" dirty="0">
                <a:solidFill>
                  <a:schemeClr val="accent1"/>
                </a:solidFill>
              </a:rPr>
              <a:t> function</a:t>
            </a:r>
          </a:p>
        </p:txBody>
      </p:sp>
    </p:spTree>
    <p:extLst>
      <p:ext uri="{BB962C8B-B14F-4D97-AF65-F5344CB8AC3E}">
        <p14:creationId xmlns:p14="http://schemas.microsoft.com/office/powerpoint/2010/main" val="21246768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hart 10"/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071519898"/>
              </p:ext>
            </p:extLst>
          </p:nvPr>
        </p:nvGraphicFramePr>
        <p:xfrm>
          <a:off x="623455" y="719666"/>
          <a:ext cx="9536545" cy="57310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Rectangle 2"/>
          <p:cNvSpPr/>
          <p:nvPr/>
        </p:nvSpPr>
        <p:spPr>
          <a:xfrm>
            <a:off x="8036653" y="141322"/>
            <a:ext cx="4025114" cy="88737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transformations.auto_fill_matrix</a:t>
            </a:r>
            <a:r>
              <a:rPr lang="en-GB" dirty="0"/>
              <a:t> module</a:t>
            </a:r>
          </a:p>
          <a:p>
            <a:pPr algn="ctr"/>
            <a:r>
              <a:rPr lang="en-GB" dirty="0" err="1"/>
              <a:t>auto_fill_columns</a:t>
            </a:r>
            <a:r>
              <a:rPr lang="en-GB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8202690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hart 10"/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681952610"/>
              </p:ext>
            </p:extLst>
          </p:nvPr>
        </p:nvGraphicFramePr>
        <p:xfrm>
          <a:off x="623455" y="719666"/>
          <a:ext cx="9536545" cy="57310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Rectangle 4"/>
          <p:cNvSpPr/>
          <p:nvPr/>
        </p:nvSpPr>
        <p:spPr>
          <a:xfrm>
            <a:off x="8036653" y="141322"/>
            <a:ext cx="4025114" cy="88737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transformations.auto_fill_matrix</a:t>
            </a:r>
            <a:r>
              <a:rPr lang="en-GB" dirty="0"/>
              <a:t> module</a:t>
            </a:r>
          </a:p>
          <a:p>
            <a:pPr algn="ctr"/>
            <a:r>
              <a:rPr lang="en-GB" dirty="0" err="1"/>
              <a:t>auto_fill_columns</a:t>
            </a:r>
            <a:r>
              <a:rPr lang="en-GB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582422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hart 10"/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389283263"/>
              </p:ext>
            </p:extLst>
          </p:nvPr>
        </p:nvGraphicFramePr>
        <p:xfrm>
          <a:off x="623455" y="719666"/>
          <a:ext cx="9536545" cy="57310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Rectangle 4"/>
          <p:cNvSpPr/>
          <p:nvPr/>
        </p:nvSpPr>
        <p:spPr>
          <a:xfrm>
            <a:off x="8036653" y="141322"/>
            <a:ext cx="4025114" cy="88737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transformations.auto_fill_matrix</a:t>
            </a:r>
            <a:r>
              <a:rPr lang="en-GB" dirty="0"/>
              <a:t> module</a:t>
            </a:r>
          </a:p>
          <a:p>
            <a:pPr algn="ctr"/>
            <a:r>
              <a:rPr lang="en-GB" dirty="0" err="1"/>
              <a:t>auto_fill_columns</a:t>
            </a:r>
            <a:r>
              <a:rPr lang="en-GB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1855213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hart 10"/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557198974"/>
              </p:ext>
            </p:extLst>
          </p:nvPr>
        </p:nvGraphicFramePr>
        <p:xfrm>
          <a:off x="623455" y="719666"/>
          <a:ext cx="9536545" cy="57310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Rectangle 4"/>
          <p:cNvSpPr/>
          <p:nvPr/>
        </p:nvSpPr>
        <p:spPr>
          <a:xfrm>
            <a:off x="8036653" y="141322"/>
            <a:ext cx="4025114" cy="88737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transformations.auto_fill_matrix</a:t>
            </a:r>
            <a:r>
              <a:rPr lang="en-GB" dirty="0"/>
              <a:t> module</a:t>
            </a:r>
          </a:p>
          <a:p>
            <a:pPr algn="ctr"/>
            <a:r>
              <a:rPr lang="en-GB" dirty="0" err="1"/>
              <a:t>auto_fill_columns</a:t>
            </a:r>
            <a:r>
              <a:rPr lang="en-GB" dirty="0"/>
              <a:t>()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914557" cy="276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600" dirty="0"/>
              <a:t>Uses table lookup</a:t>
            </a:r>
          </a:p>
        </p:txBody>
      </p:sp>
    </p:spTree>
    <p:extLst>
      <p:ext uri="{BB962C8B-B14F-4D97-AF65-F5344CB8AC3E}">
        <p14:creationId xmlns:p14="http://schemas.microsoft.com/office/powerpoint/2010/main" val="9569545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hart 10"/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391882884"/>
              </p:ext>
            </p:extLst>
          </p:nvPr>
        </p:nvGraphicFramePr>
        <p:xfrm>
          <a:off x="623455" y="719666"/>
          <a:ext cx="9536545" cy="57310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Rectangle 4"/>
          <p:cNvSpPr/>
          <p:nvPr/>
        </p:nvSpPr>
        <p:spPr>
          <a:xfrm>
            <a:off x="8046440" y="125942"/>
            <a:ext cx="4025114" cy="88737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transformations.auto_fill_matrix</a:t>
            </a:r>
            <a:r>
              <a:rPr lang="en-GB" dirty="0"/>
              <a:t> module</a:t>
            </a:r>
          </a:p>
          <a:p>
            <a:pPr algn="ctr"/>
            <a:r>
              <a:rPr lang="en-GB" dirty="0" err="1"/>
              <a:t>auto_fill_columns</a:t>
            </a:r>
            <a:r>
              <a:rPr lang="en-GB" dirty="0"/>
              <a:t>()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914525" cy="276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Uses table lookup</a:t>
            </a:r>
          </a:p>
        </p:txBody>
      </p:sp>
    </p:spTree>
    <p:extLst>
      <p:ext uri="{BB962C8B-B14F-4D97-AF65-F5344CB8AC3E}">
        <p14:creationId xmlns:p14="http://schemas.microsoft.com/office/powerpoint/2010/main" val="11129643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hart 10"/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9493806"/>
              </p:ext>
            </p:extLst>
          </p:nvPr>
        </p:nvGraphicFramePr>
        <p:xfrm>
          <a:off x="623455" y="719666"/>
          <a:ext cx="9536545" cy="57310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Rectangle 4"/>
          <p:cNvSpPr/>
          <p:nvPr/>
        </p:nvSpPr>
        <p:spPr>
          <a:xfrm>
            <a:off x="8036653" y="141322"/>
            <a:ext cx="4025114" cy="88737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transformations.auto_fill_matrix</a:t>
            </a:r>
            <a:r>
              <a:rPr lang="en-GB" dirty="0"/>
              <a:t> module</a:t>
            </a:r>
          </a:p>
          <a:p>
            <a:pPr algn="ctr"/>
            <a:r>
              <a:rPr lang="en-GB" dirty="0" err="1"/>
              <a:t>auto_fill_columns</a:t>
            </a:r>
            <a:r>
              <a:rPr lang="en-GB" dirty="0"/>
              <a:t>()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914525" cy="276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Uses table lookup</a:t>
            </a:r>
          </a:p>
        </p:txBody>
      </p:sp>
    </p:spTree>
    <p:extLst>
      <p:ext uri="{BB962C8B-B14F-4D97-AF65-F5344CB8AC3E}">
        <p14:creationId xmlns:p14="http://schemas.microsoft.com/office/powerpoint/2010/main" val="53960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754620"/>
          </a:xfrm>
        </p:spPr>
        <p:txBody>
          <a:bodyPr/>
          <a:lstStyle/>
          <a:p>
            <a:r>
              <a:rPr lang="en-GB" dirty="0">
                <a:solidFill>
                  <a:schemeClr val="accent1"/>
                </a:solidFill>
              </a:rPr>
              <a:t>Slides that test the </a:t>
            </a:r>
            <a:r>
              <a:rPr lang="en-GB" dirty="0" err="1">
                <a:solidFill>
                  <a:schemeClr val="accent1"/>
                </a:solidFill>
              </a:rPr>
              <a:t>auto_fill_rows</a:t>
            </a:r>
            <a:r>
              <a:rPr lang="en-GB" dirty="0">
                <a:solidFill>
                  <a:schemeClr val="accent1"/>
                </a:solidFill>
              </a:rPr>
              <a:t> function</a:t>
            </a:r>
          </a:p>
        </p:txBody>
      </p:sp>
    </p:spTree>
    <p:extLst>
      <p:ext uri="{BB962C8B-B14F-4D97-AF65-F5344CB8AC3E}">
        <p14:creationId xmlns:p14="http://schemas.microsoft.com/office/powerpoint/2010/main" val="34724408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hart 10"/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611877665"/>
              </p:ext>
            </p:extLst>
          </p:nvPr>
        </p:nvGraphicFramePr>
        <p:xfrm>
          <a:off x="623455" y="719666"/>
          <a:ext cx="9536545" cy="57310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Rectangle 4"/>
          <p:cNvSpPr/>
          <p:nvPr/>
        </p:nvSpPr>
        <p:spPr>
          <a:xfrm>
            <a:off x="8036653" y="141322"/>
            <a:ext cx="4025114" cy="88737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transformations.auto_fill_matrix</a:t>
            </a:r>
            <a:r>
              <a:rPr lang="en-GB" dirty="0"/>
              <a:t> module</a:t>
            </a:r>
          </a:p>
          <a:p>
            <a:pPr algn="ctr"/>
            <a:r>
              <a:rPr lang="en-GB" dirty="0" err="1"/>
              <a:t>auto_fill_columns</a:t>
            </a:r>
            <a:r>
              <a:rPr lang="en-GB" dirty="0"/>
              <a:t>()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3209"/>
            <a:ext cx="1914525" cy="276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Uses table lookup</a:t>
            </a:r>
          </a:p>
        </p:txBody>
      </p:sp>
    </p:spTree>
    <p:extLst>
      <p:ext uri="{BB962C8B-B14F-4D97-AF65-F5344CB8AC3E}">
        <p14:creationId xmlns:p14="http://schemas.microsoft.com/office/powerpoint/2010/main" val="36918595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hart 10"/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578590614"/>
              </p:ext>
            </p:extLst>
          </p:nvPr>
        </p:nvGraphicFramePr>
        <p:xfrm>
          <a:off x="623455" y="719666"/>
          <a:ext cx="9536545" cy="57310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Rectangle 4"/>
          <p:cNvSpPr/>
          <p:nvPr/>
        </p:nvSpPr>
        <p:spPr>
          <a:xfrm>
            <a:off x="8036653" y="141322"/>
            <a:ext cx="4025114" cy="88737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transformations.auto_fill_matrix</a:t>
            </a:r>
            <a:r>
              <a:rPr lang="en-GB" dirty="0"/>
              <a:t> module</a:t>
            </a:r>
          </a:p>
          <a:p>
            <a:pPr algn="ctr"/>
            <a:r>
              <a:rPr lang="en-GB" dirty="0" err="1"/>
              <a:t>auto_fill_columns</a:t>
            </a:r>
            <a:r>
              <a:rPr lang="en-GB" dirty="0"/>
              <a:t>()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914525" cy="276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Uses table lookup</a:t>
            </a:r>
          </a:p>
        </p:txBody>
      </p:sp>
    </p:spTree>
    <p:extLst>
      <p:ext uri="{BB962C8B-B14F-4D97-AF65-F5344CB8AC3E}">
        <p14:creationId xmlns:p14="http://schemas.microsoft.com/office/powerpoint/2010/main" val="16714187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hart 10"/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80029639"/>
              </p:ext>
            </p:extLst>
          </p:nvPr>
        </p:nvGraphicFramePr>
        <p:xfrm>
          <a:off x="623455" y="719666"/>
          <a:ext cx="9536545" cy="57310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Rectangle 5"/>
          <p:cNvSpPr/>
          <p:nvPr/>
        </p:nvSpPr>
        <p:spPr>
          <a:xfrm>
            <a:off x="7987718" y="176276"/>
            <a:ext cx="4025114" cy="88737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transformations.auto_fill_matrix</a:t>
            </a:r>
            <a:r>
              <a:rPr lang="en-GB" dirty="0"/>
              <a:t> module</a:t>
            </a:r>
          </a:p>
          <a:p>
            <a:pPr algn="ctr"/>
            <a:r>
              <a:rPr lang="en-GB" dirty="0" err="1"/>
              <a:t>auto_fill_columns</a:t>
            </a:r>
            <a:r>
              <a:rPr lang="en-GB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2681040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hart 10"/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93252475"/>
              </p:ext>
            </p:extLst>
          </p:nvPr>
        </p:nvGraphicFramePr>
        <p:xfrm>
          <a:off x="623455" y="719666"/>
          <a:ext cx="9536545" cy="57310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Rectangle 4"/>
          <p:cNvSpPr/>
          <p:nvPr/>
        </p:nvSpPr>
        <p:spPr>
          <a:xfrm>
            <a:off x="8189053" y="293722"/>
            <a:ext cx="4025114" cy="88737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transformations.auto_fill_matrix</a:t>
            </a:r>
            <a:r>
              <a:rPr lang="en-GB" dirty="0"/>
              <a:t> module</a:t>
            </a:r>
          </a:p>
          <a:p>
            <a:pPr algn="ctr"/>
            <a:r>
              <a:rPr lang="en-GB" dirty="0" err="1"/>
              <a:t>auto_fill_columns</a:t>
            </a:r>
            <a:r>
              <a:rPr lang="en-GB" dirty="0"/>
              <a:t>()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914525" cy="276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Uses table lookup</a:t>
            </a:r>
          </a:p>
        </p:txBody>
      </p:sp>
    </p:spTree>
    <p:extLst>
      <p:ext uri="{BB962C8B-B14F-4D97-AF65-F5344CB8AC3E}">
        <p14:creationId xmlns:p14="http://schemas.microsoft.com/office/powerpoint/2010/main" val="29990011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hart 10"/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895060860"/>
              </p:ext>
            </p:extLst>
          </p:nvPr>
        </p:nvGraphicFramePr>
        <p:xfrm>
          <a:off x="623455" y="719666"/>
          <a:ext cx="9536545" cy="57310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4269826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hart 10"/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693354417"/>
              </p:ext>
            </p:extLst>
          </p:nvPr>
        </p:nvGraphicFramePr>
        <p:xfrm>
          <a:off x="623455" y="719666"/>
          <a:ext cx="9536545" cy="57310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Rectangle 4"/>
          <p:cNvSpPr/>
          <p:nvPr/>
        </p:nvSpPr>
        <p:spPr>
          <a:xfrm>
            <a:off x="8046440" y="83997"/>
            <a:ext cx="4025114" cy="88737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transformations.auto_fill_matrix</a:t>
            </a:r>
            <a:r>
              <a:rPr lang="en-GB" dirty="0"/>
              <a:t> module</a:t>
            </a:r>
          </a:p>
          <a:p>
            <a:pPr algn="ctr"/>
            <a:r>
              <a:rPr lang="en-GB" dirty="0" err="1"/>
              <a:t>auto_fill_columns</a:t>
            </a:r>
            <a:r>
              <a:rPr lang="en-GB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5045385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hart 10"/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370090502"/>
              </p:ext>
            </p:extLst>
          </p:nvPr>
        </p:nvGraphicFramePr>
        <p:xfrm>
          <a:off x="623455" y="719666"/>
          <a:ext cx="9536545" cy="57310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Rectangle 3"/>
          <p:cNvSpPr/>
          <p:nvPr/>
        </p:nvSpPr>
        <p:spPr>
          <a:xfrm>
            <a:off x="8147443" y="0"/>
            <a:ext cx="4025114" cy="88737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transformations.auto_fill_matrix</a:t>
            </a:r>
            <a:r>
              <a:rPr lang="en-GB" dirty="0"/>
              <a:t> module</a:t>
            </a:r>
          </a:p>
          <a:p>
            <a:pPr algn="ctr"/>
            <a:r>
              <a:rPr lang="en-GB" dirty="0" err="1"/>
              <a:t>auto_fill_columns</a:t>
            </a:r>
            <a:r>
              <a:rPr lang="en-GB" dirty="0"/>
              <a:t>()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501031" y="5550104"/>
            <a:ext cx="1480919" cy="103167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Group names missing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-1562"/>
            <a:ext cx="1914525" cy="276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Uses table lookup</a:t>
            </a:r>
          </a:p>
        </p:txBody>
      </p:sp>
    </p:spTree>
    <p:extLst>
      <p:ext uri="{BB962C8B-B14F-4D97-AF65-F5344CB8AC3E}">
        <p14:creationId xmlns:p14="http://schemas.microsoft.com/office/powerpoint/2010/main" val="33395390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hart 10"/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251301797"/>
              </p:ext>
            </p:extLst>
          </p:nvPr>
        </p:nvGraphicFramePr>
        <p:xfrm>
          <a:off x="623455" y="719666"/>
          <a:ext cx="9536545" cy="57310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Rectangle 3"/>
          <p:cNvSpPr/>
          <p:nvPr/>
        </p:nvSpPr>
        <p:spPr>
          <a:xfrm>
            <a:off x="8189053" y="293722"/>
            <a:ext cx="4025114" cy="88737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transformations.auto_fill_matrix</a:t>
            </a:r>
            <a:r>
              <a:rPr lang="en-GB" dirty="0"/>
              <a:t> module</a:t>
            </a:r>
          </a:p>
          <a:p>
            <a:pPr algn="ctr"/>
            <a:r>
              <a:rPr lang="en-GB" dirty="0" err="1"/>
              <a:t>auto_fill_columns</a:t>
            </a:r>
            <a:r>
              <a:rPr lang="en-GB" dirty="0"/>
              <a:t>()</a:t>
            </a:r>
          </a:p>
        </p:txBody>
      </p:sp>
      <p:sp>
        <p:nvSpPr>
          <p:cNvPr id="2" name="Oval 1"/>
          <p:cNvSpPr/>
          <p:nvPr/>
        </p:nvSpPr>
        <p:spPr>
          <a:xfrm>
            <a:off x="2608976" y="192947"/>
            <a:ext cx="3598877" cy="67950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/>
              <a:t>Customer data!!</a:t>
            </a:r>
            <a:endParaRPr lang="en-GB" b="1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914525" cy="276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Uses table lookup</a:t>
            </a:r>
          </a:p>
        </p:txBody>
      </p:sp>
    </p:spTree>
    <p:extLst>
      <p:ext uri="{BB962C8B-B14F-4D97-AF65-F5344CB8AC3E}">
        <p14:creationId xmlns:p14="http://schemas.microsoft.com/office/powerpoint/2010/main" val="1508568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ounded Rectangle 28"/>
          <p:cNvSpPr/>
          <p:nvPr/>
        </p:nvSpPr>
        <p:spPr bwMode="auto">
          <a:xfrm>
            <a:off x="4791076" y="825535"/>
            <a:ext cx="5709948" cy="5559361"/>
          </a:xfrm>
          <a:prstGeom prst="roundRect">
            <a:avLst>
              <a:gd name="adj" fmla="val 1203"/>
            </a:avLst>
          </a:prstGeom>
          <a:solidFill>
            <a:schemeClr val="accent3">
              <a:lumMod val="95000"/>
            </a:schemeClr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200" b="1" dirty="0">
              <a:latin typeface="Trebuchet MS" pitchFamily="34" charset="0"/>
            </a:endParaRPr>
          </a:p>
        </p:txBody>
      </p:sp>
      <p:graphicFrame>
        <p:nvGraphicFramePr>
          <p:cNvPr id="66" name="Table 65"/>
          <p:cNvGraphicFramePr>
            <a:graphicFrameLocks noGrp="1"/>
          </p:cNvGraphicFramePr>
          <p:nvPr>
            <p:extLst/>
          </p:nvPr>
        </p:nvGraphicFramePr>
        <p:xfrm>
          <a:off x="1667124" y="1822306"/>
          <a:ext cx="8686800" cy="4238256"/>
        </p:xfrm>
        <a:graphic>
          <a:graphicData uri="http://schemas.openxmlformats.org/drawingml/2006/table">
            <a:tbl>
              <a:tblPr/>
              <a:tblGrid>
                <a:gridCol w="1645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40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4891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FF0000"/>
                          </a:solidFill>
                          <a:latin typeface="Arial"/>
                        </a:rPr>
                        <a:t>XX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4891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FF0000"/>
                          </a:solidFill>
                          <a:latin typeface="Arial"/>
                        </a:rPr>
                        <a:t>XX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4891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FF0000"/>
                          </a:solidFill>
                          <a:latin typeface="Arial"/>
                        </a:rPr>
                        <a:t>XX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4891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FF0000"/>
                          </a:solidFill>
                          <a:latin typeface="Arial"/>
                        </a:rPr>
                        <a:t>XX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4891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XX*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4891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FF0000"/>
                          </a:solidFill>
                          <a:latin typeface="Arial"/>
                        </a:rPr>
                        <a:t>X*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4891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FF0000"/>
                          </a:solidFill>
                          <a:latin typeface="Arial"/>
                        </a:rPr>
                        <a:t>XX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4891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FF0000"/>
                          </a:solidFill>
                          <a:latin typeface="Arial"/>
                        </a:rPr>
                        <a:t>XX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4891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FF0000"/>
                          </a:solidFill>
                          <a:latin typeface="Arial"/>
                        </a:rPr>
                        <a:t>XX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4891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XX*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4891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FF0000"/>
                          </a:solidFill>
                          <a:latin typeface="Arial"/>
                        </a:rPr>
                        <a:t>XX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4891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FF0000"/>
                          </a:solidFill>
                          <a:latin typeface="Arial"/>
                        </a:rPr>
                        <a:t>XX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4891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FF0000"/>
                          </a:solidFill>
                          <a:latin typeface="Arial"/>
                        </a:rPr>
                        <a:t>XX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4891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FF0000"/>
                          </a:solidFill>
                          <a:latin typeface="Arial"/>
                        </a:rPr>
                        <a:t>XX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64891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XX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64891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XX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1945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C325A-8460-43C9-B895-31F803B8E415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8" name="Text Placeholder 47"/>
          <p:cNvSpPr>
            <a:spLocks noGrp="1"/>
          </p:cNvSpPr>
          <p:nvPr>
            <p:ph type="body" sz="quarter" idx="11"/>
          </p:nvPr>
        </p:nvSpPr>
        <p:spPr>
          <a:xfrm>
            <a:off x="1627512" y="6519508"/>
            <a:ext cx="5271570" cy="96950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Note: Franchises with an asterisk next to them have had multiple movie mentions combined. See appendix for details.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243343" y="1524490"/>
            <a:ext cx="4796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(n=xxx)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732809" y="1524490"/>
            <a:ext cx="4796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(n=xxx)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030523" y="1524490"/>
            <a:ext cx="4796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(n=xxx)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336868" y="1533116"/>
            <a:ext cx="4796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(n=xxx)</a:t>
            </a:r>
          </a:p>
        </p:txBody>
      </p:sp>
      <p:grpSp>
        <p:nvGrpSpPr>
          <p:cNvPr id="3" name="Group 32"/>
          <p:cNvGrpSpPr>
            <a:grpSpLocks noChangeAspect="1"/>
          </p:cNvGrpSpPr>
          <p:nvPr/>
        </p:nvGrpSpPr>
        <p:grpSpPr>
          <a:xfrm>
            <a:off x="5385898" y="1005158"/>
            <a:ext cx="444079" cy="592786"/>
            <a:chOff x="7193418" y="3083423"/>
            <a:chExt cx="501380" cy="669275"/>
          </a:xfrm>
        </p:grpSpPr>
        <p:grpSp>
          <p:nvGrpSpPr>
            <p:cNvPr id="4" name="Group 10303"/>
            <p:cNvGrpSpPr>
              <a:grpSpLocks noChangeAspect="1"/>
            </p:cNvGrpSpPr>
            <p:nvPr/>
          </p:nvGrpSpPr>
          <p:grpSpPr>
            <a:xfrm>
              <a:off x="7206418" y="3083423"/>
              <a:ext cx="469933" cy="640080"/>
              <a:chOff x="3221489" y="2994633"/>
              <a:chExt cx="637539" cy="868370"/>
            </a:xfrm>
          </p:grpSpPr>
          <p:sp>
            <p:nvSpPr>
              <p:cNvPr id="37" name="Freeform 8"/>
              <p:cNvSpPr>
                <a:spLocks noEditPoints="1"/>
              </p:cNvSpPr>
              <p:nvPr/>
            </p:nvSpPr>
            <p:spPr bwMode="auto">
              <a:xfrm>
                <a:off x="3287153" y="2994633"/>
                <a:ext cx="506211" cy="562923"/>
              </a:xfrm>
              <a:custGeom>
                <a:avLst/>
                <a:gdLst/>
                <a:ahLst/>
                <a:cxnLst>
                  <a:cxn ang="0">
                    <a:pos x="312" y="420"/>
                  </a:cxn>
                  <a:cxn ang="0">
                    <a:pos x="268" y="427"/>
                  </a:cxn>
                  <a:cxn ang="0">
                    <a:pos x="183" y="396"/>
                  </a:cxn>
                  <a:cxn ang="0">
                    <a:pos x="183" y="592"/>
                  </a:cxn>
                  <a:cxn ang="0">
                    <a:pos x="248" y="676"/>
                  </a:cxn>
                  <a:cxn ang="0">
                    <a:pos x="340" y="725"/>
                  </a:cxn>
                  <a:cxn ang="0">
                    <a:pos x="385" y="725"/>
                  </a:cxn>
                  <a:cxn ang="0">
                    <a:pos x="475" y="676"/>
                  </a:cxn>
                  <a:cxn ang="0">
                    <a:pos x="542" y="592"/>
                  </a:cxn>
                  <a:cxn ang="0">
                    <a:pos x="540" y="410"/>
                  </a:cxn>
                  <a:cxn ang="0">
                    <a:pos x="438" y="448"/>
                  </a:cxn>
                  <a:cxn ang="0">
                    <a:pos x="347" y="457"/>
                  </a:cxn>
                  <a:cxn ang="0">
                    <a:pos x="329" y="381"/>
                  </a:cxn>
                  <a:cxn ang="0">
                    <a:pos x="84" y="209"/>
                  </a:cxn>
                  <a:cxn ang="0">
                    <a:pos x="80" y="221"/>
                  </a:cxn>
                  <a:cxn ang="0">
                    <a:pos x="110" y="259"/>
                  </a:cxn>
                  <a:cxn ang="0">
                    <a:pos x="122" y="258"/>
                  </a:cxn>
                  <a:cxn ang="0">
                    <a:pos x="125" y="191"/>
                  </a:cxn>
                  <a:cxn ang="0">
                    <a:pos x="172" y="144"/>
                  </a:cxn>
                  <a:cxn ang="0">
                    <a:pos x="166" y="162"/>
                  </a:cxn>
                  <a:cxn ang="0">
                    <a:pos x="187" y="189"/>
                  </a:cxn>
                  <a:cxn ang="0">
                    <a:pos x="207" y="188"/>
                  </a:cxn>
                  <a:cxn ang="0">
                    <a:pos x="215" y="174"/>
                  </a:cxn>
                  <a:cxn ang="0">
                    <a:pos x="197" y="145"/>
                  </a:cxn>
                  <a:cxn ang="0">
                    <a:pos x="262" y="67"/>
                  </a:cxn>
                  <a:cxn ang="0">
                    <a:pos x="227" y="107"/>
                  </a:cxn>
                  <a:cxn ang="0">
                    <a:pos x="295" y="118"/>
                  </a:cxn>
                  <a:cxn ang="0">
                    <a:pos x="298" y="107"/>
                  </a:cxn>
                  <a:cxn ang="0">
                    <a:pos x="265" y="67"/>
                  </a:cxn>
                  <a:cxn ang="0">
                    <a:pos x="285" y="4"/>
                  </a:cxn>
                  <a:cxn ang="0">
                    <a:pos x="368" y="104"/>
                  </a:cxn>
                  <a:cxn ang="0">
                    <a:pos x="543" y="174"/>
                  </a:cxn>
                  <a:cxn ang="0">
                    <a:pos x="627" y="262"/>
                  </a:cxn>
                  <a:cxn ang="0">
                    <a:pos x="656" y="382"/>
                  </a:cxn>
                  <a:cxn ang="0">
                    <a:pos x="686" y="553"/>
                  </a:cxn>
                  <a:cxn ang="0">
                    <a:pos x="723" y="672"/>
                  </a:cxn>
                  <a:cxn ang="0">
                    <a:pos x="700" y="702"/>
                  </a:cxn>
                  <a:cxn ang="0">
                    <a:pos x="612" y="751"/>
                  </a:cxn>
                  <a:cxn ang="0">
                    <a:pos x="517" y="763"/>
                  </a:cxn>
                  <a:cxn ang="0">
                    <a:pos x="489" y="749"/>
                  </a:cxn>
                  <a:cxn ang="0">
                    <a:pos x="403" y="793"/>
                  </a:cxn>
                  <a:cxn ang="0">
                    <a:pos x="338" y="799"/>
                  </a:cxn>
                  <a:cxn ang="0">
                    <a:pos x="238" y="749"/>
                  </a:cxn>
                  <a:cxn ang="0">
                    <a:pos x="224" y="754"/>
                  </a:cxn>
                  <a:cxn ang="0">
                    <a:pos x="137" y="758"/>
                  </a:cxn>
                  <a:cxn ang="0">
                    <a:pos x="42" y="716"/>
                  </a:cxn>
                  <a:cxn ang="0">
                    <a:pos x="0" y="676"/>
                  </a:cxn>
                  <a:cxn ang="0">
                    <a:pos x="23" y="606"/>
                  </a:cxn>
                  <a:cxn ang="0">
                    <a:pos x="64" y="416"/>
                  </a:cxn>
                  <a:cxn ang="0">
                    <a:pos x="16" y="232"/>
                  </a:cxn>
                  <a:cxn ang="0">
                    <a:pos x="19" y="194"/>
                  </a:cxn>
                  <a:cxn ang="0">
                    <a:pos x="118" y="148"/>
                  </a:cxn>
                  <a:cxn ang="0">
                    <a:pos x="116" y="128"/>
                  </a:cxn>
                  <a:cxn ang="0">
                    <a:pos x="177" y="83"/>
                  </a:cxn>
                  <a:cxn ang="0">
                    <a:pos x="192" y="90"/>
                  </a:cxn>
                </a:cxnLst>
                <a:rect l="0" t="0" r="r" b="b"/>
                <a:pathLst>
                  <a:path w="723" h="804">
                    <a:moveTo>
                      <a:pt x="329" y="379"/>
                    </a:moveTo>
                    <a:lnTo>
                      <a:pt x="327" y="381"/>
                    </a:lnTo>
                    <a:lnTo>
                      <a:pt x="315" y="417"/>
                    </a:lnTo>
                    <a:lnTo>
                      <a:pt x="312" y="420"/>
                    </a:lnTo>
                    <a:lnTo>
                      <a:pt x="309" y="425"/>
                    </a:lnTo>
                    <a:lnTo>
                      <a:pt x="306" y="427"/>
                    </a:lnTo>
                    <a:lnTo>
                      <a:pt x="302" y="428"/>
                    </a:lnTo>
                    <a:lnTo>
                      <a:pt x="268" y="427"/>
                    </a:lnTo>
                    <a:lnTo>
                      <a:pt x="238" y="420"/>
                    </a:lnTo>
                    <a:lnTo>
                      <a:pt x="210" y="410"/>
                    </a:lnTo>
                    <a:lnTo>
                      <a:pt x="184" y="398"/>
                    </a:lnTo>
                    <a:lnTo>
                      <a:pt x="183" y="396"/>
                    </a:lnTo>
                    <a:lnTo>
                      <a:pt x="181" y="398"/>
                    </a:lnTo>
                    <a:lnTo>
                      <a:pt x="180" y="399"/>
                    </a:lnTo>
                    <a:lnTo>
                      <a:pt x="180" y="565"/>
                    </a:lnTo>
                    <a:lnTo>
                      <a:pt x="183" y="592"/>
                    </a:lnTo>
                    <a:lnTo>
                      <a:pt x="192" y="618"/>
                    </a:lnTo>
                    <a:lnTo>
                      <a:pt x="206" y="641"/>
                    </a:lnTo>
                    <a:lnTo>
                      <a:pt x="226" y="661"/>
                    </a:lnTo>
                    <a:lnTo>
                      <a:pt x="248" y="676"/>
                    </a:lnTo>
                    <a:lnTo>
                      <a:pt x="280" y="693"/>
                    </a:lnTo>
                    <a:lnTo>
                      <a:pt x="306" y="707"/>
                    </a:lnTo>
                    <a:lnTo>
                      <a:pt x="326" y="717"/>
                    </a:lnTo>
                    <a:lnTo>
                      <a:pt x="340" y="725"/>
                    </a:lnTo>
                    <a:lnTo>
                      <a:pt x="352" y="729"/>
                    </a:lnTo>
                    <a:lnTo>
                      <a:pt x="362" y="731"/>
                    </a:lnTo>
                    <a:lnTo>
                      <a:pt x="373" y="729"/>
                    </a:lnTo>
                    <a:lnTo>
                      <a:pt x="385" y="725"/>
                    </a:lnTo>
                    <a:lnTo>
                      <a:pt x="399" y="717"/>
                    </a:lnTo>
                    <a:lnTo>
                      <a:pt x="419" y="707"/>
                    </a:lnTo>
                    <a:lnTo>
                      <a:pt x="443" y="693"/>
                    </a:lnTo>
                    <a:lnTo>
                      <a:pt x="475" y="676"/>
                    </a:lnTo>
                    <a:lnTo>
                      <a:pt x="499" y="661"/>
                    </a:lnTo>
                    <a:lnTo>
                      <a:pt x="517" y="641"/>
                    </a:lnTo>
                    <a:lnTo>
                      <a:pt x="533" y="618"/>
                    </a:lnTo>
                    <a:lnTo>
                      <a:pt x="542" y="592"/>
                    </a:lnTo>
                    <a:lnTo>
                      <a:pt x="545" y="565"/>
                    </a:lnTo>
                    <a:lnTo>
                      <a:pt x="543" y="413"/>
                    </a:lnTo>
                    <a:lnTo>
                      <a:pt x="543" y="411"/>
                    </a:lnTo>
                    <a:lnTo>
                      <a:pt x="540" y="410"/>
                    </a:lnTo>
                    <a:lnTo>
                      <a:pt x="539" y="410"/>
                    </a:lnTo>
                    <a:lnTo>
                      <a:pt x="507" y="427"/>
                    </a:lnTo>
                    <a:lnTo>
                      <a:pt x="473" y="439"/>
                    </a:lnTo>
                    <a:lnTo>
                      <a:pt x="438" y="448"/>
                    </a:lnTo>
                    <a:lnTo>
                      <a:pt x="400" y="454"/>
                    </a:lnTo>
                    <a:lnTo>
                      <a:pt x="355" y="460"/>
                    </a:lnTo>
                    <a:lnTo>
                      <a:pt x="350" y="459"/>
                    </a:lnTo>
                    <a:lnTo>
                      <a:pt x="347" y="457"/>
                    </a:lnTo>
                    <a:lnTo>
                      <a:pt x="344" y="454"/>
                    </a:lnTo>
                    <a:lnTo>
                      <a:pt x="343" y="451"/>
                    </a:lnTo>
                    <a:lnTo>
                      <a:pt x="330" y="381"/>
                    </a:lnTo>
                    <a:lnTo>
                      <a:pt x="329" y="381"/>
                    </a:lnTo>
                    <a:lnTo>
                      <a:pt x="329" y="379"/>
                    </a:lnTo>
                    <a:close/>
                    <a:moveTo>
                      <a:pt x="125" y="191"/>
                    </a:moveTo>
                    <a:lnTo>
                      <a:pt x="87" y="207"/>
                    </a:lnTo>
                    <a:lnTo>
                      <a:pt x="84" y="209"/>
                    </a:lnTo>
                    <a:lnTo>
                      <a:pt x="81" y="212"/>
                    </a:lnTo>
                    <a:lnTo>
                      <a:pt x="80" y="215"/>
                    </a:lnTo>
                    <a:lnTo>
                      <a:pt x="80" y="218"/>
                    </a:lnTo>
                    <a:lnTo>
                      <a:pt x="80" y="221"/>
                    </a:lnTo>
                    <a:lnTo>
                      <a:pt x="81" y="224"/>
                    </a:lnTo>
                    <a:lnTo>
                      <a:pt x="102" y="250"/>
                    </a:lnTo>
                    <a:lnTo>
                      <a:pt x="107" y="256"/>
                    </a:lnTo>
                    <a:lnTo>
                      <a:pt x="110" y="259"/>
                    </a:lnTo>
                    <a:lnTo>
                      <a:pt x="113" y="261"/>
                    </a:lnTo>
                    <a:lnTo>
                      <a:pt x="116" y="261"/>
                    </a:lnTo>
                    <a:lnTo>
                      <a:pt x="119" y="259"/>
                    </a:lnTo>
                    <a:lnTo>
                      <a:pt x="122" y="258"/>
                    </a:lnTo>
                    <a:lnTo>
                      <a:pt x="125" y="256"/>
                    </a:lnTo>
                    <a:lnTo>
                      <a:pt x="149" y="221"/>
                    </a:lnTo>
                    <a:lnTo>
                      <a:pt x="137" y="206"/>
                    </a:lnTo>
                    <a:lnTo>
                      <a:pt x="125" y="191"/>
                    </a:lnTo>
                    <a:close/>
                    <a:moveTo>
                      <a:pt x="183" y="139"/>
                    </a:moveTo>
                    <a:lnTo>
                      <a:pt x="177" y="140"/>
                    </a:lnTo>
                    <a:lnTo>
                      <a:pt x="172" y="142"/>
                    </a:lnTo>
                    <a:lnTo>
                      <a:pt x="172" y="144"/>
                    </a:lnTo>
                    <a:lnTo>
                      <a:pt x="168" y="147"/>
                    </a:lnTo>
                    <a:lnTo>
                      <a:pt x="166" y="153"/>
                    </a:lnTo>
                    <a:lnTo>
                      <a:pt x="165" y="157"/>
                    </a:lnTo>
                    <a:lnTo>
                      <a:pt x="166" y="162"/>
                    </a:lnTo>
                    <a:lnTo>
                      <a:pt x="169" y="166"/>
                    </a:lnTo>
                    <a:lnTo>
                      <a:pt x="177" y="175"/>
                    </a:lnTo>
                    <a:lnTo>
                      <a:pt x="183" y="185"/>
                    </a:lnTo>
                    <a:lnTo>
                      <a:pt x="187" y="189"/>
                    </a:lnTo>
                    <a:lnTo>
                      <a:pt x="192" y="191"/>
                    </a:lnTo>
                    <a:lnTo>
                      <a:pt x="197" y="192"/>
                    </a:lnTo>
                    <a:lnTo>
                      <a:pt x="203" y="191"/>
                    </a:lnTo>
                    <a:lnTo>
                      <a:pt x="207" y="188"/>
                    </a:lnTo>
                    <a:lnTo>
                      <a:pt x="207" y="188"/>
                    </a:lnTo>
                    <a:lnTo>
                      <a:pt x="212" y="183"/>
                    </a:lnTo>
                    <a:lnTo>
                      <a:pt x="213" y="179"/>
                    </a:lnTo>
                    <a:lnTo>
                      <a:pt x="215" y="174"/>
                    </a:lnTo>
                    <a:lnTo>
                      <a:pt x="213" y="168"/>
                    </a:lnTo>
                    <a:lnTo>
                      <a:pt x="210" y="163"/>
                    </a:lnTo>
                    <a:lnTo>
                      <a:pt x="206" y="157"/>
                    </a:lnTo>
                    <a:lnTo>
                      <a:pt x="197" y="145"/>
                    </a:lnTo>
                    <a:lnTo>
                      <a:pt x="192" y="142"/>
                    </a:lnTo>
                    <a:lnTo>
                      <a:pt x="187" y="139"/>
                    </a:lnTo>
                    <a:lnTo>
                      <a:pt x="183" y="139"/>
                    </a:lnTo>
                    <a:close/>
                    <a:moveTo>
                      <a:pt x="262" y="67"/>
                    </a:moveTo>
                    <a:lnTo>
                      <a:pt x="259" y="67"/>
                    </a:lnTo>
                    <a:lnTo>
                      <a:pt x="256" y="69"/>
                    </a:lnTo>
                    <a:lnTo>
                      <a:pt x="253" y="72"/>
                    </a:lnTo>
                    <a:lnTo>
                      <a:pt x="227" y="107"/>
                    </a:lnTo>
                    <a:lnTo>
                      <a:pt x="248" y="133"/>
                    </a:lnTo>
                    <a:lnTo>
                      <a:pt x="251" y="137"/>
                    </a:lnTo>
                    <a:lnTo>
                      <a:pt x="291" y="121"/>
                    </a:lnTo>
                    <a:lnTo>
                      <a:pt x="295" y="118"/>
                    </a:lnTo>
                    <a:lnTo>
                      <a:pt x="297" y="113"/>
                    </a:lnTo>
                    <a:lnTo>
                      <a:pt x="298" y="113"/>
                    </a:lnTo>
                    <a:lnTo>
                      <a:pt x="298" y="110"/>
                    </a:lnTo>
                    <a:lnTo>
                      <a:pt x="298" y="107"/>
                    </a:lnTo>
                    <a:lnTo>
                      <a:pt x="297" y="104"/>
                    </a:lnTo>
                    <a:lnTo>
                      <a:pt x="271" y="70"/>
                    </a:lnTo>
                    <a:lnTo>
                      <a:pt x="268" y="69"/>
                    </a:lnTo>
                    <a:lnTo>
                      <a:pt x="265" y="67"/>
                    </a:lnTo>
                    <a:lnTo>
                      <a:pt x="262" y="67"/>
                    </a:lnTo>
                    <a:close/>
                    <a:moveTo>
                      <a:pt x="271" y="0"/>
                    </a:moveTo>
                    <a:lnTo>
                      <a:pt x="279" y="0"/>
                    </a:lnTo>
                    <a:lnTo>
                      <a:pt x="285" y="4"/>
                    </a:lnTo>
                    <a:lnTo>
                      <a:pt x="291" y="7"/>
                    </a:lnTo>
                    <a:lnTo>
                      <a:pt x="295" y="11"/>
                    </a:lnTo>
                    <a:lnTo>
                      <a:pt x="368" y="102"/>
                    </a:lnTo>
                    <a:lnTo>
                      <a:pt x="368" y="104"/>
                    </a:lnTo>
                    <a:lnTo>
                      <a:pt x="411" y="110"/>
                    </a:lnTo>
                    <a:lnTo>
                      <a:pt x="454" y="124"/>
                    </a:lnTo>
                    <a:lnTo>
                      <a:pt x="498" y="145"/>
                    </a:lnTo>
                    <a:lnTo>
                      <a:pt x="543" y="174"/>
                    </a:lnTo>
                    <a:lnTo>
                      <a:pt x="572" y="194"/>
                    </a:lnTo>
                    <a:lnTo>
                      <a:pt x="596" y="215"/>
                    </a:lnTo>
                    <a:lnTo>
                      <a:pt x="613" y="238"/>
                    </a:lnTo>
                    <a:lnTo>
                      <a:pt x="627" y="262"/>
                    </a:lnTo>
                    <a:lnTo>
                      <a:pt x="638" y="288"/>
                    </a:lnTo>
                    <a:lnTo>
                      <a:pt x="645" y="317"/>
                    </a:lnTo>
                    <a:lnTo>
                      <a:pt x="650" y="347"/>
                    </a:lnTo>
                    <a:lnTo>
                      <a:pt x="656" y="382"/>
                    </a:lnTo>
                    <a:lnTo>
                      <a:pt x="660" y="419"/>
                    </a:lnTo>
                    <a:lnTo>
                      <a:pt x="666" y="460"/>
                    </a:lnTo>
                    <a:lnTo>
                      <a:pt x="676" y="506"/>
                    </a:lnTo>
                    <a:lnTo>
                      <a:pt x="686" y="553"/>
                    </a:lnTo>
                    <a:lnTo>
                      <a:pt x="701" y="606"/>
                    </a:lnTo>
                    <a:lnTo>
                      <a:pt x="721" y="664"/>
                    </a:lnTo>
                    <a:lnTo>
                      <a:pt x="723" y="669"/>
                    </a:lnTo>
                    <a:lnTo>
                      <a:pt x="723" y="672"/>
                    </a:lnTo>
                    <a:lnTo>
                      <a:pt x="723" y="676"/>
                    </a:lnTo>
                    <a:lnTo>
                      <a:pt x="721" y="679"/>
                    </a:lnTo>
                    <a:lnTo>
                      <a:pt x="714" y="690"/>
                    </a:lnTo>
                    <a:lnTo>
                      <a:pt x="700" y="702"/>
                    </a:lnTo>
                    <a:lnTo>
                      <a:pt x="682" y="716"/>
                    </a:lnTo>
                    <a:lnTo>
                      <a:pt x="660" y="728"/>
                    </a:lnTo>
                    <a:lnTo>
                      <a:pt x="638" y="740"/>
                    </a:lnTo>
                    <a:lnTo>
                      <a:pt x="612" y="751"/>
                    </a:lnTo>
                    <a:lnTo>
                      <a:pt x="587" y="758"/>
                    </a:lnTo>
                    <a:lnTo>
                      <a:pt x="562" y="763"/>
                    </a:lnTo>
                    <a:lnTo>
                      <a:pt x="539" y="764"/>
                    </a:lnTo>
                    <a:lnTo>
                      <a:pt x="517" y="763"/>
                    </a:lnTo>
                    <a:lnTo>
                      <a:pt x="501" y="754"/>
                    </a:lnTo>
                    <a:lnTo>
                      <a:pt x="495" y="751"/>
                    </a:lnTo>
                    <a:lnTo>
                      <a:pt x="492" y="749"/>
                    </a:lnTo>
                    <a:lnTo>
                      <a:pt x="489" y="749"/>
                    </a:lnTo>
                    <a:lnTo>
                      <a:pt x="486" y="749"/>
                    </a:lnTo>
                    <a:lnTo>
                      <a:pt x="452" y="767"/>
                    </a:lnTo>
                    <a:lnTo>
                      <a:pt x="425" y="783"/>
                    </a:lnTo>
                    <a:lnTo>
                      <a:pt x="403" y="793"/>
                    </a:lnTo>
                    <a:lnTo>
                      <a:pt x="385" y="799"/>
                    </a:lnTo>
                    <a:lnTo>
                      <a:pt x="370" y="804"/>
                    </a:lnTo>
                    <a:lnTo>
                      <a:pt x="355" y="804"/>
                    </a:lnTo>
                    <a:lnTo>
                      <a:pt x="338" y="799"/>
                    </a:lnTo>
                    <a:lnTo>
                      <a:pt x="320" y="793"/>
                    </a:lnTo>
                    <a:lnTo>
                      <a:pt x="298" y="783"/>
                    </a:lnTo>
                    <a:lnTo>
                      <a:pt x="271" y="767"/>
                    </a:lnTo>
                    <a:lnTo>
                      <a:pt x="238" y="749"/>
                    </a:lnTo>
                    <a:lnTo>
                      <a:pt x="235" y="749"/>
                    </a:lnTo>
                    <a:lnTo>
                      <a:pt x="232" y="749"/>
                    </a:lnTo>
                    <a:lnTo>
                      <a:pt x="229" y="751"/>
                    </a:lnTo>
                    <a:lnTo>
                      <a:pt x="224" y="754"/>
                    </a:lnTo>
                    <a:lnTo>
                      <a:pt x="206" y="763"/>
                    </a:lnTo>
                    <a:lnTo>
                      <a:pt x="184" y="766"/>
                    </a:lnTo>
                    <a:lnTo>
                      <a:pt x="162" y="764"/>
                    </a:lnTo>
                    <a:lnTo>
                      <a:pt x="137" y="758"/>
                    </a:lnTo>
                    <a:lnTo>
                      <a:pt x="111" y="751"/>
                    </a:lnTo>
                    <a:lnTo>
                      <a:pt x="87" y="740"/>
                    </a:lnTo>
                    <a:lnTo>
                      <a:pt x="63" y="728"/>
                    </a:lnTo>
                    <a:lnTo>
                      <a:pt x="42" y="716"/>
                    </a:lnTo>
                    <a:lnTo>
                      <a:pt x="25" y="702"/>
                    </a:lnTo>
                    <a:lnTo>
                      <a:pt x="11" y="690"/>
                    </a:lnTo>
                    <a:lnTo>
                      <a:pt x="2" y="679"/>
                    </a:lnTo>
                    <a:lnTo>
                      <a:pt x="0" y="676"/>
                    </a:lnTo>
                    <a:lnTo>
                      <a:pt x="0" y="672"/>
                    </a:lnTo>
                    <a:lnTo>
                      <a:pt x="0" y="669"/>
                    </a:lnTo>
                    <a:lnTo>
                      <a:pt x="2" y="664"/>
                    </a:lnTo>
                    <a:lnTo>
                      <a:pt x="23" y="606"/>
                    </a:lnTo>
                    <a:lnTo>
                      <a:pt x="38" y="551"/>
                    </a:lnTo>
                    <a:lnTo>
                      <a:pt x="49" y="503"/>
                    </a:lnTo>
                    <a:lnTo>
                      <a:pt x="58" y="457"/>
                    </a:lnTo>
                    <a:lnTo>
                      <a:pt x="64" y="416"/>
                    </a:lnTo>
                    <a:lnTo>
                      <a:pt x="69" y="379"/>
                    </a:lnTo>
                    <a:lnTo>
                      <a:pt x="73" y="344"/>
                    </a:lnTo>
                    <a:lnTo>
                      <a:pt x="80" y="312"/>
                    </a:lnTo>
                    <a:lnTo>
                      <a:pt x="16" y="232"/>
                    </a:lnTo>
                    <a:lnTo>
                      <a:pt x="11" y="220"/>
                    </a:lnTo>
                    <a:lnTo>
                      <a:pt x="11" y="206"/>
                    </a:lnTo>
                    <a:lnTo>
                      <a:pt x="14" y="200"/>
                    </a:lnTo>
                    <a:lnTo>
                      <a:pt x="19" y="194"/>
                    </a:lnTo>
                    <a:lnTo>
                      <a:pt x="25" y="189"/>
                    </a:lnTo>
                    <a:lnTo>
                      <a:pt x="31" y="185"/>
                    </a:lnTo>
                    <a:lnTo>
                      <a:pt x="118" y="148"/>
                    </a:lnTo>
                    <a:lnTo>
                      <a:pt x="118" y="148"/>
                    </a:lnTo>
                    <a:lnTo>
                      <a:pt x="115" y="144"/>
                    </a:lnTo>
                    <a:lnTo>
                      <a:pt x="113" y="139"/>
                    </a:lnTo>
                    <a:lnTo>
                      <a:pt x="115" y="133"/>
                    </a:lnTo>
                    <a:lnTo>
                      <a:pt x="116" y="128"/>
                    </a:lnTo>
                    <a:lnTo>
                      <a:pt x="119" y="125"/>
                    </a:lnTo>
                    <a:lnTo>
                      <a:pt x="168" y="87"/>
                    </a:lnTo>
                    <a:lnTo>
                      <a:pt x="172" y="84"/>
                    </a:lnTo>
                    <a:lnTo>
                      <a:pt x="177" y="83"/>
                    </a:lnTo>
                    <a:lnTo>
                      <a:pt x="183" y="84"/>
                    </a:lnTo>
                    <a:lnTo>
                      <a:pt x="187" y="86"/>
                    </a:lnTo>
                    <a:lnTo>
                      <a:pt x="191" y="90"/>
                    </a:lnTo>
                    <a:lnTo>
                      <a:pt x="192" y="90"/>
                    </a:lnTo>
                    <a:lnTo>
                      <a:pt x="247" y="14"/>
                    </a:lnTo>
                    <a:lnTo>
                      <a:pt x="257" y="5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FFC1EA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800" dirty="0"/>
              </a:p>
            </p:txBody>
          </p:sp>
          <p:sp>
            <p:nvSpPr>
              <p:cNvPr id="38" name="Freeform 10088"/>
              <p:cNvSpPr>
                <a:spLocks noEditPoints="1"/>
              </p:cNvSpPr>
              <p:nvPr/>
            </p:nvSpPr>
            <p:spPr bwMode="auto">
              <a:xfrm>
                <a:off x="3221489" y="3540782"/>
                <a:ext cx="637539" cy="322221"/>
              </a:xfrm>
              <a:custGeom>
                <a:avLst/>
                <a:gdLst/>
                <a:ahLst/>
                <a:cxnLst>
                  <a:cxn ang="0">
                    <a:pos x="2916" y="262"/>
                  </a:cxn>
                  <a:cxn ang="0">
                    <a:pos x="2738" y="318"/>
                  </a:cxn>
                  <a:cxn ang="0">
                    <a:pos x="2551" y="352"/>
                  </a:cxn>
                  <a:cxn ang="0">
                    <a:pos x="2355" y="364"/>
                  </a:cxn>
                  <a:cxn ang="0">
                    <a:pos x="2162" y="354"/>
                  </a:cxn>
                  <a:cxn ang="0">
                    <a:pos x="1977" y="319"/>
                  </a:cxn>
                  <a:cxn ang="0">
                    <a:pos x="1804" y="266"/>
                  </a:cxn>
                  <a:cxn ang="0">
                    <a:pos x="1761" y="291"/>
                  </a:cxn>
                  <a:cxn ang="0">
                    <a:pos x="1860" y="397"/>
                  </a:cxn>
                  <a:cxn ang="0">
                    <a:pos x="1982" y="481"/>
                  </a:cxn>
                  <a:cxn ang="0">
                    <a:pos x="2122" y="541"/>
                  </a:cxn>
                  <a:cxn ang="0">
                    <a:pos x="2276" y="573"/>
                  </a:cxn>
                  <a:cxn ang="0">
                    <a:pos x="2441" y="573"/>
                  </a:cxn>
                  <a:cxn ang="0">
                    <a:pos x="2597" y="541"/>
                  </a:cxn>
                  <a:cxn ang="0">
                    <a:pos x="2738" y="480"/>
                  </a:cxn>
                  <a:cxn ang="0">
                    <a:pos x="2860" y="394"/>
                  </a:cxn>
                  <a:cxn ang="0">
                    <a:pos x="2959" y="286"/>
                  </a:cxn>
                  <a:cxn ang="0">
                    <a:pos x="3078" y="0"/>
                  </a:cxn>
                  <a:cxn ang="0">
                    <a:pos x="4717" y="779"/>
                  </a:cxn>
                  <a:cxn ang="0">
                    <a:pos x="3683" y="1565"/>
                  </a:cxn>
                  <a:cxn ang="0">
                    <a:pos x="1034" y="2604"/>
                  </a:cxn>
                  <a:cxn ang="0">
                    <a:pos x="591" y="1776"/>
                  </a:cxn>
                  <a:cxn ang="0">
                    <a:pos x="1477" y="79"/>
                  </a:cxn>
                  <a:cxn ang="0">
                    <a:pos x="1645" y="10"/>
                  </a:cxn>
                  <a:cxn ang="0">
                    <a:pos x="1794" y="95"/>
                  </a:cxn>
                  <a:cxn ang="0">
                    <a:pos x="1963" y="159"/>
                  </a:cxn>
                  <a:cxn ang="0">
                    <a:pos x="2152" y="199"/>
                  </a:cxn>
                  <a:cxn ang="0">
                    <a:pos x="2355" y="213"/>
                  </a:cxn>
                  <a:cxn ang="0">
                    <a:pos x="2538" y="202"/>
                  </a:cxn>
                  <a:cxn ang="0">
                    <a:pos x="2711" y="169"/>
                  </a:cxn>
                  <a:cxn ang="0">
                    <a:pos x="2869" y="116"/>
                  </a:cxn>
                  <a:cxn ang="0">
                    <a:pos x="3009" y="45"/>
                  </a:cxn>
                  <a:cxn ang="0">
                    <a:pos x="3078" y="0"/>
                  </a:cxn>
                </a:cxnLst>
                <a:rect l="0" t="0" r="r" b="b"/>
                <a:pathLst>
                  <a:path w="4717" h="2604">
                    <a:moveTo>
                      <a:pt x="2999" y="226"/>
                    </a:moveTo>
                    <a:lnTo>
                      <a:pt x="2916" y="262"/>
                    </a:lnTo>
                    <a:lnTo>
                      <a:pt x="2829" y="294"/>
                    </a:lnTo>
                    <a:lnTo>
                      <a:pt x="2738" y="318"/>
                    </a:lnTo>
                    <a:lnTo>
                      <a:pt x="2647" y="338"/>
                    </a:lnTo>
                    <a:lnTo>
                      <a:pt x="2551" y="352"/>
                    </a:lnTo>
                    <a:lnTo>
                      <a:pt x="2454" y="361"/>
                    </a:lnTo>
                    <a:lnTo>
                      <a:pt x="2355" y="364"/>
                    </a:lnTo>
                    <a:lnTo>
                      <a:pt x="2258" y="361"/>
                    </a:lnTo>
                    <a:lnTo>
                      <a:pt x="2162" y="354"/>
                    </a:lnTo>
                    <a:lnTo>
                      <a:pt x="2069" y="339"/>
                    </a:lnTo>
                    <a:lnTo>
                      <a:pt x="1977" y="319"/>
                    </a:lnTo>
                    <a:lnTo>
                      <a:pt x="1889" y="295"/>
                    </a:lnTo>
                    <a:lnTo>
                      <a:pt x="1804" y="266"/>
                    </a:lnTo>
                    <a:lnTo>
                      <a:pt x="1721" y="231"/>
                    </a:lnTo>
                    <a:lnTo>
                      <a:pt x="1761" y="291"/>
                    </a:lnTo>
                    <a:lnTo>
                      <a:pt x="1807" y="346"/>
                    </a:lnTo>
                    <a:lnTo>
                      <a:pt x="1860" y="397"/>
                    </a:lnTo>
                    <a:lnTo>
                      <a:pt x="1917" y="442"/>
                    </a:lnTo>
                    <a:lnTo>
                      <a:pt x="1982" y="481"/>
                    </a:lnTo>
                    <a:lnTo>
                      <a:pt x="2049" y="514"/>
                    </a:lnTo>
                    <a:lnTo>
                      <a:pt x="2122" y="541"/>
                    </a:lnTo>
                    <a:lnTo>
                      <a:pt x="2198" y="561"/>
                    </a:lnTo>
                    <a:lnTo>
                      <a:pt x="2276" y="573"/>
                    </a:lnTo>
                    <a:lnTo>
                      <a:pt x="2359" y="577"/>
                    </a:lnTo>
                    <a:lnTo>
                      <a:pt x="2441" y="573"/>
                    </a:lnTo>
                    <a:lnTo>
                      <a:pt x="2521" y="561"/>
                    </a:lnTo>
                    <a:lnTo>
                      <a:pt x="2597" y="541"/>
                    </a:lnTo>
                    <a:lnTo>
                      <a:pt x="2670" y="514"/>
                    </a:lnTo>
                    <a:lnTo>
                      <a:pt x="2738" y="480"/>
                    </a:lnTo>
                    <a:lnTo>
                      <a:pt x="2803" y="439"/>
                    </a:lnTo>
                    <a:lnTo>
                      <a:pt x="2860" y="394"/>
                    </a:lnTo>
                    <a:lnTo>
                      <a:pt x="2913" y="342"/>
                    </a:lnTo>
                    <a:lnTo>
                      <a:pt x="2959" y="286"/>
                    </a:lnTo>
                    <a:lnTo>
                      <a:pt x="2999" y="226"/>
                    </a:lnTo>
                    <a:close/>
                    <a:moveTo>
                      <a:pt x="3078" y="0"/>
                    </a:moveTo>
                    <a:lnTo>
                      <a:pt x="3236" y="76"/>
                    </a:lnTo>
                    <a:lnTo>
                      <a:pt x="4717" y="779"/>
                    </a:lnTo>
                    <a:lnTo>
                      <a:pt x="4126" y="1776"/>
                    </a:lnTo>
                    <a:lnTo>
                      <a:pt x="3683" y="1565"/>
                    </a:lnTo>
                    <a:lnTo>
                      <a:pt x="3683" y="2604"/>
                    </a:lnTo>
                    <a:lnTo>
                      <a:pt x="1034" y="2604"/>
                    </a:lnTo>
                    <a:lnTo>
                      <a:pt x="1034" y="1565"/>
                    </a:lnTo>
                    <a:lnTo>
                      <a:pt x="591" y="1776"/>
                    </a:lnTo>
                    <a:lnTo>
                      <a:pt x="0" y="779"/>
                    </a:lnTo>
                    <a:lnTo>
                      <a:pt x="1477" y="79"/>
                    </a:lnTo>
                    <a:lnTo>
                      <a:pt x="1635" y="3"/>
                    </a:lnTo>
                    <a:lnTo>
                      <a:pt x="1645" y="10"/>
                    </a:lnTo>
                    <a:lnTo>
                      <a:pt x="1717" y="55"/>
                    </a:lnTo>
                    <a:lnTo>
                      <a:pt x="1794" y="95"/>
                    </a:lnTo>
                    <a:lnTo>
                      <a:pt x="1876" y="129"/>
                    </a:lnTo>
                    <a:lnTo>
                      <a:pt x="1963" y="159"/>
                    </a:lnTo>
                    <a:lnTo>
                      <a:pt x="2056" y="182"/>
                    </a:lnTo>
                    <a:lnTo>
                      <a:pt x="2152" y="199"/>
                    </a:lnTo>
                    <a:lnTo>
                      <a:pt x="2252" y="211"/>
                    </a:lnTo>
                    <a:lnTo>
                      <a:pt x="2355" y="213"/>
                    </a:lnTo>
                    <a:lnTo>
                      <a:pt x="2448" y="211"/>
                    </a:lnTo>
                    <a:lnTo>
                      <a:pt x="2538" y="202"/>
                    </a:lnTo>
                    <a:lnTo>
                      <a:pt x="2627" y="188"/>
                    </a:lnTo>
                    <a:lnTo>
                      <a:pt x="2711" y="169"/>
                    </a:lnTo>
                    <a:lnTo>
                      <a:pt x="2791" y="145"/>
                    </a:lnTo>
                    <a:lnTo>
                      <a:pt x="2869" y="116"/>
                    </a:lnTo>
                    <a:lnTo>
                      <a:pt x="2942" y="82"/>
                    </a:lnTo>
                    <a:lnTo>
                      <a:pt x="3009" y="45"/>
                    </a:lnTo>
                    <a:lnTo>
                      <a:pt x="3072" y="5"/>
                    </a:lnTo>
                    <a:lnTo>
                      <a:pt x="3078" y="0"/>
                    </a:lnTo>
                    <a:close/>
                  </a:path>
                </a:pathLst>
              </a:custGeom>
              <a:solidFill>
                <a:srgbClr val="FFC1EA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800" dirty="0"/>
              </a:p>
            </p:txBody>
          </p:sp>
        </p:grpSp>
        <p:sp>
          <p:nvSpPr>
            <p:cNvPr id="36" name="TextBox 35"/>
            <p:cNvSpPr txBox="1"/>
            <p:nvPr/>
          </p:nvSpPr>
          <p:spPr>
            <a:xfrm>
              <a:off x="7193418" y="3509455"/>
              <a:ext cx="501380" cy="2432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</a:rPr>
                <a:t>3-5</a:t>
              </a:r>
            </a:p>
          </p:txBody>
        </p:sp>
      </p:grpSp>
      <p:grpSp>
        <p:nvGrpSpPr>
          <p:cNvPr id="5" name="Group 38"/>
          <p:cNvGrpSpPr>
            <a:grpSpLocks noChangeAspect="1"/>
          </p:cNvGrpSpPr>
          <p:nvPr/>
        </p:nvGrpSpPr>
        <p:grpSpPr>
          <a:xfrm>
            <a:off x="7090596" y="1005159"/>
            <a:ext cx="421993" cy="575141"/>
            <a:chOff x="7822897" y="3083421"/>
            <a:chExt cx="501380" cy="683338"/>
          </a:xfrm>
        </p:grpSpPr>
        <p:grpSp>
          <p:nvGrpSpPr>
            <p:cNvPr id="6" name="Group 10306"/>
            <p:cNvGrpSpPr>
              <a:grpSpLocks noChangeAspect="1"/>
            </p:cNvGrpSpPr>
            <p:nvPr/>
          </p:nvGrpSpPr>
          <p:grpSpPr>
            <a:xfrm>
              <a:off x="7835894" y="3083421"/>
              <a:ext cx="469217" cy="656804"/>
              <a:chOff x="3819162" y="2994633"/>
              <a:chExt cx="637539" cy="892419"/>
            </a:xfrm>
          </p:grpSpPr>
          <p:sp>
            <p:nvSpPr>
              <p:cNvPr id="42" name="Freeform 8"/>
              <p:cNvSpPr>
                <a:spLocks noEditPoints="1"/>
              </p:cNvSpPr>
              <p:nvPr/>
            </p:nvSpPr>
            <p:spPr bwMode="auto">
              <a:xfrm>
                <a:off x="3884826" y="2994633"/>
                <a:ext cx="506211" cy="562923"/>
              </a:xfrm>
              <a:custGeom>
                <a:avLst/>
                <a:gdLst/>
                <a:ahLst/>
                <a:cxnLst>
                  <a:cxn ang="0">
                    <a:pos x="312" y="420"/>
                  </a:cxn>
                  <a:cxn ang="0">
                    <a:pos x="268" y="427"/>
                  </a:cxn>
                  <a:cxn ang="0">
                    <a:pos x="183" y="396"/>
                  </a:cxn>
                  <a:cxn ang="0">
                    <a:pos x="183" y="592"/>
                  </a:cxn>
                  <a:cxn ang="0">
                    <a:pos x="248" y="676"/>
                  </a:cxn>
                  <a:cxn ang="0">
                    <a:pos x="340" y="725"/>
                  </a:cxn>
                  <a:cxn ang="0">
                    <a:pos x="385" y="725"/>
                  </a:cxn>
                  <a:cxn ang="0">
                    <a:pos x="475" y="676"/>
                  </a:cxn>
                  <a:cxn ang="0">
                    <a:pos x="542" y="592"/>
                  </a:cxn>
                  <a:cxn ang="0">
                    <a:pos x="540" y="410"/>
                  </a:cxn>
                  <a:cxn ang="0">
                    <a:pos x="438" y="448"/>
                  </a:cxn>
                  <a:cxn ang="0">
                    <a:pos x="347" y="457"/>
                  </a:cxn>
                  <a:cxn ang="0">
                    <a:pos x="329" y="381"/>
                  </a:cxn>
                  <a:cxn ang="0">
                    <a:pos x="84" y="209"/>
                  </a:cxn>
                  <a:cxn ang="0">
                    <a:pos x="80" y="221"/>
                  </a:cxn>
                  <a:cxn ang="0">
                    <a:pos x="110" y="259"/>
                  </a:cxn>
                  <a:cxn ang="0">
                    <a:pos x="122" y="258"/>
                  </a:cxn>
                  <a:cxn ang="0">
                    <a:pos x="125" y="191"/>
                  </a:cxn>
                  <a:cxn ang="0">
                    <a:pos x="172" y="144"/>
                  </a:cxn>
                  <a:cxn ang="0">
                    <a:pos x="166" y="162"/>
                  </a:cxn>
                  <a:cxn ang="0">
                    <a:pos x="187" y="189"/>
                  </a:cxn>
                  <a:cxn ang="0">
                    <a:pos x="207" y="188"/>
                  </a:cxn>
                  <a:cxn ang="0">
                    <a:pos x="215" y="174"/>
                  </a:cxn>
                  <a:cxn ang="0">
                    <a:pos x="197" y="145"/>
                  </a:cxn>
                  <a:cxn ang="0">
                    <a:pos x="262" y="67"/>
                  </a:cxn>
                  <a:cxn ang="0">
                    <a:pos x="227" y="107"/>
                  </a:cxn>
                  <a:cxn ang="0">
                    <a:pos x="295" y="118"/>
                  </a:cxn>
                  <a:cxn ang="0">
                    <a:pos x="298" y="107"/>
                  </a:cxn>
                  <a:cxn ang="0">
                    <a:pos x="265" y="67"/>
                  </a:cxn>
                  <a:cxn ang="0">
                    <a:pos x="285" y="4"/>
                  </a:cxn>
                  <a:cxn ang="0">
                    <a:pos x="368" y="104"/>
                  </a:cxn>
                  <a:cxn ang="0">
                    <a:pos x="543" y="174"/>
                  </a:cxn>
                  <a:cxn ang="0">
                    <a:pos x="627" y="262"/>
                  </a:cxn>
                  <a:cxn ang="0">
                    <a:pos x="656" y="382"/>
                  </a:cxn>
                  <a:cxn ang="0">
                    <a:pos x="686" y="553"/>
                  </a:cxn>
                  <a:cxn ang="0">
                    <a:pos x="723" y="672"/>
                  </a:cxn>
                  <a:cxn ang="0">
                    <a:pos x="700" y="702"/>
                  </a:cxn>
                  <a:cxn ang="0">
                    <a:pos x="612" y="751"/>
                  </a:cxn>
                  <a:cxn ang="0">
                    <a:pos x="517" y="763"/>
                  </a:cxn>
                  <a:cxn ang="0">
                    <a:pos x="489" y="749"/>
                  </a:cxn>
                  <a:cxn ang="0">
                    <a:pos x="403" y="793"/>
                  </a:cxn>
                  <a:cxn ang="0">
                    <a:pos x="338" y="799"/>
                  </a:cxn>
                  <a:cxn ang="0">
                    <a:pos x="238" y="749"/>
                  </a:cxn>
                  <a:cxn ang="0">
                    <a:pos x="224" y="754"/>
                  </a:cxn>
                  <a:cxn ang="0">
                    <a:pos x="137" y="758"/>
                  </a:cxn>
                  <a:cxn ang="0">
                    <a:pos x="42" y="716"/>
                  </a:cxn>
                  <a:cxn ang="0">
                    <a:pos x="0" y="676"/>
                  </a:cxn>
                  <a:cxn ang="0">
                    <a:pos x="23" y="606"/>
                  </a:cxn>
                  <a:cxn ang="0">
                    <a:pos x="64" y="416"/>
                  </a:cxn>
                  <a:cxn ang="0">
                    <a:pos x="16" y="232"/>
                  </a:cxn>
                  <a:cxn ang="0">
                    <a:pos x="19" y="194"/>
                  </a:cxn>
                  <a:cxn ang="0">
                    <a:pos x="118" y="148"/>
                  </a:cxn>
                  <a:cxn ang="0">
                    <a:pos x="116" y="128"/>
                  </a:cxn>
                  <a:cxn ang="0">
                    <a:pos x="177" y="83"/>
                  </a:cxn>
                  <a:cxn ang="0">
                    <a:pos x="192" y="90"/>
                  </a:cxn>
                </a:cxnLst>
                <a:rect l="0" t="0" r="r" b="b"/>
                <a:pathLst>
                  <a:path w="723" h="804">
                    <a:moveTo>
                      <a:pt x="329" y="379"/>
                    </a:moveTo>
                    <a:lnTo>
                      <a:pt x="327" y="381"/>
                    </a:lnTo>
                    <a:lnTo>
                      <a:pt x="315" y="417"/>
                    </a:lnTo>
                    <a:lnTo>
                      <a:pt x="312" y="420"/>
                    </a:lnTo>
                    <a:lnTo>
                      <a:pt x="309" y="425"/>
                    </a:lnTo>
                    <a:lnTo>
                      <a:pt x="306" y="427"/>
                    </a:lnTo>
                    <a:lnTo>
                      <a:pt x="302" y="428"/>
                    </a:lnTo>
                    <a:lnTo>
                      <a:pt x="268" y="427"/>
                    </a:lnTo>
                    <a:lnTo>
                      <a:pt x="238" y="420"/>
                    </a:lnTo>
                    <a:lnTo>
                      <a:pt x="210" y="410"/>
                    </a:lnTo>
                    <a:lnTo>
                      <a:pt x="184" y="398"/>
                    </a:lnTo>
                    <a:lnTo>
                      <a:pt x="183" y="396"/>
                    </a:lnTo>
                    <a:lnTo>
                      <a:pt x="181" y="398"/>
                    </a:lnTo>
                    <a:lnTo>
                      <a:pt x="180" y="399"/>
                    </a:lnTo>
                    <a:lnTo>
                      <a:pt x="180" y="565"/>
                    </a:lnTo>
                    <a:lnTo>
                      <a:pt x="183" y="592"/>
                    </a:lnTo>
                    <a:lnTo>
                      <a:pt x="192" y="618"/>
                    </a:lnTo>
                    <a:lnTo>
                      <a:pt x="206" y="641"/>
                    </a:lnTo>
                    <a:lnTo>
                      <a:pt x="226" y="661"/>
                    </a:lnTo>
                    <a:lnTo>
                      <a:pt x="248" y="676"/>
                    </a:lnTo>
                    <a:lnTo>
                      <a:pt x="280" y="693"/>
                    </a:lnTo>
                    <a:lnTo>
                      <a:pt x="306" y="707"/>
                    </a:lnTo>
                    <a:lnTo>
                      <a:pt x="326" y="717"/>
                    </a:lnTo>
                    <a:lnTo>
                      <a:pt x="340" y="725"/>
                    </a:lnTo>
                    <a:lnTo>
                      <a:pt x="352" y="729"/>
                    </a:lnTo>
                    <a:lnTo>
                      <a:pt x="362" y="731"/>
                    </a:lnTo>
                    <a:lnTo>
                      <a:pt x="373" y="729"/>
                    </a:lnTo>
                    <a:lnTo>
                      <a:pt x="385" y="725"/>
                    </a:lnTo>
                    <a:lnTo>
                      <a:pt x="399" y="717"/>
                    </a:lnTo>
                    <a:lnTo>
                      <a:pt x="419" y="707"/>
                    </a:lnTo>
                    <a:lnTo>
                      <a:pt x="443" y="693"/>
                    </a:lnTo>
                    <a:lnTo>
                      <a:pt x="475" y="676"/>
                    </a:lnTo>
                    <a:lnTo>
                      <a:pt x="499" y="661"/>
                    </a:lnTo>
                    <a:lnTo>
                      <a:pt x="517" y="641"/>
                    </a:lnTo>
                    <a:lnTo>
                      <a:pt x="533" y="618"/>
                    </a:lnTo>
                    <a:lnTo>
                      <a:pt x="542" y="592"/>
                    </a:lnTo>
                    <a:lnTo>
                      <a:pt x="545" y="565"/>
                    </a:lnTo>
                    <a:lnTo>
                      <a:pt x="543" y="413"/>
                    </a:lnTo>
                    <a:lnTo>
                      <a:pt x="543" y="411"/>
                    </a:lnTo>
                    <a:lnTo>
                      <a:pt x="540" y="410"/>
                    </a:lnTo>
                    <a:lnTo>
                      <a:pt x="539" y="410"/>
                    </a:lnTo>
                    <a:lnTo>
                      <a:pt x="507" y="427"/>
                    </a:lnTo>
                    <a:lnTo>
                      <a:pt x="473" y="439"/>
                    </a:lnTo>
                    <a:lnTo>
                      <a:pt x="438" y="448"/>
                    </a:lnTo>
                    <a:lnTo>
                      <a:pt x="400" y="454"/>
                    </a:lnTo>
                    <a:lnTo>
                      <a:pt x="355" y="460"/>
                    </a:lnTo>
                    <a:lnTo>
                      <a:pt x="350" y="459"/>
                    </a:lnTo>
                    <a:lnTo>
                      <a:pt x="347" y="457"/>
                    </a:lnTo>
                    <a:lnTo>
                      <a:pt x="344" y="454"/>
                    </a:lnTo>
                    <a:lnTo>
                      <a:pt x="343" y="451"/>
                    </a:lnTo>
                    <a:lnTo>
                      <a:pt x="330" y="381"/>
                    </a:lnTo>
                    <a:lnTo>
                      <a:pt x="329" y="381"/>
                    </a:lnTo>
                    <a:lnTo>
                      <a:pt x="329" y="379"/>
                    </a:lnTo>
                    <a:close/>
                    <a:moveTo>
                      <a:pt x="125" y="191"/>
                    </a:moveTo>
                    <a:lnTo>
                      <a:pt x="87" y="207"/>
                    </a:lnTo>
                    <a:lnTo>
                      <a:pt x="84" y="209"/>
                    </a:lnTo>
                    <a:lnTo>
                      <a:pt x="81" y="212"/>
                    </a:lnTo>
                    <a:lnTo>
                      <a:pt x="80" y="215"/>
                    </a:lnTo>
                    <a:lnTo>
                      <a:pt x="80" y="218"/>
                    </a:lnTo>
                    <a:lnTo>
                      <a:pt x="80" y="221"/>
                    </a:lnTo>
                    <a:lnTo>
                      <a:pt x="81" y="224"/>
                    </a:lnTo>
                    <a:lnTo>
                      <a:pt x="102" y="250"/>
                    </a:lnTo>
                    <a:lnTo>
                      <a:pt x="107" y="256"/>
                    </a:lnTo>
                    <a:lnTo>
                      <a:pt x="110" y="259"/>
                    </a:lnTo>
                    <a:lnTo>
                      <a:pt x="113" y="261"/>
                    </a:lnTo>
                    <a:lnTo>
                      <a:pt x="116" y="261"/>
                    </a:lnTo>
                    <a:lnTo>
                      <a:pt x="119" y="259"/>
                    </a:lnTo>
                    <a:lnTo>
                      <a:pt x="122" y="258"/>
                    </a:lnTo>
                    <a:lnTo>
                      <a:pt x="125" y="256"/>
                    </a:lnTo>
                    <a:lnTo>
                      <a:pt x="149" y="221"/>
                    </a:lnTo>
                    <a:lnTo>
                      <a:pt x="137" y="206"/>
                    </a:lnTo>
                    <a:lnTo>
                      <a:pt x="125" y="191"/>
                    </a:lnTo>
                    <a:close/>
                    <a:moveTo>
                      <a:pt x="183" y="139"/>
                    </a:moveTo>
                    <a:lnTo>
                      <a:pt x="177" y="140"/>
                    </a:lnTo>
                    <a:lnTo>
                      <a:pt x="172" y="142"/>
                    </a:lnTo>
                    <a:lnTo>
                      <a:pt x="172" y="144"/>
                    </a:lnTo>
                    <a:lnTo>
                      <a:pt x="168" y="147"/>
                    </a:lnTo>
                    <a:lnTo>
                      <a:pt x="166" y="153"/>
                    </a:lnTo>
                    <a:lnTo>
                      <a:pt x="165" y="157"/>
                    </a:lnTo>
                    <a:lnTo>
                      <a:pt x="166" y="162"/>
                    </a:lnTo>
                    <a:lnTo>
                      <a:pt x="169" y="166"/>
                    </a:lnTo>
                    <a:lnTo>
                      <a:pt x="177" y="175"/>
                    </a:lnTo>
                    <a:lnTo>
                      <a:pt x="183" y="185"/>
                    </a:lnTo>
                    <a:lnTo>
                      <a:pt x="187" y="189"/>
                    </a:lnTo>
                    <a:lnTo>
                      <a:pt x="192" y="191"/>
                    </a:lnTo>
                    <a:lnTo>
                      <a:pt x="197" y="192"/>
                    </a:lnTo>
                    <a:lnTo>
                      <a:pt x="203" y="191"/>
                    </a:lnTo>
                    <a:lnTo>
                      <a:pt x="207" y="188"/>
                    </a:lnTo>
                    <a:lnTo>
                      <a:pt x="207" y="188"/>
                    </a:lnTo>
                    <a:lnTo>
                      <a:pt x="212" y="183"/>
                    </a:lnTo>
                    <a:lnTo>
                      <a:pt x="213" y="179"/>
                    </a:lnTo>
                    <a:lnTo>
                      <a:pt x="215" y="174"/>
                    </a:lnTo>
                    <a:lnTo>
                      <a:pt x="213" y="168"/>
                    </a:lnTo>
                    <a:lnTo>
                      <a:pt x="210" y="163"/>
                    </a:lnTo>
                    <a:lnTo>
                      <a:pt x="206" y="157"/>
                    </a:lnTo>
                    <a:lnTo>
                      <a:pt x="197" y="145"/>
                    </a:lnTo>
                    <a:lnTo>
                      <a:pt x="192" y="142"/>
                    </a:lnTo>
                    <a:lnTo>
                      <a:pt x="187" y="139"/>
                    </a:lnTo>
                    <a:lnTo>
                      <a:pt x="183" y="139"/>
                    </a:lnTo>
                    <a:close/>
                    <a:moveTo>
                      <a:pt x="262" y="67"/>
                    </a:moveTo>
                    <a:lnTo>
                      <a:pt x="259" y="67"/>
                    </a:lnTo>
                    <a:lnTo>
                      <a:pt x="256" y="69"/>
                    </a:lnTo>
                    <a:lnTo>
                      <a:pt x="253" y="72"/>
                    </a:lnTo>
                    <a:lnTo>
                      <a:pt x="227" y="107"/>
                    </a:lnTo>
                    <a:lnTo>
                      <a:pt x="248" y="133"/>
                    </a:lnTo>
                    <a:lnTo>
                      <a:pt x="251" y="137"/>
                    </a:lnTo>
                    <a:lnTo>
                      <a:pt x="291" y="121"/>
                    </a:lnTo>
                    <a:lnTo>
                      <a:pt x="295" y="118"/>
                    </a:lnTo>
                    <a:lnTo>
                      <a:pt x="297" y="113"/>
                    </a:lnTo>
                    <a:lnTo>
                      <a:pt x="298" y="113"/>
                    </a:lnTo>
                    <a:lnTo>
                      <a:pt x="298" y="110"/>
                    </a:lnTo>
                    <a:lnTo>
                      <a:pt x="298" y="107"/>
                    </a:lnTo>
                    <a:lnTo>
                      <a:pt x="297" y="104"/>
                    </a:lnTo>
                    <a:lnTo>
                      <a:pt x="271" y="70"/>
                    </a:lnTo>
                    <a:lnTo>
                      <a:pt x="268" y="69"/>
                    </a:lnTo>
                    <a:lnTo>
                      <a:pt x="265" y="67"/>
                    </a:lnTo>
                    <a:lnTo>
                      <a:pt x="262" y="67"/>
                    </a:lnTo>
                    <a:close/>
                    <a:moveTo>
                      <a:pt x="271" y="0"/>
                    </a:moveTo>
                    <a:lnTo>
                      <a:pt x="279" y="0"/>
                    </a:lnTo>
                    <a:lnTo>
                      <a:pt x="285" y="4"/>
                    </a:lnTo>
                    <a:lnTo>
                      <a:pt x="291" y="7"/>
                    </a:lnTo>
                    <a:lnTo>
                      <a:pt x="295" y="11"/>
                    </a:lnTo>
                    <a:lnTo>
                      <a:pt x="368" y="102"/>
                    </a:lnTo>
                    <a:lnTo>
                      <a:pt x="368" y="104"/>
                    </a:lnTo>
                    <a:lnTo>
                      <a:pt x="411" y="110"/>
                    </a:lnTo>
                    <a:lnTo>
                      <a:pt x="454" y="124"/>
                    </a:lnTo>
                    <a:lnTo>
                      <a:pt x="498" y="145"/>
                    </a:lnTo>
                    <a:lnTo>
                      <a:pt x="543" y="174"/>
                    </a:lnTo>
                    <a:lnTo>
                      <a:pt x="572" y="194"/>
                    </a:lnTo>
                    <a:lnTo>
                      <a:pt x="596" y="215"/>
                    </a:lnTo>
                    <a:lnTo>
                      <a:pt x="613" y="238"/>
                    </a:lnTo>
                    <a:lnTo>
                      <a:pt x="627" y="262"/>
                    </a:lnTo>
                    <a:lnTo>
                      <a:pt x="638" y="288"/>
                    </a:lnTo>
                    <a:lnTo>
                      <a:pt x="645" y="317"/>
                    </a:lnTo>
                    <a:lnTo>
                      <a:pt x="650" y="347"/>
                    </a:lnTo>
                    <a:lnTo>
                      <a:pt x="656" y="382"/>
                    </a:lnTo>
                    <a:lnTo>
                      <a:pt x="660" y="419"/>
                    </a:lnTo>
                    <a:lnTo>
                      <a:pt x="666" y="460"/>
                    </a:lnTo>
                    <a:lnTo>
                      <a:pt x="676" y="506"/>
                    </a:lnTo>
                    <a:lnTo>
                      <a:pt x="686" y="553"/>
                    </a:lnTo>
                    <a:lnTo>
                      <a:pt x="701" y="606"/>
                    </a:lnTo>
                    <a:lnTo>
                      <a:pt x="721" y="664"/>
                    </a:lnTo>
                    <a:lnTo>
                      <a:pt x="723" y="669"/>
                    </a:lnTo>
                    <a:lnTo>
                      <a:pt x="723" y="672"/>
                    </a:lnTo>
                    <a:lnTo>
                      <a:pt x="723" y="676"/>
                    </a:lnTo>
                    <a:lnTo>
                      <a:pt x="721" y="679"/>
                    </a:lnTo>
                    <a:lnTo>
                      <a:pt x="714" y="690"/>
                    </a:lnTo>
                    <a:lnTo>
                      <a:pt x="700" y="702"/>
                    </a:lnTo>
                    <a:lnTo>
                      <a:pt x="682" y="716"/>
                    </a:lnTo>
                    <a:lnTo>
                      <a:pt x="660" y="728"/>
                    </a:lnTo>
                    <a:lnTo>
                      <a:pt x="638" y="740"/>
                    </a:lnTo>
                    <a:lnTo>
                      <a:pt x="612" y="751"/>
                    </a:lnTo>
                    <a:lnTo>
                      <a:pt x="587" y="758"/>
                    </a:lnTo>
                    <a:lnTo>
                      <a:pt x="562" y="763"/>
                    </a:lnTo>
                    <a:lnTo>
                      <a:pt x="539" y="764"/>
                    </a:lnTo>
                    <a:lnTo>
                      <a:pt x="517" y="763"/>
                    </a:lnTo>
                    <a:lnTo>
                      <a:pt x="501" y="754"/>
                    </a:lnTo>
                    <a:lnTo>
                      <a:pt x="495" y="751"/>
                    </a:lnTo>
                    <a:lnTo>
                      <a:pt x="492" y="749"/>
                    </a:lnTo>
                    <a:lnTo>
                      <a:pt x="489" y="749"/>
                    </a:lnTo>
                    <a:lnTo>
                      <a:pt x="486" y="749"/>
                    </a:lnTo>
                    <a:lnTo>
                      <a:pt x="452" y="767"/>
                    </a:lnTo>
                    <a:lnTo>
                      <a:pt x="425" y="783"/>
                    </a:lnTo>
                    <a:lnTo>
                      <a:pt x="403" y="793"/>
                    </a:lnTo>
                    <a:lnTo>
                      <a:pt x="385" y="799"/>
                    </a:lnTo>
                    <a:lnTo>
                      <a:pt x="370" y="804"/>
                    </a:lnTo>
                    <a:lnTo>
                      <a:pt x="355" y="804"/>
                    </a:lnTo>
                    <a:lnTo>
                      <a:pt x="338" y="799"/>
                    </a:lnTo>
                    <a:lnTo>
                      <a:pt x="320" y="793"/>
                    </a:lnTo>
                    <a:lnTo>
                      <a:pt x="298" y="783"/>
                    </a:lnTo>
                    <a:lnTo>
                      <a:pt x="271" y="767"/>
                    </a:lnTo>
                    <a:lnTo>
                      <a:pt x="238" y="749"/>
                    </a:lnTo>
                    <a:lnTo>
                      <a:pt x="235" y="749"/>
                    </a:lnTo>
                    <a:lnTo>
                      <a:pt x="232" y="749"/>
                    </a:lnTo>
                    <a:lnTo>
                      <a:pt x="229" y="751"/>
                    </a:lnTo>
                    <a:lnTo>
                      <a:pt x="224" y="754"/>
                    </a:lnTo>
                    <a:lnTo>
                      <a:pt x="206" y="763"/>
                    </a:lnTo>
                    <a:lnTo>
                      <a:pt x="184" y="766"/>
                    </a:lnTo>
                    <a:lnTo>
                      <a:pt x="162" y="764"/>
                    </a:lnTo>
                    <a:lnTo>
                      <a:pt x="137" y="758"/>
                    </a:lnTo>
                    <a:lnTo>
                      <a:pt x="111" y="751"/>
                    </a:lnTo>
                    <a:lnTo>
                      <a:pt x="87" y="740"/>
                    </a:lnTo>
                    <a:lnTo>
                      <a:pt x="63" y="728"/>
                    </a:lnTo>
                    <a:lnTo>
                      <a:pt x="42" y="716"/>
                    </a:lnTo>
                    <a:lnTo>
                      <a:pt x="25" y="702"/>
                    </a:lnTo>
                    <a:lnTo>
                      <a:pt x="11" y="690"/>
                    </a:lnTo>
                    <a:lnTo>
                      <a:pt x="2" y="679"/>
                    </a:lnTo>
                    <a:lnTo>
                      <a:pt x="0" y="676"/>
                    </a:lnTo>
                    <a:lnTo>
                      <a:pt x="0" y="672"/>
                    </a:lnTo>
                    <a:lnTo>
                      <a:pt x="0" y="669"/>
                    </a:lnTo>
                    <a:lnTo>
                      <a:pt x="2" y="664"/>
                    </a:lnTo>
                    <a:lnTo>
                      <a:pt x="23" y="606"/>
                    </a:lnTo>
                    <a:lnTo>
                      <a:pt x="38" y="551"/>
                    </a:lnTo>
                    <a:lnTo>
                      <a:pt x="49" y="503"/>
                    </a:lnTo>
                    <a:lnTo>
                      <a:pt x="58" y="457"/>
                    </a:lnTo>
                    <a:lnTo>
                      <a:pt x="64" y="416"/>
                    </a:lnTo>
                    <a:lnTo>
                      <a:pt x="69" y="379"/>
                    </a:lnTo>
                    <a:lnTo>
                      <a:pt x="73" y="344"/>
                    </a:lnTo>
                    <a:lnTo>
                      <a:pt x="80" y="312"/>
                    </a:lnTo>
                    <a:lnTo>
                      <a:pt x="16" y="232"/>
                    </a:lnTo>
                    <a:lnTo>
                      <a:pt x="11" y="220"/>
                    </a:lnTo>
                    <a:lnTo>
                      <a:pt x="11" y="206"/>
                    </a:lnTo>
                    <a:lnTo>
                      <a:pt x="14" y="200"/>
                    </a:lnTo>
                    <a:lnTo>
                      <a:pt x="19" y="194"/>
                    </a:lnTo>
                    <a:lnTo>
                      <a:pt x="25" y="189"/>
                    </a:lnTo>
                    <a:lnTo>
                      <a:pt x="31" y="185"/>
                    </a:lnTo>
                    <a:lnTo>
                      <a:pt x="118" y="148"/>
                    </a:lnTo>
                    <a:lnTo>
                      <a:pt x="118" y="148"/>
                    </a:lnTo>
                    <a:lnTo>
                      <a:pt x="115" y="144"/>
                    </a:lnTo>
                    <a:lnTo>
                      <a:pt x="113" y="139"/>
                    </a:lnTo>
                    <a:lnTo>
                      <a:pt x="115" y="133"/>
                    </a:lnTo>
                    <a:lnTo>
                      <a:pt x="116" y="128"/>
                    </a:lnTo>
                    <a:lnTo>
                      <a:pt x="119" y="125"/>
                    </a:lnTo>
                    <a:lnTo>
                      <a:pt x="168" y="87"/>
                    </a:lnTo>
                    <a:lnTo>
                      <a:pt x="172" y="84"/>
                    </a:lnTo>
                    <a:lnTo>
                      <a:pt x="177" y="83"/>
                    </a:lnTo>
                    <a:lnTo>
                      <a:pt x="183" y="84"/>
                    </a:lnTo>
                    <a:lnTo>
                      <a:pt x="187" y="86"/>
                    </a:lnTo>
                    <a:lnTo>
                      <a:pt x="191" y="90"/>
                    </a:lnTo>
                    <a:lnTo>
                      <a:pt x="192" y="90"/>
                    </a:lnTo>
                    <a:lnTo>
                      <a:pt x="247" y="14"/>
                    </a:lnTo>
                    <a:lnTo>
                      <a:pt x="257" y="5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FEA4D3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3" name="Freeform 10088"/>
              <p:cNvSpPr>
                <a:spLocks noEditPoints="1"/>
              </p:cNvSpPr>
              <p:nvPr/>
            </p:nvSpPr>
            <p:spPr bwMode="auto">
              <a:xfrm>
                <a:off x="3819162" y="3542105"/>
                <a:ext cx="637539" cy="344947"/>
              </a:xfrm>
              <a:custGeom>
                <a:avLst/>
                <a:gdLst/>
                <a:ahLst/>
                <a:cxnLst>
                  <a:cxn ang="0">
                    <a:pos x="2916" y="262"/>
                  </a:cxn>
                  <a:cxn ang="0">
                    <a:pos x="2738" y="318"/>
                  </a:cxn>
                  <a:cxn ang="0">
                    <a:pos x="2551" y="352"/>
                  </a:cxn>
                  <a:cxn ang="0">
                    <a:pos x="2355" y="364"/>
                  </a:cxn>
                  <a:cxn ang="0">
                    <a:pos x="2162" y="354"/>
                  </a:cxn>
                  <a:cxn ang="0">
                    <a:pos x="1977" y="319"/>
                  </a:cxn>
                  <a:cxn ang="0">
                    <a:pos x="1804" y="266"/>
                  </a:cxn>
                  <a:cxn ang="0">
                    <a:pos x="1761" y="291"/>
                  </a:cxn>
                  <a:cxn ang="0">
                    <a:pos x="1860" y="397"/>
                  </a:cxn>
                  <a:cxn ang="0">
                    <a:pos x="1982" y="481"/>
                  </a:cxn>
                  <a:cxn ang="0">
                    <a:pos x="2122" y="541"/>
                  </a:cxn>
                  <a:cxn ang="0">
                    <a:pos x="2276" y="573"/>
                  </a:cxn>
                  <a:cxn ang="0">
                    <a:pos x="2441" y="573"/>
                  </a:cxn>
                  <a:cxn ang="0">
                    <a:pos x="2597" y="541"/>
                  </a:cxn>
                  <a:cxn ang="0">
                    <a:pos x="2738" y="480"/>
                  </a:cxn>
                  <a:cxn ang="0">
                    <a:pos x="2860" y="394"/>
                  </a:cxn>
                  <a:cxn ang="0">
                    <a:pos x="2959" y="286"/>
                  </a:cxn>
                  <a:cxn ang="0">
                    <a:pos x="3078" y="0"/>
                  </a:cxn>
                  <a:cxn ang="0">
                    <a:pos x="4717" y="779"/>
                  </a:cxn>
                  <a:cxn ang="0">
                    <a:pos x="3683" y="1565"/>
                  </a:cxn>
                  <a:cxn ang="0">
                    <a:pos x="1034" y="2604"/>
                  </a:cxn>
                  <a:cxn ang="0">
                    <a:pos x="591" y="1776"/>
                  </a:cxn>
                  <a:cxn ang="0">
                    <a:pos x="1477" y="79"/>
                  </a:cxn>
                  <a:cxn ang="0">
                    <a:pos x="1645" y="10"/>
                  </a:cxn>
                  <a:cxn ang="0">
                    <a:pos x="1794" y="95"/>
                  </a:cxn>
                  <a:cxn ang="0">
                    <a:pos x="1963" y="159"/>
                  </a:cxn>
                  <a:cxn ang="0">
                    <a:pos x="2152" y="199"/>
                  </a:cxn>
                  <a:cxn ang="0">
                    <a:pos x="2355" y="213"/>
                  </a:cxn>
                  <a:cxn ang="0">
                    <a:pos x="2538" y="202"/>
                  </a:cxn>
                  <a:cxn ang="0">
                    <a:pos x="2711" y="169"/>
                  </a:cxn>
                  <a:cxn ang="0">
                    <a:pos x="2869" y="116"/>
                  </a:cxn>
                  <a:cxn ang="0">
                    <a:pos x="3009" y="45"/>
                  </a:cxn>
                  <a:cxn ang="0">
                    <a:pos x="3078" y="0"/>
                  </a:cxn>
                </a:cxnLst>
                <a:rect l="0" t="0" r="r" b="b"/>
                <a:pathLst>
                  <a:path w="4717" h="2604">
                    <a:moveTo>
                      <a:pt x="2999" y="226"/>
                    </a:moveTo>
                    <a:lnTo>
                      <a:pt x="2916" y="262"/>
                    </a:lnTo>
                    <a:lnTo>
                      <a:pt x="2829" y="294"/>
                    </a:lnTo>
                    <a:lnTo>
                      <a:pt x="2738" y="318"/>
                    </a:lnTo>
                    <a:lnTo>
                      <a:pt x="2647" y="338"/>
                    </a:lnTo>
                    <a:lnTo>
                      <a:pt x="2551" y="352"/>
                    </a:lnTo>
                    <a:lnTo>
                      <a:pt x="2454" y="361"/>
                    </a:lnTo>
                    <a:lnTo>
                      <a:pt x="2355" y="364"/>
                    </a:lnTo>
                    <a:lnTo>
                      <a:pt x="2258" y="361"/>
                    </a:lnTo>
                    <a:lnTo>
                      <a:pt x="2162" y="354"/>
                    </a:lnTo>
                    <a:lnTo>
                      <a:pt x="2069" y="339"/>
                    </a:lnTo>
                    <a:lnTo>
                      <a:pt x="1977" y="319"/>
                    </a:lnTo>
                    <a:lnTo>
                      <a:pt x="1889" y="295"/>
                    </a:lnTo>
                    <a:lnTo>
                      <a:pt x="1804" y="266"/>
                    </a:lnTo>
                    <a:lnTo>
                      <a:pt x="1721" y="231"/>
                    </a:lnTo>
                    <a:lnTo>
                      <a:pt x="1761" y="291"/>
                    </a:lnTo>
                    <a:lnTo>
                      <a:pt x="1807" y="346"/>
                    </a:lnTo>
                    <a:lnTo>
                      <a:pt x="1860" y="397"/>
                    </a:lnTo>
                    <a:lnTo>
                      <a:pt x="1917" y="442"/>
                    </a:lnTo>
                    <a:lnTo>
                      <a:pt x="1982" y="481"/>
                    </a:lnTo>
                    <a:lnTo>
                      <a:pt x="2049" y="514"/>
                    </a:lnTo>
                    <a:lnTo>
                      <a:pt x="2122" y="541"/>
                    </a:lnTo>
                    <a:lnTo>
                      <a:pt x="2198" y="561"/>
                    </a:lnTo>
                    <a:lnTo>
                      <a:pt x="2276" y="573"/>
                    </a:lnTo>
                    <a:lnTo>
                      <a:pt x="2359" y="577"/>
                    </a:lnTo>
                    <a:lnTo>
                      <a:pt x="2441" y="573"/>
                    </a:lnTo>
                    <a:lnTo>
                      <a:pt x="2521" y="561"/>
                    </a:lnTo>
                    <a:lnTo>
                      <a:pt x="2597" y="541"/>
                    </a:lnTo>
                    <a:lnTo>
                      <a:pt x="2670" y="514"/>
                    </a:lnTo>
                    <a:lnTo>
                      <a:pt x="2738" y="480"/>
                    </a:lnTo>
                    <a:lnTo>
                      <a:pt x="2803" y="439"/>
                    </a:lnTo>
                    <a:lnTo>
                      <a:pt x="2860" y="394"/>
                    </a:lnTo>
                    <a:lnTo>
                      <a:pt x="2913" y="342"/>
                    </a:lnTo>
                    <a:lnTo>
                      <a:pt x="2959" y="286"/>
                    </a:lnTo>
                    <a:lnTo>
                      <a:pt x="2999" y="226"/>
                    </a:lnTo>
                    <a:close/>
                    <a:moveTo>
                      <a:pt x="3078" y="0"/>
                    </a:moveTo>
                    <a:lnTo>
                      <a:pt x="3236" y="76"/>
                    </a:lnTo>
                    <a:lnTo>
                      <a:pt x="4717" y="779"/>
                    </a:lnTo>
                    <a:lnTo>
                      <a:pt x="4126" y="1776"/>
                    </a:lnTo>
                    <a:lnTo>
                      <a:pt x="3683" y="1565"/>
                    </a:lnTo>
                    <a:lnTo>
                      <a:pt x="3683" y="2604"/>
                    </a:lnTo>
                    <a:lnTo>
                      <a:pt x="1034" y="2604"/>
                    </a:lnTo>
                    <a:lnTo>
                      <a:pt x="1034" y="1565"/>
                    </a:lnTo>
                    <a:lnTo>
                      <a:pt x="591" y="1776"/>
                    </a:lnTo>
                    <a:lnTo>
                      <a:pt x="0" y="779"/>
                    </a:lnTo>
                    <a:lnTo>
                      <a:pt x="1477" y="79"/>
                    </a:lnTo>
                    <a:lnTo>
                      <a:pt x="1635" y="3"/>
                    </a:lnTo>
                    <a:lnTo>
                      <a:pt x="1645" y="10"/>
                    </a:lnTo>
                    <a:lnTo>
                      <a:pt x="1717" y="55"/>
                    </a:lnTo>
                    <a:lnTo>
                      <a:pt x="1794" y="95"/>
                    </a:lnTo>
                    <a:lnTo>
                      <a:pt x="1876" y="129"/>
                    </a:lnTo>
                    <a:lnTo>
                      <a:pt x="1963" y="159"/>
                    </a:lnTo>
                    <a:lnTo>
                      <a:pt x="2056" y="182"/>
                    </a:lnTo>
                    <a:lnTo>
                      <a:pt x="2152" y="199"/>
                    </a:lnTo>
                    <a:lnTo>
                      <a:pt x="2252" y="211"/>
                    </a:lnTo>
                    <a:lnTo>
                      <a:pt x="2355" y="213"/>
                    </a:lnTo>
                    <a:lnTo>
                      <a:pt x="2448" y="211"/>
                    </a:lnTo>
                    <a:lnTo>
                      <a:pt x="2538" y="202"/>
                    </a:lnTo>
                    <a:lnTo>
                      <a:pt x="2627" y="188"/>
                    </a:lnTo>
                    <a:lnTo>
                      <a:pt x="2711" y="169"/>
                    </a:lnTo>
                    <a:lnTo>
                      <a:pt x="2791" y="145"/>
                    </a:lnTo>
                    <a:lnTo>
                      <a:pt x="2869" y="116"/>
                    </a:lnTo>
                    <a:lnTo>
                      <a:pt x="2942" y="82"/>
                    </a:lnTo>
                    <a:lnTo>
                      <a:pt x="3009" y="45"/>
                    </a:lnTo>
                    <a:lnTo>
                      <a:pt x="3072" y="5"/>
                    </a:lnTo>
                    <a:lnTo>
                      <a:pt x="3078" y="0"/>
                    </a:lnTo>
                    <a:close/>
                  </a:path>
                </a:pathLst>
              </a:custGeom>
              <a:solidFill>
                <a:srgbClr val="FEA4D3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 dirty="0"/>
              </a:p>
            </p:txBody>
          </p:sp>
        </p:grpSp>
        <p:sp>
          <p:nvSpPr>
            <p:cNvPr id="41" name="TextBox 40"/>
            <p:cNvSpPr txBox="1"/>
            <p:nvPr/>
          </p:nvSpPr>
          <p:spPr>
            <a:xfrm>
              <a:off x="7822897" y="3510785"/>
              <a:ext cx="501380" cy="2559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</a:rPr>
                <a:t>6-8</a:t>
              </a:r>
            </a:p>
          </p:txBody>
        </p:sp>
      </p:grpSp>
      <p:grpSp>
        <p:nvGrpSpPr>
          <p:cNvPr id="7" name="Group 44"/>
          <p:cNvGrpSpPr>
            <a:grpSpLocks noChangeAspect="1"/>
          </p:cNvGrpSpPr>
          <p:nvPr/>
        </p:nvGrpSpPr>
        <p:grpSpPr>
          <a:xfrm>
            <a:off x="8792880" y="1005164"/>
            <a:ext cx="421994" cy="566659"/>
            <a:chOff x="8466951" y="3083423"/>
            <a:chExt cx="501380" cy="673258"/>
          </a:xfrm>
        </p:grpSpPr>
        <p:grpSp>
          <p:nvGrpSpPr>
            <p:cNvPr id="8" name="Group 10309"/>
            <p:cNvGrpSpPr>
              <a:grpSpLocks noChangeAspect="1"/>
            </p:cNvGrpSpPr>
            <p:nvPr/>
          </p:nvGrpSpPr>
          <p:grpSpPr>
            <a:xfrm>
              <a:off x="8473280" y="3083423"/>
              <a:ext cx="472820" cy="640080"/>
              <a:chOff x="4408884" y="2994633"/>
              <a:chExt cx="637539" cy="863069"/>
            </a:xfrm>
          </p:grpSpPr>
          <p:sp>
            <p:nvSpPr>
              <p:cNvPr id="52" name="Freeform 8"/>
              <p:cNvSpPr>
                <a:spLocks noEditPoints="1"/>
              </p:cNvSpPr>
              <p:nvPr/>
            </p:nvSpPr>
            <p:spPr bwMode="auto">
              <a:xfrm>
                <a:off x="4474548" y="2994633"/>
                <a:ext cx="506211" cy="562923"/>
              </a:xfrm>
              <a:custGeom>
                <a:avLst/>
                <a:gdLst/>
                <a:ahLst/>
                <a:cxnLst>
                  <a:cxn ang="0">
                    <a:pos x="312" y="420"/>
                  </a:cxn>
                  <a:cxn ang="0">
                    <a:pos x="268" y="427"/>
                  </a:cxn>
                  <a:cxn ang="0">
                    <a:pos x="183" y="396"/>
                  </a:cxn>
                  <a:cxn ang="0">
                    <a:pos x="183" y="592"/>
                  </a:cxn>
                  <a:cxn ang="0">
                    <a:pos x="248" y="676"/>
                  </a:cxn>
                  <a:cxn ang="0">
                    <a:pos x="340" y="725"/>
                  </a:cxn>
                  <a:cxn ang="0">
                    <a:pos x="385" y="725"/>
                  </a:cxn>
                  <a:cxn ang="0">
                    <a:pos x="475" y="676"/>
                  </a:cxn>
                  <a:cxn ang="0">
                    <a:pos x="542" y="592"/>
                  </a:cxn>
                  <a:cxn ang="0">
                    <a:pos x="540" y="410"/>
                  </a:cxn>
                  <a:cxn ang="0">
                    <a:pos x="438" y="448"/>
                  </a:cxn>
                  <a:cxn ang="0">
                    <a:pos x="347" y="457"/>
                  </a:cxn>
                  <a:cxn ang="0">
                    <a:pos x="329" y="381"/>
                  </a:cxn>
                  <a:cxn ang="0">
                    <a:pos x="84" y="209"/>
                  </a:cxn>
                  <a:cxn ang="0">
                    <a:pos x="80" y="221"/>
                  </a:cxn>
                  <a:cxn ang="0">
                    <a:pos x="110" y="259"/>
                  </a:cxn>
                  <a:cxn ang="0">
                    <a:pos x="122" y="258"/>
                  </a:cxn>
                  <a:cxn ang="0">
                    <a:pos x="125" y="191"/>
                  </a:cxn>
                  <a:cxn ang="0">
                    <a:pos x="172" y="144"/>
                  </a:cxn>
                  <a:cxn ang="0">
                    <a:pos x="166" y="162"/>
                  </a:cxn>
                  <a:cxn ang="0">
                    <a:pos x="187" y="189"/>
                  </a:cxn>
                  <a:cxn ang="0">
                    <a:pos x="207" y="188"/>
                  </a:cxn>
                  <a:cxn ang="0">
                    <a:pos x="215" y="174"/>
                  </a:cxn>
                  <a:cxn ang="0">
                    <a:pos x="197" y="145"/>
                  </a:cxn>
                  <a:cxn ang="0">
                    <a:pos x="262" y="67"/>
                  </a:cxn>
                  <a:cxn ang="0">
                    <a:pos x="227" y="107"/>
                  </a:cxn>
                  <a:cxn ang="0">
                    <a:pos x="295" y="118"/>
                  </a:cxn>
                  <a:cxn ang="0">
                    <a:pos x="298" y="107"/>
                  </a:cxn>
                  <a:cxn ang="0">
                    <a:pos x="265" y="67"/>
                  </a:cxn>
                  <a:cxn ang="0">
                    <a:pos x="285" y="4"/>
                  </a:cxn>
                  <a:cxn ang="0">
                    <a:pos x="368" y="104"/>
                  </a:cxn>
                  <a:cxn ang="0">
                    <a:pos x="543" y="174"/>
                  </a:cxn>
                  <a:cxn ang="0">
                    <a:pos x="627" y="262"/>
                  </a:cxn>
                  <a:cxn ang="0">
                    <a:pos x="656" y="382"/>
                  </a:cxn>
                  <a:cxn ang="0">
                    <a:pos x="686" y="553"/>
                  </a:cxn>
                  <a:cxn ang="0">
                    <a:pos x="723" y="672"/>
                  </a:cxn>
                  <a:cxn ang="0">
                    <a:pos x="700" y="702"/>
                  </a:cxn>
                  <a:cxn ang="0">
                    <a:pos x="612" y="751"/>
                  </a:cxn>
                  <a:cxn ang="0">
                    <a:pos x="517" y="763"/>
                  </a:cxn>
                  <a:cxn ang="0">
                    <a:pos x="489" y="749"/>
                  </a:cxn>
                  <a:cxn ang="0">
                    <a:pos x="403" y="793"/>
                  </a:cxn>
                  <a:cxn ang="0">
                    <a:pos x="338" y="799"/>
                  </a:cxn>
                  <a:cxn ang="0">
                    <a:pos x="238" y="749"/>
                  </a:cxn>
                  <a:cxn ang="0">
                    <a:pos x="224" y="754"/>
                  </a:cxn>
                  <a:cxn ang="0">
                    <a:pos x="137" y="758"/>
                  </a:cxn>
                  <a:cxn ang="0">
                    <a:pos x="42" y="716"/>
                  </a:cxn>
                  <a:cxn ang="0">
                    <a:pos x="0" y="676"/>
                  </a:cxn>
                  <a:cxn ang="0">
                    <a:pos x="23" y="606"/>
                  </a:cxn>
                  <a:cxn ang="0">
                    <a:pos x="64" y="416"/>
                  </a:cxn>
                  <a:cxn ang="0">
                    <a:pos x="16" y="232"/>
                  </a:cxn>
                  <a:cxn ang="0">
                    <a:pos x="19" y="194"/>
                  </a:cxn>
                  <a:cxn ang="0">
                    <a:pos x="118" y="148"/>
                  </a:cxn>
                  <a:cxn ang="0">
                    <a:pos x="116" y="128"/>
                  </a:cxn>
                  <a:cxn ang="0">
                    <a:pos x="177" y="83"/>
                  </a:cxn>
                  <a:cxn ang="0">
                    <a:pos x="192" y="90"/>
                  </a:cxn>
                </a:cxnLst>
                <a:rect l="0" t="0" r="r" b="b"/>
                <a:pathLst>
                  <a:path w="723" h="804">
                    <a:moveTo>
                      <a:pt x="329" y="379"/>
                    </a:moveTo>
                    <a:lnTo>
                      <a:pt x="327" y="381"/>
                    </a:lnTo>
                    <a:lnTo>
                      <a:pt x="315" y="417"/>
                    </a:lnTo>
                    <a:lnTo>
                      <a:pt x="312" y="420"/>
                    </a:lnTo>
                    <a:lnTo>
                      <a:pt x="309" y="425"/>
                    </a:lnTo>
                    <a:lnTo>
                      <a:pt x="306" y="427"/>
                    </a:lnTo>
                    <a:lnTo>
                      <a:pt x="302" y="428"/>
                    </a:lnTo>
                    <a:lnTo>
                      <a:pt x="268" y="427"/>
                    </a:lnTo>
                    <a:lnTo>
                      <a:pt x="238" y="420"/>
                    </a:lnTo>
                    <a:lnTo>
                      <a:pt x="210" y="410"/>
                    </a:lnTo>
                    <a:lnTo>
                      <a:pt x="184" y="398"/>
                    </a:lnTo>
                    <a:lnTo>
                      <a:pt x="183" y="396"/>
                    </a:lnTo>
                    <a:lnTo>
                      <a:pt x="181" y="398"/>
                    </a:lnTo>
                    <a:lnTo>
                      <a:pt x="180" y="399"/>
                    </a:lnTo>
                    <a:lnTo>
                      <a:pt x="180" y="565"/>
                    </a:lnTo>
                    <a:lnTo>
                      <a:pt x="183" y="592"/>
                    </a:lnTo>
                    <a:lnTo>
                      <a:pt x="192" y="618"/>
                    </a:lnTo>
                    <a:lnTo>
                      <a:pt x="206" y="641"/>
                    </a:lnTo>
                    <a:lnTo>
                      <a:pt x="226" y="661"/>
                    </a:lnTo>
                    <a:lnTo>
                      <a:pt x="248" y="676"/>
                    </a:lnTo>
                    <a:lnTo>
                      <a:pt x="280" y="693"/>
                    </a:lnTo>
                    <a:lnTo>
                      <a:pt x="306" y="707"/>
                    </a:lnTo>
                    <a:lnTo>
                      <a:pt x="326" y="717"/>
                    </a:lnTo>
                    <a:lnTo>
                      <a:pt x="340" y="725"/>
                    </a:lnTo>
                    <a:lnTo>
                      <a:pt x="352" y="729"/>
                    </a:lnTo>
                    <a:lnTo>
                      <a:pt x="362" y="731"/>
                    </a:lnTo>
                    <a:lnTo>
                      <a:pt x="373" y="729"/>
                    </a:lnTo>
                    <a:lnTo>
                      <a:pt x="385" y="725"/>
                    </a:lnTo>
                    <a:lnTo>
                      <a:pt x="399" y="717"/>
                    </a:lnTo>
                    <a:lnTo>
                      <a:pt x="419" y="707"/>
                    </a:lnTo>
                    <a:lnTo>
                      <a:pt x="443" y="693"/>
                    </a:lnTo>
                    <a:lnTo>
                      <a:pt x="475" y="676"/>
                    </a:lnTo>
                    <a:lnTo>
                      <a:pt x="499" y="661"/>
                    </a:lnTo>
                    <a:lnTo>
                      <a:pt x="517" y="641"/>
                    </a:lnTo>
                    <a:lnTo>
                      <a:pt x="533" y="618"/>
                    </a:lnTo>
                    <a:lnTo>
                      <a:pt x="542" y="592"/>
                    </a:lnTo>
                    <a:lnTo>
                      <a:pt x="545" y="565"/>
                    </a:lnTo>
                    <a:lnTo>
                      <a:pt x="543" y="413"/>
                    </a:lnTo>
                    <a:lnTo>
                      <a:pt x="543" y="411"/>
                    </a:lnTo>
                    <a:lnTo>
                      <a:pt x="540" y="410"/>
                    </a:lnTo>
                    <a:lnTo>
                      <a:pt x="539" y="410"/>
                    </a:lnTo>
                    <a:lnTo>
                      <a:pt x="507" y="427"/>
                    </a:lnTo>
                    <a:lnTo>
                      <a:pt x="473" y="439"/>
                    </a:lnTo>
                    <a:lnTo>
                      <a:pt x="438" y="448"/>
                    </a:lnTo>
                    <a:lnTo>
                      <a:pt x="400" y="454"/>
                    </a:lnTo>
                    <a:lnTo>
                      <a:pt x="355" y="460"/>
                    </a:lnTo>
                    <a:lnTo>
                      <a:pt x="350" y="459"/>
                    </a:lnTo>
                    <a:lnTo>
                      <a:pt x="347" y="457"/>
                    </a:lnTo>
                    <a:lnTo>
                      <a:pt x="344" y="454"/>
                    </a:lnTo>
                    <a:lnTo>
                      <a:pt x="343" y="451"/>
                    </a:lnTo>
                    <a:lnTo>
                      <a:pt x="330" y="381"/>
                    </a:lnTo>
                    <a:lnTo>
                      <a:pt x="329" y="381"/>
                    </a:lnTo>
                    <a:lnTo>
                      <a:pt x="329" y="379"/>
                    </a:lnTo>
                    <a:close/>
                    <a:moveTo>
                      <a:pt x="125" y="191"/>
                    </a:moveTo>
                    <a:lnTo>
                      <a:pt x="87" y="207"/>
                    </a:lnTo>
                    <a:lnTo>
                      <a:pt x="84" y="209"/>
                    </a:lnTo>
                    <a:lnTo>
                      <a:pt x="81" y="212"/>
                    </a:lnTo>
                    <a:lnTo>
                      <a:pt x="80" y="215"/>
                    </a:lnTo>
                    <a:lnTo>
                      <a:pt x="80" y="218"/>
                    </a:lnTo>
                    <a:lnTo>
                      <a:pt x="80" y="221"/>
                    </a:lnTo>
                    <a:lnTo>
                      <a:pt x="81" y="224"/>
                    </a:lnTo>
                    <a:lnTo>
                      <a:pt x="102" y="250"/>
                    </a:lnTo>
                    <a:lnTo>
                      <a:pt x="107" y="256"/>
                    </a:lnTo>
                    <a:lnTo>
                      <a:pt x="110" y="259"/>
                    </a:lnTo>
                    <a:lnTo>
                      <a:pt x="113" y="261"/>
                    </a:lnTo>
                    <a:lnTo>
                      <a:pt x="116" y="261"/>
                    </a:lnTo>
                    <a:lnTo>
                      <a:pt x="119" y="259"/>
                    </a:lnTo>
                    <a:lnTo>
                      <a:pt x="122" y="258"/>
                    </a:lnTo>
                    <a:lnTo>
                      <a:pt x="125" y="256"/>
                    </a:lnTo>
                    <a:lnTo>
                      <a:pt x="149" y="221"/>
                    </a:lnTo>
                    <a:lnTo>
                      <a:pt x="137" y="206"/>
                    </a:lnTo>
                    <a:lnTo>
                      <a:pt x="125" y="191"/>
                    </a:lnTo>
                    <a:close/>
                    <a:moveTo>
                      <a:pt x="183" y="139"/>
                    </a:moveTo>
                    <a:lnTo>
                      <a:pt x="177" y="140"/>
                    </a:lnTo>
                    <a:lnTo>
                      <a:pt x="172" y="142"/>
                    </a:lnTo>
                    <a:lnTo>
                      <a:pt x="172" y="144"/>
                    </a:lnTo>
                    <a:lnTo>
                      <a:pt x="168" y="147"/>
                    </a:lnTo>
                    <a:lnTo>
                      <a:pt x="166" y="153"/>
                    </a:lnTo>
                    <a:lnTo>
                      <a:pt x="165" y="157"/>
                    </a:lnTo>
                    <a:lnTo>
                      <a:pt x="166" y="162"/>
                    </a:lnTo>
                    <a:lnTo>
                      <a:pt x="169" y="166"/>
                    </a:lnTo>
                    <a:lnTo>
                      <a:pt x="177" y="175"/>
                    </a:lnTo>
                    <a:lnTo>
                      <a:pt x="183" y="185"/>
                    </a:lnTo>
                    <a:lnTo>
                      <a:pt x="187" y="189"/>
                    </a:lnTo>
                    <a:lnTo>
                      <a:pt x="192" y="191"/>
                    </a:lnTo>
                    <a:lnTo>
                      <a:pt x="197" y="192"/>
                    </a:lnTo>
                    <a:lnTo>
                      <a:pt x="203" y="191"/>
                    </a:lnTo>
                    <a:lnTo>
                      <a:pt x="207" y="188"/>
                    </a:lnTo>
                    <a:lnTo>
                      <a:pt x="207" y="188"/>
                    </a:lnTo>
                    <a:lnTo>
                      <a:pt x="212" y="183"/>
                    </a:lnTo>
                    <a:lnTo>
                      <a:pt x="213" y="179"/>
                    </a:lnTo>
                    <a:lnTo>
                      <a:pt x="215" y="174"/>
                    </a:lnTo>
                    <a:lnTo>
                      <a:pt x="213" y="168"/>
                    </a:lnTo>
                    <a:lnTo>
                      <a:pt x="210" y="163"/>
                    </a:lnTo>
                    <a:lnTo>
                      <a:pt x="206" y="157"/>
                    </a:lnTo>
                    <a:lnTo>
                      <a:pt x="197" y="145"/>
                    </a:lnTo>
                    <a:lnTo>
                      <a:pt x="192" y="142"/>
                    </a:lnTo>
                    <a:lnTo>
                      <a:pt x="187" y="139"/>
                    </a:lnTo>
                    <a:lnTo>
                      <a:pt x="183" y="139"/>
                    </a:lnTo>
                    <a:close/>
                    <a:moveTo>
                      <a:pt x="262" y="67"/>
                    </a:moveTo>
                    <a:lnTo>
                      <a:pt x="259" y="67"/>
                    </a:lnTo>
                    <a:lnTo>
                      <a:pt x="256" y="69"/>
                    </a:lnTo>
                    <a:lnTo>
                      <a:pt x="253" y="72"/>
                    </a:lnTo>
                    <a:lnTo>
                      <a:pt x="227" y="107"/>
                    </a:lnTo>
                    <a:lnTo>
                      <a:pt x="248" y="133"/>
                    </a:lnTo>
                    <a:lnTo>
                      <a:pt x="251" y="137"/>
                    </a:lnTo>
                    <a:lnTo>
                      <a:pt x="291" y="121"/>
                    </a:lnTo>
                    <a:lnTo>
                      <a:pt x="295" y="118"/>
                    </a:lnTo>
                    <a:lnTo>
                      <a:pt x="297" y="113"/>
                    </a:lnTo>
                    <a:lnTo>
                      <a:pt x="298" y="113"/>
                    </a:lnTo>
                    <a:lnTo>
                      <a:pt x="298" y="110"/>
                    </a:lnTo>
                    <a:lnTo>
                      <a:pt x="298" y="107"/>
                    </a:lnTo>
                    <a:lnTo>
                      <a:pt x="297" y="104"/>
                    </a:lnTo>
                    <a:lnTo>
                      <a:pt x="271" y="70"/>
                    </a:lnTo>
                    <a:lnTo>
                      <a:pt x="268" y="69"/>
                    </a:lnTo>
                    <a:lnTo>
                      <a:pt x="265" y="67"/>
                    </a:lnTo>
                    <a:lnTo>
                      <a:pt x="262" y="67"/>
                    </a:lnTo>
                    <a:close/>
                    <a:moveTo>
                      <a:pt x="271" y="0"/>
                    </a:moveTo>
                    <a:lnTo>
                      <a:pt x="279" y="0"/>
                    </a:lnTo>
                    <a:lnTo>
                      <a:pt x="285" y="4"/>
                    </a:lnTo>
                    <a:lnTo>
                      <a:pt x="291" y="7"/>
                    </a:lnTo>
                    <a:lnTo>
                      <a:pt x="295" y="11"/>
                    </a:lnTo>
                    <a:lnTo>
                      <a:pt x="368" y="102"/>
                    </a:lnTo>
                    <a:lnTo>
                      <a:pt x="368" y="104"/>
                    </a:lnTo>
                    <a:lnTo>
                      <a:pt x="411" y="110"/>
                    </a:lnTo>
                    <a:lnTo>
                      <a:pt x="454" y="124"/>
                    </a:lnTo>
                    <a:lnTo>
                      <a:pt x="498" y="145"/>
                    </a:lnTo>
                    <a:lnTo>
                      <a:pt x="543" y="174"/>
                    </a:lnTo>
                    <a:lnTo>
                      <a:pt x="572" y="194"/>
                    </a:lnTo>
                    <a:lnTo>
                      <a:pt x="596" y="215"/>
                    </a:lnTo>
                    <a:lnTo>
                      <a:pt x="613" y="238"/>
                    </a:lnTo>
                    <a:lnTo>
                      <a:pt x="627" y="262"/>
                    </a:lnTo>
                    <a:lnTo>
                      <a:pt x="638" y="288"/>
                    </a:lnTo>
                    <a:lnTo>
                      <a:pt x="645" y="317"/>
                    </a:lnTo>
                    <a:lnTo>
                      <a:pt x="650" y="347"/>
                    </a:lnTo>
                    <a:lnTo>
                      <a:pt x="656" y="382"/>
                    </a:lnTo>
                    <a:lnTo>
                      <a:pt x="660" y="419"/>
                    </a:lnTo>
                    <a:lnTo>
                      <a:pt x="666" y="460"/>
                    </a:lnTo>
                    <a:lnTo>
                      <a:pt x="676" y="506"/>
                    </a:lnTo>
                    <a:lnTo>
                      <a:pt x="686" y="553"/>
                    </a:lnTo>
                    <a:lnTo>
                      <a:pt x="701" y="606"/>
                    </a:lnTo>
                    <a:lnTo>
                      <a:pt x="721" y="664"/>
                    </a:lnTo>
                    <a:lnTo>
                      <a:pt x="723" y="669"/>
                    </a:lnTo>
                    <a:lnTo>
                      <a:pt x="723" y="672"/>
                    </a:lnTo>
                    <a:lnTo>
                      <a:pt x="723" y="676"/>
                    </a:lnTo>
                    <a:lnTo>
                      <a:pt x="721" y="679"/>
                    </a:lnTo>
                    <a:lnTo>
                      <a:pt x="714" y="690"/>
                    </a:lnTo>
                    <a:lnTo>
                      <a:pt x="700" y="702"/>
                    </a:lnTo>
                    <a:lnTo>
                      <a:pt x="682" y="716"/>
                    </a:lnTo>
                    <a:lnTo>
                      <a:pt x="660" y="728"/>
                    </a:lnTo>
                    <a:lnTo>
                      <a:pt x="638" y="740"/>
                    </a:lnTo>
                    <a:lnTo>
                      <a:pt x="612" y="751"/>
                    </a:lnTo>
                    <a:lnTo>
                      <a:pt x="587" y="758"/>
                    </a:lnTo>
                    <a:lnTo>
                      <a:pt x="562" y="763"/>
                    </a:lnTo>
                    <a:lnTo>
                      <a:pt x="539" y="764"/>
                    </a:lnTo>
                    <a:lnTo>
                      <a:pt x="517" y="763"/>
                    </a:lnTo>
                    <a:lnTo>
                      <a:pt x="501" y="754"/>
                    </a:lnTo>
                    <a:lnTo>
                      <a:pt x="495" y="751"/>
                    </a:lnTo>
                    <a:lnTo>
                      <a:pt x="492" y="749"/>
                    </a:lnTo>
                    <a:lnTo>
                      <a:pt x="489" y="749"/>
                    </a:lnTo>
                    <a:lnTo>
                      <a:pt x="486" y="749"/>
                    </a:lnTo>
                    <a:lnTo>
                      <a:pt x="452" y="767"/>
                    </a:lnTo>
                    <a:lnTo>
                      <a:pt x="425" y="783"/>
                    </a:lnTo>
                    <a:lnTo>
                      <a:pt x="403" y="793"/>
                    </a:lnTo>
                    <a:lnTo>
                      <a:pt x="385" y="799"/>
                    </a:lnTo>
                    <a:lnTo>
                      <a:pt x="370" y="804"/>
                    </a:lnTo>
                    <a:lnTo>
                      <a:pt x="355" y="804"/>
                    </a:lnTo>
                    <a:lnTo>
                      <a:pt x="338" y="799"/>
                    </a:lnTo>
                    <a:lnTo>
                      <a:pt x="320" y="793"/>
                    </a:lnTo>
                    <a:lnTo>
                      <a:pt x="298" y="783"/>
                    </a:lnTo>
                    <a:lnTo>
                      <a:pt x="271" y="767"/>
                    </a:lnTo>
                    <a:lnTo>
                      <a:pt x="238" y="749"/>
                    </a:lnTo>
                    <a:lnTo>
                      <a:pt x="235" y="749"/>
                    </a:lnTo>
                    <a:lnTo>
                      <a:pt x="232" y="749"/>
                    </a:lnTo>
                    <a:lnTo>
                      <a:pt x="229" y="751"/>
                    </a:lnTo>
                    <a:lnTo>
                      <a:pt x="224" y="754"/>
                    </a:lnTo>
                    <a:lnTo>
                      <a:pt x="206" y="763"/>
                    </a:lnTo>
                    <a:lnTo>
                      <a:pt x="184" y="766"/>
                    </a:lnTo>
                    <a:lnTo>
                      <a:pt x="162" y="764"/>
                    </a:lnTo>
                    <a:lnTo>
                      <a:pt x="137" y="758"/>
                    </a:lnTo>
                    <a:lnTo>
                      <a:pt x="111" y="751"/>
                    </a:lnTo>
                    <a:lnTo>
                      <a:pt x="87" y="740"/>
                    </a:lnTo>
                    <a:lnTo>
                      <a:pt x="63" y="728"/>
                    </a:lnTo>
                    <a:lnTo>
                      <a:pt x="42" y="716"/>
                    </a:lnTo>
                    <a:lnTo>
                      <a:pt x="25" y="702"/>
                    </a:lnTo>
                    <a:lnTo>
                      <a:pt x="11" y="690"/>
                    </a:lnTo>
                    <a:lnTo>
                      <a:pt x="2" y="679"/>
                    </a:lnTo>
                    <a:lnTo>
                      <a:pt x="0" y="676"/>
                    </a:lnTo>
                    <a:lnTo>
                      <a:pt x="0" y="672"/>
                    </a:lnTo>
                    <a:lnTo>
                      <a:pt x="0" y="669"/>
                    </a:lnTo>
                    <a:lnTo>
                      <a:pt x="2" y="664"/>
                    </a:lnTo>
                    <a:lnTo>
                      <a:pt x="23" y="606"/>
                    </a:lnTo>
                    <a:lnTo>
                      <a:pt x="38" y="551"/>
                    </a:lnTo>
                    <a:lnTo>
                      <a:pt x="49" y="503"/>
                    </a:lnTo>
                    <a:lnTo>
                      <a:pt x="58" y="457"/>
                    </a:lnTo>
                    <a:lnTo>
                      <a:pt x="64" y="416"/>
                    </a:lnTo>
                    <a:lnTo>
                      <a:pt x="69" y="379"/>
                    </a:lnTo>
                    <a:lnTo>
                      <a:pt x="73" y="344"/>
                    </a:lnTo>
                    <a:lnTo>
                      <a:pt x="80" y="312"/>
                    </a:lnTo>
                    <a:lnTo>
                      <a:pt x="16" y="232"/>
                    </a:lnTo>
                    <a:lnTo>
                      <a:pt x="11" y="220"/>
                    </a:lnTo>
                    <a:lnTo>
                      <a:pt x="11" y="206"/>
                    </a:lnTo>
                    <a:lnTo>
                      <a:pt x="14" y="200"/>
                    </a:lnTo>
                    <a:lnTo>
                      <a:pt x="19" y="194"/>
                    </a:lnTo>
                    <a:lnTo>
                      <a:pt x="25" y="189"/>
                    </a:lnTo>
                    <a:lnTo>
                      <a:pt x="31" y="185"/>
                    </a:lnTo>
                    <a:lnTo>
                      <a:pt x="118" y="148"/>
                    </a:lnTo>
                    <a:lnTo>
                      <a:pt x="118" y="148"/>
                    </a:lnTo>
                    <a:lnTo>
                      <a:pt x="115" y="144"/>
                    </a:lnTo>
                    <a:lnTo>
                      <a:pt x="113" y="139"/>
                    </a:lnTo>
                    <a:lnTo>
                      <a:pt x="115" y="133"/>
                    </a:lnTo>
                    <a:lnTo>
                      <a:pt x="116" y="128"/>
                    </a:lnTo>
                    <a:lnTo>
                      <a:pt x="119" y="125"/>
                    </a:lnTo>
                    <a:lnTo>
                      <a:pt x="168" y="87"/>
                    </a:lnTo>
                    <a:lnTo>
                      <a:pt x="172" y="84"/>
                    </a:lnTo>
                    <a:lnTo>
                      <a:pt x="177" y="83"/>
                    </a:lnTo>
                    <a:lnTo>
                      <a:pt x="183" y="84"/>
                    </a:lnTo>
                    <a:lnTo>
                      <a:pt x="187" y="86"/>
                    </a:lnTo>
                    <a:lnTo>
                      <a:pt x="191" y="90"/>
                    </a:lnTo>
                    <a:lnTo>
                      <a:pt x="192" y="90"/>
                    </a:lnTo>
                    <a:lnTo>
                      <a:pt x="247" y="14"/>
                    </a:lnTo>
                    <a:lnTo>
                      <a:pt x="257" y="5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FD77B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800" dirty="0"/>
              </a:p>
            </p:txBody>
          </p:sp>
          <p:sp>
            <p:nvSpPr>
              <p:cNvPr id="53" name="Freeform 10088"/>
              <p:cNvSpPr>
                <a:spLocks noEditPoints="1"/>
              </p:cNvSpPr>
              <p:nvPr/>
            </p:nvSpPr>
            <p:spPr bwMode="auto">
              <a:xfrm>
                <a:off x="4408884" y="3535481"/>
                <a:ext cx="637539" cy="322221"/>
              </a:xfrm>
              <a:custGeom>
                <a:avLst/>
                <a:gdLst/>
                <a:ahLst/>
                <a:cxnLst>
                  <a:cxn ang="0">
                    <a:pos x="2916" y="262"/>
                  </a:cxn>
                  <a:cxn ang="0">
                    <a:pos x="2738" y="318"/>
                  </a:cxn>
                  <a:cxn ang="0">
                    <a:pos x="2551" y="352"/>
                  </a:cxn>
                  <a:cxn ang="0">
                    <a:pos x="2355" y="364"/>
                  </a:cxn>
                  <a:cxn ang="0">
                    <a:pos x="2162" y="354"/>
                  </a:cxn>
                  <a:cxn ang="0">
                    <a:pos x="1977" y="319"/>
                  </a:cxn>
                  <a:cxn ang="0">
                    <a:pos x="1804" y="266"/>
                  </a:cxn>
                  <a:cxn ang="0">
                    <a:pos x="1761" y="291"/>
                  </a:cxn>
                  <a:cxn ang="0">
                    <a:pos x="1860" y="397"/>
                  </a:cxn>
                  <a:cxn ang="0">
                    <a:pos x="1982" y="481"/>
                  </a:cxn>
                  <a:cxn ang="0">
                    <a:pos x="2122" y="541"/>
                  </a:cxn>
                  <a:cxn ang="0">
                    <a:pos x="2276" y="573"/>
                  </a:cxn>
                  <a:cxn ang="0">
                    <a:pos x="2441" y="573"/>
                  </a:cxn>
                  <a:cxn ang="0">
                    <a:pos x="2597" y="541"/>
                  </a:cxn>
                  <a:cxn ang="0">
                    <a:pos x="2738" y="480"/>
                  </a:cxn>
                  <a:cxn ang="0">
                    <a:pos x="2860" y="394"/>
                  </a:cxn>
                  <a:cxn ang="0">
                    <a:pos x="2959" y="286"/>
                  </a:cxn>
                  <a:cxn ang="0">
                    <a:pos x="3078" y="0"/>
                  </a:cxn>
                  <a:cxn ang="0">
                    <a:pos x="4717" y="779"/>
                  </a:cxn>
                  <a:cxn ang="0">
                    <a:pos x="3683" y="1565"/>
                  </a:cxn>
                  <a:cxn ang="0">
                    <a:pos x="1034" y="2604"/>
                  </a:cxn>
                  <a:cxn ang="0">
                    <a:pos x="591" y="1776"/>
                  </a:cxn>
                  <a:cxn ang="0">
                    <a:pos x="1477" y="79"/>
                  </a:cxn>
                  <a:cxn ang="0">
                    <a:pos x="1645" y="10"/>
                  </a:cxn>
                  <a:cxn ang="0">
                    <a:pos x="1794" y="95"/>
                  </a:cxn>
                  <a:cxn ang="0">
                    <a:pos x="1963" y="159"/>
                  </a:cxn>
                  <a:cxn ang="0">
                    <a:pos x="2152" y="199"/>
                  </a:cxn>
                  <a:cxn ang="0">
                    <a:pos x="2355" y="213"/>
                  </a:cxn>
                  <a:cxn ang="0">
                    <a:pos x="2538" y="202"/>
                  </a:cxn>
                  <a:cxn ang="0">
                    <a:pos x="2711" y="169"/>
                  </a:cxn>
                  <a:cxn ang="0">
                    <a:pos x="2869" y="116"/>
                  </a:cxn>
                  <a:cxn ang="0">
                    <a:pos x="3009" y="45"/>
                  </a:cxn>
                  <a:cxn ang="0">
                    <a:pos x="3078" y="0"/>
                  </a:cxn>
                </a:cxnLst>
                <a:rect l="0" t="0" r="r" b="b"/>
                <a:pathLst>
                  <a:path w="4717" h="2604">
                    <a:moveTo>
                      <a:pt x="2999" y="226"/>
                    </a:moveTo>
                    <a:lnTo>
                      <a:pt x="2916" y="262"/>
                    </a:lnTo>
                    <a:lnTo>
                      <a:pt x="2829" y="294"/>
                    </a:lnTo>
                    <a:lnTo>
                      <a:pt x="2738" y="318"/>
                    </a:lnTo>
                    <a:lnTo>
                      <a:pt x="2647" y="338"/>
                    </a:lnTo>
                    <a:lnTo>
                      <a:pt x="2551" y="352"/>
                    </a:lnTo>
                    <a:lnTo>
                      <a:pt x="2454" y="361"/>
                    </a:lnTo>
                    <a:lnTo>
                      <a:pt x="2355" y="364"/>
                    </a:lnTo>
                    <a:lnTo>
                      <a:pt x="2258" y="361"/>
                    </a:lnTo>
                    <a:lnTo>
                      <a:pt x="2162" y="354"/>
                    </a:lnTo>
                    <a:lnTo>
                      <a:pt x="2069" y="339"/>
                    </a:lnTo>
                    <a:lnTo>
                      <a:pt x="1977" y="319"/>
                    </a:lnTo>
                    <a:lnTo>
                      <a:pt x="1889" y="295"/>
                    </a:lnTo>
                    <a:lnTo>
                      <a:pt x="1804" y="266"/>
                    </a:lnTo>
                    <a:lnTo>
                      <a:pt x="1721" y="231"/>
                    </a:lnTo>
                    <a:lnTo>
                      <a:pt x="1761" y="291"/>
                    </a:lnTo>
                    <a:lnTo>
                      <a:pt x="1807" y="346"/>
                    </a:lnTo>
                    <a:lnTo>
                      <a:pt x="1860" y="397"/>
                    </a:lnTo>
                    <a:lnTo>
                      <a:pt x="1917" y="442"/>
                    </a:lnTo>
                    <a:lnTo>
                      <a:pt x="1982" y="481"/>
                    </a:lnTo>
                    <a:lnTo>
                      <a:pt x="2049" y="514"/>
                    </a:lnTo>
                    <a:lnTo>
                      <a:pt x="2122" y="541"/>
                    </a:lnTo>
                    <a:lnTo>
                      <a:pt x="2198" y="561"/>
                    </a:lnTo>
                    <a:lnTo>
                      <a:pt x="2276" y="573"/>
                    </a:lnTo>
                    <a:lnTo>
                      <a:pt x="2359" y="577"/>
                    </a:lnTo>
                    <a:lnTo>
                      <a:pt x="2441" y="573"/>
                    </a:lnTo>
                    <a:lnTo>
                      <a:pt x="2521" y="561"/>
                    </a:lnTo>
                    <a:lnTo>
                      <a:pt x="2597" y="541"/>
                    </a:lnTo>
                    <a:lnTo>
                      <a:pt x="2670" y="514"/>
                    </a:lnTo>
                    <a:lnTo>
                      <a:pt x="2738" y="480"/>
                    </a:lnTo>
                    <a:lnTo>
                      <a:pt x="2803" y="439"/>
                    </a:lnTo>
                    <a:lnTo>
                      <a:pt x="2860" y="394"/>
                    </a:lnTo>
                    <a:lnTo>
                      <a:pt x="2913" y="342"/>
                    </a:lnTo>
                    <a:lnTo>
                      <a:pt x="2959" y="286"/>
                    </a:lnTo>
                    <a:lnTo>
                      <a:pt x="2999" y="226"/>
                    </a:lnTo>
                    <a:close/>
                    <a:moveTo>
                      <a:pt x="3078" y="0"/>
                    </a:moveTo>
                    <a:lnTo>
                      <a:pt x="3236" y="76"/>
                    </a:lnTo>
                    <a:lnTo>
                      <a:pt x="4717" y="779"/>
                    </a:lnTo>
                    <a:lnTo>
                      <a:pt x="4126" y="1776"/>
                    </a:lnTo>
                    <a:lnTo>
                      <a:pt x="3683" y="1565"/>
                    </a:lnTo>
                    <a:lnTo>
                      <a:pt x="3683" y="2604"/>
                    </a:lnTo>
                    <a:lnTo>
                      <a:pt x="1034" y="2604"/>
                    </a:lnTo>
                    <a:lnTo>
                      <a:pt x="1034" y="1565"/>
                    </a:lnTo>
                    <a:lnTo>
                      <a:pt x="591" y="1776"/>
                    </a:lnTo>
                    <a:lnTo>
                      <a:pt x="0" y="779"/>
                    </a:lnTo>
                    <a:lnTo>
                      <a:pt x="1477" y="79"/>
                    </a:lnTo>
                    <a:lnTo>
                      <a:pt x="1635" y="3"/>
                    </a:lnTo>
                    <a:lnTo>
                      <a:pt x="1645" y="10"/>
                    </a:lnTo>
                    <a:lnTo>
                      <a:pt x="1717" y="55"/>
                    </a:lnTo>
                    <a:lnTo>
                      <a:pt x="1794" y="95"/>
                    </a:lnTo>
                    <a:lnTo>
                      <a:pt x="1876" y="129"/>
                    </a:lnTo>
                    <a:lnTo>
                      <a:pt x="1963" y="159"/>
                    </a:lnTo>
                    <a:lnTo>
                      <a:pt x="2056" y="182"/>
                    </a:lnTo>
                    <a:lnTo>
                      <a:pt x="2152" y="199"/>
                    </a:lnTo>
                    <a:lnTo>
                      <a:pt x="2252" y="211"/>
                    </a:lnTo>
                    <a:lnTo>
                      <a:pt x="2355" y="213"/>
                    </a:lnTo>
                    <a:lnTo>
                      <a:pt x="2448" y="211"/>
                    </a:lnTo>
                    <a:lnTo>
                      <a:pt x="2538" y="202"/>
                    </a:lnTo>
                    <a:lnTo>
                      <a:pt x="2627" y="188"/>
                    </a:lnTo>
                    <a:lnTo>
                      <a:pt x="2711" y="169"/>
                    </a:lnTo>
                    <a:lnTo>
                      <a:pt x="2791" y="145"/>
                    </a:lnTo>
                    <a:lnTo>
                      <a:pt x="2869" y="116"/>
                    </a:lnTo>
                    <a:lnTo>
                      <a:pt x="2942" y="82"/>
                    </a:lnTo>
                    <a:lnTo>
                      <a:pt x="3009" y="45"/>
                    </a:lnTo>
                    <a:lnTo>
                      <a:pt x="3072" y="5"/>
                    </a:lnTo>
                    <a:lnTo>
                      <a:pt x="3078" y="0"/>
                    </a:lnTo>
                    <a:close/>
                  </a:path>
                </a:pathLst>
              </a:custGeom>
              <a:solidFill>
                <a:srgbClr val="FD77B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800" dirty="0"/>
              </a:p>
            </p:txBody>
          </p:sp>
        </p:grpSp>
        <p:sp>
          <p:nvSpPr>
            <p:cNvPr id="51" name="TextBox 50"/>
            <p:cNvSpPr txBox="1"/>
            <p:nvPr/>
          </p:nvSpPr>
          <p:spPr>
            <a:xfrm>
              <a:off x="8466951" y="3500708"/>
              <a:ext cx="501380" cy="2559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</a:rPr>
                <a:t>9-11</a:t>
              </a:r>
            </a:p>
          </p:txBody>
        </p:sp>
      </p:grpSp>
      <p:grpSp>
        <p:nvGrpSpPr>
          <p:cNvPr id="9" name="Group 53"/>
          <p:cNvGrpSpPr>
            <a:grpSpLocks noChangeAspect="1"/>
          </p:cNvGrpSpPr>
          <p:nvPr/>
        </p:nvGrpSpPr>
        <p:grpSpPr>
          <a:xfrm>
            <a:off x="3303414" y="1005159"/>
            <a:ext cx="421994" cy="566667"/>
            <a:chOff x="8466951" y="3083423"/>
            <a:chExt cx="501380" cy="673269"/>
          </a:xfrm>
          <a:solidFill>
            <a:srgbClr val="FC46A5"/>
          </a:solidFill>
        </p:grpSpPr>
        <p:grpSp>
          <p:nvGrpSpPr>
            <p:cNvPr id="10" name="Group 10309"/>
            <p:cNvGrpSpPr>
              <a:grpSpLocks noChangeAspect="1"/>
            </p:cNvGrpSpPr>
            <p:nvPr/>
          </p:nvGrpSpPr>
          <p:grpSpPr>
            <a:xfrm>
              <a:off x="8473280" y="3083423"/>
              <a:ext cx="472820" cy="640080"/>
              <a:chOff x="4408884" y="2994633"/>
              <a:chExt cx="637539" cy="863069"/>
            </a:xfrm>
            <a:grpFill/>
          </p:grpSpPr>
          <p:sp>
            <p:nvSpPr>
              <p:cNvPr id="57" name="Freeform 8"/>
              <p:cNvSpPr>
                <a:spLocks noEditPoints="1"/>
              </p:cNvSpPr>
              <p:nvPr/>
            </p:nvSpPr>
            <p:spPr bwMode="auto">
              <a:xfrm>
                <a:off x="4474548" y="2994633"/>
                <a:ext cx="506211" cy="562923"/>
              </a:xfrm>
              <a:custGeom>
                <a:avLst/>
                <a:gdLst/>
                <a:ahLst/>
                <a:cxnLst>
                  <a:cxn ang="0">
                    <a:pos x="312" y="420"/>
                  </a:cxn>
                  <a:cxn ang="0">
                    <a:pos x="268" y="427"/>
                  </a:cxn>
                  <a:cxn ang="0">
                    <a:pos x="183" y="396"/>
                  </a:cxn>
                  <a:cxn ang="0">
                    <a:pos x="183" y="592"/>
                  </a:cxn>
                  <a:cxn ang="0">
                    <a:pos x="248" y="676"/>
                  </a:cxn>
                  <a:cxn ang="0">
                    <a:pos x="340" y="725"/>
                  </a:cxn>
                  <a:cxn ang="0">
                    <a:pos x="385" y="725"/>
                  </a:cxn>
                  <a:cxn ang="0">
                    <a:pos x="475" y="676"/>
                  </a:cxn>
                  <a:cxn ang="0">
                    <a:pos x="542" y="592"/>
                  </a:cxn>
                  <a:cxn ang="0">
                    <a:pos x="540" y="410"/>
                  </a:cxn>
                  <a:cxn ang="0">
                    <a:pos x="438" y="448"/>
                  </a:cxn>
                  <a:cxn ang="0">
                    <a:pos x="347" y="457"/>
                  </a:cxn>
                  <a:cxn ang="0">
                    <a:pos x="329" y="381"/>
                  </a:cxn>
                  <a:cxn ang="0">
                    <a:pos x="84" y="209"/>
                  </a:cxn>
                  <a:cxn ang="0">
                    <a:pos x="80" y="221"/>
                  </a:cxn>
                  <a:cxn ang="0">
                    <a:pos x="110" y="259"/>
                  </a:cxn>
                  <a:cxn ang="0">
                    <a:pos x="122" y="258"/>
                  </a:cxn>
                  <a:cxn ang="0">
                    <a:pos x="125" y="191"/>
                  </a:cxn>
                  <a:cxn ang="0">
                    <a:pos x="172" y="144"/>
                  </a:cxn>
                  <a:cxn ang="0">
                    <a:pos x="166" y="162"/>
                  </a:cxn>
                  <a:cxn ang="0">
                    <a:pos x="187" y="189"/>
                  </a:cxn>
                  <a:cxn ang="0">
                    <a:pos x="207" y="188"/>
                  </a:cxn>
                  <a:cxn ang="0">
                    <a:pos x="215" y="174"/>
                  </a:cxn>
                  <a:cxn ang="0">
                    <a:pos x="197" y="145"/>
                  </a:cxn>
                  <a:cxn ang="0">
                    <a:pos x="262" y="67"/>
                  </a:cxn>
                  <a:cxn ang="0">
                    <a:pos x="227" y="107"/>
                  </a:cxn>
                  <a:cxn ang="0">
                    <a:pos x="295" y="118"/>
                  </a:cxn>
                  <a:cxn ang="0">
                    <a:pos x="298" y="107"/>
                  </a:cxn>
                  <a:cxn ang="0">
                    <a:pos x="265" y="67"/>
                  </a:cxn>
                  <a:cxn ang="0">
                    <a:pos x="285" y="4"/>
                  </a:cxn>
                  <a:cxn ang="0">
                    <a:pos x="368" y="104"/>
                  </a:cxn>
                  <a:cxn ang="0">
                    <a:pos x="543" y="174"/>
                  </a:cxn>
                  <a:cxn ang="0">
                    <a:pos x="627" y="262"/>
                  </a:cxn>
                  <a:cxn ang="0">
                    <a:pos x="656" y="382"/>
                  </a:cxn>
                  <a:cxn ang="0">
                    <a:pos x="686" y="553"/>
                  </a:cxn>
                  <a:cxn ang="0">
                    <a:pos x="723" y="672"/>
                  </a:cxn>
                  <a:cxn ang="0">
                    <a:pos x="700" y="702"/>
                  </a:cxn>
                  <a:cxn ang="0">
                    <a:pos x="612" y="751"/>
                  </a:cxn>
                  <a:cxn ang="0">
                    <a:pos x="517" y="763"/>
                  </a:cxn>
                  <a:cxn ang="0">
                    <a:pos x="489" y="749"/>
                  </a:cxn>
                  <a:cxn ang="0">
                    <a:pos x="403" y="793"/>
                  </a:cxn>
                  <a:cxn ang="0">
                    <a:pos x="338" y="799"/>
                  </a:cxn>
                  <a:cxn ang="0">
                    <a:pos x="238" y="749"/>
                  </a:cxn>
                  <a:cxn ang="0">
                    <a:pos x="224" y="754"/>
                  </a:cxn>
                  <a:cxn ang="0">
                    <a:pos x="137" y="758"/>
                  </a:cxn>
                  <a:cxn ang="0">
                    <a:pos x="42" y="716"/>
                  </a:cxn>
                  <a:cxn ang="0">
                    <a:pos x="0" y="676"/>
                  </a:cxn>
                  <a:cxn ang="0">
                    <a:pos x="23" y="606"/>
                  </a:cxn>
                  <a:cxn ang="0">
                    <a:pos x="64" y="416"/>
                  </a:cxn>
                  <a:cxn ang="0">
                    <a:pos x="16" y="232"/>
                  </a:cxn>
                  <a:cxn ang="0">
                    <a:pos x="19" y="194"/>
                  </a:cxn>
                  <a:cxn ang="0">
                    <a:pos x="118" y="148"/>
                  </a:cxn>
                  <a:cxn ang="0">
                    <a:pos x="116" y="128"/>
                  </a:cxn>
                  <a:cxn ang="0">
                    <a:pos x="177" y="83"/>
                  </a:cxn>
                  <a:cxn ang="0">
                    <a:pos x="192" y="90"/>
                  </a:cxn>
                </a:cxnLst>
                <a:rect l="0" t="0" r="r" b="b"/>
                <a:pathLst>
                  <a:path w="723" h="804">
                    <a:moveTo>
                      <a:pt x="329" y="379"/>
                    </a:moveTo>
                    <a:lnTo>
                      <a:pt x="327" y="381"/>
                    </a:lnTo>
                    <a:lnTo>
                      <a:pt x="315" y="417"/>
                    </a:lnTo>
                    <a:lnTo>
                      <a:pt x="312" y="420"/>
                    </a:lnTo>
                    <a:lnTo>
                      <a:pt x="309" y="425"/>
                    </a:lnTo>
                    <a:lnTo>
                      <a:pt x="306" y="427"/>
                    </a:lnTo>
                    <a:lnTo>
                      <a:pt x="302" y="428"/>
                    </a:lnTo>
                    <a:lnTo>
                      <a:pt x="268" y="427"/>
                    </a:lnTo>
                    <a:lnTo>
                      <a:pt x="238" y="420"/>
                    </a:lnTo>
                    <a:lnTo>
                      <a:pt x="210" y="410"/>
                    </a:lnTo>
                    <a:lnTo>
                      <a:pt x="184" y="398"/>
                    </a:lnTo>
                    <a:lnTo>
                      <a:pt x="183" y="396"/>
                    </a:lnTo>
                    <a:lnTo>
                      <a:pt x="181" y="398"/>
                    </a:lnTo>
                    <a:lnTo>
                      <a:pt x="180" y="399"/>
                    </a:lnTo>
                    <a:lnTo>
                      <a:pt x="180" y="565"/>
                    </a:lnTo>
                    <a:lnTo>
                      <a:pt x="183" y="592"/>
                    </a:lnTo>
                    <a:lnTo>
                      <a:pt x="192" y="618"/>
                    </a:lnTo>
                    <a:lnTo>
                      <a:pt x="206" y="641"/>
                    </a:lnTo>
                    <a:lnTo>
                      <a:pt x="226" y="661"/>
                    </a:lnTo>
                    <a:lnTo>
                      <a:pt x="248" y="676"/>
                    </a:lnTo>
                    <a:lnTo>
                      <a:pt x="280" y="693"/>
                    </a:lnTo>
                    <a:lnTo>
                      <a:pt x="306" y="707"/>
                    </a:lnTo>
                    <a:lnTo>
                      <a:pt x="326" y="717"/>
                    </a:lnTo>
                    <a:lnTo>
                      <a:pt x="340" y="725"/>
                    </a:lnTo>
                    <a:lnTo>
                      <a:pt x="352" y="729"/>
                    </a:lnTo>
                    <a:lnTo>
                      <a:pt x="362" y="731"/>
                    </a:lnTo>
                    <a:lnTo>
                      <a:pt x="373" y="729"/>
                    </a:lnTo>
                    <a:lnTo>
                      <a:pt x="385" y="725"/>
                    </a:lnTo>
                    <a:lnTo>
                      <a:pt x="399" y="717"/>
                    </a:lnTo>
                    <a:lnTo>
                      <a:pt x="419" y="707"/>
                    </a:lnTo>
                    <a:lnTo>
                      <a:pt x="443" y="693"/>
                    </a:lnTo>
                    <a:lnTo>
                      <a:pt x="475" y="676"/>
                    </a:lnTo>
                    <a:lnTo>
                      <a:pt x="499" y="661"/>
                    </a:lnTo>
                    <a:lnTo>
                      <a:pt x="517" y="641"/>
                    </a:lnTo>
                    <a:lnTo>
                      <a:pt x="533" y="618"/>
                    </a:lnTo>
                    <a:lnTo>
                      <a:pt x="542" y="592"/>
                    </a:lnTo>
                    <a:lnTo>
                      <a:pt x="545" y="565"/>
                    </a:lnTo>
                    <a:lnTo>
                      <a:pt x="543" y="413"/>
                    </a:lnTo>
                    <a:lnTo>
                      <a:pt x="543" y="411"/>
                    </a:lnTo>
                    <a:lnTo>
                      <a:pt x="540" y="410"/>
                    </a:lnTo>
                    <a:lnTo>
                      <a:pt x="539" y="410"/>
                    </a:lnTo>
                    <a:lnTo>
                      <a:pt x="507" y="427"/>
                    </a:lnTo>
                    <a:lnTo>
                      <a:pt x="473" y="439"/>
                    </a:lnTo>
                    <a:lnTo>
                      <a:pt x="438" y="448"/>
                    </a:lnTo>
                    <a:lnTo>
                      <a:pt x="400" y="454"/>
                    </a:lnTo>
                    <a:lnTo>
                      <a:pt x="355" y="460"/>
                    </a:lnTo>
                    <a:lnTo>
                      <a:pt x="350" y="459"/>
                    </a:lnTo>
                    <a:lnTo>
                      <a:pt x="347" y="457"/>
                    </a:lnTo>
                    <a:lnTo>
                      <a:pt x="344" y="454"/>
                    </a:lnTo>
                    <a:lnTo>
                      <a:pt x="343" y="451"/>
                    </a:lnTo>
                    <a:lnTo>
                      <a:pt x="330" y="381"/>
                    </a:lnTo>
                    <a:lnTo>
                      <a:pt x="329" y="381"/>
                    </a:lnTo>
                    <a:lnTo>
                      <a:pt x="329" y="379"/>
                    </a:lnTo>
                    <a:close/>
                    <a:moveTo>
                      <a:pt x="125" y="191"/>
                    </a:moveTo>
                    <a:lnTo>
                      <a:pt x="87" y="207"/>
                    </a:lnTo>
                    <a:lnTo>
                      <a:pt x="84" y="209"/>
                    </a:lnTo>
                    <a:lnTo>
                      <a:pt x="81" y="212"/>
                    </a:lnTo>
                    <a:lnTo>
                      <a:pt x="80" y="215"/>
                    </a:lnTo>
                    <a:lnTo>
                      <a:pt x="80" y="218"/>
                    </a:lnTo>
                    <a:lnTo>
                      <a:pt x="80" y="221"/>
                    </a:lnTo>
                    <a:lnTo>
                      <a:pt x="81" y="224"/>
                    </a:lnTo>
                    <a:lnTo>
                      <a:pt x="102" y="250"/>
                    </a:lnTo>
                    <a:lnTo>
                      <a:pt x="107" y="256"/>
                    </a:lnTo>
                    <a:lnTo>
                      <a:pt x="110" y="259"/>
                    </a:lnTo>
                    <a:lnTo>
                      <a:pt x="113" y="261"/>
                    </a:lnTo>
                    <a:lnTo>
                      <a:pt x="116" y="261"/>
                    </a:lnTo>
                    <a:lnTo>
                      <a:pt x="119" y="259"/>
                    </a:lnTo>
                    <a:lnTo>
                      <a:pt x="122" y="258"/>
                    </a:lnTo>
                    <a:lnTo>
                      <a:pt x="125" y="256"/>
                    </a:lnTo>
                    <a:lnTo>
                      <a:pt x="149" y="221"/>
                    </a:lnTo>
                    <a:lnTo>
                      <a:pt x="137" y="206"/>
                    </a:lnTo>
                    <a:lnTo>
                      <a:pt x="125" y="191"/>
                    </a:lnTo>
                    <a:close/>
                    <a:moveTo>
                      <a:pt x="183" y="139"/>
                    </a:moveTo>
                    <a:lnTo>
                      <a:pt x="177" y="140"/>
                    </a:lnTo>
                    <a:lnTo>
                      <a:pt x="172" y="142"/>
                    </a:lnTo>
                    <a:lnTo>
                      <a:pt x="172" y="144"/>
                    </a:lnTo>
                    <a:lnTo>
                      <a:pt x="168" y="147"/>
                    </a:lnTo>
                    <a:lnTo>
                      <a:pt x="166" y="153"/>
                    </a:lnTo>
                    <a:lnTo>
                      <a:pt x="165" y="157"/>
                    </a:lnTo>
                    <a:lnTo>
                      <a:pt x="166" y="162"/>
                    </a:lnTo>
                    <a:lnTo>
                      <a:pt x="169" y="166"/>
                    </a:lnTo>
                    <a:lnTo>
                      <a:pt x="177" y="175"/>
                    </a:lnTo>
                    <a:lnTo>
                      <a:pt x="183" y="185"/>
                    </a:lnTo>
                    <a:lnTo>
                      <a:pt x="187" y="189"/>
                    </a:lnTo>
                    <a:lnTo>
                      <a:pt x="192" y="191"/>
                    </a:lnTo>
                    <a:lnTo>
                      <a:pt x="197" y="192"/>
                    </a:lnTo>
                    <a:lnTo>
                      <a:pt x="203" y="191"/>
                    </a:lnTo>
                    <a:lnTo>
                      <a:pt x="207" y="188"/>
                    </a:lnTo>
                    <a:lnTo>
                      <a:pt x="207" y="188"/>
                    </a:lnTo>
                    <a:lnTo>
                      <a:pt x="212" y="183"/>
                    </a:lnTo>
                    <a:lnTo>
                      <a:pt x="213" y="179"/>
                    </a:lnTo>
                    <a:lnTo>
                      <a:pt x="215" y="174"/>
                    </a:lnTo>
                    <a:lnTo>
                      <a:pt x="213" y="168"/>
                    </a:lnTo>
                    <a:lnTo>
                      <a:pt x="210" y="163"/>
                    </a:lnTo>
                    <a:lnTo>
                      <a:pt x="206" y="157"/>
                    </a:lnTo>
                    <a:lnTo>
                      <a:pt x="197" y="145"/>
                    </a:lnTo>
                    <a:lnTo>
                      <a:pt x="192" y="142"/>
                    </a:lnTo>
                    <a:lnTo>
                      <a:pt x="187" y="139"/>
                    </a:lnTo>
                    <a:lnTo>
                      <a:pt x="183" y="139"/>
                    </a:lnTo>
                    <a:close/>
                    <a:moveTo>
                      <a:pt x="262" y="67"/>
                    </a:moveTo>
                    <a:lnTo>
                      <a:pt x="259" y="67"/>
                    </a:lnTo>
                    <a:lnTo>
                      <a:pt x="256" y="69"/>
                    </a:lnTo>
                    <a:lnTo>
                      <a:pt x="253" y="72"/>
                    </a:lnTo>
                    <a:lnTo>
                      <a:pt x="227" y="107"/>
                    </a:lnTo>
                    <a:lnTo>
                      <a:pt x="248" y="133"/>
                    </a:lnTo>
                    <a:lnTo>
                      <a:pt x="251" y="137"/>
                    </a:lnTo>
                    <a:lnTo>
                      <a:pt x="291" y="121"/>
                    </a:lnTo>
                    <a:lnTo>
                      <a:pt x="295" y="118"/>
                    </a:lnTo>
                    <a:lnTo>
                      <a:pt x="297" y="113"/>
                    </a:lnTo>
                    <a:lnTo>
                      <a:pt x="298" y="113"/>
                    </a:lnTo>
                    <a:lnTo>
                      <a:pt x="298" y="110"/>
                    </a:lnTo>
                    <a:lnTo>
                      <a:pt x="298" y="107"/>
                    </a:lnTo>
                    <a:lnTo>
                      <a:pt x="297" y="104"/>
                    </a:lnTo>
                    <a:lnTo>
                      <a:pt x="271" y="70"/>
                    </a:lnTo>
                    <a:lnTo>
                      <a:pt x="268" y="69"/>
                    </a:lnTo>
                    <a:lnTo>
                      <a:pt x="265" y="67"/>
                    </a:lnTo>
                    <a:lnTo>
                      <a:pt x="262" y="67"/>
                    </a:lnTo>
                    <a:close/>
                    <a:moveTo>
                      <a:pt x="271" y="0"/>
                    </a:moveTo>
                    <a:lnTo>
                      <a:pt x="279" y="0"/>
                    </a:lnTo>
                    <a:lnTo>
                      <a:pt x="285" y="4"/>
                    </a:lnTo>
                    <a:lnTo>
                      <a:pt x="291" y="7"/>
                    </a:lnTo>
                    <a:lnTo>
                      <a:pt x="295" y="11"/>
                    </a:lnTo>
                    <a:lnTo>
                      <a:pt x="368" y="102"/>
                    </a:lnTo>
                    <a:lnTo>
                      <a:pt x="368" y="104"/>
                    </a:lnTo>
                    <a:lnTo>
                      <a:pt x="411" y="110"/>
                    </a:lnTo>
                    <a:lnTo>
                      <a:pt x="454" y="124"/>
                    </a:lnTo>
                    <a:lnTo>
                      <a:pt x="498" y="145"/>
                    </a:lnTo>
                    <a:lnTo>
                      <a:pt x="543" y="174"/>
                    </a:lnTo>
                    <a:lnTo>
                      <a:pt x="572" y="194"/>
                    </a:lnTo>
                    <a:lnTo>
                      <a:pt x="596" y="215"/>
                    </a:lnTo>
                    <a:lnTo>
                      <a:pt x="613" y="238"/>
                    </a:lnTo>
                    <a:lnTo>
                      <a:pt x="627" y="262"/>
                    </a:lnTo>
                    <a:lnTo>
                      <a:pt x="638" y="288"/>
                    </a:lnTo>
                    <a:lnTo>
                      <a:pt x="645" y="317"/>
                    </a:lnTo>
                    <a:lnTo>
                      <a:pt x="650" y="347"/>
                    </a:lnTo>
                    <a:lnTo>
                      <a:pt x="656" y="382"/>
                    </a:lnTo>
                    <a:lnTo>
                      <a:pt x="660" y="419"/>
                    </a:lnTo>
                    <a:lnTo>
                      <a:pt x="666" y="460"/>
                    </a:lnTo>
                    <a:lnTo>
                      <a:pt x="676" y="506"/>
                    </a:lnTo>
                    <a:lnTo>
                      <a:pt x="686" y="553"/>
                    </a:lnTo>
                    <a:lnTo>
                      <a:pt x="701" y="606"/>
                    </a:lnTo>
                    <a:lnTo>
                      <a:pt x="721" y="664"/>
                    </a:lnTo>
                    <a:lnTo>
                      <a:pt x="723" y="669"/>
                    </a:lnTo>
                    <a:lnTo>
                      <a:pt x="723" y="672"/>
                    </a:lnTo>
                    <a:lnTo>
                      <a:pt x="723" y="676"/>
                    </a:lnTo>
                    <a:lnTo>
                      <a:pt x="721" y="679"/>
                    </a:lnTo>
                    <a:lnTo>
                      <a:pt x="714" y="690"/>
                    </a:lnTo>
                    <a:lnTo>
                      <a:pt x="700" y="702"/>
                    </a:lnTo>
                    <a:lnTo>
                      <a:pt x="682" y="716"/>
                    </a:lnTo>
                    <a:lnTo>
                      <a:pt x="660" y="728"/>
                    </a:lnTo>
                    <a:lnTo>
                      <a:pt x="638" y="740"/>
                    </a:lnTo>
                    <a:lnTo>
                      <a:pt x="612" y="751"/>
                    </a:lnTo>
                    <a:lnTo>
                      <a:pt x="587" y="758"/>
                    </a:lnTo>
                    <a:lnTo>
                      <a:pt x="562" y="763"/>
                    </a:lnTo>
                    <a:lnTo>
                      <a:pt x="539" y="764"/>
                    </a:lnTo>
                    <a:lnTo>
                      <a:pt x="517" y="763"/>
                    </a:lnTo>
                    <a:lnTo>
                      <a:pt x="501" y="754"/>
                    </a:lnTo>
                    <a:lnTo>
                      <a:pt x="495" y="751"/>
                    </a:lnTo>
                    <a:lnTo>
                      <a:pt x="492" y="749"/>
                    </a:lnTo>
                    <a:lnTo>
                      <a:pt x="489" y="749"/>
                    </a:lnTo>
                    <a:lnTo>
                      <a:pt x="486" y="749"/>
                    </a:lnTo>
                    <a:lnTo>
                      <a:pt x="452" y="767"/>
                    </a:lnTo>
                    <a:lnTo>
                      <a:pt x="425" y="783"/>
                    </a:lnTo>
                    <a:lnTo>
                      <a:pt x="403" y="793"/>
                    </a:lnTo>
                    <a:lnTo>
                      <a:pt x="385" y="799"/>
                    </a:lnTo>
                    <a:lnTo>
                      <a:pt x="370" y="804"/>
                    </a:lnTo>
                    <a:lnTo>
                      <a:pt x="355" y="804"/>
                    </a:lnTo>
                    <a:lnTo>
                      <a:pt x="338" y="799"/>
                    </a:lnTo>
                    <a:lnTo>
                      <a:pt x="320" y="793"/>
                    </a:lnTo>
                    <a:lnTo>
                      <a:pt x="298" y="783"/>
                    </a:lnTo>
                    <a:lnTo>
                      <a:pt x="271" y="767"/>
                    </a:lnTo>
                    <a:lnTo>
                      <a:pt x="238" y="749"/>
                    </a:lnTo>
                    <a:lnTo>
                      <a:pt x="235" y="749"/>
                    </a:lnTo>
                    <a:lnTo>
                      <a:pt x="232" y="749"/>
                    </a:lnTo>
                    <a:lnTo>
                      <a:pt x="229" y="751"/>
                    </a:lnTo>
                    <a:lnTo>
                      <a:pt x="224" y="754"/>
                    </a:lnTo>
                    <a:lnTo>
                      <a:pt x="206" y="763"/>
                    </a:lnTo>
                    <a:lnTo>
                      <a:pt x="184" y="766"/>
                    </a:lnTo>
                    <a:lnTo>
                      <a:pt x="162" y="764"/>
                    </a:lnTo>
                    <a:lnTo>
                      <a:pt x="137" y="758"/>
                    </a:lnTo>
                    <a:lnTo>
                      <a:pt x="111" y="751"/>
                    </a:lnTo>
                    <a:lnTo>
                      <a:pt x="87" y="740"/>
                    </a:lnTo>
                    <a:lnTo>
                      <a:pt x="63" y="728"/>
                    </a:lnTo>
                    <a:lnTo>
                      <a:pt x="42" y="716"/>
                    </a:lnTo>
                    <a:lnTo>
                      <a:pt x="25" y="702"/>
                    </a:lnTo>
                    <a:lnTo>
                      <a:pt x="11" y="690"/>
                    </a:lnTo>
                    <a:lnTo>
                      <a:pt x="2" y="679"/>
                    </a:lnTo>
                    <a:lnTo>
                      <a:pt x="0" y="676"/>
                    </a:lnTo>
                    <a:lnTo>
                      <a:pt x="0" y="672"/>
                    </a:lnTo>
                    <a:lnTo>
                      <a:pt x="0" y="669"/>
                    </a:lnTo>
                    <a:lnTo>
                      <a:pt x="2" y="664"/>
                    </a:lnTo>
                    <a:lnTo>
                      <a:pt x="23" y="606"/>
                    </a:lnTo>
                    <a:lnTo>
                      <a:pt x="38" y="551"/>
                    </a:lnTo>
                    <a:lnTo>
                      <a:pt x="49" y="503"/>
                    </a:lnTo>
                    <a:lnTo>
                      <a:pt x="58" y="457"/>
                    </a:lnTo>
                    <a:lnTo>
                      <a:pt x="64" y="416"/>
                    </a:lnTo>
                    <a:lnTo>
                      <a:pt x="69" y="379"/>
                    </a:lnTo>
                    <a:lnTo>
                      <a:pt x="73" y="344"/>
                    </a:lnTo>
                    <a:lnTo>
                      <a:pt x="80" y="312"/>
                    </a:lnTo>
                    <a:lnTo>
                      <a:pt x="16" y="232"/>
                    </a:lnTo>
                    <a:lnTo>
                      <a:pt x="11" y="220"/>
                    </a:lnTo>
                    <a:lnTo>
                      <a:pt x="11" y="206"/>
                    </a:lnTo>
                    <a:lnTo>
                      <a:pt x="14" y="200"/>
                    </a:lnTo>
                    <a:lnTo>
                      <a:pt x="19" y="194"/>
                    </a:lnTo>
                    <a:lnTo>
                      <a:pt x="25" y="189"/>
                    </a:lnTo>
                    <a:lnTo>
                      <a:pt x="31" y="185"/>
                    </a:lnTo>
                    <a:lnTo>
                      <a:pt x="118" y="148"/>
                    </a:lnTo>
                    <a:lnTo>
                      <a:pt x="118" y="148"/>
                    </a:lnTo>
                    <a:lnTo>
                      <a:pt x="115" y="144"/>
                    </a:lnTo>
                    <a:lnTo>
                      <a:pt x="113" y="139"/>
                    </a:lnTo>
                    <a:lnTo>
                      <a:pt x="115" y="133"/>
                    </a:lnTo>
                    <a:lnTo>
                      <a:pt x="116" y="128"/>
                    </a:lnTo>
                    <a:lnTo>
                      <a:pt x="119" y="125"/>
                    </a:lnTo>
                    <a:lnTo>
                      <a:pt x="168" y="87"/>
                    </a:lnTo>
                    <a:lnTo>
                      <a:pt x="172" y="84"/>
                    </a:lnTo>
                    <a:lnTo>
                      <a:pt x="177" y="83"/>
                    </a:lnTo>
                    <a:lnTo>
                      <a:pt x="183" y="84"/>
                    </a:lnTo>
                    <a:lnTo>
                      <a:pt x="187" y="86"/>
                    </a:lnTo>
                    <a:lnTo>
                      <a:pt x="191" y="90"/>
                    </a:lnTo>
                    <a:lnTo>
                      <a:pt x="192" y="90"/>
                    </a:lnTo>
                    <a:lnTo>
                      <a:pt x="247" y="14"/>
                    </a:lnTo>
                    <a:lnTo>
                      <a:pt x="257" y="5"/>
                    </a:lnTo>
                    <a:lnTo>
                      <a:pt x="27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800" dirty="0"/>
              </a:p>
            </p:txBody>
          </p:sp>
          <p:sp>
            <p:nvSpPr>
              <p:cNvPr id="58" name="Freeform 10088"/>
              <p:cNvSpPr>
                <a:spLocks noEditPoints="1"/>
              </p:cNvSpPr>
              <p:nvPr/>
            </p:nvSpPr>
            <p:spPr bwMode="auto">
              <a:xfrm>
                <a:off x="4408884" y="3535481"/>
                <a:ext cx="637539" cy="322221"/>
              </a:xfrm>
              <a:custGeom>
                <a:avLst/>
                <a:gdLst/>
                <a:ahLst/>
                <a:cxnLst>
                  <a:cxn ang="0">
                    <a:pos x="2916" y="262"/>
                  </a:cxn>
                  <a:cxn ang="0">
                    <a:pos x="2738" y="318"/>
                  </a:cxn>
                  <a:cxn ang="0">
                    <a:pos x="2551" y="352"/>
                  </a:cxn>
                  <a:cxn ang="0">
                    <a:pos x="2355" y="364"/>
                  </a:cxn>
                  <a:cxn ang="0">
                    <a:pos x="2162" y="354"/>
                  </a:cxn>
                  <a:cxn ang="0">
                    <a:pos x="1977" y="319"/>
                  </a:cxn>
                  <a:cxn ang="0">
                    <a:pos x="1804" y="266"/>
                  </a:cxn>
                  <a:cxn ang="0">
                    <a:pos x="1761" y="291"/>
                  </a:cxn>
                  <a:cxn ang="0">
                    <a:pos x="1860" y="397"/>
                  </a:cxn>
                  <a:cxn ang="0">
                    <a:pos x="1982" y="481"/>
                  </a:cxn>
                  <a:cxn ang="0">
                    <a:pos x="2122" y="541"/>
                  </a:cxn>
                  <a:cxn ang="0">
                    <a:pos x="2276" y="573"/>
                  </a:cxn>
                  <a:cxn ang="0">
                    <a:pos x="2441" y="573"/>
                  </a:cxn>
                  <a:cxn ang="0">
                    <a:pos x="2597" y="541"/>
                  </a:cxn>
                  <a:cxn ang="0">
                    <a:pos x="2738" y="480"/>
                  </a:cxn>
                  <a:cxn ang="0">
                    <a:pos x="2860" y="394"/>
                  </a:cxn>
                  <a:cxn ang="0">
                    <a:pos x="2959" y="286"/>
                  </a:cxn>
                  <a:cxn ang="0">
                    <a:pos x="3078" y="0"/>
                  </a:cxn>
                  <a:cxn ang="0">
                    <a:pos x="4717" y="779"/>
                  </a:cxn>
                  <a:cxn ang="0">
                    <a:pos x="3683" y="1565"/>
                  </a:cxn>
                  <a:cxn ang="0">
                    <a:pos x="1034" y="2604"/>
                  </a:cxn>
                  <a:cxn ang="0">
                    <a:pos x="591" y="1776"/>
                  </a:cxn>
                  <a:cxn ang="0">
                    <a:pos x="1477" y="79"/>
                  </a:cxn>
                  <a:cxn ang="0">
                    <a:pos x="1645" y="10"/>
                  </a:cxn>
                  <a:cxn ang="0">
                    <a:pos x="1794" y="95"/>
                  </a:cxn>
                  <a:cxn ang="0">
                    <a:pos x="1963" y="159"/>
                  </a:cxn>
                  <a:cxn ang="0">
                    <a:pos x="2152" y="199"/>
                  </a:cxn>
                  <a:cxn ang="0">
                    <a:pos x="2355" y="213"/>
                  </a:cxn>
                  <a:cxn ang="0">
                    <a:pos x="2538" y="202"/>
                  </a:cxn>
                  <a:cxn ang="0">
                    <a:pos x="2711" y="169"/>
                  </a:cxn>
                  <a:cxn ang="0">
                    <a:pos x="2869" y="116"/>
                  </a:cxn>
                  <a:cxn ang="0">
                    <a:pos x="3009" y="45"/>
                  </a:cxn>
                  <a:cxn ang="0">
                    <a:pos x="3078" y="0"/>
                  </a:cxn>
                </a:cxnLst>
                <a:rect l="0" t="0" r="r" b="b"/>
                <a:pathLst>
                  <a:path w="4717" h="2604">
                    <a:moveTo>
                      <a:pt x="2999" y="226"/>
                    </a:moveTo>
                    <a:lnTo>
                      <a:pt x="2916" y="262"/>
                    </a:lnTo>
                    <a:lnTo>
                      <a:pt x="2829" y="294"/>
                    </a:lnTo>
                    <a:lnTo>
                      <a:pt x="2738" y="318"/>
                    </a:lnTo>
                    <a:lnTo>
                      <a:pt x="2647" y="338"/>
                    </a:lnTo>
                    <a:lnTo>
                      <a:pt x="2551" y="352"/>
                    </a:lnTo>
                    <a:lnTo>
                      <a:pt x="2454" y="361"/>
                    </a:lnTo>
                    <a:lnTo>
                      <a:pt x="2355" y="364"/>
                    </a:lnTo>
                    <a:lnTo>
                      <a:pt x="2258" y="361"/>
                    </a:lnTo>
                    <a:lnTo>
                      <a:pt x="2162" y="354"/>
                    </a:lnTo>
                    <a:lnTo>
                      <a:pt x="2069" y="339"/>
                    </a:lnTo>
                    <a:lnTo>
                      <a:pt x="1977" y="319"/>
                    </a:lnTo>
                    <a:lnTo>
                      <a:pt x="1889" y="295"/>
                    </a:lnTo>
                    <a:lnTo>
                      <a:pt x="1804" y="266"/>
                    </a:lnTo>
                    <a:lnTo>
                      <a:pt x="1721" y="231"/>
                    </a:lnTo>
                    <a:lnTo>
                      <a:pt x="1761" y="291"/>
                    </a:lnTo>
                    <a:lnTo>
                      <a:pt x="1807" y="346"/>
                    </a:lnTo>
                    <a:lnTo>
                      <a:pt x="1860" y="397"/>
                    </a:lnTo>
                    <a:lnTo>
                      <a:pt x="1917" y="442"/>
                    </a:lnTo>
                    <a:lnTo>
                      <a:pt x="1982" y="481"/>
                    </a:lnTo>
                    <a:lnTo>
                      <a:pt x="2049" y="514"/>
                    </a:lnTo>
                    <a:lnTo>
                      <a:pt x="2122" y="541"/>
                    </a:lnTo>
                    <a:lnTo>
                      <a:pt x="2198" y="561"/>
                    </a:lnTo>
                    <a:lnTo>
                      <a:pt x="2276" y="573"/>
                    </a:lnTo>
                    <a:lnTo>
                      <a:pt x="2359" y="577"/>
                    </a:lnTo>
                    <a:lnTo>
                      <a:pt x="2441" y="573"/>
                    </a:lnTo>
                    <a:lnTo>
                      <a:pt x="2521" y="561"/>
                    </a:lnTo>
                    <a:lnTo>
                      <a:pt x="2597" y="541"/>
                    </a:lnTo>
                    <a:lnTo>
                      <a:pt x="2670" y="514"/>
                    </a:lnTo>
                    <a:lnTo>
                      <a:pt x="2738" y="480"/>
                    </a:lnTo>
                    <a:lnTo>
                      <a:pt x="2803" y="439"/>
                    </a:lnTo>
                    <a:lnTo>
                      <a:pt x="2860" y="394"/>
                    </a:lnTo>
                    <a:lnTo>
                      <a:pt x="2913" y="342"/>
                    </a:lnTo>
                    <a:lnTo>
                      <a:pt x="2959" y="286"/>
                    </a:lnTo>
                    <a:lnTo>
                      <a:pt x="2999" y="226"/>
                    </a:lnTo>
                    <a:close/>
                    <a:moveTo>
                      <a:pt x="3078" y="0"/>
                    </a:moveTo>
                    <a:lnTo>
                      <a:pt x="3236" y="76"/>
                    </a:lnTo>
                    <a:lnTo>
                      <a:pt x="4717" y="779"/>
                    </a:lnTo>
                    <a:lnTo>
                      <a:pt x="4126" y="1776"/>
                    </a:lnTo>
                    <a:lnTo>
                      <a:pt x="3683" y="1565"/>
                    </a:lnTo>
                    <a:lnTo>
                      <a:pt x="3683" y="2604"/>
                    </a:lnTo>
                    <a:lnTo>
                      <a:pt x="1034" y="2604"/>
                    </a:lnTo>
                    <a:lnTo>
                      <a:pt x="1034" y="1565"/>
                    </a:lnTo>
                    <a:lnTo>
                      <a:pt x="591" y="1776"/>
                    </a:lnTo>
                    <a:lnTo>
                      <a:pt x="0" y="779"/>
                    </a:lnTo>
                    <a:lnTo>
                      <a:pt x="1477" y="79"/>
                    </a:lnTo>
                    <a:lnTo>
                      <a:pt x="1635" y="3"/>
                    </a:lnTo>
                    <a:lnTo>
                      <a:pt x="1645" y="10"/>
                    </a:lnTo>
                    <a:lnTo>
                      <a:pt x="1717" y="55"/>
                    </a:lnTo>
                    <a:lnTo>
                      <a:pt x="1794" y="95"/>
                    </a:lnTo>
                    <a:lnTo>
                      <a:pt x="1876" y="129"/>
                    </a:lnTo>
                    <a:lnTo>
                      <a:pt x="1963" y="159"/>
                    </a:lnTo>
                    <a:lnTo>
                      <a:pt x="2056" y="182"/>
                    </a:lnTo>
                    <a:lnTo>
                      <a:pt x="2152" y="199"/>
                    </a:lnTo>
                    <a:lnTo>
                      <a:pt x="2252" y="211"/>
                    </a:lnTo>
                    <a:lnTo>
                      <a:pt x="2355" y="213"/>
                    </a:lnTo>
                    <a:lnTo>
                      <a:pt x="2448" y="211"/>
                    </a:lnTo>
                    <a:lnTo>
                      <a:pt x="2538" y="202"/>
                    </a:lnTo>
                    <a:lnTo>
                      <a:pt x="2627" y="188"/>
                    </a:lnTo>
                    <a:lnTo>
                      <a:pt x="2711" y="169"/>
                    </a:lnTo>
                    <a:lnTo>
                      <a:pt x="2791" y="145"/>
                    </a:lnTo>
                    <a:lnTo>
                      <a:pt x="2869" y="116"/>
                    </a:lnTo>
                    <a:lnTo>
                      <a:pt x="2942" y="82"/>
                    </a:lnTo>
                    <a:lnTo>
                      <a:pt x="3009" y="45"/>
                    </a:lnTo>
                    <a:lnTo>
                      <a:pt x="3072" y="5"/>
                    </a:lnTo>
                    <a:lnTo>
                      <a:pt x="307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800" dirty="0"/>
              </a:p>
            </p:txBody>
          </p:sp>
        </p:grpSp>
        <p:sp>
          <p:nvSpPr>
            <p:cNvPr id="56" name="TextBox 55"/>
            <p:cNvSpPr txBox="1"/>
            <p:nvPr/>
          </p:nvSpPr>
          <p:spPr>
            <a:xfrm>
              <a:off x="8466951" y="3500719"/>
              <a:ext cx="501380" cy="2559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</a:rPr>
                <a:t>3-11</a:t>
              </a:r>
            </a:p>
          </p:txBody>
        </p:sp>
      </p:grpSp>
      <p:sp>
        <p:nvSpPr>
          <p:cNvPr id="47" name="Rectangle 4"/>
          <p:cNvSpPr txBox="1">
            <a:spLocks noChangeArrowheads="1"/>
          </p:cNvSpPr>
          <p:nvPr/>
        </p:nvSpPr>
        <p:spPr bwMode="auto">
          <a:xfrm>
            <a:off x="1066992" y="136551"/>
            <a:ext cx="9407554" cy="615553"/>
          </a:xfrm>
          <a:prstGeom prst="rect">
            <a:avLst/>
          </a:prstGeom>
          <a:noFill/>
          <a:ln w="12700" cap="sq" algn="ctr">
            <a:noFill/>
            <a:miter lim="800000"/>
            <a:headEnd type="none" w="sm" len="sm"/>
            <a:tailEnd type="none" w="sm" len="sm"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defRPr/>
            </a:pPr>
            <a:r>
              <a:rPr lang="en-US" sz="2000" b="1" kern="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Same as previous slide, but using horizontal stacked chart, and inserting blank series to pad out the results to look like individual charts.</a:t>
            </a:r>
          </a:p>
        </p:txBody>
      </p:sp>
      <p:grpSp>
        <p:nvGrpSpPr>
          <p:cNvPr id="11" name="Group 33"/>
          <p:cNvGrpSpPr/>
          <p:nvPr/>
        </p:nvGrpSpPr>
        <p:grpSpPr>
          <a:xfrm>
            <a:off x="9152469" y="6389050"/>
            <a:ext cx="1515531" cy="307777"/>
            <a:chOff x="7517807" y="6216134"/>
            <a:chExt cx="1620761" cy="307777"/>
          </a:xfrm>
        </p:grpSpPr>
        <p:sp>
          <p:nvSpPr>
            <p:cNvPr id="59" name="Rectangle 58"/>
            <p:cNvSpPr/>
            <p:nvPr/>
          </p:nvSpPr>
          <p:spPr>
            <a:xfrm>
              <a:off x="7687737" y="6216134"/>
              <a:ext cx="1450831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buClr>
                  <a:srgbClr val="000000"/>
                </a:buClr>
                <a:buSzPct val="100000"/>
              </a:pPr>
              <a:r>
                <a:rPr 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What movie is your most/second/third favorite?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7517807" y="6256866"/>
              <a:ext cx="221316" cy="2286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?</a:t>
              </a:r>
            </a:p>
          </p:txBody>
        </p:sp>
      </p:grpSp>
      <p:sp>
        <p:nvSpPr>
          <p:cNvPr id="61" name="SubTitle"/>
          <p:cNvSpPr txBox="1"/>
          <p:nvPr/>
        </p:nvSpPr>
        <p:spPr>
          <a:xfrm>
            <a:off x="1914526" y="1123950"/>
            <a:ext cx="11334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Ranked by 3-11</a:t>
            </a:r>
          </a:p>
        </p:txBody>
      </p:sp>
      <p:grpSp>
        <p:nvGrpSpPr>
          <p:cNvPr id="12" name="Group 61"/>
          <p:cNvGrpSpPr/>
          <p:nvPr/>
        </p:nvGrpSpPr>
        <p:grpSpPr>
          <a:xfrm>
            <a:off x="1924580" y="1792215"/>
            <a:ext cx="378652" cy="4253392"/>
            <a:chOff x="185903" y="1667169"/>
            <a:chExt cx="378652" cy="4468139"/>
          </a:xfrm>
        </p:grpSpPr>
        <p:pic>
          <p:nvPicPr>
            <p:cNvPr id="23" name="Picture 5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r="1849" b="50179"/>
            <a:stretch>
              <a:fillRect/>
            </a:stretch>
          </p:blipFill>
          <p:spPr bwMode="auto">
            <a:xfrm>
              <a:off x="254055" y="4196062"/>
              <a:ext cx="242348" cy="2439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8" name="Picture 10"/>
            <p:cNvPicPr>
              <a:picLocks noChangeAspect="1" noChangeArrowheads="1"/>
            </p:cNvPicPr>
            <p:nvPr/>
          </p:nvPicPr>
          <p:blipFill>
            <a:blip r:embed="rId5" cstate="print">
              <a:clrChange>
                <a:clrFrom>
                  <a:srgbClr val="FEFDFB"/>
                </a:clrFrom>
                <a:clrTo>
                  <a:srgbClr val="FEFDFB">
                    <a:alpha val="0"/>
                  </a:srgbClr>
                </a:clrTo>
              </a:clrChange>
            </a:blip>
            <a:srcRect r="2753" b="41813"/>
            <a:stretch>
              <a:fillRect/>
            </a:stretch>
          </p:blipFill>
          <p:spPr bwMode="auto">
            <a:xfrm>
              <a:off x="200795" y="2544359"/>
              <a:ext cx="348868" cy="2507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24611" name="Picture 3"/>
            <p:cNvPicPr>
              <a:picLocks noChangeAspect="1" noChangeArrowheads="1"/>
            </p:cNvPicPr>
            <p:nvPr/>
          </p:nvPicPr>
          <p:blipFill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248075" y="1667169"/>
              <a:ext cx="254308" cy="2758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55" name="Picture 16"/>
            <p:cNvPicPr>
              <a:picLocks noChangeAspect="1" noChangeArrowheads="1"/>
            </p:cNvPicPr>
            <p:nvPr/>
          </p:nvPicPr>
          <p:blipFill>
            <a:blip r:embed="rId7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203507" y="5015450"/>
              <a:ext cx="343444" cy="3490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3" name="Picture 6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243308" y="2810133"/>
              <a:ext cx="263842" cy="2446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4" name="Picture 4"/>
            <p:cNvPicPr>
              <a:picLocks noChangeAspect="1" noChangeArrowheads="1"/>
            </p:cNvPicPr>
            <p:nvPr/>
          </p:nvPicPr>
          <p:blipFill>
            <a:blip r:embed="rId9" cstate="print">
              <a:clrChange>
                <a:clrFrom>
                  <a:srgbClr val="FEFDFB"/>
                </a:clrFrom>
                <a:clrTo>
                  <a:srgbClr val="FEFDFB">
                    <a:alpha val="0"/>
                  </a:srgbClr>
                </a:clrTo>
              </a:clrChange>
            </a:blip>
            <a:srcRect t="4831" r="10006" b="45641"/>
            <a:stretch>
              <a:fillRect/>
            </a:stretch>
          </p:blipFill>
          <p:spPr bwMode="auto">
            <a:xfrm>
              <a:off x="233081" y="2265721"/>
              <a:ext cx="284296" cy="241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7" name="Picture 28"/>
            <p:cNvPicPr>
              <a:picLocks noChangeAspect="1" noChangeArrowheads="1"/>
            </p:cNvPicPr>
            <p:nvPr/>
          </p:nvPicPr>
          <p:blipFill>
            <a:blip r:embed="rId10" cstate="print">
              <a:clrChange>
                <a:clrFrom>
                  <a:srgbClr val="FDFDFD"/>
                </a:clrFrom>
                <a:clrTo>
                  <a:srgbClr val="FDFDFD">
                    <a:alpha val="0"/>
                  </a:srgbClr>
                </a:clrTo>
              </a:clrChange>
            </a:blip>
            <a:srcRect r="476" b="43787"/>
            <a:stretch>
              <a:fillRect/>
            </a:stretch>
          </p:blipFill>
          <p:spPr bwMode="auto">
            <a:xfrm>
              <a:off x="233081" y="2000820"/>
              <a:ext cx="284296" cy="2228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8" name="Picture 29"/>
            <p:cNvPicPr>
              <a:picLocks noChangeAspect="1" noChangeArrowheads="1"/>
            </p:cNvPicPr>
            <p:nvPr/>
          </p:nvPicPr>
          <p:blipFill>
            <a:blip r:embed="rId11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r="3441" b="38692"/>
            <a:stretch>
              <a:fillRect/>
            </a:stretch>
          </p:blipFill>
          <p:spPr bwMode="auto">
            <a:xfrm>
              <a:off x="293372" y="3924911"/>
              <a:ext cx="163714" cy="2309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9" name="Picture 14"/>
            <p:cNvPicPr>
              <a:picLocks noChangeAspect="1" noChangeArrowheads="1"/>
            </p:cNvPicPr>
            <p:nvPr/>
          </p:nvPicPr>
          <p:blipFill>
            <a:blip r:embed="rId1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228057" y="3093831"/>
              <a:ext cx="294344" cy="2988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0" name="Picture 7"/>
            <p:cNvPicPr>
              <a:picLocks noChangeAspect="1" noChangeArrowheads="1"/>
            </p:cNvPicPr>
            <p:nvPr/>
          </p:nvPicPr>
          <p:blipFill>
            <a:blip r:embed="rId13" cstate="print">
              <a:clrChange>
                <a:clrFrom>
                  <a:srgbClr val="FFFFFD"/>
                </a:clrFrom>
                <a:clrTo>
                  <a:srgbClr val="FFFFFD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248154" y="3667651"/>
              <a:ext cx="254150" cy="254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1" name="Picture 153" descr="Lightning McQueen head T"/>
            <p:cNvPicPr>
              <a:picLocks noChangeAspect="1" noChangeArrowheads="1"/>
            </p:cNvPicPr>
            <p:nvPr/>
          </p:nvPicPr>
          <p:blipFill>
            <a:blip r:embed="rId14" cstate="print"/>
            <a:stretch>
              <a:fillRect/>
            </a:stretch>
          </p:blipFill>
          <p:spPr bwMode="auto">
            <a:xfrm>
              <a:off x="185903" y="5396237"/>
              <a:ext cx="378652" cy="1893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2" name="Picture 9"/>
            <p:cNvPicPr>
              <a:picLocks noChangeAspect="1" noChangeArrowheads="1"/>
            </p:cNvPicPr>
            <p:nvPr/>
          </p:nvPicPr>
          <p:blipFill>
            <a:blip r:embed="rId15" cstate="print">
              <a:clrChange>
                <a:clrFrom>
                  <a:srgbClr val="FDFDFD"/>
                </a:clrFrom>
                <a:clrTo>
                  <a:srgbClr val="FDFDFD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07170" y="4810372"/>
              <a:ext cx="136118" cy="2402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3" name="Picture 18"/>
            <p:cNvPicPr>
              <a:picLocks noChangeAspect="1" noChangeArrowheads="1"/>
            </p:cNvPicPr>
            <p:nvPr/>
          </p:nvPicPr>
          <p:blipFill>
            <a:blip r:embed="rId1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240617" y="3359539"/>
              <a:ext cx="269224" cy="2692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4" name="Picture 8"/>
            <p:cNvPicPr>
              <a:picLocks noChangeAspect="1" noChangeArrowheads="1"/>
            </p:cNvPicPr>
            <p:nvPr/>
          </p:nvPicPr>
          <p:blipFill>
            <a:blip r:embed="rId17" cstate="print">
              <a:clrChange>
                <a:clrFrom>
                  <a:srgbClr val="FEFEFC"/>
                </a:clrFrom>
                <a:clrTo>
                  <a:srgbClr val="FEFEFC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252199" y="4488026"/>
              <a:ext cx="246061" cy="2503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5" name="Picture 2" descr="P:\150_Jagou\_Move to Closed\150-100109 &amp; 100537 US CSR 2010\Images\US Images 2010\Depiscable Me - T.tif"/>
            <p:cNvPicPr>
              <a:picLocks noChangeAspect="1" noChangeArrowheads="1"/>
            </p:cNvPicPr>
            <p:nvPr/>
          </p:nvPicPr>
          <p:blipFill>
            <a:blip r:embed="rId18" cstate="print"/>
            <a:srcRect/>
            <a:stretch>
              <a:fillRect/>
            </a:stretch>
          </p:blipFill>
          <p:spPr bwMode="auto">
            <a:xfrm>
              <a:off x="272822" y="5631726"/>
              <a:ext cx="204815" cy="245778"/>
            </a:xfrm>
            <a:prstGeom prst="rect">
              <a:avLst/>
            </a:prstGeom>
            <a:noFill/>
          </p:spPr>
        </p:pic>
        <p:pic>
          <p:nvPicPr>
            <p:cNvPr id="76" name="Picture 2" descr="\\cnc-unit-01p\Project\150_Jagou\150-120183 US CSR 2012\2012 ALL COUNTRIES CSR Character Images\HungerGames.jpg"/>
            <p:cNvPicPr>
              <a:picLocks noChangeAspect="1" noChangeArrowheads="1"/>
            </p:cNvPicPr>
            <p:nvPr/>
          </p:nvPicPr>
          <p:blipFill>
            <a:blip r:embed="rId19" cstate="print"/>
            <a:srcRect/>
            <a:stretch>
              <a:fillRect/>
            </a:stretch>
          </p:blipFill>
          <p:spPr bwMode="auto">
            <a:xfrm>
              <a:off x="216141" y="5922584"/>
              <a:ext cx="318177" cy="212724"/>
            </a:xfrm>
            <a:prstGeom prst="rect">
              <a:avLst/>
            </a:prstGeom>
            <a:noFill/>
          </p:spPr>
        </p:pic>
      </p:grpSp>
      <p:graphicFrame>
        <p:nvGraphicFramePr>
          <p:cNvPr id="62" name="Chart 11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363773122"/>
              </p:ext>
            </p:extLst>
          </p:nvPr>
        </p:nvGraphicFramePr>
        <p:xfrm>
          <a:off x="3328632" y="1633823"/>
          <a:ext cx="7025293" cy="45379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0"/>
          </a:graphicData>
        </a:graphic>
      </p:graphicFrame>
      <p:sp>
        <p:nvSpPr>
          <p:cNvPr id="77" name="Oval 76"/>
          <p:cNvSpPr/>
          <p:nvPr/>
        </p:nvSpPr>
        <p:spPr>
          <a:xfrm>
            <a:off x="2608976" y="192947"/>
            <a:ext cx="3598877" cy="67950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/>
              <a:t>Customer data!!</a:t>
            </a:r>
            <a:endParaRPr lang="en-GB" b="1" dirty="0"/>
          </a:p>
        </p:txBody>
      </p:sp>
      <p:sp>
        <p:nvSpPr>
          <p:cNvPr id="54" name="Rectangle 53"/>
          <p:cNvSpPr/>
          <p:nvPr/>
        </p:nvSpPr>
        <p:spPr>
          <a:xfrm>
            <a:off x="0" y="-1562"/>
            <a:ext cx="1914525" cy="276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Uses table lookup</a:t>
            </a:r>
          </a:p>
        </p:txBody>
      </p:sp>
    </p:spTree>
    <p:extLst>
      <p:ext uri="{BB962C8B-B14F-4D97-AF65-F5344CB8AC3E}">
        <p14:creationId xmlns:p14="http://schemas.microsoft.com/office/powerpoint/2010/main" val="2987324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hart 10"/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643111913"/>
              </p:ext>
            </p:extLst>
          </p:nvPr>
        </p:nvGraphicFramePr>
        <p:xfrm>
          <a:off x="623455" y="719666"/>
          <a:ext cx="9536545" cy="57310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Rectangle 3"/>
          <p:cNvSpPr/>
          <p:nvPr/>
        </p:nvSpPr>
        <p:spPr>
          <a:xfrm>
            <a:off x="8036653" y="141322"/>
            <a:ext cx="4025114" cy="8873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transformations.auto_fill_matrix</a:t>
            </a:r>
            <a:r>
              <a:rPr lang="en-GB" dirty="0"/>
              <a:t> module</a:t>
            </a:r>
          </a:p>
          <a:p>
            <a:pPr algn="ctr"/>
            <a:r>
              <a:rPr lang="en-GB" dirty="0" err="1"/>
              <a:t>auto_fill_rows</a:t>
            </a:r>
            <a:r>
              <a:rPr lang="en-GB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895856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hart 10"/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145724198"/>
              </p:ext>
            </p:extLst>
          </p:nvPr>
        </p:nvGraphicFramePr>
        <p:xfrm>
          <a:off x="623455" y="719666"/>
          <a:ext cx="9536545" cy="57310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Rectangle 3"/>
          <p:cNvSpPr/>
          <p:nvPr/>
        </p:nvSpPr>
        <p:spPr>
          <a:xfrm>
            <a:off x="8036653" y="141322"/>
            <a:ext cx="4025114" cy="8873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transformations.auto_fill_matrix</a:t>
            </a:r>
            <a:r>
              <a:rPr lang="en-GB" dirty="0"/>
              <a:t> module</a:t>
            </a:r>
          </a:p>
          <a:p>
            <a:pPr algn="ctr"/>
            <a:r>
              <a:rPr lang="en-GB" dirty="0" err="1"/>
              <a:t>auto_fill_rows</a:t>
            </a:r>
            <a:r>
              <a:rPr lang="en-GB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898684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hart 10"/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980525541"/>
              </p:ext>
            </p:extLst>
          </p:nvPr>
        </p:nvGraphicFramePr>
        <p:xfrm>
          <a:off x="623455" y="719666"/>
          <a:ext cx="9536545" cy="57310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Rectangle 3"/>
          <p:cNvSpPr/>
          <p:nvPr/>
        </p:nvSpPr>
        <p:spPr>
          <a:xfrm>
            <a:off x="8036653" y="141322"/>
            <a:ext cx="4025114" cy="8873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transformations.auto_fill_matrix</a:t>
            </a:r>
            <a:r>
              <a:rPr lang="en-GB" dirty="0"/>
              <a:t> module</a:t>
            </a:r>
          </a:p>
          <a:p>
            <a:pPr algn="ctr"/>
            <a:r>
              <a:rPr lang="en-GB" dirty="0" err="1"/>
              <a:t>auto_fill_rows</a:t>
            </a:r>
            <a:r>
              <a:rPr lang="en-GB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619519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hart 10"/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20397474"/>
              </p:ext>
            </p:extLst>
          </p:nvPr>
        </p:nvGraphicFramePr>
        <p:xfrm>
          <a:off x="623455" y="719666"/>
          <a:ext cx="9536545" cy="57310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Rectangle 3"/>
          <p:cNvSpPr/>
          <p:nvPr/>
        </p:nvSpPr>
        <p:spPr>
          <a:xfrm>
            <a:off x="8036653" y="141322"/>
            <a:ext cx="4025114" cy="8873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transformations.auto_fill_matrix</a:t>
            </a:r>
            <a:r>
              <a:rPr lang="en-GB" dirty="0"/>
              <a:t> module</a:t>
            </a:r>
          </a:p>
          <a:p>
            <a:pPr algn="ctr"/>
            <a:r>
              <a:rPr lang="en-GB" dirty="0" err="1"/>
              <a:t>auto_fill_rows</a:t>
            </a:r>
            <a:r>
              <a:rPr lang="en-GB" dirty="0"/>
              <a:t>()</a:t>
            </a:r>
          </a:p>
        </p:txBody>
      </p:sp>
      <p:sp>
        <p:nvSpPr>
          <p:cNvPr id="2" name="Rectangle 1"/>
          <p:cNvSpPr/>
          <p:nvPr/>
        </p:nvSpPr>
        <p:spPr>
          <a:xfrm>
            <a:off x="0" y="3209"/>
            <a:ext cx="1914525" cy="276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Uses table lookup</a:t>
            </a:r>
          </a:p>
        </p:txBody>
      </p:sp>
    </p:spTree>
    <p:extLst>
      <p:ext uri="{BB962C8B-B14F-4D97-AF65-F5344CB8AC3E}">
        <p14:creationId xmlns:p14="http://schemas.microsoft.com/office/powerpoint/2010/main" val="2342187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hart 10"/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413866004"/>
              </p:ext>
            </p:extLst>
          </p:nvPr>
        </p:nvGraphicFramePr>
        <p:xfrm>
          <a:off x="623455" y="719666"/>
          <a:ext cx="9536545" cy="57310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Rectangle 3"/>
          <p:cNvSpPr/>
          <p:nvPr/>
        </p:nvSpPr>
        <p:spPr>
          <a:xfrm>
            <a:off x="8036653" y="141322"/>
            <a:ext cx="4025114" cy="8873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transformations.auto_fill_matrix</a:t>
            </a:r>
            <a:r>
              <a:rPr lang="en-GB" dirty="0"/>
              <a:t> module</a:t>
            </a:r>
          </a:p>
          <a:p>
            <a:pPr algn="ctr"/>
            <a:r>
              <a:rPr lang="en-GB" dirty="0" err="1"/>
              <a:t>auto_fill_rows</a:t>
            </a:r>
            <a:r>
              <a:rPr lang="en-GB" dirty="0"/>
              <a:t>()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914557" cy="276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dirty="0"/>
              <a:t>Uses table lookup</a:t>
            </a:r>
          </a:p>
        </p:txBody>
      </p:sp>
    </p:spTree>
    <p:extLst>
      <p:ext uri="{BB962C8B-B14F-4D97-AF65-F5344CB8AC3E}">
        <p14:creationId xmlns:p14="http://schemas.microsoft.com/office/powerpoint/2010/main" val="2602555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hart 10"/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57928888"/>
              </p:ext>
            </p:extLst>
          </p:nvPr>
        </p:nvGraphicFramePr>
        <p:xfrm>
          <a:off x="623455" y="719666"/>
          <a:ext cx="9536545" cy="57310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Rectangle 3"/>
          <p:cNvSpPr/>
          <p:nvPr/>
        </p:nvSpPr>
        <p:spPr>
          <a:xfrm>
            <a:off x="8036653" y="141322"/>
            <a:ext cx="4025114" cy="8873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transformations.auto_fill_matrix</a:t>
            </a:r>
            <a:r>
              <a:rPr lang="en-GB" dirty="0"/>
              <a:t> module</a:t>
            </a:r>
          </a:p>
          <a:p>
            <a:pPr algn="ctr"/>
            <a:r>
              <a:rPr lang="en-GB" dirty="0" err="1"/>
              <a:t>auto_fill_rows</a:t>
            </a:r>
            <a:r>
              <a:rPr lang="en-GB" dirty="0"/>
              <a:t>()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914525" cy="276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Uses table lookup</a:t>
            </a:r>
          </a:p>
        </p:txBody>
      </p:sp>
    </p:spTree>
    <p:extLst>
      <p:ext uri="{BB962C8B-B14F-4D97-AF65-F5344CB8AC3E}">
        <p14:creationId xmlns:p14="http://schemas.microsoft.com/office/powerpoint/2010/main" val="38153338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hart 10"/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162656332"/>
              </p:ext>
            </p:extLst>
          </p:nvPr>
        </p:nvGraphicFramePr>
        <p:xfrm>
          <a:off x="623455" y="719666"/>
          <a:ext cx="9536545" cy="57310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Rectangle 3"/>
          <p:cNvSpPr/>
          <p:nvPr/>
        </p:nvSpPr>
        <p:spPr>
          <a:xfrm>
            <a:off x="8036653" y="141322"/>
            <a:ext cx="4025114" cy="8873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transformations.auto_fill_matrix</a:t>
            </a:r>
            <a:r>
              <a:rPr lang="en-GB" dirty="0"/>
              <a:t> module</a:t>
            </a:r>
          </a:p>
          <a:p>
            <a:pPr algn="ctr"/>
            <a:r>
              <a:rPr lang="en-GB" dirty="0" err="1"/>
              <a:t>auto_fill_rows</a:t>
            </a:r>
            <a:r>
              <a:rPr lang="en-GB" dirty="0"/>
              <a:t>()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914525" cy="276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Uses table lookup</a:t>
            </a:r>
          </a:p>
        </p:txBody>
      </p:sp>
    </p:spTree>
    <p:extLst>
      <p:ext uri="{BB962C8B-B14F-4D97-AF65-F5344CB8AC3E}">
        <p14:creationId xmlns:p14="http://schemas.microsoft.com/office/powerpoint/2010/main" val="297486998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PresentationLink xmlns:i=&quot;http://www.w3.org/2001/XMLSchema-instance&quot; xmlns=&quot;http://www.forgetdata.com/Slides&quot;&gt;&lt;DataContext&gt;&lt;Connection xmlns:i=&quot;http://www.w3.org/2001/XMLSchema-instance&quot; xmlns=&quot;http://www.forgetdata.com/ReportingSuite&quot;&gt;&lt;ConnectionString&gt;C:\Projects\RepSuite\Releases\4.3\Forgetdata\Libraries\Lib\forgetdata\Scripts\transformations\utils\Master demo 2010.mtd&lt;/ConnectionString&gt;&lt;Name&gt;Item0&lt;/Name&gt;&lt;Provider&gt;SPSS MTD File Lite&lt;/Provider&gt;&lt;/Connection&gt;&lt;Connection xmlns:i=&quot;http://www.w3.org/2001/XMLSchema-instance&quot; xmlns=&quot;http://www.forgetdata.com/ReportingSuite&quot;&gt;&lt;ConnectionString&gt;C:\Projects\RepSuite\Releases\4.3\Forgetdata\Libraries\Lib\forgetdata\Scripts\transformations\utils\SmokeTest_v3.mtd&lt;/ConnectionString&gt;&lt;Name&gt;Item1&lt;/Name&gt;&lt;Provider&gt;SPSS MTD File Lite&lt;/Provider&gt;&lt;/Connection&gt;&lt;Connection xmlns:i=&quot;http://www.w3.org/2001/XMLSchema-instance&quot; xmlns=&quot;http://www.forgetdata.com/ReportingSuite&quot;&gt;&lt;ConnectionString&gt;C:\Users\ccurson\Google Drive\Projects\LRW\Memory issue Aug 2016\Q11_Ages 3-5_US Total Populated.mtd&lt;/ConnectionString&gt;&lt;Name&gt;Item2&lt;/Name&gt;&lt;Provider&gt;SPSS MTD File&lt;/Provider&gt;&lt;/Connection&gt;&lt;Connection xmlns:i=&quot;http://www.w3.org/2001/XMLSchema-instance&quot; xmlns=&quot;http://www.forgetdata.com/ReportingSuite&quot;&gt;&lt;ConnectionString&gt;C:\Users\ccurson\Google Drive\Projects\LRW\Memory issue Aug 2016\Q11_Ages 3-11_US Total Populated.mtd&lt;/ConnectionString&gt;&lt;Name&gt;Item3&lt;/Name&gt;&lt;Provider&gt;SPSS MTD File&lt;/Provider&gt;&lt;/Connection&gt;&lt;Connection xmlns:i=&quot;http://www.w3.org/2001/XMLSchema-instance&quot; xmlns=&quot;http://www.forgetdata.com/ReportingSuite&quot;&gt;&lt;ConnectionString&gt;C:\Users\ccurson\Google Drive\Projects\LRW\Memory issue Aug 2016\Q11_Ages 6-8_US Total Populated.mtd&lt;/ConnectionString&gt;&lt;Name&gt;Item4&lt;/Name&gt;&lt;Provider&gt;SPSS MTD File&lt;/Provider&gt;&lt;/Connection&gt;&lt;Connection xmlns:i=&quot;http://www.w3.org/2001/XMLSchema-instance&quot; xmlns=&quot;http://www.forgetdata.com/ReportingSuite&quot;&gt;&lt;ConnectionString&gt;C:\Users\ccurson\Google Drive\Projects\LRW\Memory issue Aug 2016\Q11_Ages 9-11_US Total Populated.mtd&lt;/ConnectionString&gt;&lt;Name&gt;Item5&lt;/Name&gt;&lt;Provider&gt;SPSS MTD File&lt;/Provider&gt;&lt;/Connection&gt;&lt;/DataContext&gt;&lt;Version&gt;4.2.0.0&lt;/Version&gt;&lt;/PresentationLink&gt;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GenericChartFillerSettings&quot;&gt;&lt;ChartTitleSource&gt;MatrixTitle&lt;/ChartTitleSource&gt;&lt;CreateDataSeries&gt;true&lt;/CreateDataSeries&gt;&lt;DataItem&gt;0&lt;/DataItem&gt;&lt;HeaderLabelDepth&gt;1&lt;/HeaderLabelDepth&gt;&lt;IncludeColumnGroupHeadings&gt;false&lt;/IncludeColumnGroupHeadings&gt;&lt;IncludeRowGroupHeadings&gt;false&lt;/IncludeRowGroupHeadings&gt;&lt;RowLabelDepth&gt;1&lt;/RowLabelDepth&gt;&lt;TTestResultSettings&gt;&lt;HeadingPrefix&gt;&lt;/HeadingPrefix&gt;&lt;HeadingSuffix&gt;&lt;/HeadingSuffix&gt;&lt;ResultPrefix&gt;&lt;/ResultPrefix&gt;&lt;ResultSuffix&gt;&lt;/ResultSuffix&gt;&lt;/TTestResultSettings&gt;&lt;/FillerProperties&gt;&lt;Query xmlns:d2p1=&quot;http://www.forgetdata.com/ReportingSuite&quot;&gt;&lt;d2p1:ColumnCombinationSettings /&gt;&lt;d2p1:Items&gt;&lt;d2p1:DataQueryItem&gt;&lt;d2p1:ColumnSelection&gt;/&lt;/d2p1:ColumnSelection&gt;&lt;d2p1:ConnectionName&gt;Item0&lt;/d2p1:ConnectionName&gt;&lt;d2p1:DataQueryType&gt;SelectCell&lt;/d2p1:DataQueryType&gt;&lt;d2p1:RowSelection&gt;/0[1]&lt;/d2p1:RowSelection&gt;&lt;d2p1:TableName&gt;Table27&lt;/d2p1:TableName&gt;&lt;/d2p1:DataQueryItem&gt;&lt;d2p1:DataQueryItem&gt;&lt;d2p1:ColumnSelection&gt;/&lt;/d2p1:ColumnSelection&gt;&lt;d2p1:ConnectionName&gt;Item0&lt;/d2p1:ConnectionName&gt;&lt;d2p1:DataQueryType&gt;SelectCell&lt;/d2p1:DataQueryType&gt;&lt;d2p1:RowSelection&gt;/0[1]&lt;/d2p1:RowSelection&gt;&lt;d2p1:TableName&gt;Table34&lt;/d2p1:TableName&gt;&lt;/d2p1:DataQueryItem&gt;&lt;/d2p1:Items&gt;&lt;d2p1:RowCombinationSettings /&gt;&lt;d2p1:Transformation&gt;&lt;d2p1:PackagedScript&gt;&lt;d2p1:CreatedBy&gt;ccurson&lt;/d2p1:CreatedBy&gt;&lt;d2p1:LastUpdated&gt;2016-11-22T13:49:03.1928355+00:00&lt;/d2p1:LastUpdated&gt;&lt;d2p1:Script&gt;I29uIHJlZnJlc2gsIHJlc2V0IENvbHVtblNlbGVjdGlvbiBiYWNrIHRvIG9uZSBjZWxsDQpmb3IgaSBpbiByYW5nZSgwLDEwKToNCgl0cnk6DQoJCWlmIFF1ZXJ5Lkl0ZW1zW2ldLkNvbHVtblNlbGVjdGlvbiA9PSAiLyI6DQoJCQlRdWVyeS5JdGVtc1tpXS5Db2x1bW5TZWxlY3Rpb24gPSAiLzBbMV0iDQoJZXhjZXB0Og0KCQlwYXNzDQoJCQ0KaW1wb3J0IHRyYW5zZm9ybWF0aW9ucy5hdXRvX2ZpbGwuYXV0b19maWxsX21hdHJpeCBhcyBhdXRvZmlsbA0KI2ltcG9ydCB0cmFuc2Zvcm1hdGlvbnMNCiNmcm9tIHRyYW5zZm9ybWF0aW9ucy51dGlscy51dGlsaXRpZXMgaW1wb3J0IGZpbmRfdGFibGUNCiNyZWxvYWQoYXV0b2ZpbGwpDQoNCg0KbXlfY2xhc3MgPSBhdXRvZmlsbC5GaWxsTWF0cml4KE1hdHJpeCwgQ29ubmVjdGlvbnMsIFF1ZXJ5KQ0KbXlfY2xhc3MuYXV0b19maWxsX3Jvd3MoKQ0KDQoNCg0KTWF0cml4LkxhYmVsID0gIm15X2NsYXNzLmF1dG9fZmlsbF9yb3dzKCkgd2l0aCBtdWx0aXBsZSBncm91cHMgYW5kIHNpbXBsaWZ5IE9GRiI=&lt;/d2p1:Script&gt;&lt;/d2p1:PackagedScript&gt;&lt;/d2p1:Transformation&gt;&lt;/Query&gt;&lt;Version&gt;4.2.0.0&lt;/Version&gt;&lt;/ShapeLink&gt;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GenericChartFillerSettings&quot;&gt;&lt;ChartTitleSource&gt;MatrixTitle&lt;/ChartTitleSource&gt;&lt;CreateDataSeries&gt;true&lt;/CreateDataSeries&gt;&lt;DataItem&gt;0&lt;/DataItem&gt;&lt;HeaderLabelDepth&gt;1&lt;/HeaderLabelDepth&gt;&lt;IncludeColumnGroupHeadings&gt;false&lt;/IncludeColumnGroupHeadings&gt;&lt;IncludeRowGroupHeadings&gt;false&lt;/IncludeRowGroupHeadings&gt;&lt;RowLabelDepth&gt;1&lt;/RowLabelDepth&gt;&lt;TTestResultSettings&gt;&lt;HeadingPrefix&gt;&lt;/HeadingPrefix&gt;&lt;HeadingSuffix&gt;&lt;/HeadingSuffix&gt;&lt;ResultPrefix&gt;&lt;/ResultPrefix&gt;&lt;ResultSuffix&gt;&lt;/ResultSuffix&gt;&lt;/TTestResultSettings&gt;&lt;/FillerProperties&gt;&lt;Query xmlns:d2p1=&quot;http://www.forgetdata.com/ReportingSuite&quot;&gt;&lt;d2p1:ColumnCombinationSettings /&gt;&lt;d2p1:Items&gt;&lt;d2p1:DataQueryItem&gt;&lt;d2p1:ColumnSelection&gt;/0[1]&lt;/d2p1:ColumnSelection&gt;&lt;d2p1:ConnectionName&gt;Item0&lt;/d2p1:ConnectionName&gt;&lt;d2p1:DataQueryType&gt;SelectCell&lt;/d2p1:DataQueryType&gt;&lt;d2p1:RowSelection&gt;/0[1]&lt;/d2p1:RowSelection&gt;&lt;d2p1:TableName&gt;Table27&lt;/d2p1:TableName&gt;&lt;/d2p1:DataQueryItem&gt;&lt;d2p1:DataQueryItem&gt;&lt;d2p1:ColumnSelection&gt;/0[1]&lt;/d2p1:ColumnSelection&gt;&lt;d2p1:ConnectionName&gt;Item0&lt;/d2p1:ConnectionName&gt;&lt;d2p1:DataQueryType&gt;SelectCell&lt;/d2p1:DataQueryType&gt;&lt;d2p1:RowSelection&gt;/0[1]&lt;/d2p1:RowSelection&gt;&lt;d2p1:TableName&gt;Table34&lt;/d2p1:TableName&gt;&lt;/d2p1:DataQueryItem&gt;&lt;/d2p1:Items&gt;&lt;d2p1:RowCombinationSettings /&gt;&lt;d2p1:Simplify&gt;true&lt;/d2p1:Simplify&gt;&lt;d2p1:Transformation&gt;&lt;d2p1:PackagedScript&gt;&lt;d2p1:CreatedBy&gt;ccurson&lt;/d2p1:CreatedBy&gt;&lt;d2p1:LastUpdated&gt;2016-11-22T13:49:03.1973333+00:00&lt;/d2p1:LastUpdated&gt;&lt;d2p1:Script&gt;I29uIHJlZnJlc2gsIHJlc2V0IENvbHVtblNlbGVjdGlvbiBiYWNrIHRvIG9uZSBjZWxsDQpmb3IgaSBpbiByYW5nZSgwLDEwKToNCgl0cnk6DQoJCWlmIFF1ZXJ5Lkl0ZW1zW2ldLkNvbHVtblNlbGVjdGlvbiA9PSAiLyI6DQoJCQlRdWVyeS5JdGVtc1tpXS5Db2x1bW5TZWxlY3Rpb24gPSAiLzBbMV0iDQoJZXhjZXB0Og0KCQlwYXNzDQoJCQ0KaW1wb3J0IHRyYW5zZm9ybWF0aW9ucy5hdXRvX2ZpbGwuYXV0b19maWxsX21hdHJpeCBhcyBhdXRvZmlsbA0KI2ltcG9ydCB0cmFuc2Zvcm1hdGlvbnMNCiNmcm9tIHRyYW5zZm9ybWF0aW9ucy51dGlscy51dGlsaXRpZXMgaW1wb3J0IGZpbmRfdGFibGUNCnJlbG9hZChhdXRvZmlsbCkNCg0KDQpteV9jbGFzcyA9IGF1dG9maWxsLkZpbGxNYXRyaXgoTWF0cml4LCBDb25uZWN0aW9ucywgUXVlcnkpDQpteV9jbGFzcy5hdXRvX2ZpbGxfcm93cygpDQoNCg0KDQpNYXRyaXguTGFiZWwgPSAibXlfY2xhc3MuYXV0b19maWxsX3Jvd3MoKSB3aXRoIG11bHRpcGxlIGdyb3VwcyB3aXRoIFNpbXBsaWZ5Ig==&lt;/d2p1:Script&gt;&lt;/d2p1:PackagedScript&gt;&lt;/d2p1:Transformation&gt;&lt;/Query&gt;&lt;Version&gt;4.2.0.0&lt;/Version&gt;&lt;/ShapeLink&gt;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GenericChartFillerSettings&quot;&gt;&lt;ChartTitleSource&gt;MatrixTitle&lt;/ChartTitleSource&gt;&lt;CreateDataSeries&gt;true&lt;/CreateDataSeries&gt;&lt;DataItem&gt;0&lt;/DataItem&gt;&lt;HeaderLabelDepth&gt;1&lt;/HeaderLabelDepth&gt;&lt;IncludeColumnGroupHeadings&gt;false&lt;/IncludeColumnGroupHeadings&gt;&lt;IncludeRowGroupHeadings&gt;false&lt;/IncludeRowGroupHeadings&gt;&lt;RowLabelDepth&gt;1&lt;/RowLabelDepth&gt;&lt;TTestResultSettings&gt;&lt;HeadingPrefix&gt;&lt;/HeadingPrefix&gt;&lt;HeadingSuffix&gt;&lt;/HeadingSuffix&gt;&lt;ResultPrefix&gt;&lt;/ResultPrefix&gt;&lt;ResultSuffix&gt;&lt;/ResultSuffix&gt;&lt;/TTestResultSettings&gt;&lt;/FillerProperties&gt;&lt;Query xmlns:d2p1=&quot;http://www.forgetdata.com/ReportingSuite&quot;&gt;&lt;d2p1:ColumnCombinationSettings /&gt;&lt;d2p1:Items&gt;&lt;d2p1:DataQueryItem&gt;&lt;d2p1:ColumnSelection&gt;/0[1]&lt;/d2p1:ColumnSelection&gt;&lt;d2p1:ConnectionName&gt;Item0&lt;/d2p1:ConnectionName&gt;&lt;d2p1:DataQueryType&gt;SelectCell&lt;/d2p1:DataQueryType&gt;&lt;d2p1:RowSelection&gt;/&lt;/d2p1:RowSelection&gt;&lt;d2p1:TableName&gt;Table25&lt;/d2p1:TableName&gt;&lt;/d2p1:DataQueryItem&gt;&lt;d2p1:DataQueryItem&gt;&lt;d2p1:ColumnSelection&gt;/0[2]&lt;/d2p1:ColumnSelection&gt;&lt;d2p1:ConnectionName&gt;Item0&lt;/d2p1:ConnectionName&gt;&lt;d2p1:DataQueryType&gt;SelectCell&lt;/d2p1:DataQueryType&gt;&lt;d2p1:RowSelection&gt;/&lt;/d2p1:RowSelection&gt;&lt;d2p1:TableName&gt;Table25&lt;/d2p1:TableName&gt;&lt;/d2p1:DataQueryItem&gt;&lt;/d2p1:Items&gt;&lt;d2p1:RowCombinationSettings /&gt;&lt;d2p1:Transformation&gt;&lt;d2p1:PackagedScript&gt;&lt;d2p1:CreatedBy&gt;ccurson&lt;/d2p1:CreatedBy&gt;&lt;d2p1:LastUpdated&gt;2016-11-22T13:49:03.2048341+00:00&lt;/d2p1:LastUpdated&gt;&lt;d2p1:Script&gt;I29uIHJlZnJlc2gsIHJlc2V0IENvbHVtblNlbGVjdGlvbiBiYWNrIHRvIG9uZSBjZWxsDQpmb3IgaSBpbiByYW5nZSgwLDEwKToNCgl0cnk6DQoJCWlmIFF1ZXJ5Lkl0ZW1zW2ldLlJvd1NlbGVjdGlvbiA9PSAiLyI6DQoJCQlRdWVyeS5JdGVtc1tpXS5Sb3dTZWxlY3Rpb24gPSAiLzBbMV0iDQoJZXhjZXB0Og0KCQlwYXNzDQoJCQ0KaW1wb3J0IHRyYW5zZm9ybWF0aW9ucy5hdXRvX2ZpbGwuYXV0b19maWxsX21hdHJpeCBhcyBhdXRvZmlsbA0KbXlfY2xhc3MgPSBhdXRvZmlsbC5GaWxsTWF0cml4KE1hdHJpeCwgQ29ubmVjdGlvbnMsIFF1ZXJ5KQ0KbXlfY2xhc3MuYXV0b19maWxsX2NvbHVtbnMoKQ0KDQpNYXRyaXguTGFiZWwgPSAibXlfY2xhc3MuYXV0b19maWxsX2NvbHVtbnMoKSINCg==&lt;/d2p1:Script&gt;&lt;/d2p1:PackagedScript&gt;&lt;/d2p1:Transformation&gt;&lt;/Query&gt;&lt;Version&gt;4.2.0.0&lt;/Version&gt;&lt;/ShapeLink&gt;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GenericChartFillerSettings&quot;&gt;&lt;ChartTitleSource&gt;MatrixTitle&lt;/ChartTitleSource&gt;&lt;CreateDataSeries&gt;true&lt;/CreateDataSeries&gt;&lt;DataItem&gt;0&lt;/DataItem&gt;&lt;HeaderLabelDepth&gt;1&lt;/HeaderLabelDepth&gt;&lt;IncludeColumnGroupHeadings&gt;false&lt;/IncludeColumnGroupHeadings&gt;&lt;IncludeRowGroupHeadings&gt;false&lt;/IncludeRowGroupHeadings&gt;&lt;RowLabelDepth&gt;1&lt;/RowLabelDepth&gt;&lt;TTestResultSettings&gt;&lt;HeadingPrefix&gt;&lt;/HeadingPrefix&gt;&lt;HeadingSuffix&gt;&lt;/HeadingSuffix&gt;&lt;ResultPrefix&gt;&lt;/ResultPrefix&gt;&lt;ResultSuffix&gt;&lt;/ResultSuffix&gt;&lt;/TTestResultSettings&gt;&lt;/FillerProperties&gt;&lt;Query xmlns:d2p1=&quot;http://www.forgetdata.com/ReportingSuite&quot;&gt;&lt;d2p1:ColumnCombinationSettings /&gt;&lt;d2p1:Items&gt;&lt;d2p1:DataQueryItem&gt;&lt;d2p1:ColumnSelection&gt;/0[1]&lt;/d2p1:ColumnSelection&gt;&lt;d2p1:ConnectionName&gt;Item0&lt;/d2p1:ConnectionName&gt;&lt;d2p1:DataQueryType&gt;SelectCell&lt;/d2p1:DataQueryType&gt;&lt;d2p1:RowSelection&gt;/&lt;/d2p1:RowSelection&gt;&lt;d2p1:TableName&gt;Table25&lt;/d2p1:TableName&gt;&lt;/d2p1:DataQueryItem&gt;&lt;d2p1:DataQueryItem&gt;&lt;d2p1:ColumnSelection&gt;/0[2]&lt;/d2p1:ColumnSelection&gt;&lt;d2p1:ConnectionName&gt;Item0&lt;/d2p1:ConnectionName&gt;&lt;d2p1:DataQueryType&gt;SelectCell&lt;/d2p1:DataQueryType&gt;&lt;d2p1:RowSelection&gt;/&lt;/d2p1:RowSelection&gt;&lt;d2p1:TableName&gt;Table25&lt;/d2p1:TableName&gt;&lt;/d2p1:DataQueryItem&gt;&lt;/d2p1:Items&gt;&lt;d2p1:RowCombinationSettings /&gt;&lt;d2p1:Transformation&gt;&lt;d2p1:PackagedScript&gt;&lt;d2p1:CreatedBy&gt;ccurson&lt;/d2p1:CreatedBy&gt;&lt;d2p1:LastUpdated&gt;2016-11-22T13:49:03.2133391+00:00&lt;/d2p1:LastUpdated&gt;&lt;d2p1:Script&gt;I29uIHJlZnJlc2gsIHJlc2V0IENvbHVtblNlbGVjdGlvbiBiYWNrIHRvIG9uZSBjZWxsDQpmb3IgaSBpbiByYW5nZSgwLDEwKToNCgl0cnk6DQoJCWlmIFF1ZXJ5Lkl0ZW1zW2ldLlJvd1NlbGVjdGlvbiA9PSAiLyI6DQoJCQlRdWVyeS5JdGVtc1tpXS5Sb3dTZWxlY3Rpb24gPSAiLzBbMV0iDQoJZXhjZXB0Og0KCQlwYXNzDQppbXBvcnQgdHJhbnNmb3JtYXRpb25zLmF1dG9fZmlsbC5hdXRvX2ZpbGxfbWF0cml4IGFzIGF1dG9maWxsDQoNCm15X2NsYXNzID0gYXV0b2ZpbGwuRmlsbE1hdHJpeChNYXRyaXgsIENvbm5lY3Rpb25zLCBRdWVyeSkNCm15X2NsYXNzLmF1dG9fZmlsbF9jb2x1bW5zKDMpDQoNCk1hdHJpeC5MYWJlbCA9ICJteV9jbGFzcy5hdXRvX2ZpbGxfY29sdW1ucygzKSAtIGZpcnN0IDMgb25seSI=&lt;/d2p1:Script&gt;&lt;/d2p1:PackagedScript&gt;&lt;/d2p1:Transformation&gt;&lt;/Query&gt;&lt;Version&gt;4.2.0.0&lt;/Version&gt;&lt;/ShapeLink&gt;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GenericChartFillerSettings&quot;&gt;&lt;ChartTitleSource&gt;MatrixTitle&lt;/ChartTitleSource&gt;&lt;CreateDataSeries&gt;true&lt;/CreateDataSeries&gt;&lt;DataItem&gt;0&lt;/DataItem&gt;&lt;HeaderLabelDepth&gt;1&lt;/HeaderLabelDepth&gt;&lt;IncludeColumnGroupHeadings&gt;false&lt;/IncludeColumnGroupHeadings&gt;&lt;IncludeRowGroupHeadings&gt;false&lt;/IncludeRowGroupHeadings&gt;&lt;RowLabelDepth&gt;1&lt;/RowLabelDepth&gt;&lt;TTestResultSettings&gt;&lt;HeadingPrefix&gt;&lt;/HeadingPrefix&gt;&lt;HeadingSuffix&gt;&lt;/HeadingSuffix&gt;&lt;ResultPrefix&gt;&lt;/ResultPrefix&gt;&lt;ResultSuffix&gt;&lt;/ResultSuffix&gt;&lt;/TTestResultSettings&gt;&lt;/FillerProperties&gt;&lt;Query xmlns:d2p1=&quot;http://www.forgetdata.com/ReportingSuite&quot;&gt;&lt;d2p1:ColumnCombinationSettings /&gt;&lt;d2p1:Items&gt;&lt;d2p1:DataQueryItem&gt;&lt;d2p1:ColumnSelection&gt;/0[1]&lt;/d2p1:ColumnSelection&gt;&lt;d2p1:ConnectionName&gt;Item0&lt;/d2p1:ConnectionName&gt;&lt;d2p1:DataQueryType&gt;SelectCell&lt;/d2p1:DataQueryType&gt;&lt;d2p1:RowSelection&gt;/&lt;/d2p1:RowSelection&gt;&lt;d2p1:TableName&gt;Table25&lt;/d2p1:TableName&gt;&lt;/d2p1:DataQueryItem&gt;&lt;d2p1:DataQueryItem&gt;&lt;d2p1:ColumnSelection&gt;/0[2]&lt;/d2p1:ColumnSelection&gt;&lt;d2p1:ConnectionName&gt;Item0&lt;/d2p1:ConnectionName&gt;&lt;d2p1:DataQueryType&gt;SelectCell&lt;/d2p1:DataQueryType&gt;&lt;d2p1:RowSelection&gt;/&lt;/d2p1:RowSelection&gt;&lt;d2p1:TableName&gt;Table25&lt;/d2p1:TableName&gt;&lt;/d2p1:DataQueryItem&gt;&lt;/d2p1:Items&gt;&lt;d2p1:RowCombinationSettings /&gt;&lt;d2p1:Transformation&gt;&lt;d2p1:PackagedScript&gt;&lt;d2p1:CreatedBy&gt;ccurson&lt;/d2p1:CreatedBy&gt;&lt;d2p1:LastUpdated&gt;2016-11-22T13:49:03.2183323+00:00&lt;/d2p1:LastUpdated&gt;&lt;d2p1:Script&gt;I29uIHJlZnJlc2gsIHJlc2V0IENvbHVtblNlbGVjdGlvbiBiYWNrIHRvIG9uZSBjZWxsDQpmb3IgaSBpbiByYW5nZSgwLDEwKToNCgl0cnk6DQoJCWlmIFF1ZXJ5Lkl0ZW1zW2ldLlJvd1NlbGVjdGlvbiA9PSAiLyI6DQoJCQlRdWVyeS5JdGVtc1tpXS5Sb3dTZWxlY3Rpb24gPSAiLzBbMV0iDQoJZXhjZXB0Og0KCQlwYXNzDQppbXBvcnQgdHJhbnNmb3JtYXRpb25zLmF1dG9fZmlsbC5hdXRvX2ZpbGxfbWF0cml4IGFzIGF1dG9maWxsDQojaW1wb3J0IHRyYW5zZm9ybWF0aW9ucw0KI2Zyb20gdHJhbnNmb3JtYXRpb25zLnV0aWxzLnV0aWxpdGllcyBpbXBvcnQgZmluZF90YWJsZQ0KI3JlbG9hZChhdXRvZmlsbCkNCg0KbXlfY2xhc3MgPSBhdXRvZmlsbC5GaWxsTWF0cml4KE1hdHJpeCwgQ29ubmVjdGlvbnMsIFF1ZXJ5KQ0KbXlfY2xhc3MuYXV0b19maWxsX2NvbHVtbnMoNSwgc29ydD1UcnVlKQ0KDQpNYXRyaXguTGFiZWwgPSAibXlfY2xhc3MuYXV0b19maWxsX2NvbHVtbnMoNSkgLSBmaXJzdCA1IG9ubHkgYW5kIHNvcnRlZCI=&lt;/d2p1:Script&gt;&lt;/d2p1:PackagedScript&gt;&lt;/d2p1:Transformation&gt;&lt;/Query&gt;&lt;Version&gt;4.2.0.0&lt;/Version&gt;&lt;/ShapeLink&gt;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GenericChartFillerSettings&quot;&gt;&lt;ChartTitleSource&gt;MatrixTitle&lt;/ChartTitleSource&gt;&lt;CreateDataSeries&gt;true&lt;/CreateDataSeries&gt;&lt;DataItem&gt;0&lt;/DataItem&gt;&lt;HeaderLabelDepth&gt;1&lt;/HeaderLabelDepth&gt;&lt;IncludeColumnGroupHeadings&gt;false&lt;/IncludeColumnGroupHeadings&gt;&lt;IncludeRowGroupHeadings&gt;false&lt;/IncludeRowGroupHeadings&gt;&lt;RowLabelDepth&gt;1&lt;/RowLabelDepth&gt;&lt;TTestResultSettings&gt;&lt;HeadingPrefix&gt;&lt;/HeadingPrefix&gt;&lt;HeadingSuffix&gt;&lt;/HeadingSuffix&gt;&lt;ResultPrefix&gt;&lt;/ResultPrefix&gt;&lt;ResultSuffix&gt;&lt;/ResultSuffix&gt;&lt;/TTestResultSettings&gt;&lt;/FillerProperties&gt;&lt;Query xmlns:d2p1=&quot;http://www.forgetdata.com/ReportingSuite&quot;&gt;&lt;d2p1:ColumnCombinationSettings /&gt;&lt;d2p1:Items&gt;&lt;d2p1:DataQueryItem&gt;&lt;d2p1:ColumnSelection&gt;/0[1]&lt;/d2p1:ColumnSelection&gt;&lt;d2p1:ConnectionName&gt;Item0&lt;/d2p1:ConnectionName&gt;&lt;d2p1:DataQueryType&gt;SelectCell&lt;/d2p1:DataQueryType&gt;&lt;d2p1:RowSelection&gt;/0[1]&lt;/d2p1:RowSelection&gt;&lt;d2p1:TableName&gt;Table29&lt;/d2p1:TableName&gt;&lt;/d2p1:DataQueryItem&gt;&lt;d2p1:DataQueryItem&gt;&lt;d2p1:ColumnSelection&gt;/0[1]&lt;/d2p1:ColumnSelection&gt;&lt;d2p1:ConnectionName&gt;Item0&lt;/d2p1:ConnectionName&gt;&lt;d2p1:DataQueryType&gt;SelectCell&lt;/d2p1:DataQueryType&gt;&lt;d2p1:RowSelection&gt;/0[1]&lt;/d2p1:RowSelection&gt;&lt;d2p1:TableName&gt;Table27&lt;/d2p1:TableName&gt;&lt;/d2p1:DataQueryItem&gt;&lt;/d2p1:Items&gt;&lt;d2p1:RowCombinationSettings /&gt;&lt;d2p1:Simplify&gt;true&lt;/d2p1:Simplify&gt;&lt;d2p1:Transformation&gt;&lt;d2p1:PackagedScript&gt;&lt;d2p1:CreatedBy&gt;ccurson&lt;/d2p1:CreatedBy&gt;&lt;d2p1:LastUpdated&gt;2016-11-22T13:49:03.225836+00:00&lt;/d2p1:LastUpdated&gt;&lt;d2p1:Script&gt;I29uIHJlZnJlc2gsIHJlc2V0IENvbHVtblNlbGVjdGlvbiBiYWNrIHRvIG9uZSBjZWxsDQpmb3IgaSBpbiByYW5nZSgwLDEwKToNCgl0cnk6DQoJCWlmIFF1ZXJ5Lkl0ZW1zW2ldLlJvd1NlbGVjdGlvbiA9PSAiLyI6DQoJCQlRdWVyeS5JdGVtc1tpXS5Sb3dTZWxlY3Rpb24gPSAiLzBbMV0iDQoJZXhjZXB0Og0KCQlwYXNzDQppbXBvcnQgdHJhbnNmb3JtYXRpb25zLmF1dG9fZmlsbC5hdXRvX2ZpbGxfbWF0cml4IGFzIGF1dG9maWxsDQojaW1wb3J0IHRyYW5zZm9ybWF0aW9ucw0KI2Zyb20gdHJhbnNmb3JtYXRpb25zLnV0aWxzLnV0aWxpdGllcyBpbXBvcnQgZmluZF90YWJsZQ0KI3JlbG9hZChhdXRvZmlsbCkNCg0KDQpteV9jbGFzcyA9IGF1dG9maWxsLkZpbGxNYXRyaXgoTWF0cml4LCBDb25uZWN0aW9ucywgUXVlcnkpDQpteV9jbGFzcy5hdXRvX2ZpbGxfY29sdW1ucygpDQoNCg0KDQpNYXRyaXguTGFiZWwgPSAibXlfY2xhc3MuYXV0b19maWxsX2NvbHVtbnMoKSB3aXRoIHNpbXBsaWZ5Ig==&lt;/d2p1:Script&gt;&lt;/d2p1:PackagedScript&gt;&lt;/d2p1:Transformation&gt;&lt;/Query&gt;&lt;Version&gt;4.2.0.0&lt;/Version&gt;&lt;/ShapeLink&gt;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GenericChartFillerSettings&quot;&gt;&lt;ChartTitleSource&gt;MatrixTitle&lt;/ChartTitleSource&gt;&lt;CreateDataSeries&gt;true&lt;/CreateDataSeries&gt;&lt;DataItem&gt;0&lt;/DataItem&gt;&lt;HeaderLabelDepth&gt;1&lt;/HeaderLabelDepth&gt;&lt;IncludeColumnGroupHeadings&gt;false&lt;/IncludeColumnGroupHeadings&gt;&lt;IncludeRowGroupHeadings&gt;false&lt;/IncludeRowGroupHeadings&gt;&lt;RowLabelDepth&gt;1&lt;/RowLabelDepth&gt;&lt;TTestResultSettings&gt;&lt;HeadingPrefix&gt;&lt;/HeadingPrefix&gt;&lt;HeadingSuffix&gt;&lt;/HeadingSuffix&gt;&lt;ResultPrefix&gt;&lt;/ResultPrefix&gt;&lt;ResultSuffix&gt;&lt;/ResultSuffix&gt;&lt;/TTestResultSettings&gt;&lt;/FillerProperties&gt;&lt;Query xmlns:d2p1=&quot;http://www.forgetdata.com/ReportingSuite&quot;&gt;&lt;d2p1:ColumnCombinationSettings /&gt;&lt;d2p1:Items&gt;&lt;d2p1:DataQueryItem&gt;&lt;d2p1:ColumnSelection&gt;/0[1]&lt;/d2p1:ColumnSelection&gt;&lt;d2p1:ConnectionName&gt;Item0&lt;/d2p1:ConnectionName&gt;&lt;d2p1:DataQueryType&gt;SelectCell&lt;/d2p1:DataQueryType&gt;&lt;d2p1:RowSelection&gt;/0[1]&lt;/d2p1:RowSelection&gt;&lt;d2p1:TableName&gt;Table29&lt;/d2p1:TableName&gt;&lt;/d2p1:DataQueryItem&gt;&lt;d2p1:DataQueryItem&gt;&lt;d2p1:ColumnSelection&gt;/0[2]&lt;/d2p1:ColumnSelection&gt;&lt;d2p1:ConnectionName&gt;Item0&lt;/d2p1:ConnectionName&gt;&lt;d2p1:DataQueryType&gt;SelectCell&lt;/d2p1:DataQueryType&gt;&lt;d2p1:RowSelection&gt;/0[1]&lt;/d2p1:RowSelection&gt;&lt;d2p1:TableName&gt;Table29&lt;/d2p1:TableName&gt;&lt;/d2p1:DataQueryItem&gt;&lt;/d2p1:Items&gt;&lt;d2p1:RowCombinationSettings /&gt;&lt;d2p1:Simplify&gt;true&lt;/d2p1:Simplify&gt;&lt;d2p1:Transformation&gt;&lt;d2p1:PackagedScript&gt;&lt;d2p1:CreatedBy&gt;ccurson&lt;/d2p1:CreatedBy&gt;&lt;d2p1:LastUpdated&gt;2016-11-22T13:49:03.2308317+00:00&lt;/d2p1:LastUpdated&gt;&lt;d2p1:Script&gt;I29uIHJlZnJlc2gsIHJlc2V0IENvbHVtblNlbGVjdGlvbiBiYWNrIHRvIG9uZSBjZWxsDQpmb3IgaSBpbiByYW5nZSgwLDEwKToNCgl0cnk6DQoJCWlmIFF1ZXJ5Lkl0ZW1zW2ldLlJvd1NlbGVjdGlvbiA9PSAiLyI6DQoJCQlRdWVyeS5JdGVtc1tpXS5Sb3dTZWxlY3Rpb24gPSAiLzBbMV0iDQoJZXhjZXB0Og0KCQlwYXNzDQppbXBvcnQgdHJhbnNmb3JtYXRpb25zLmF1dG9fZmlsbC5hdXRvX2ZpbGxfbWF0cml4IGFzIGF1dG9maWxsDQojaW1wb3J0IHRyYW5zZm9ybWF0aW9ucw0KI2Zyb20gdHJhbnNmb3JtYXRpb25zLnV0aWxzLnV0aWxpdGllcyBpbXBvcnQgZmluZF90YWJsZQ0KI3JlbG9hZChhdXRvZmlsbCkNCg0KDQpteV9jbGFzcyA9IGF1dG9maWxsLkZpbGxNYXRyaXgoTWF0cml4LCBDb25uZWN0aW9ucywgUXVlcnkpDQpteV9jbGFzcy5hdXRvX2ZpbGxfY29sdW1ucygzKQ0KDQoNCg0KTWF0cml4LkxhYmVsID0gIm15X2NsYXNzLmF1dG9fZmlsbF9jb2x1bW5zKDMpIHdpdGggJ3NpbXBsaWZ5JyBzZWxlY3RlZCI=&lt;/d2p1:Script&gt;&lt;/d2p1:PackagedScript&gt;&lt;/d2p1:Transformation&gt;&lt;/Query&gt;&lt;Version&gt;4.2.0.0&lt;/Version&gt;&lt;/ShapeLink&gt;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GenericChartFillerSettings&quot;&gt;&lt;ChartTitleSource&gt;MatrixTitle&lt;/ChartTitleSource&gt;&lt;CreateDataSeries&gt;true&lt;/CreateDataSeries&gt;&lt;DataItem&gt;0&lt;/DataItem&gt;&lt;HeaderLabelDepth&gt;1&lt;/HeaderLabelDepth&gt;&lt;IncludeColumnGroupHeadings&gt;false&lt;/IncludeColumnGroupHeadings&gt;&lt;IncludeRowGroupHeadings&gt;false&lt;/IncludeRowGroupHeadings&gt;&lt;RowLabelDepth&gt;1&lt;/RowLabelDepth&gt;&lt;TTestResultSettings&gt;&lt;HeadingPrefix&gt;&lt;/HeadingPrefix&gt;&lt;HeadingSuffix&gt;&lt;/HeadingSuffix&gt;&lt;ResultPrefix&gt;&lt;/ResultPrefix&gt;&lt;ResultSuffix&gt;&lt;/ResultSuffix&gt;&lt;/TTestResultSettings&gt;&lt;/FillerProperties&gt;&lt;Query xmlns:d2p1=&quot;http://www.forgetdata.com/ReportingSuite&quot;&gt;&lt;d2p1:ColumnCombinationSettings /&gt;&lt;d2p1:Items&gt;&lt;d2p1:DataQueryItem&gt;&lt;d2p1:ColumnSelection&gt;/0[1]&lt;/d2p1:ColumnSelection&gt;&lt;d2p1:ConnectionName&gt;Item0&lt;/d2p1:ConnectionName&gt;&lt;d2p1:DataQueryType&gt;SelectCell&lt;/d2p1:DataQueryType&gt;&lt;d2p1:RowSelection&gt;/0[1]&lt;/d2p1:RowSelection&gt;&lt;d2p1:TableName&gt;Table29&lt;/d2p1:TableName&gt;&lt;/d2p1:DataQueryItem&gt;&lt;d2p1:DataQueryItem&gt;&lt;d2p1:ColumnSelection&gt;/0[2]&lt;/d2p1:ColumnSelection&gt;&lt;d2p1:ConnectionName&gt;Item0&lt;/d2p1:ConnectionName&gt;&lt;d2p1:DataQueryType&gt;SelectCell&lt;/d2p1:DataQueryType&gt;&lt;d2p1:RowSelection&gt;/0[2]&lt;/d2p1:RowSelection&gt;&lt;d2p1:TableName&gt;Table29&lt;/d2p1:TableName&gt;&lt;/d2p1:DataQueryItem&gt;&lt;/d2p1:Items&gt;&lt;d2p1:RowCombinationSettings /&gt;&lt;d2p1:Simplify&gt;true&lt;/d2p1:Simplify&gt;&lt;d2p1:Transformation&gt;&lt;d2p1:PackagedScript&gt;&lt;d2p1:CreatedBy&gt;ccurson&lt;/d2p1:CreatedBy&gt;&lt;d2p1:LastUpdated&gt;2016-11-22T13:49:03.2368355+00:00&lt;/d2p1:LastUpdated&gt;&lt;d2p1:Script&gt;I29uIHJlZnJlc2gsIHJlc2V0IENvbHVtblNlbGVjdGlvbiBiYWNrIHRvIG9uZSBjZWxsDQpmb3IgaSBpbiByYW5nZSgwLDEwKToNCgl0cnk6DQoJCWlmIFF1ZXJ5Lkl0ZW1zW2ldLlJvd1NlbGVjdGlvbiA9PSAiLyI6DQoJCQlRdWVyeS5JdGVtc1tpXS5Sb3dTZWxlY3Rpb24gPSAiLzBbMV0iDQoJZXhjZXB0Og0KCQlwYXNzDQoJCQ0KaW1wb3J0IHRyYW5zZm9ybWF0aW9ucy5hdXRvX2ZpbGwuYXV0b19maWxsX21hdHJpeCBhcyBhdXRvZmlsbA0KI2ltcG9ydCB0cmFuc2Zvcm1hdGlvbnMNCiNmcm9tIHRyYW5zZm9ybWF0aW9ucy51dGlscy51dGlsaXRpZXMgaW1wb3J0IGZpbmRfdGFibGUNCiNyZWxvYWQoYXV0b2ZpbGwpDQoNCg0KbXlfY2xhc3MgPSBhdXRvZmlsbC5GaWxsTWF0cml4KE1hdHJpeCwgQ29ubmVjdGlvbnMsIFF1ZXJ5KQ0KbXlfY2xhc3MuYXV0b19maWxsX2NvbHVtbnMoNSwgc29ydD1UcnVlKQ0KDQoNCg0KTWF0cml4LkxhYmVsID0gIm15X2NsYXNzLmF1dG9fZmlsbF9jb2x1bW5zKDUsIHNvcnQ9VHJ1ZSkgd2l0aCAnc2ltcGxpZnknIHNlbGVjdGVkIg==&lt;/d2p1:Script&gt;&lt;/d2p1:PackagedScript&gt;&lt;/d2p1:Transformation&gt;&lt;/Query&gt;&lt;Version&gt;4.2.0.0&lt;/Version&gt;&lt;/ShapeLink&gt;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GenericChartFillerSettings&quot;&gt;&lt;ChartTitleSource&gt;MatrixTitle&lt;/ChartTitleSource&gt;&lt;CreateDataSeries&gt;true&lt;/CreateDataSeries&gt;&lt;DataItem&gt;0&lt;/DataItem&gt;&lt;HeaderLabelDepth&gt;1&lt;/HeaderLabelDepth&gt;&lt;IncludeColumnGroupHeadings&gt;false&lt;/IncludeColumnGroupHeadings&gt;&lt;IncludeRowGroupHeadings&gt;false&lt;/IncludeRowGroupHeadings&gt;&lt;RowLabelDepth&gt;1&lt;/RowLabelDepth&gt;&lt;TTestResultSettings&gt;&lt;HeadingPrefix&gt;&lt;/HeadingPrefix&gt;&lt;HeadingSuffix&gt;&lt;/HeadingSuffix&gt;&lt;ResultPrefix&gt;&lt;/ResultPrefix&gt;&lt;ResultSuffix&gt;&lt;/ResultSuffix&gt;&lt;/TTestResultSettings&gt;&lt;/FillerProperties&gt;&lt;Query xmlns:d2p1=&quot;http://www.forgetdata.com/ReportingSuite&quot;&gt;&lt;d2p1:ColumnCombinationSettings /&gt;&lt;d2p1:Items&gt;&lt;d2p1:DataQueryItem&gt;&lt;d2p1:ColumnSelection&gt;/0[1]&lt;/d2p1:ColumnSelection&gt;&lt;d2p1:ConnectionName&gt;Item0&lt;/d2p1:ConnectionName&gt;&lt;d2p1:DataQueryType&gt;SelectCell&lt;/d2p1:DataQueryType&gt;&lt;d2p1:RowSelection&gt;/0[2]&lt;/d2p1:RowSelection&gt;&lt;d2p1:TableName&gt;Table29&lt;/d2p1:TableName&gt;&lt;/d2p1:DataQueryItem&gt;&lt;d2p1:DataQueryItem&gt;&lt;d2p1:ColumnSelection&gt;/0[2]&lt;/d2p1:ColumnSelection&gt;&lt;d2p1:ConnectionName&gt;Item0&lt;/d2p1:ConnectionName&gt;&lt;d2p1:DataQueryType&gt;SelectCell&lt;/d2p1:DataQueryType&gt;&lt;d2p1:RowSelection&gt;/0[2]&lt;/d2p1:RowSelection&gt;&lt;d2p1:TableName&gt;Table29&lt;/d2p1:TableName&gt;&lt;/d2p1:DataQueryItem&gt;&lt;/d2p1:Items&gt;&lt;d2p1:RowCombinationSettings /&gt;&lt;d2p1:Simplify&gt;true&lt;/d2p1:Simplify&gt;&lt;d2p1:SwitchRowsAndColumns&gt;true&lt;/d2p1:SwitchRowsAndColumns&gt;&lt;d2p1:Transformation&gt;&lt;d2p1:PackagedScript&gt;&lt;d2p1:CreatedBy&gt;ccurson&lt;/d2p1:CreatedBy&gt;&lt;d2p1:LastUpdated&gt;2016-11-22T13:49:03.2443371+00:00&lt;/d2p1:LastUpdated&gt;&lt;d2p1:Script&gt;I29uIHJlZnJlc2gsIHJlc2V0IENvbHVtblNlbGVjdGlvbiBiYWNrIHRvIG9uZSBjZWxsDQpmb3IgaSBpbiByYW5nZSgwLDEwKToNCgl0cnk6DQoJCWlmIFF1ZXJ5Lkl0ZW1zW2ldLlJvd1NlbGVjdGlvbiA9PSAiLyI6DQoJCQlRdWVyeS5JdGVtc1tpXS5Sb3dTZWxlY3Rpb24gPSAiLzBbMV0iDQoJZXhjZXB0Og0KCQlwYXNzDQoJCQ0KCQkNCmltcG9ydCB0cmFuc2Zvcm1hdGlvbnMuYXV0b19maWxsLmF1dG9fZmlsbF9tYXRyaXggYXMgYXV0b2ZpbGwNCiNpbXBvcnQgdHJhbnNmb3JtYXRpb25zDQojZnJvbSB0cmFuc2Zvcm1hdGlvbnMudXRpbHMudXRpbGl0aWVzIGltcG9ydCBmaW5kX3RhYmxlDQojcmVsb2FkKGF1dG9maWxsKQ0KDQoNCm15X2NsYXNzID0gYXV0b2ZpbGwuRmlsbE1hdHJpeChNYXRyaXgsIENvbm5lY3Rpb25zLCBRdWVyeSkNCm15X2NsYXNzLmF1dG9fZmlsbF9jb2x1bW5zKCkNCg0KDQoNCk1hdHJpeC5MYWJlbCA9ICJteV9jbGFzcy5hdXRvX2ZpbGxfY29sdW1ucygpIHdpdGggc2ltcGxpZnkgYW5kIGZsaXAtZGF0YSBzZWxlY3RlZCI=&lt;/d2p1:Script&gt;&lt;/d2p1:PackagedScript&gt;&lt;/d2p1:Transformation&gt;&lt;/Query&gt;&lt;Version&gt;4.2.0.0&lt;/Version&gt;&lt;/ShapeLink&gt;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GenericChartFillerSettings&quot;&gt;&lt;ChartTitleSource&gt;MatrixTitle&lt;/ChartTitleSource&gt;&lt;CreateDataSeries&gt;true&lt;/CreateDataSeries&gt;&lt;DataItem&gt;0&lt;/DataItem&gt;&lt;HeaderLabelDepth&gt;1&lt;/HeaderLabelDepth&gt;&lt;IncludeColumnGroupHeadings&gt;false&lt;/IncludeColumnGroupHeadings&gt;&lt;IncludeRowGroupHeadings&gt;false&lt;/IncludeRowGroupHeadings&gt;&lt;RowLabelDepth&gt;1&lt;/RowLabelDepth&gt;&lt;TTestResultSettings&gt;&lt;HeadingPrefix&gt;&lt;/HeadingPrefix&gt;&lt;HeadingSuffix&gt;&lt;/HeadingSuffix&gt;&lt;ResultPrefix&gt;&lt;/ResultPrefix&gt;&lt;ResultSuffix&gt;&lt;/ResultSuffix&gt;&lt;/TTestResultSettings&gt;&lt;/FillerProperties&gt;&lt;Query xmlns:d2p1=&quot;http://www.forgetdata.com/ReportingSuite&quot;&gt;&lt;d2p1:ColumnCombinationSettings /&gt;&lt;d2p1:Items&gt;&lt;d2p1:DataQueryItem&gt;&lt;d2p1:ColumnSelection&gt;/0[1]&lt;/d2p1:ColumnSelection&gt;&lt;d2p1:ConnectionName&gt;Item0&lt;/d2p1:ConnectionName&gt;&lt;d2p1:DataQueryType&gt;SelectCell&lt;/d2p1:DataQueryType&gt;&lt;d2p1:RowSelection&gt;/0[1]&lt;/d2p1:RowSelection&gt;&lt;d2p1:TableName&gt;Table29&lt;/d2p1:TableName&gt;&lt;/d2p1:DataQueryItem&gt;&lt;d2p1:DataQueryItem&gt;&lt;d2p1:ColumnSelection&gt;/0[2]&lt;/d2p1:ColumnSelection&gt;&lt;d2p1:ConnectionName&gt;Item0&lt;/d2p1:ConnectionName&gt;&lt;d2p1:DataQueryType&gt;SelectCell&lt;/d2p1:DataQueryType&gt;&lt;d2p1:RowSelection&gt;/0[2]&lt;/d2p1:RowSelection&gt;&lt;d2p1:TableName&gt;Table29&lt;/d2p1:TableName&gt;&lt;/d2p1:DataQueryItem&gt;&lt;/d2p1:Items&gt;&lt;d2p1:RowCombinationSettings /&gt;&lt;d2p1:Simplify&gt;true&lt;/d2p1:Simplify&gt;&lt;d2p1:SwitchRowsAndColumns&gt;true&lt;/d2p1:SwitchRowsAndColumns&gt;&lt;d2p1:Transformation&gt;&lt;d2p1:PackagedScript&gt;&lt;d2p1:CreatedBy&gt;ccurson&lt;/d2p1:CreatedBy&gt;&lt;d2p1:LastUpdated&gt;2016-11-22T13:49:03.2518357+00:00&lt;/d2p1:LastUpdated&gt;&lt;d2p1:Script&gt;aW1wb3J0IHRyYW5zZm9ybWF0aW9ucy5hdXRvX2ZpbGwuYXV0b19maWxsX21hdHJpeCBhcyBhdXRvZmlsbA0KI2ltcG9ydCB0cmFuc2Zvcm1hdGlvbnMNCiNmcm9tIHRyYW5zZm9ybWF0aW9ucy51dGlscy51dGlsaXRpZXMgaW1wb3J0IGZpbmRfdGFibGUNCiNyZWxvYWQoYXV0b2ZpbGwpDQoNCg0KbXlfY2xhc3MgPSBhdXRvZmlsbC5GaWxsTWF0cml4KE1hdHJpeCwgQ29ubmVjdGlvbnMsIFF1ZXJ5KQ0KbXlfY2xhc3MuYXV0b19maWxsX2NvbHVtbnMoNSkNCg0KDQoNCk1hdHJpeC5MYWJlbCA9ICJteV9jbGFzcy5hdXRvX2ZpbGxfY29sdW1ucyg1KSB3aXRoICdzaW1wbGlmeScgYW5kIGZsaXAtZGF0YSBzZWxlY3RlZCI=&lt;/d2p1:Script&gt;&lt;/d2p1:PackagedScript&gt;&lt;/d2p1:Transformation&gt;&lt;/Query&gt;&lt;Version&gt;4.2.0.0&lt;/Version&gt;&lt;/ShapeLink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GenericChartFillerSettings&quot;&gt;&lt;ChartTitleSource&gt;MatrixTitle&lt;/ChartTitleSource&gt;&lt;CreateDataSeries&gt;true&lt;/CreateDataSeries&gt;&lt;DataItem&gt;0&lt;/DataItem&gt;&lt;HeaderLabelDepth&gt;1&lt;/HeaderLabelDepth&gt;&lt;IncludeColumnGroupHeadings&gt;false&lt;/IncludeColumnGroupHeadings&gt;&lt;IncludeRowGroupHeadings&gt;false&lt;/IncludeRowGroupHeadings&gt;&lt;RowLabelDepth&gt;1&lt;/RowLabelDepth&gt;&lt;TTestResultSettings&gt;&lt;HeadingPrefix&gt;&lt;/HeadingPrefix&gt;&lt;HeadingSuffix&gt;&lt;/HeadingSuffix&gt;&lt;ResultPrefix&gt;&lt;/ResultPrefix&gt;&lt;ResultSuffix&gt;&lt;/ResultSuffix&gt;&lt;/TTestResultSettings&gt;&lt;/FillerProperties&gt;&lt;Query xmlns:d2p1=&quot;http://www.forgetdata.com/ReportingSuite&quot;&gt;&lt;d2p1:ColumnCombinationSettings /&gt;&lt;d2p1:Items&gt;&lt;d2p1:DataQueryItem&gt;&lt;d2p1:ColumnSelection&gt;/&lt;/d2p1:ColumnSelection&gt;&lt;d2p1:ConnectionName&gt;Item0&lt;/d2p1:ConnectionName&gt;&lt;d2p1:DataQueryType&gt;SelectCell&lt;/d2p1:DataQueryType&gt;&lt;d2p1:RowSelection&gt;/0[1]/0[2]&lt;/d2p1:RowSelection&gt;&lt;d2p1:TableName&gt;Table25&lt;/d2p1:TableName&gt;&lt;/d2p1:DataQueryItem&gt;&lt;d2p1:DataQueryItem&gt;&lt;d2p1:ColumnSelection&gt;/&lt;/d2p1:ColumnSelection&gt;&lt;d2p1:ConnectionName&gt;Item0&lt;/d2p1:ConnectionName&gt;&lt;d2p1:DataQueryType&gt;SelectCell&lt;/d2p1:DataQueryType&gt;&lt;d2p1:RowSelection&gt;/0[1]/0[3]&lt;/d2p1:RowSelection&gt;&lt;d2p1:TableName&gt;Table25&lt;/d2p1:TableName&gt;&lt;/d2p1:DataQueryItem&gt;&lt;d2p1:DataQueryItem&gt;&lt;d2p1:ColumnSelection&gt;/&lt;/d2p1:ColumnSelection&gt;&lt;d2p1:ConnectionName&gt;Item0&lt;/d2p1:ConnectionName&gt;&lt;d2p1:DataQueryType&gt;SelectCell&lt;/d2p1:DataQueryType&gt;&lt;d2p1:RowSelection&gt;/0[1]/0[1]&lt;/d2p1:RowSelection&gt;&lt;d2p1:TableName&gt;Table25&lt;/d2p1:TableName&gt;&lt;/d2p1:DataQueryItem&gt;&lt;/d2p1:Items&gt;&lt;d2p1:RowCombinationSettings /&gt;&lt;d2p1:Transformation&gt;&lt;d2p1:PackagedScript&gt;&lt;d2p1:CreatedBy&gt;ccurson&lt;/d2p1:CreatedBy&gt;&lt;d2p1:LastUpdated&gt;2016-11-22T13:49:02.5548418+00:00&lt;/d2p1:LastUpdated&gt;&lt;d2p1:Script&gt;I29uIHJlZnJlc2gsIHJlc2V0IENvbHVtblNlbGVjdGlvbiBiYWNrIHRvIG9uZSBjZWxsDQpmb3IgaSBpbiByYW5nZSgwLDEwKToNCgl0cnk6DQoJCWlmIFF1ZXJ5Lkl0ZW1zW2ldLkNvbHVtblNlbGVjdGlvbiA9PSAiLyI6DQoJCQlRdWVyeS5JdGVtc1tpXS5Db2x1bW5TZWxlY3Rpb24gPSAiLzBbMV0iDQoJZXhjZXB0Og0KCQlwYXNzDQppbXBvcnQgdHJhbnNmb3JtYXRpb25zLmF1dG9fZmlsbC5hdXRvX2ZpbGxfbWF0cml4IGFzIGF1dG9maWxsDQoNCm15X2NsYXNzID0gYXV0b2ZpbGwuRmlsbE1hdHJpeChNYXRyaXgsIENvbm5lY3Rpb25zLCBRdWVyeSkNCm15X2NsYXNzLmF1dG9fZmlsbF9yb3dzKCkNCg0KTWF0cml4LkxhYmVsID0gIm15X2NsYXNzLmF1dG9fZmlsbF9yb3dzKCki&lt;/d2p1:Script&gt;&lt;/d2p1:PackagedScript&gt;&lt;/d2p1:Transformation&gt;&lt;/Query&gt;&lt;Version&gt;4.2.0.0&lt;/Version&gt;&lt;/ShapeLink&gt;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GenericChartFillerSettings&quot;&gt;&lt;ChartTitleSource&gt;MatrixTitle&lt;/ChartTitleSource&gt;&lt;CreateDataSeries&gt;true&lt;/CreateDataSeries&gt;&lt;DataItem&gt;0&lt;/DataItem&gt;&lt;HeaderLabelDepth&gt;1&lt;/HeaderLabelDepth&gt;&lt;IncludeColumnGroupHeadings&gt;false&lt;/IncludeColumnGroupHeadings&gt;&lt;IncludeRowGroupHeadings&gt;false&lt;/IncludeRowGroupHeadings&gt;&lt;RowLabelDepth&gt;1&lt;/RowLabelDepth&gt;&lt;TTestResultSettings&gt;&lt;HeadingPrefix&gt;&lt;/HeadingPrefix&gt;&lt;HeadingSuffix&gt;&lt;/HeadingSuffix&gt;&lt;ResultPrefix&gt;&lt;/ResultPrefix&gt;&lt;ResultSuffix&gt;&lt;/ResultSuffix&gt;&lt;/TTestResultSettings&gt;&lt;/FillerProperties&gt;&lt;Query xmlns:d2p1=&quot;http://www.forgetdata.com/ReportingSuite&quot;&gt;&lt;d2p1:ColumnCombinationSettings /&gt;&lt;d2p1:Items&gt;&lt;d2p1:DataQueryItem&gt;&lt;d2p1:ColumnSelection&gt;/0[1]&lt;/d2p1:ColumnSelection&gt;&lt;d2p1:ConnectionName&gt;Item0&lt;/d2p1:ConnectionName&gt;&lt;d2p1:DataQueryType&gt;SelectCell&lt;/d2p1:DataQueryType&gt;&lt;d2p1:RowSelection&gt;/&lt;/d2p1:RowSelection&gt;&lt;d2p1:TableName&gt;Table27&lt;/d2p1:TableName&gt;&lt;/d2p1:DataQueryItem&gt;&lt;d2p1:DataQueryItem&gt;&lt;d2p1:ColumnSelection&gt;/0[2]&lt;/d2p1:ColumnSelection&gt;&lt;d2p1:ConnectionName&gt;Item0&lt;/d2p1:ConnectionName&gt;&lt;d2p1:DataQueryType&gt;SelectCell&lt;/d2p1:DataQueryType&gt;&lt;d2p1:RowSelection&gt;/&lt;/d2p1:RowSelection&gt;&lt;d2p1:TableName&gt;Table27&lt;/d2p1:TableName&gt;&lt;/d2p1:DataQueryItem&gt;&lt;/d2p1:Items&gt;&lt;d2p1:RowCombinationSettings /&gt;&lt;d2p1:Transformation&gt;&lt;d2p1:PackagedScript&gt;&lt;d2p1:CreatedBy&gt;ccurson&lt;/d2p1:CreatedBy&gt;&lt;d2p1:LastUpdated&gt;2016-11-22T13:49:03.2593344+00:00&lt;/d2p1:LastUpdated&gt;&lt;d2p1:Script&gt;I29uIHJlZnJlc2gsIHJlc2V0IENvbHVtblNlbGVjdGlvbiBiYWNrIHRvIG9uZSBjZWxsDQpmb3IgaSBpbiByYW5nZSgwLDEwKToNCgl0cnk6DQoJCWlmIFF1ZXJ5Lkl0ZW1zW2ldLlJvd1NlbGVjdGlvbiA9PSAiLyI6DQoJCQlRdWVyeS5JdGVtc1tpXS5Sb3dTZWxlY3Rpb24gPSAiLzBbMV0iDQoJZXhjZXB0Og0KCQlwYXNzDQoJCQ0KaW1wb3J0IHRyYW5zZm9ybWF0aW9ucy5hdXRvX2ZpbGwuYXV0b19maWxsX21hdHJpeCBhcyBhdXRvZmlsbA0KI2ltcG9ydCB0cmFuc2Zvcm1hdGlvbnMNCiNmcm9tIHRyYW5zZm9ybWF0aW9ucy51dGlscy51dGlsaXRpZXMgaW1wb3J0IGZpbmRfdGFibGUNCiNyZWxvYWQoYXV0b2ZpbGwpDQoNCg0KbXlfY2xhc3MgPSBhdXRvZmlsbC5GaWxsTWF0cml4KE1hdHJpeCwgQ29ubmVjdGlvbnMsIFF1ZXJ5KQ0KbXlfY2xhc3MuYXV0b19maWxsX2NvbHVtbnMoKQ0KDQoNCg0KTWF0cml4LkxhYmVsID0gIm15X2NsYXNzLmF1dG9fZmlsbF9jb2x1bW5zKCkgd2l0aCBtdWx0aXBsZSBncm91cHMgYW5kIHNpbXBsaWZ5IE9GRiI=&lt;/d2p1:Script&gt;&lt;/d2p1:PackagedScript&gt;&lt;/d2p1:Transformation&gt;&lt;/Query&gt;&lt;Version&gt;4.2.0.0&lt;/Version&gt;&lt;/ShapeLink&gt;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GenericChartFillerSettings&quot;&gt;&lt;ChartTitleSource&gt;MatrixTitle&lt;/ChartTitleSource&gt;&lt;CreateDataSeries&gt;true&lt;/CreateDataSeries&gt;&lt;DataItem&gt;0&lt;/DataItem&gt;&lt;HeaderLabelDepth&gt;1&lt;/HeaderLabelDepth&gt;&lt;IncludeColumnGroupHeadings&gt;false&lt;/IncludeColumnGroupHeadings&gt;&lt;IncludeRowGroupHeadings&gt;false&lt;/IncludeRowGroupHeadings&gt;&lt;RowLabelDepth&gt;1&lt;/RowLabelDepth&gt;&lt;TTestResultSettings&gt;&lt;HeadingPrefix&gt;&lt;/HeadingPrefix&gt;&lt;HeadingSuffix&gt;&lt;/HeadingSuffix&gt;&lt;ResultPrefix&gt;&lt;/ResultPrefix&gt;&lt;ResultSuffix&gt;&lt;/ResultSuffix&gt;&lt;/TTestResultSettings&gt;&lt;/FillerProperties&gt;&lt;Query xmlns:d2p1=&quot;http://www.forgetdata.com/ReportingSuite&quot;&gt;&lt;d2p1:ColumnCombinationSettings /&gt;&lt;d2p1:Items&gt;&lt;d2p1:DataQueryItem&gt;&lt;d2p1:ColumnSelection&gt;/0[1]&lt;/d2p1:ColumnSelection&gt;&lt;d2p1:ConnectionName&gt;Item0&lt;/d2p1:ConnectionName&gt;&lt;d2p1:DataQueryType&gt;SelectCell&lt;/d2p1:DataQueryType&gt;&lt;d2p1:RowSelection&gt;/0[2]&lt;/d2p1:RowSelection&gt;&lt;d2p1:TableName&gt;Table27&lt;/d2p1:TableName&gt;&lt;/d2p1:DataQueryItem&gt;&lt;d2p1:DataQueryItem&gt;&lt;d2p1:ColumnSelection&gt;/0[1]&lt;/d2p1:ColumnSelection&gt;&lt;d2p1:ConnectionName&gt;Item0&lt;/d2p1:ConnectionName&gt;&lt;d2p1:DataQueryType&gt;SelectCell&lt;/d2p1:DataQueryType&gt;&lt;d2p1:RowSelection&gt;/0[2]&lt;/d2p1:RowSelection&gt;&lt;d2p1:TableName&gt;Table34&lt;/d2p1:TableName&gt;&lt;/d2p1:DataQueryItem&gt;&lt;/d2p1:Items&gt;&lt;d2p1:RowCombinationSettings /&gt;&lt;d2p1:Simplify&gt;true&lt;/d2p1:Simplify&gt;&lt;d2p1:Transformation&gt;&lt;d2p1:PackagedScript&gt;&lt;d2p1:CreatedBy&gt;ccurson&lt;/d2p1:CreatedBy&gt;&lt;d2p1:LastUpdated&gt;2016-11-22T13:49:03.2638347+00:00&lt;/d2p1:LastUpdated&gt;&lt;d2p1:Script&gt;I29uIHJlZnJlc2gsIHJlc2V0IENvbHVtblNlbGVjdGlvbiBiYWNrIHRvIG9uZSBjZWxsDQpmb3IgaSBpbiByYW5nZSgwLDEwKToNCgl0cnk6DQoJCWlmIFF1ZXJ5Lkl0ZW1zW2ldLlJvd1NlbGVjdGlvbiA9PSAiLyI6DQoJCQlRdWVyeS5JdGVtc1tpXS5Sb3dTZWxlY3Rpb24gPSAiLzBbMV0iDQoJZXhjZXB0Og0KCQlwYXNzDQoJCQ0KaW1wb3J0IHRyYW5zZm9ybWF0aW9ucy5hdXRvX2ZpbGwuYXV0b19maWxsX21hdHJpeCBhcyBhdXRvZmlsbA0KI2ltcG9ydCB0cmFuc2Zvcm1hdGlvbnMNCiNmcm9tIHRyYW5zZm9ybWF0aW9ucy51dGlscy51dGlsaXRpZXMgaW1wb3J0IGZpbmRfdGFibGUNCnJlbG9hZChhdXRvZmlsbCkNCg0KDQpteV9jbGFzcyA9IGF1dG9maWxsLkZpbGxNYXRyaXgoTWF0cml4LCBDb25uZWN0aW9ucywgUXVlcnkpDQpteV9jbGFzcy5hdXRvX2ZpbGxfY29sdW1ucygpDQoNCg0KDQpNYXRyaXguTGFiZWwgPSAibXlfY2xhc3MuYXV0b19maWxsX2NvbHVtbnMoKSB3aXRoIG11bHRpcGxlIGdyb3VwcyB3aXRoIFNpbXBsaWZ5Ig==&lt;/d2p1:Script&gt;&lt;/d2p1:PackagedScript&gt;&lt;/d2p1:Transformation&gt;&lt;/Query&gt;&lt;Version&gt;4.2.0.0&lt;/Version&gt;&lt;/ShapeLink&gt;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GenericChartFillerSettings&quot;&gt;&lt;ChartTitleSource&gt;MatrixTitle&lt;/ChartTitleSource&gt;&lt;CreateDataSeries&gt;true&lt;/CreateDataSeries&gt;&lt;DataItem&gt;0&lt;/DataItem&gt;&lt;HeaderLabelDepth&gt;1&lt;/HeaderLabelDepth&gt;&lt;IncludeColumnGroupHeadings&gt;false&lt;/IncludeColumnGroupHeadings&gt;&lt;IncludeRowGroupHeadings&gt;false&lt;/IncludeRowGroupHeadings&gt;&lt;RowLabelDepth&gt;1&lt;/RowLabelDepth&gt;&lt;TTestResultSettings&gt;&lt;HeadingPrefix&gt;&lt;/HeadingPrefix&gt;&lt;HeadingSuffix&gt;&lt;/HeadingSuffix&gt;&lt;ResultPrefix&gt;&lt;/ResultPrefix&gt;&lt;ResultSuffix&gt;&lt;/ResultSuffix&gt;&lt;/TTestResultSettings&gt;&lt;/FillerProperties&gt;&lt;Query xmlns:d2p1=&quot;http://www.forgetdata.com/ReportingSuite&quot;&gt;&lt;d2p1:ColumnCombinationSettings&gt;&lt;d2p1:Reverse&gt;true&lt;/d2p1:Reverse&gt;&lt;d2p1:ShowHiddenMembers&gt;true&lt;/d2p1:ShowHiddenMembers&gt;&lt;/d2p1:ColumnCombinationSettings&gt;&lt;d2p1:Items&gt;&lt;d2p1:DataQueryItem&gt;&lt;d2p1:ColumnSelection&gt;/0[0]&lt;/d2p1:ColumnSelection&gt;&lt;d2p1:ConnectionName&gt;Item0&lt;/d2p1:ConnectionName&gt;&lt;d2p1:DataQueryType&gt;SelectColumn&lt;/d2p1:DataQueryType&gt;&lt;d2p1:RowSelection&gt;/&lt;/d2p1:RowSelection&gt;&lt;d2p1:TableName&gt;Table26&lt;/d2p1:TableName&gt;&lt;/d2p1:DataQueryItem&gt;&lt;/d2p1:Items&gt;&lt;d2p1:RowCombinationSettings&gt;&lt;d2p1:IgnoredTypes xmlns:d4p1=&quot;http://schemas.microsoft.com/2003/10/Serialization/Arrays&quot;&gt;&lt;d4p1:string&gt;Category&lt;/d4p1:string&gt;&lt;/d2p1:IgnoredTypes&gt;&lt;d2p1:Reverse&gt;true&lt;/d2p1:Reverse&gt;&lt;/d2p1:RowCombinationSettings&gt;&lt;d2p1:Transformation&gt;&lt;d2p1:PackagedScript&gt;&lt;d2p1:CreatedBy&gt;ccurson&lt;/d2p1:CreatedBy&gt;&lt;d2p1:LastUpdated&gt;2016-11-22T13:49:02.6723427+00:00&lt;/d2p1:LastUpdated&gt;&lt;d2p1:Script&gt;aW1wb3J0IHRyYW5zZm9ybWF0aW9ucyBhcyB0cg0KbXljbHMgPSB0ci5NYXRyaXhNYW5pcHVsYXRvcihNYXRyaXgpDQoNCm15Y2xzLnNvcnRfcm93cygpDQoNCk1hdHJpeC5MYWJlbCA9ICJJZiBzb3J0aW5nIGJldHdlZW4gR3JvdXBzIGlzIG5lZWRlZCwgZWcgVG9wMiB0aGVuLCBzZWxlY3QgQ29sdW1uIGFuZCB1c2UgRXhjbHVkZSBpdGVtcyBvZiB0aGlzIHR5cGUsIGFuZCB0aGVuIHNvcnQuICBHcm91cCBOYW1lcyBhcmUgYWRkZWQgaW50aGlzIGNhc2UiDQo=&lt;/d2p1:Script&gt;&lt;/d2p1:PackagedScript&gt;&lt;/d2p1:Transformation&gt;&lt;/Query&gt;&lt;Version&gt;4.2.0.0&lt;/Version&gt;&lt;/ShapeLink&gt;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GenericChartFillerSettings&quot;&gt;&lt;ChartTitleSource&gt;MatrixTitle&lt;/ChartTitleSource&gt;&lt;CreateDataSeries&gt;true&lt;/CreateDataSeries&gt;&lt;DataItem&gt;0&lt;/DataItem&gt;&lt;HeaderLabelDepth&gt;1&lt;/HeaderLabelDepth&gt;&lt;IncludeColumnGroupHeadings&gt;false&lt;/IncludeColumnGroupHeadings&gt;&lt;IncludeRowGroupHeadings&gt;false&lt;/IncludeRowGroupHeadings&gt;&lt;RowLabelDepth&gt;1&lt;/RowLabelDepth&gt;&lt;TTestResultSettings&gt;&lt;HeadingPrefix&gt;&lt;/HeadingPrefix&gt;&lt;HeadingSuffix&gt;&lt;/HeadingSuffix&gt;&lt;ResultPrefix&gt;&lt;/ResultPrefix&gt;&lt;ResultSuffix&gt;&lt;/ResultSuffix&gt;&lt;/TTestResultSettings&gt;&lt;/FillerProperties&gt;&lt;Query xmlns:d2p1=&quot;http://www.forgetdata.com/ReportingSuite&quot;&gt;&lt;d2p1:ColumnCombinationSettings&gt;&lt;d2p1:MergeGroupsByName&gt;true&lt;/d2p1:MergeGroupsByName&gt;&lt;d2p1:MergeMembersByName&gt;true&lt;/d2p1:MergeMembersByName&gt;&lt;d2p1:Reverse&gt;true&lt;/d2p1:Reverse&gt;&lt;d2p1:ShowHiddenMembers&gt;true&lt;/d2p1:ShowHiddenMembers&gt;&lt;/d2p1:ColumnCombinationSettings&gt;&lt;d2p1:Items&gt;&lt;d2p1:DataQueryItem&gt;&lt;d2p1:ColumnSelection&gt;/0[0]&lt;/d2p1:ColumnSelection&gt;&lt;d2p1:ConnectionName&gt;Item0&lt;/d2p1:ConnectionName&gt;&lt;d2p1:DataQueryType&gt;SelectCell&lt;/d2p1:DataQueryType&gt;&lt;d2p1:RowSelection&gt;/&lt;/d2p1:RowSelection&gt;&lt;d2p1:TableName&gt;Table13&lt;/d2p1:TableName&gt;&lt;/d2p1:DataQueryItem&gt;&lt;d2p1:DataQueryItem&gt;&lt;d2p1:ColumnSelection&gt;/0[0]&lt;/d2p1:ColumnSelection&gt;&lt;d2p1:ConnectionName&gt;Item0&lt;/d2p1:ConnectionName&gt;&lt;d2p1:DataQueryType&gt;SelectCell&lt;/d2p1:DataQueryType&gt;&lt;d2p1:RowSelection&gt;/&lt;/d2p1:RowSelection&gt;&lt;d2p1:TableName&gt;Table14&lt;/d2p1:TableName&gt;&lt;/d2p1:DataQueryItem&gt;&lt;/d2p1:Items&gt;&lt;d2p1:RowCombinationSettings&gt;&lt;d2p1:IgnoredTypes xmlns:d4p1=&quot;http://schemas.microsoft.com/2003/10/Serialization/Arrays&quot;&gt;&lt;d4p1:string&gt;Mean&lt;/d4p1:string&gt;&lt;/d2p1:IgnoredTypes&gt;&lt;d2p1:Reverse&gt;true&lt;/d2p1:Reverse&gt;&lt;/d2p1:RowCombinationSettings&gt;&lt;d2p1:Transformation&gt;&lt;d2p1:PackagedScript&gt;&lt;d2p1:CreatedBy&gt;ccurson&lt;/d2p1:CreatedBy&gt;&lt;d2p1:LastUpdated&gt;2016-11-22T13:49:03.2778346+00:00&lt;/d2p1:LastUpdated&gt;&lt;d2p1:Script&gt;aW1wb3J0IHRyYW5zZm9ybWF0aW9ucy5hdXRvX2ZpbGwuYXV0b19maWxsX21hdHJpeCBhcyBhdXRvZmlsbA0KI3JlbG9hZChhdXRvZmlsbCkNCg0KDQoNCm15X2NsYXNzID0gYXV0b2ZpbGwuRmlsbE1hdHJpeChNYXRyaXgsIENvbm5lY3Rpb25zLCBRdWVyeSkNCm15X2NsYXNzLmF1dG9fZmlsbF9jb2x1bW5zKDE2LCBzb3J0PVRydWUpICMgNSwgc29ydFRydWUNCg0KDQppbXBvcnQgdHJhbnNmb3JtYXRpb25zIGFzIHRyDQojcmVsb2FkKHRyKQ0KI3JlbG9hZCh0ci5zZXJpZXMpDQojbXljbHM9dHIuTWF0cml4TWFuaXB1bGF0b3IoTWF0cml4KQ0KI215Y2xzLmRlbF9iYXNlX3NlcmllcygpDQoNCg0KTWF0cml4LkxhYmVsID0gIm15X2NsYXNzLmF1dG9fZmlsbF9jb2x1bW5zKDE2KSB3aXRoIGxpbWl0ZWQgc2VyaWVzIGFuZCBzb3J0ZWQi&lt;/d2p1:Script&gt;&lt;/d2p1:PackagedScript&gt;&lt;/d2p1:Transformation&gt;&lt;/Query&gt;&lt;Version&gt;4.2.0.0&lt;/Version&gt;&lt;/ShapeLink&gt;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GenericChartFillerSettings&quot;&gt;&lt;ChartTitleSource&gt;MatrixTitle&lt;/ChartTitleSource&gt;&lt;CreateDataSeries&gt;true&lt;/CreateDataSeries&gt;&lt;DataItem&gt;0&lt;/DataItem&gt;&lt;HeaderLabelDepth&gt;1&lt;/HeaderLabelDepth&gt;&lt;IncludeColumnGroupHeadings&gt;false&lt;/IncludeColumnGroupHeadings&gt;&lt;IncludeRowGroupHeadings&gt;false&lt;/IncludeRowGroupHeadings&gt;&lt;RowLabelDepth&gt;1&lt;/RowLabelDepth&gt;&lt;TTestResultSettings&gt;&lt;HeadingPrefix&gt;&lt;/HeadingPrefix&gt;&lt;HeadingSuffix&gt;&lt;/HeadingSuffix&gt;&lt;ResultPrefix&gt;&lt;/ResultPrefix&gt;&lt;ResultSuffix&gt;&lt;/ResultSuffix&gt;&lt;/TTestResultSettings&gt;&lt;/FillerProperties&gt;&lt;Query xmlns:d2p1=&quot;http://www.forgetdata.com/ReportingSuite&quot;&gt;&lt;d2p1:ColumnCombinationSettings&gt;&lt;d2p1:Reverse&gt;true&lt;/d2p1:Reverse&gt;&lt;/d2p1:ColumnCombinationSettings&gt;&lt;d2p1:Items&gt;&lt;d2p1:DataQueryItem&gt;&lt;d2p1:ColumnSelection&gt;/0[1]&lt;/d2p1:ColumnSelection&gt;&lt;d2p1:ConnectionName&gt;Item0&lt;/d2p1:ConnectionName&gt;&lt;d2p1:DataQueryType&gt;SelectCell&lt;/d2p1:DataQueryType&gt;&lt;d2p1:RowSelection&gt;/&lt;/d2p1:RowSelection&gt;&lt;d2p1:TableName&gt;Table13&lt;/d2p1:TableName&gt;&lt;/d2p1:DataQueryItem&gt;&lt;d2p1:DataQueryItem&gt;&lt;d2p1:ColumnSelection&gt;/0[1]&lt;/d2p1:ColumnSelection&gt;&lt;d2p1:ConnectionName&gt;Item0&lt;/d2p1:ConnectionName&gt;&lt;d2p1:DataQueryType&gt;SelectCell&lt;/d2p1:DataQueryType&gt;&lt;d2p1:RowSelection&gt;/&lt;/d2p1:RowSelection&gt;&lt;d2p1:TableName&gt;Table14&lt;/d2p1:TableName&gt;&lt;/d2p1:DataQueryItem&gt;&lt;/d2p1:Items&gt;&lt;d2p1:RowCombinationSettings&gt;&lt;d2p1:IgnoredTypes xmlns:d4p1=&quot;http://schemas.microsoft.com/2003/10/Serialization/Arrays&quot;&gt;&lt;d4p1:string&gt;Mean&lt;/d4p1:string&gt;&lt;/d2p1:IgnoredTypes&gt;&lt;d2p1:MergeGroupsByName&gt;true&lt;/d2p1:MergeGroupsByName&gt;&lt;d2p1:MergeMembersByName&gt;true&lt;/d2p1:MergeMembersByName&gt;&lt;d2p1:Reverse&gt;true&lt;/d2p1:Reverse&gt;&lt;/d2p1:RowCombinationSettings&gt;&lt;d2p1:Simplify&gt;true&lt;/d2p1:Simplify&gt;&lt;d2p1:SwitchRowsAndColumns&gt;true&lt;/d2p1:SwitchRowsAndColumns&gt;&lt;d2p1:Transformation&gt;&lt;d2p1:PackagedScript&gt;&lt;d2p1:CreatedBy&gt;ccurson&lt;/d2p1:CreatedBy&gt;&lt;d2p1:LastUpdated&gt;2016-11-22T13:49:03.2848371+00:00&lt;/d2p1:LastUpdated&gt;&lt;d2p1:Script&gt;aW1wb3J0IHRyYW5zZm9ybWF0aW9ucy5hdXRvX2ZpbGwuYXV0b19maWxsX21hdHJpeCBhcyBhdXRvZmlsbA0KcmVsb2FkKGF1dG9maWxsKQ0KDQpteV9jbGFzcyA9IGF1dG9maWxsLkZpbGxNYXRyaXgoTWF0cml4LCBDb25uZWN0aW9ucywgUXVlcnkpDQpteV9jbGFzcy5hdXRvX2ZpbGxfY29sdW1ucyhzb3J0PVRydWUpICMgNSwgc29ydFRydWUNCg0KaW1wb3J0IHRyYW5zZm9ybWF0aW9ucyBhcyB0cg0KI3JlbG9hZCh0cikNCiNyZWxvYWQodHIuc2VyaWVzKQ0KI215Y2xzPXRyLk1hdHJpeE1hbmlwdWxhdG9yKE1hdHJpeCkNCiNteWNscy5kZWxfYmFzZV9zZXJpZXMoKQ0KDQpNYXRyaXguTGFiZWwgPSAibXlfY2xhc3MuYXV0b19maWxsX2NvbHVtbnMoMTYpIHdpdGggZmxpcCBkYXRhIGFuZCBsaW1pdGVkIHNlcmllcyBhbmQgc29ydGVkIg==&lt;/d2p1:Script&gt;&lt;/d2p1:PackagedScript&gt;&lt;/d2p1:Transformation&gt;&lt;/Query&gt;&lt;Version&gt;4.2.0.0&lt;/Version&gt;&lt;/ShapeLink&gt;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GenericChartFillerSettings&quot;&gt;&lt;ChartTitleSource&gt;MatrixTitle&lt;/ChartTitleSource&gt;&lt;CreateDataSeries&gt;true&lt;/CreateDataSeries&gt;&lt;DataItem&gt;0&lt;/DataItem&gt;&lt;HeaderLabelDepth&gt;1&lt;/HeaderLabelDepth&gt;&lt;IncludeColumnGroupHeadings&gt;false&lt;/IncludeColumnGroupHeadings&gt;&lt;IncludeRowGroupHeadings&gt;false&lt;/IncludeRowGroupHeadings&gt;&lt;RowLabelDepth&gt;1&lt;/RowLabelDepth&gt;&lt;TTestResultSettings&gt;&lt;HeadingPrefix&gt;&lt;/HeadingPrefix&gt;&lt;HeadingSuffix&gt;&lt;/HeadingSuffix&gt;&lt;ResultPrefix&gt;&lt;/ResultPrefix&gt;&lt;ResultSuffix&gt;&lt;/ResultSuffix&gt;&lt;/TTestResultSettings&gt;&lt;/FillerProperties&gt;&lt;Query xmlns:d2p1=&quot;http://www.forgetdata.com/ReportingSuite&quot;&gt;&lt;d2p1:ColumnCombinationSettings&gt;&lt;d2p1:ShowHiddenMembers&gt;true&lt;/d2p1:ShowHiddenMembers&gt;&lt;/d2p1:ColumnCombinationSettings&gt;&lt;d2p1:Items&gt;&lt;d2p1:DataQueryItem&gt;&lt;d2p1:ColumnSelection&gt;/0[0]&lt;/d2p1:ColumnSelection&gt;&lt;d2p1:ConnectionName&gt;Item3&lt;/d2p1:ConnectionName&gt;&lt;d2p1:DataQueryType&gt;SelectCell&lt;/d2p1:DataQueryType&gt;&lt;d2p1:RowSelection&gt;/0[3]&lt;/d2p1:RowSelection&gt;&lt;d2p1:TableName&gt;Q11tables&lt;/d2p1:TableName&gt;&lt;/d2p1:DataQueryItem&gt;&lt;d2p1:DataQueryItem&gt;&lt;d2p1:ColumnSelection&gt;/0[0]&lt;/d2p1:ColumnSelection&gt;&lt;d2p1:ConnectionName&gt;Item2&lt;/d2p1:ConnectionName&gt;&lt;d2p1:DataQueryType&gt;SelectCell&lt;/d2p1:DataQueryType&gt;&lt;d2p1:RowSelection&gt;/0[1]&lt;/d2p1:RowSelection&gt;&lt;d2p1:TableName&gt;Q11tables&lt;/d2p1:TableName&gt;&lt;/d2p1:DataQueryItem&gt;&lt;d2p1:DataQueryItem&gt;&lt;d2p1:ColumnSelection&gt;/0[0]&lt;/d2p1:ColumnSelection&gt;&lt;d2p1:ConnectionName&gt;Item4&lt;/d2p1:ConnectionName&gt;&lt;d2p1:DataQueryType&gt;SelectCell&lt;/d2p1:DataQueryType&gt;&lt;d2p1:RowSelection&gt;/0[2]&lt;/d2p1:RowSelection&gt;&lt;d2p1:TableName&gt;Q11tables&lt;/d2p1:TableName&gt;&lt;/d2p1:DataQueryItem&gt;&lt;d2p1:DataQueryItem&gt;&lt;d2p1:ColumnSelection&gt;/0[0]&lt;/d2p1:ColumnSelection&gt;&lt;d2p1:ConnectionName&gt;Item5&lt;/d2p1:ConnectionName&gt;&lt;d2p1:DataQueryType&gt;SelectCell&lt;/d2p1:DataQueryType&gt;&lt;d2p1:RowSelection&gt;/0[4]&lt;/d2p1:RowSelection&gt;&lt;d2p1:TableName&gt;Q11tables&lt;/d2p1:TableName&gt;&lt;/d2p1:DataQueryItem&gt;&lt;/d2p1:Items&gt;&lt;d2p1:RowCombinationSettings /&gt;&lt;d2p1:SwitchRowsAndColumns&gt;true&lt;/d2p1:SwitchRowsAndColumns&gt;&lt;d2p1:Transformation&gt;&lt;d2p1:PackagedScript&gt;&lt;d2p1:CreatedBy&gt;ccurson&lt;/d2p1:CreatedBy&gt;&lt;d2p1:LastUpdated&gt;2016-11-22T13:49:03.2933395+00:00&lt;/d2p1:LastUpdated&gt;&lt;d2p1:Script&gt;aW1wb3J0IHRyYW5zZm9ybWF0aW9ucy5hdXRvX2ZpbGwuYXV0b19maWxsX21hdHJpeCBhcyBhdXRvZmlsbA0KcmVsb2FkKGF1dG9maWxsKQ0KDQpteV9jbGFzcyA9IGF1dG9maWxsLkZpbGxNYXRyaXgoTWF0cml4LCBDb25uZWN0aW9ucywgUXVlcnkpDQpteV9jbGFzcy5hdXRvX2ZpbGxfY29sdW1ucyhsaW1pdF9zZXJpZXMgPSAyMiwgc29ydD1UcnVlKSAjIDUsIHNvcnRUcnVlDQoNCmltcG9ydCB0cmFuc2Zvcm1hdGlvbnMgYXMgdHINCm15Y2xzPXRyLk1hdHJpeE1hbmlwdWxhdG9yKE1hdHJpeCkNCm15Y2xzLmRlbF9iYXNlX2NhdGVnb3J5KCkNCg0KTWF0cml4LkxhYmVsID0gIm15X2NsYXNzLmF1dG9fZmlsbF9jb2x1bW5zKCkgLSBmbGlwIGRhdGEgLSBsYXJnZSB1bmRlcmx5aW5nIHRhYmxlLCBsaW1pdGVkIHJvd3MsIGFuZCBzb3J0ZWQi&lt;/d2p1:Script&gt;&lt;/d2p1:PackagedScript&gt;&lt;/d2p1:Transformation&gt;&lt;/Query&gt;&lt;Version&gt;4.2.0.0&lt;/Version&gt;&lt;/ShapeLink&gt;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GenericChartFillerSettings&quot;&gt;&lt;CreateDataSeries&gt;true&lt;/CreateDataSeries&gt;&lt;DataItem&gt;0&lt;/DataItem&gt;&lt;HeaderLabelDepth&gt;1&lt;/HeaderLabelDepth&gt;&lt;IncludeColumnGroupHeadings&gt;false&lt;/IncludeColumnGroupHeadings&gt;&lt;IncludeRowGroupHeadings&gt;false&lt;/IncludeRowGroupHeadings&gt;&lt;RowLabelDepth&gt;1&lt;/RowLabelDepth&gt;&lt;TTestResultSettings&gt;&lt;HeadingPrefix&gt;&lt;/HeadingPrefix&gt;&lt;HeadingSuffix&gt;&lt;/HeadingSuffix&gt;&lt;ResultPrefix&gt;&lt;/ResultPrefix&gt;&lt;ResultSuffix&gt;&lt;/ResultSuffix&gt;&lt;/TTestResultSettings&gt;&lt;/FillerProperties&gt;&lt;Query xmlns:d2p1=&quot;http://www.forgetdata.com/ReportingSuite&quot;&gt;&lt;d2p1:ColumnCombinationSettings&gt;&lt;d2p1:IgnoredTypes xmlns:d4p1=&quot;http://schemas.microsoft.com/2003/10/Serialization/Arrays&quot;&gt;&lt;d4p1:string&gt;UnweightedBase&lt;/d4p1:string&gt;&lt;d4p1:string&gt;TableStatistic&lt;/d4p1:string&gt;&lt;d4p1:string&gt;SumWeightsSquared&lt;/d4p1:string&gt;&lt;d4p1:string&gt;SumN&lt;/d4p1:string&gt;&lt;d4p1:string&gt;SumX&lt;/d4p1:string&gt;&lt;d4p1:string&gt;SumXSquared&lt;/d4p1:string&gt;&lt;d4p1:string&gt;SumUnweightedN&lt;/d4p1:string&gt;&lt;d4p1:string&gt;StdDev&lt;/d4p1:string&gt;&lt;d4p1:string&gt;StdErr&lt;/d4p1:string&gt;&lt;d4p1:string&gt;SampleVar&lt;/d4p1:string&gt;&lt;d4p1:string&gt;Total&lt;/d4p1:string&gt;&lt;d4p1:string&gt;SubTotal&lt;/d4p1:string&gt;&lt;d4p1:string&gt;Text&lt;/d4p1:string&gt;&lt;d4p1:string&gt;NetDiffs&lt;/d4p1:string&gt;&lt;d4p1:string&gt;PairedPref&lt;/d4p1:string&gt;&lt;d4p1:string&gt;Profile&lt;/d4p1:string&gt;&lt;d4p1:string&gt;ProfileResult&lt;/d4p1:string&gt;&lt;d4p1:string&gt;TValue&lt;/d4p1:string&gt;&lt;d4p1:string&gt;TProb&lt;/d4p1:string&gt;&lt;/d2p1:IgnoredTypes&gt;&lt;d2p1:ShowHiddenMembers&gt;true&lt;/d2p1:ShowHiddenMembers&gt;&lt;/d2p1:ColumnCombinationSettings&gt;&lt;d2p1:Items&gt;&lt;d2p1:DataQueryItem&gt;&lt;d2p1:ColumnSelection&gt;/0[0]&lt;/d2p1:ColumnSelection&gt;&lt;d2p1:ConnectionName&gt;Item3&lt;/d2p1:ConnectionName&gt;&lt;d2p1:DataQueryType&gt;SelectCell&lt;/d2p1:DataQueryType&gt;&lt;d2p1:RowSelection&gt;/0[1]&lt;/d2p1:RowSelection&gt;&lt;d2p1:TableName&gt;Q11tables&lt;/d2p1:TableName&gt;&lt;/d2p1:DataQueryItem&gt;&lt;d2p1:DataQueryItem&gt;&lt;d2p1:ColumnSelection&gt;/0[0]&lt;/d2p1:ColumnSelection&gt;&lt;d2p1:ConnectionName&gt;Item2&lt;/d2p1:ConnectionName&gt;&lt;d2p1:DataQueryType&gt;SelectCell&lt;/d2p1:DataQueryType&gt;&lt;d2p1:RowSelection&gt;/0[1]&lt;/d2p1:RowSelection&gt;&lt;d2p1:TableName&gt;Q11tables&lt;/d2p1:TableName&gt;&lt;/d2p1:DataQueryItem&gt;&lt;d2p1:DataQueryItem&gt;&lt;d2p1:ColumnSelection&gt;/0[0]&lt;/d2p1:ColumnSelection&gt;&lt;d2p1:ConnectionName&gt;Item4&lt;/d2p1:ConnectionName&gt;&lt;d2p1:DataQueryType&gt;SelectCell&lt;/d2p1:DataQueryType&gt;&lt;d2p1:RowSelection&gt;/0[1]&lt;/d2p1:RowSelection&gt;&lt;d2p1:TableName&gt;Q11tables&lt;/d2p1:TableName&gt;&lt;/d2p1:DataQueryItem&gt;&lt;d2p1:DataQueryItem&gt;&lt;d2p1:ColumnSelection&gt;/0[0]&lt;/d2p1:ColumnSelection&gt;&lt;d2p1:ConnectionName&gt;Item5&lt;/d2p1:ConnectionName&gt;&lt;d2p1:DataQueryType&gt;SelectCell&lt;/d2p1:DataQueryType&gt;&lt;d2p1:RowSelection&gt;/0[1]&lt;/d2p1:RowSelection&gt;&lt;d2p1:TableName&gt;Q11tables&lt;/d2p1:TableName&gt;&lt;/d2p1:DataQueryItem&gt;&lt;/d2p1:Items&gt;&lt;d2p1:RowCombinationSettings&gt;&lt;d2p1:IgnoredTypes xmlns:d4p1=&quot;http://schemas.microsoft.com/2003/10/Serialization/Arrays&quot;&gt;&lt;d4p1:string&gt;TableStatistic&lt;/d4p1:string&gt;&lt;d4p1:string&gt;SumWeightsSquared&lt;/d4p1:string&gt;&lt;d4p1:string&gt;SumN&lt;/d4p1:string&gt;&lt;d4p1:string&gt;SumX&lt;/d4p1:string&gt;&lt;d4p1:string&gt;SumXSquared&lt;/d4p1:string&gt;&lt;d4p1:string&gt;SumUnweightedN&lt;/d4p1:string&gt;&lt;d4p1:string&gt;StdDev&lt;/d4p1:string&gt;&lt;d4p1:string&gt;StdErr&lt;/d4p1:string&gt;&lt;d4p1:string&gt;SampleVar&lt;/d4p1:string&gt;&lt;d4p1:string&gt;Total&lt;/d4p1:string&gt;&lt;d4p1:string&gt;SubTotal&lt;/d4p1:string&gt;&lt;d4p1:string&gt;Text&lt;/d4p1:string&gt;&lt;d4p1:string&gt;NetDiffs&lt;/d4p1:string&gt;&lt;d4p1:string&gt;PairedPref&lt;/d4p1:string&gt;&lt;d4p1:string&gt;Profile&lt;/d4p1:string&gt;&lt;d4p1:string&gt;ProfileResult&lt;/d4p1:string&gt;&lt;d4p1:string&gt;TValue&lt;/d4p1:string&gt;&lt;d4p1:string&gt;TProb&lt;/d4p1:string&gt;&lt;d4p1:string&gt;Mean&lt;/d4p1:string&gt;&lt;/d2p1:IgnoredTypes&gt;&lt;d2p1:MergeGroupsByName&gt;true&lt;/d2p1:MergeGroupsByName&gt;&lt;d2p1:MergeMembersByName&gt;true&lt;/d2p1:MergeMembersByName&gt;&lt;d2p1:ShowHiddenMembers&gt;true&lt;/d2p1:ShowHiddenMembers&gt;&lt;/d2p1:RowCombinationSettings&gt;&lt;d2p1:SwitchRowsAndColumns&gt;true&lt;/d2p1:SwitchRowsAndColumns&gt;&lt;d2p1:Transformation&gt;&lt;d2p1:PackagedScript&gt;&lt;d2p1:CreatedBy&gt;ccurson&lt;/d2p1:CreatedBy&gt;&lt;d2p1:LastUpdated&gt;2016-11-22T13:49:03.2988369+00:00&lt;/d2p1:LastUpdated&gt;&lt;d2p1:Script&gt;IyMgZGF0YSBpbiB0aGlzIGV4YW1wbGUgaXMgaW5jb25zaXN0ZW50IC0gc29tZSBvZiB0aGUgZGF0YSBzZXRzIGhhdmUgMiBjZWxsIGl0ZW1zLg0KDQppbXBvcnQgdHJhbnNmb3JtYXRpb25zLmF1dG9fZmlsbC5hdXRvX2ZpbGxfbWF0cml4IGFzIGF1dG9maWxsDQpyZWxvYWQoYXV0b2ZpbGwpDQpNeUNscyA9IGF1dG9maWxsLkZpbGxNYXRyaXgoTWF0cml4LCBDb25uZWN0aW9ucywgUXVlcnkpDQpNeUNscy5hdXRvX2ZpbGxfY29sdW1ucyhsaW1pdF9zZXJpZXM9MjIsc29ydCA9IFRydWUpDQoNCmltcG9ydCB0cmFuc2Zvcm1hdGlvbnMgYXMgdHINCnJlbG9hZCh0cikNCnJlbG9hZCh0ci5zZXJpZXMpDQpteWNsYXNzID0gdHIuTWF0cml4TWFuaXB1bGF0b3IoTWF0cml4KQ0KbXljbGFzcy5kZWxfYmFzZV9jYXRlZ29yeSgpDQpteWNsYXNzLmZvcm1hdF9wZXJjZW50X2FzX3dob2xlX251bWJlcigpDQpteWNsYXNzLmNyZWF0ZV9hbmRfZmlsbF9kdW1teV9zZXJpZXMoKQ0KDQoNCg==&lt;/d2p1:Script&gt;&lt;/d2p1:PackagedScript&gt;&lt;/d2p1:Transformation&gt;&lt;/Query&gt;&lt;Version&gt;4.2.0.0&lt;/Version&gt;&lt;/ShapeLink&gt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GenericChartFillerSettings&quot;&gt;&lt;ChartTitleSource&gt;MatrixTitle&lt;/ChartTitleSource&gt;&lt;CreateDataSeries&gt;true&lt;/CreateDataSeries&gt;&lt;DataItem&gt;0&lt;/DataItem&gt;&lt;HeaderLabelDepth&gt;1&lt;/HeaderLabelDepth&gt;&lt;IncludeColumnGroupHeadings&gt;false&lt;/IncludeColumnGroupHeadings&gt;&lt;IncludeRowGroupHeadings&gt;false&lt;/IncludeRowGroupHeadings&gt;&lt;RowLabelDepth&gt;1&lt;/RowLabelDepth&gt;&lt;TTestResultSettings&gt;&lt;HeadingPrefix&gt;&lt;/HeadingPrefix&gt;&lt;HeadingSuffix&gt;&lt;/HeadingSuffix&gt;&lt;ResultPrefix&gt;&lt;/ResultPrefix&gt;&lt;ResultSuffix&gt;&lt;/ResultSuffix&gt;&lt;/TTestResultSettings&gt;&lt;/FillerProperties&gt;&lt;Query xmlns:d2p1=&quot;http://www.forgetdata.com/ReportingSuite&quot;&gt;&lt;d2p1:ColumnCombinationSettings /&gt;&lt;d2p1:Items&gt;&lt;d2p1:DataQueryItem&gt;&lt;d2p1:ColumnSelection&gt;/&lt;/d2p1:ColumnSelection&gt;&lt;d2p1:ConnectionName&gt;Item0&lt;/d2p1:ConnectionName&gt;&lt;d2p1:DataQueryType&gt;SelectCell&lt;/d2p1:DataQueryType&gt;&lt;d2p1:RowSelection&gt;/0[1]/0[2]&lt;/d2p1:RowSelection&gt;&lt;d2p1:TableName&gt;Table25&lt;/d2p1:TableName&gt;&lt;/d2p1:DataQueryItem&gt;&lt;d2p1:DataQueryItem&gt;&lt;d2p1:ColumnSelection&gt;/&lt;/d2p1:ColumnSelection&gt;&lt;d2p1:ConnectionName&gt;Item0&lt;/d2p1:ConnectionName&gt;&lt;d2p1:DataQueryType&gt;SelectCell&lt;/d2p1:DataQueryType&gt;&lt;d2p1:RowSelection&gt;/0[1]/0[3]&lt;/d2p1:RowSelection&gt;&lt;d2p1:TableName&gt;Table25&lt;/d2p1:TableName&gt;&lt;/d2p1:DataQueryItem&gt;&lt;d2p1:DataQueryItem&gt;&lt;d2p1:ColumnSelection&gt;/&lt;/d2p1:ColumnSelection&gt;&lt;d2p1:ConnectionName&gt;Item0&lt;/d2p1:ConnectionName&gt;&lt;d2p1:DataQueryType&gt;SelectCell&lt;/d2p1:DataQueryType&gt;&lt;d2p1:RowSelection&gt;/0[1]/0[1]&lt;/d2p1:RowSelection&gt;&lt;d2p1:TableName&gt;Table25&lt;/d2p1:TableName&gt;&lt;/d2p1:DataQueryItem&gt;&lt;/d2p1:Items&gt;&lt;d2p1:RowCombinationSettings /&gt;&lt;d2p1:Transformation&gt;&lt;d2p1:PackagedScript&gt;&lt;d2p1:CreatedBy&gt;ccurson&lt;/d2p1:CreatedBy&gt;&lt;d2p1:LastUpdated&gt;2016-11-22T13:49:03.1373395+00:00&lt;/d2p1:LastUpdated&gt;&lt;d2p1:Script&gt;I29uIHJlZnJlc2gsIHJlc2V0IENvbHVtblNlbGVjdGlvbiBiYWNrIHRvIG9uZSBjZWxsDQpmb3IgaSBpbiByYW5nZSgwLDEwKToNCgl0cnk6DQoJCWlmIFF1ZXJ5Lkl0ZW1zW2ldLkNvbHVtblNlbGVjdGlvbiA9PSAiLyI6DQoJCQlRdWVyeS5JdGVtc1tpXS5Db2x1bW5TZWxlY3Rpb24gPSAiLzBbMV0iDQoJZXhjZXB0Og0KCQlwYXNzDQppbXBvcnQgdHJhbnNmb3JtYXRpb25zLmF1dG9fZmlsbC5hdXRvX2ZpbGxfbWF0cml4IGFzIGF1dG9maWxsDQoNCm15X2NsYXNzID0gYXV0b2ZpbGwuRmlsbE1hdHJpeChNYXRyaXgsIENvbm5lY3Rpb25zLCBRdWVyeSkNCm15X2NsYXNzLmF1dG9fZmlsbF9yb3dzKDMpDQoNCk1hdHJpeC5MYWJlbCA9ICJteV9jbGFzcy5hdXRvX2ZpbGxfcm93cygzKSAtIGZpcnN0IDMgb25seSI=&lt;/d2p1:Script&gt;&lt;/d2p1:PackagedScript&gt;&lt;/d2p1:Transformation&gt;&lt;/Query&gt;&lt;Version&gt;4.2.0.0&lt;/Version&gt;&lt;/ShapeLink&gt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GenericChartFillerSettings&quot;&gt;&lt;ChartTitleSource&gt;MatrixTitle&lt;/ChartTitleSource&gt;&lt;CreateDataSeries&gt;true&lt;/CreateDataSeries&gt;&lt;DataItem&gt;0&lt;/DataItem&gt;&lt;HeaderLabelDepth&gt;1&lt;/HeaderLabelDepth&gt;&lt;IncludeColumnGroupHeadings&gt;false&lt;/IncludeColumnGroupHeadings&gt;&lt;IncludeRowGroupHeadings&gt;false&lt;/IncludeRowGroupHeadings&gt;&lt;RowLabelDepth&gt;1&lt;/RowLabelDepth&gt;&lt;TTestResultSettings&gt;&lt;HeadingPrefix&gt;&lt;/HeadingPrefix&gt;&lt;HeadingSuffix&gt;&lt;/HeadingSuffix&gt;&lt;ResultPrefix&gt;&lt;/ResultPrefix&gt;&lt;ResultSuffix&gt;&lt;/ResultSuffix&gt;&lt;/TTestResultSettings&gt;&lt;/FillerProperties&gt;&lt;Query xmlns:d2p1=&quot;http://www.forgetdata.com/ReportingSuite&quot;&gt;&lt;d2p1:ColumnCombinationSettings /&gt;&lt;d2p1:Items&gt;&lt;d2p1:DataQueryItem&gt;&lt;d2p1:ColumnSelection&gt;/&lt;/d2p1:ColumnSelection&gt;&lt;d2p1:ConnectionName&gt;Item0&lt;/d2p1:ConnectionName&gt;&lt;d2p1:DataQueryType&gt;SelectCell&lt;/d2p1:DataQueryType&gt;&lt;d2p1:RowSelection&gt;/0[1]/0[2]&lt;/d2p1:RowSelection&gt;&lt;d2p1:TableName&gt;Table25&lt;/d2p1:TableName&gt;&lt;/d2p1:DataQueryItem&gt;&lt;d2p1:DataQueryItem&gt;&lt;d2p1:ColumnSelection&gt;/&lt;/d2p1:ColumnSelection&gt;&lt;d2p1:ConnectionName&gt;Item0&lt;/d2p1:ConnectionName&gt;&lt;d2p1:DataQueryType&gt;SelectCell&lt;/d2p1:DataQueryType&gt;&lt;d2p1:RowSelection&gt;/0[1]/0[3]&lt;/d2p1:RowSelection&gt;&lt;d2p1:TableName&gt;Table25&lt;/d2p1:TableName&gt;&lt;/d2p1:DataQueryItem&gt;&lt;/d2p1:Items&gt;&lt;d2p1:RowCombinationSettings /&gt;&lt;d2p1:Transformation&gt;&lt;d2p1:PackagedScript&gt;&lt;d2p1:CreatedBy&gt;ccurson&lt;/d2p1:CreatedBy&gt;&lt;d2p1:LastUpdated&gt;2016-11-22T13:49:03.146836+00:00&lt;/d2p1:LastUpdated&gt;&lt;d2p1:Script&gt;I29uIHJlZnJlc2gsIHJlc2V0IENvbHVtblNlbGVjdGlvbiBiYWNrIHRvIG9uZSBjZWxsDQpmb3IgaSBpbiByYW5nZSgwLDEwKToNCgl0cnk6DQoJCWlmIFF1ZXJ5Lkl0ZW1zW2ldLkNvbHVtblNlbGVjdGlvbiA9PSAiLyI6DQoJCQlRdWVyeS5JdGVtc1tpXS5Db2x1bW5TZWxlY3Rpb24gPSAiLzBbMV0iDQoJZXhjZXB0Og0KCQlwYXNzDQppbXBvcnQgdHJhbnNmb3JtYXRpb25zLmF1dG9fZmlsbC5hdXRvX2ZpbGxfbWF0cml4IGFzIGF1dG9maWxsDQojaW1wb3J0IHRyYW5zZm9ybWF0aW9ucw0KI2Zyb20gdHJhbnNmb3JtYXRpb25zLnV0aWxzLnV0aWxpdGllcyBpbXBvcnQgZmluZF90YWJsZQ0KI3JlbG9hZChhdXRvZmlsbCkNCg0KbXlfY2xhc3MgPSBhdXRvZmlsbC5GaWxsTWF0cml4KE1hdHJpeCwgQ29ubmVjdGlvbnMsIFF1ZXJ5KQ0KbXlfY2xhc3MuYXV0b19maWxsX3Jvd3MoNSwgc29ydD1UcnVlKQ0KDQpNYXRyaXguTGFiZWwgPSAibXlfY2xhc3MuYXV0b19maWxsX3Jvd3MoNSkgLSBmaXJzdCA1IG9ubHkgYW5kIHNvcnRlZCI=&lt;/d2p1:Script&gt;&lt;/d2p1:PackagedScript&gt;&lt;/d2p1:Transformation&gt;&lt;/Query&gt;&lt;Version&gt;4.2.0.0&lt;/Version&gt;&lt;/ShapeLink&gt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GenericChartFillerSettings&quot;&gt;&lt;ChartTitleSource&gt;MatrixTitle&lt;/ChartTitleSource&gt;&lt;CreateDataSeries&gt;true&lt;/CreateDataSeries&gt;&lt;DataItem&gt;0&lt;/DataItem&gt;&lt;HeaderLabelDepth&gt;1&lt;/HeaderLabelDepth&gt;&lt;IncludeColumnGroupHeadings&gt;false&lt;/IncludeColumnGroupHeadings&gt;&lt;IncludeRowGroupHeadings&gt;false&lt;/IncludeRowGroupHeadings&gt;&lt;RowLabelDepth&gt;1&lt;/RowLabelDepth&gt;&lt;TTestResultSettings&gt;&lt;HeadingPrefix&gt;&lt;/HeadingPrefix&gt;&lt;HeadingSuffix&gt;&lt;/HeadingSuffix&gt;&lt;ResultPrefix&gt;&lt;/ResultPrefix&gt;&lt;ResultSuffix&gt;&lt;/ResultSuffix&gt;&lt;/TTestResultSettings&gt;&lt;/FillerProperties&gt;&lt;Query xmlns:d2p1=&quot;http://www.forgetdata.com/ReportingSuite&quot;&gt;&lt;d2p1:ColumnCombinationSettings /&gt;&lt;d2p1:Items&gt;&lt;d2p1:DataQueryItem&gt;&lt;d2p1:ColumnSelection&gt;/0[1]&lt;/d2p1:ColumnSelection&gt;&lt;d2p1:ConnectionName&gt;Item0&lt;/d2p1:ConnectionName&gt;&lt;d2p1:DataQueryType&gt;SelectCell&lt;/d2p1:DataQueryType&gt;&lt;d2p1:RowSelection&gt;/0[2]&lt;/d2p1:RowSelection&gt;&lt;d2p1:TableName&gt;Table29&lt;/d2p1:TableName&gt;&lt;/d2p1:DataQueryItem&gt;&lt;d2p1:DataQueryItem&gt;&lt;d2p1:ColumnSelection&gt;/0[1]&lt;/d2p1:ColumnSelection&gt;&lt;d2p1:ConnectionName&gt;Item0&lt;/d2p1:ConnectionName&gt;&lt;d2p1:DataQueryType&gt;SelectCell&lt;/d2p1:DataQueryType&gt;&lt;d2p1:RowSelection&gt;/0[3]&lt;/d2p1:RowSelection&gt;&lt;d2p1:TableName&gt;Table29&lt;/d2p1:TableName&gt;&lt;/d2p1:DataQueryItem&gt;&lt;/d2p1:Items&gt;&lt;d2p1:RowCombinationSettings /&gt;&lt;d2p1:Simplify&gt;true&lt;/d2p1:Simplify&gt;&lt;d2p1:Transformation&gt;&lt;d2p1:PackagedScript&gt;&lt;d2p1:CreatedBy&gt;ccurson&lt;/d2p1:CreatedBy&gt;&lt;d2p1:LastUpdated&gt;2016-11-22T13:49:03.1518342+00:00&lt;/d2p1:LastUpdated&gt;&lt;d2p1:Script&gt;DQppbXBvcnQgdHJhbnNmb3JtYXRpb25zLmF1dG9fZmlsbC5hdXRvX2ZpbGxfbWF0cml4IGFzIGF1dG9maWxsDQpyZWxvYWQoYXV0b2ZpbGwpDQoNCm15X2NsYXNzID0gYXV0b2ZpbGwuRmlsbE1hdHJpeChNYXRyaXgsIENvbm5lY3Rpb25zLCBRdWVyeSkNCm15X2NsYXNzLmF1dG9fZmlsbF9yb3dzKCkNCg0KTWF0cml4LkxhYmVsID0gIm15X2NsYXNzLmF1dG9fZmlsbF9yb3dzKCkgd2l0aCBzaW1wbGlmeSI=&lt;/d2p1:Script&gt;&lt;/d2p1:PackagedScript&gt;&lt;/d2p1:Transformation&gt;&lt;/Query&gt;&lt;Version&gt;4.2.0.0&lt;/Version&gt;&lt;/ShapeLink&gt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GenericChartFillerSettings&quot;&gt;&lt;ChartTitleSource&gt;MatrixTitle&lt;/ChartTitleSource&gt;&lt;CreateDataSeries&gt;true&lt;/CreateDataSeries&gt;&lt;DataItem&gt;0&lt;/DataItem&gt;&lt;HeaderLabelDepth&gt;1&lt;/HeaderLabelDepth&gt;&lt;IncludeColumnGroupHeadings&gt;false&lt;/IncludeColumnGroupHeadings&gt;&lt;IncludeRowGroupHeadings&gt;false&lt;/IncludeRowGroupHeadings&gt;&lt;RowLabelDepth&gt;1&lt;/RowLabelDepth&gt;&lt;TTestResultSettings&gt;&lt;HeadingPrefix&gt;&lt;/HeadingPrefix&gt;&lt;HeadingSuffix&gt;&lt;/HeadingSuffix&gt;&lt;ResultPrefix&gt;&lt;/ResultPrefix&gt;&lt;ResultSuffix&gt;&lt;/ResultSuffix&gt;&lt;/TTestResultSettings&gt;&lt;/FillerProperties&gt;&lt;Query xmlns:d2p1=&quot;http://www.forgetdata.com/ReportingSuite&quot;&gt;&lt;d2p1:ColumnCombinationSettings /&gt;&lt;d2p1:Items&gt;&lt;d2p1:DataQueryItem&gt;&lt;d2p1:ColumnSelection&gt;/0[1]&lt;/d2p1:ColumnSelection&gt;&lt;d2p1:ConnectionName&gt;Item0&lt;/d2p1:ConnectionName&gt;&lt;d2p1:DataQueryType&gt;SelectCell&lt;/d2p1:DataQueryType&gt;&lt;d2p1:RowSelection&gt;/0[2]&lt;/d2p1:RowSelection&gt;&lt;d2p1:TableName&gt;Table29&lt;/d2p1:TableName&gt;&lt;/d2p1:DataQueryItem&gt;&lt;d2p1:DataQueryItem&gt;&lt;d2p1:ColumnSelection&gt;/0[1]&lt;/d2p1:ColumnSelection&gt;&lt;d2p1:ConnectionName&gt;Item0&lt;/d2p1:ConnectionName&gt;&lt;d2p1:DataQueryType&gt;SelectCell&lt;/d2p1:DataQueryType&gt;&lt;d2p1:RowSelection&gt;/0[3]&lt;/d2p1:RowSelection&gt;&lt;d2p1:TableName&gt;Table29&lt;/d2p1:TableName&gt;&lt;/d2p1:DataQueryItem&gt;&lt;/d2p1:Items&gt;&lt;d2p1:RowCombinationSettings /&gt;&lt;d2p1:Simplify&gt;true&lt;/d2p1:Simplify&gt;&lt;d2p1:Transformation&gt;&lt;d2p1:PackagedScript&gt;&lt;d2p1:CreatedBy&gt;ccurson&lt;/d2p1:CreatedBy&gt;&lt;d2p1:LastUpdated&gt;2016-11-22T13:49:03.159335+00:00&lt;/d2p1:LastUpdated&gt;&lt;d2p1:Script&gt;I29uIHJlZnJlc2gsIHJlc2V0IENvbHVtblNlbGVjdGlvbiBiYWNrIHRvIG9uZSBjZWxsDQpmb3IgaSBpbiByYW5nZSgwLDEwKToNCgl0cnk6DQoJCWlmIFF1ZXJ5Lkl0ZW1zW2ldLkNvbHVtblNlbGVjdGlvbiA9PSAiLyI6DQoJCQlRdWVyeS5JdGVtc1tpXS5Db2x1bW5TZWxlY3Rpb24gPSAiLzBbMV0iDQoJZXhjZXB0Og0KCQlwYXNzDQppbXBvcnQgdHJhbnNmb3JtYXRpb25zLmF1dG9fZmlsbC5hdXRvX2ZpbGxfbWF0cml4IGFzIGF1dG9maWxsDQojaW1wb3J0IHRyYW5zZm9ybWF0aW9ucw0KI2Zyb20gdHJhbnNmb3JtYXRpb25zLnV0aWxzLnV0aWxpdGllcyBpbXBvcnQgZmluZF90YWJsZQ0KI3JlbG9hZChhdXRvZmlsbCkNCg0KDQpteV9jbGFzcyA9IGF1dG9maWxsLkZpbGxNYXRyaXgoTWF0cml4LCBDb25uZWN0aW9ucywgUXVlcnkpDQpteV9jbGFzcy5hdXRvX2ZpbGxfcm93cygzKQ0KDQoNCg0KTWF0cml4LkxhYmVsID0gIm15X2NsYXNzLmF1dG9fZmlsbF9yb3dzKDMpIHdpdGggJ3NpbXBsaWZ5JyBzZWxlY3RlZCI=&lt;/d2p1:Script&gt;&lt;/d2p1:PackagedScript&gt;&lt;/d2p1:Transformation&gt;&lt;/Query&gt;&lt;Version&gt;4.2.0.0&lt;/Version&gt;&lt;/ShapeLink&gt;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GenericChartFillerSettings&quot;&gt;&lt;ChartTitleSource&gt;MatrixTitle&lt;/ChartTitleSource&gt;&lt;CreateDataSeries&gt;true&lt;/CreateDataSeries&gt;&lt;DataItem&gt;0&lt;/DataItem&gt;&lt;HeaderLabelDepth&gt;1&lt;/HeaderLabelDepth&gt;&lt;IncludeColumnGroupHeadings&gt;false&lt;/IncludeColumnGroupHeadings&gt;&lt;IncludeRowGroupHeadings&gt;false&lt;/IncludeRowGroupHeadings&gt;&lt;RowLabelDepth&gt;1&lt;/RowLabelDepth&gt;&lt;TTestResultSettings&gt;&lt;HeadingPrefix&gt;&lt;/HeadingPrefix&gt;&lt;HeadingSuffix&gt;&lt;/HeadingSuffix&gt;&lt;ResultPrefix&gt;&lt;/ResultPrefix&gt;&lt;ResultSuffix&gt;&lt;/ResultSuffix&gt;&lt;/TTestResultSettings&gt;&lt;/FillerProperties&gt;&lt;Query xmlns:d2p1=&quot;http://www.forgetdata.com/ReportingSuite&quot;&gt;&lt;d2p1:ColumnCombinationSettings /&gt;&lt;d2p1:Items&gt;&lt;d2p1:DataQueryItem&gt;&lt;d2p1:ColumnSelection&gt;/0[1]&lt;/d2p1:ColumnSelection&gt;&lt;d2p1:ConnectionName&gt;Item0&lt;/d2p1:ConnectionName&gt;&lt;d2p1:DataQueryType&gt;SelectCell&lt;/d2p1:DataQueryType&gt;&lt;d2p1:RowSelection&gt;/0[4]&lt;/d2p1:RowSelection&gt;&lt;d2p1:TableName&gt;Table29&lt;/d2p1:TableName&gt;&lt;/d2p1:DataQueryItem&gt;&lt;d2p1:DataQueryItem&gt;&lt;d2p1:ColumnSelection&gt;/0[1]&lt;/d2p1:ColumnSelection&gt;&lt;d2p1:ConnectionName&gt;Item0&lt;/d2p1:ConnectionName&gt;&lt;d2p1:DataQueryType&gt;SelectCell&lt;/d2p1:DataQueryType&gt;&lt;d2p1:RowSelection&gt;/0[5]&lt;/d2p1:RowSelection&gt;&lt;d2p1:TableName&gt;Table29&lt;/d2p1:TableName&gt;&lt;/d2p1:DataQueryItem&gt;&lt;/d2p1:Items&gt;&lt;d2p1:RowCombinationSettings /&gt;&lt;d2p1:Simplify&gt;true&lt;/d2p1:Simplify&gt;&lt;d2p1:Transformation&gt;&lt;d2p1:PackagedScript&gt;&lt;d2p1:CreatedBy&gt;ccurson&lt;/d2p1:CreatedBy&gt;&lt;d2p1:LastUpdated&gt;2016-11-22T13:49:03.1713349+00:00&lt;/d2p1:LastUpdated&gt;&lt;d2p1:Script&gt;I29uIHJlZnJlc2gsIHJlc2V0IENvbHVtblNlbGVjdGlvbiBiYWNrIHRvIG9uZSBjZWxsDQpmb3IgaSBpbiByYW5nZSgwLDEwKToNCgl0cnk6DQoJCWlmIFF1ZXJ5Lkl0ZW1zW2ldLkNvbHVtblNlbGVjdGlvbiA9PSAiLyI6DQoJCQlRdWVyeS5JdGVtc1tpXS5Db2x1bW5TZWxlY3Rpb24gPSAiLzBbMV0iDQoJZXhjZXB0Og0KCQlwYXNzDQoJCQ0KaW1wb3J0IHRyYW5zZm9ybWF0aW9ucy5hdXRvX2ZpbGwuYXV0b19maWxsX21hdHJpeCBhcyBhdXRvZmlsbA0KI2ltcG9ydCB0cmFuc2Zvcm1hdGlvbnMNCiNmcm9tIHRyYW5zZm9ybWF0aW9ucy51dGlscy51dGlsaXRpZXMgaW1wb3J0IGZpbmRfdGFibGUNCiNyZWxvYWQoYXV0b2ZpbGwpDQoNCg0KbXlfY2xhc3MgPSBhdXRvZmlsbC5GaWxsTWF0cml4KE1hdHJpeCwgQ29ubmVjdGlvbnMsIFF1ZXJ5KQ0KbXlfY2xhc3MuYXV0b19maWxsX3Jvd3MoNSwgc29ydD1UcnVlKQ0KDQoNCg0KTWF0cml4LkxhYmVsID0gIm15X2NsYXNzLmF1dG9fZmlsbF9yb3dzKDUsIHNvcnQ9VHJ1ZSkgd2l0aCAnc2ltcGxpZnknIHNlbGVjdGVkIg==&lt;/d2p1:Script&gt;&lt;/d2p1:PackagedScript&gt;&lt;/d2p1:Transformation&gt;&lt;/Query&gt;&lt;Version&gt;4.2.0.0&lt;/Version&gt;&lt;/ShapeLink&gt;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GenericChartFillerSettings&quot;&gt;&lt;ChartTitleSource&gt;MatrixTitle&lt;/ChartTitleSource&gt;&lt;CreateDataSeries&gt;true&lt;/CreateDataSeries&gt;&lt;DataItem&gt;0&lt;/DataItem&gt;&lt;HeaderLabelDepth&gt;1&lt;/HeaderLabelDepth&gt;&lt;IncludeColumnGroupHeadings&gt;false&lt;/IncludeColumnGroupHeadings&gt;&lt;IncludeRowGroupHeadings&gt;false&lt;/IncludeRowGroupHeadings&gt;&lt;RowLabelDepth&gt;1&lt;/RowLabelDepth&gt;&lt;TTestResultSettings&gt;&lt;HeadingPrefix&gt;&lt;/HeadingPrefix&gt;&lt;HeadingSuffix&gt;&lt;/HeadingSuffix&gt;&lt;ResultPrefix&gt;&lt;/ResultPrefix&gt;&lt;ResultSuffix&gt;&lt;/ResultSuffix&gt;&lt;/TTestResultSettings&gt;&lt;/FillerProperties&gt;&lt;Query xmlns:d2p1=&quot;http://www.forgetdata.com/ReportingSuite&quot;&gt;&lt;d2p1:ColumnCombinationSettings /&gt;&lt;d2p1:Items&gt;&lt;d2p1:DataQueryItem&gt;&lt;d2p1:ColumnSelection&gt;/0[1]&lt;/d2p1:ColumnSelection&gt;&lt;d2p1:ConnectionName&gt;Item0&lt;/d2p1:ConnectionName&gt;&lt;d2p1:DataQueryType&gt;SelectCell&lt;/d2p1:DataQueryType&gt;&lt;d2p1:RowSelection&gt;/0[2]&lt;/d2p1:RowSelection&gt;&lt;d2p1:TableName&gt;Table29&lt;/d2p1:TableName&gt;&lt;/d2p1:DataQueryItem&gt;&lt;d2p1:DataQueryItem&gt;&lt;d2p1:ColumnSelection&gt;/0[1]&lt;/d2p1:ColumnSelection&gt;&lt;d2p1:ConnectionName&gt;Item0&lt;/d2p1:ConnectionName&gt;&lt;d2p1:DataQueryType&gt;SelectCell&lt;/d2p1:DataQueryType&gt;&lt;d2p1:RowSelection&gt;/0[3]&lt;/d2p1:RowSelection&gt;&lt;d2p1:TableName&gt;Table29&lt;/d2p1:TableName&gt;&lt;/d2p1:DataQueryItem&gt;&lt;/d2p1:Items&gt;&lt;d2p1:RowCombinationSettings /&gt;&lt;d2p1:Simplify&gt;true&lt;/d2p1:Simplify&gt;&lt;d2p1:SwitchRowsAndColumns&gt;true&lt;/d2p1:SwitchRowsAndColumns&gt;&lt;d2p1:Transformation&gt;&lt;d2p1:PackagedScript&gt;&lt;d2p1:CreatedBy&gt;ccurson&lt;/d2p1:CreatedBy&gt;&lt;d2p1:LastUpdated&gt;2016-11-22T13:49:03.1768408+00:00&lt;/d2p1:LastUpdated&gt;&lt;d2p1:Script&gt;I29uIHJlZnJlc2gsIHJlc2V0IENvbHVtblNlbGVjdGlvbiBiYWNrIHRvIG9uZSBjZWxsDQpmb3IgaSBpbiByYW5nZSgwLDEwKToNCgl0cnk6DQoJCWlmIFF1ZXJ5Lkl0ZW1zW2ldLkNvbHVtblNlbGVjdGlvbiA9PSAiLyI6DQoJCQlRdWVyeS5JdGVtc1tpXS5Db2x1bW5TZWxlY3Rpb24gPSAiLzBbMV0iDQoJZXhjZXB0Og0KCQlwYXNzDQoJCQ0KCQkNCmltcG9ydCB0cmFuc2Zvcm1hdGlvbnMuYXV0b19maWxsLmF1dG9fZmlsbF9tYXRyaXggYXMgYXV0b2ZpbGwNCiNpbXBvcnQgdHJhbnNmb3JtYXRpb25zDQojZnJvbSB0cmFuc2Zvcm1hdGlvbnMudXRpbHMudXRpbGl0aWVzIGltcG9ydCBmaW5kX3RhYmxlDQojcmVsb2FkKGF1dG9maWxsKQ0KDQoNCm15X2NsYXNzID0gYXV0b2ZpbGwuRmlsbE1hdHJpeChNYXRyaXgsIENvbm5lY3Rpb25zLCBRdWVyeSkNCm15X2NsYXNzLmF1dG9fZmlsbF9yb3dzKCkNCg0KDQoNCk1hdHJpeC5MYWJlbCA9ICJteV9jbGFzcy5hdXRvX2ZpbGxfcm93cygpIHdpdGggc2ltcGxpZnkgYW5kIGZsaXAtZGF0YSBzZWxlY3RlZCI=&lt;/d2p1:Script&gt;&lt;/d2p1:PackagedScript&gt;&lt;/d2p1:Transformation&gt;&lt;/Query&gt;&lt;Version&gt;4.2.0.0&lt;/Version&gt;&lt;/ShapeLink&gt;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GenericChartFillerSettings&quot;&gt;&lt;ChartTitleSource&gt;MatrixTitle&lt;/ChartTitleSource&gt;&lt;CreateDataSeries&gt;true&lt;/CreateDataSeries&gt;&lt;DataItem&gt;0&lt;/DataItem&gt;&lt;HeaderLabelDepth&gt;1&lt;/HeaderLabelDepth&gt;&lt;IncludeColumnGroupHeadings&gt;false&lt;/IncludeColumnGroupHeadings&gt;&lt;IncludeRowGroupHeadings&gt;false&lt;/IncludeRowGroupHeadings&gt;&lt;RowLabelDepth&gt;1&lt;/RowLabelDepth&gt;&lt;TTestResultSettings&gt;&lt;HeadingPrefix&gt;&lt;/HeadingPrefix&gt;&lt;HeadingSuffix&gt;&lt;/HeadingSuffix&gt;&lt;ResultPrefix&gt;&lt;/ResultPrefix&gt;&lt;ResultSuffix&gt;&lt;/ResultSuffix&gt;&lt;/TTestResultSettings&gt;&lt;/FillerProperties&gt;&lt;Query xmlns:d2p1=&quot;http://www.forgetdata.com/ReportingSuite&quot;&gt;&lt;d2p1:ColumnCombinationSettings /&gt;&lt;d2p1:Items&gt;&lt;d2p1:DataQueryItem&gt;&lt;d2p1:ColumnSelection&gt;/0[1]&lt;/d2p1:ColumnSelection&gt;&lt;d2p1:ConnectionName&gt;Item0&lt;/d2p1:ConnectionName&gt;&lt;d2p1:DataQueryType&gt;SelectCell&lt;/d2p1:DataQueryType&gt;&lt;d2p1:RowSelection&gt;/0[2]&lt;/d2p1:RowSelection&gt;&lt;d2p1:TableName&gt;Table29&lt;/d2p1:TableName&gt;&lt;/d2p1:DataQueryItem&gt;&lt;d2p1:DataQueryItem&gt;&lt;d2p1:ColumnSelection&gt;/0[1]&lt;/d2p1:ColumnSelection&gt;&lt;d2p1:ConnectionName&gt;Item0&lt;/d2p1:ConnectionName&gt;&lt;d2p1:DataQueryType&gt;SelectCell&lt;/d2p1:DataQueryType&gt;&lt;d2p1:RowSelection&gt;/0[3]&lt;/d2p1:RowSelection&gt;&lt;d2p1:TableName&gt;Table29&lt;/d2p1:TableName&gt;&lt;/d2p1:DataQueryItem&gt;&lt;/d2p1:Items&gt;&lt;d2p1:RowCombinationSettings /&gt;&lt;d2p1:Simplify&gt;true&lt;/d2p1:Simplify&gt;&lt;d2p1:SwitchRowsAndColumns&gt;true&lt;/d2p1:SwitchRowsAndColumns&gt;&lt;d2p1:Transformation&gt;&lt;d2p1:PackagedScript&gt;&lt;d2p1:CreatedBy&gt;ccurson&lt;/d2p1:CreatedBy&gt;&lt;d2p1:LastUpdated&gt;2016-11-22T13:49:03.1843314+00:00&lt;/d2p1:LastUpdated&gt;&lt;d2p1:Script&gt;aW1wb3J0IHRyYW5zZm9ybWF0aW9ucy5hdXRvX2ZpbGwuYXV0b19maWxsX21hdHJpeCBhcyBhdXRvZmlsbA0KI2ltcG9ydCB0cmFuc2Zvcm1hdGlvbnMNCiNmcm9tIHRyYW5zZm9ybWF0aW9ucy51dGlscy51dGlsaXRpZXMgaW1wb3J0IGZpbmRfdGFibGUNCiNyZWxvYWQoYXV0b2ZpbGwpDQoNCg0KbXlfY2xhc3MgPSBhdXRvZmlsbC5GaWxsTWF0cml4KE1hdHJpeCwgQ29ubmVjdGlvbnMsIFF1ZXJ5KQ0KbXlfY2xhc3MuYXV0b19maWxsX3Jvd3MoNSkNCg0KDQoNCk1hdHJpeC5MYWJlbCA9ICJteV9jbGFzcy5hdXRvX2ZpbGxfcm93cyg1KSB3aXRoICdzaW1wbGlmeScgYW5kIGZsaXAtZGF0YSBzZWxlY3RlZCI=&lt;/d2p1:Script&gt;&lt;/d2p1:PackagedScript&gt;&lt;/d2p1:Transformation&gt;&lt;/Query&gt;&lt;Version&gt;4.2.0.0&lt;/Version&gt;&lt;/ShapeLink&gt;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Стандартная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Стандартная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24616</TotalTime>
  <Words>465</Words>
  <Application>Microsoft Office PowerPoint</Application>
  <PresentationFormat>Widescreen</PresentationFormat>
  <Paragraphs>144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Trebuchet MS</vt:lpstr>
      <vt:lpstr>Office Theme</vt:lpstr>
      <vt:lpstr>This PowerPoint is a manual test of the auto_fill_matrix module installed with Slides. </vt:lpstr>
      <vt:lpstr>Slides that test the auto_fill_rows function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Slides that test the auto_fill_columns function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tr.get_series_labels() : Average Score (0 is Neutral), Top 2, Bottom 2, Strongly Agree, Agree, Somewhat Agree, Neither Disagree nor Agree, Somewhat Disagree, Disagree, Strongly Disagree</dc:title>
  <dc:creator>swinstanley</dc:creator>
  <cp:lastModifiedBy>swinstanley</cp:lastModifiedBy>
  <cp:revision>297</cp:revision>
  <dcterms:created xsi:type="dcterms:W3CDTF">2016-02-02T17:03:25Z</dcterms:created>
  <dcterms:modified xsi:type="dcterms:W3CDTF">2016-11-22T14:09:44Z</dcterms:modified>
</cp:coreProperties>
</file>