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5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6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tags/tag7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tags/tag8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3.xml" ContentType="application/vnd.openxmlformats-officedocument.drawingml.chartshape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9" r:id="rId3"/>
    <p:sldId id="311" r:id="rId4"/>
    <p:sldId id="313" r:id="rId5"/>
    <p:sldId id="310" r:id="rId6"/>
    <p:sldId id="326" r:id="rId7"/>
    <p:sldId id="327" r:id="rId8"/>
    <p:sldId id="332" r:id="rId9"/>
    <p:sldId id="322" r:id="rId10"/>
    <p:sldId id="314" r:id="rId11"/>
    <p:sldId id="315" r:id="rId12"/>
    <p:sldId id="323" r:id="rId13"/>
    <p:sldId id="335" r:id="rId14"/>
    <p:sldId id="318" r:id="rId15"/>
    <p:sldId id="319" r:id="rId16"/>
    <p:sldId id="320" r:id="rId17"/>
    <p:sldId id="324" r:id="rId18"/>
    <p:sldId id="321" r:id="rId19"/>
    <p:sldId id="325" r:id="rId20"/>
    <p:sldId id="333" r:id="rId21"/>
    <p:sldId id="334" r:id="rId22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  <a:prstDash val="solid"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A-0007-432B-8193-BEAF5C397DC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-0.71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07-432B-8193-BEAF5C397DC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rgbClr val="C8C8C8"/>
            </a:solidFill>
            <a:ln>
              <a:solidFill>
                <a:srgbClr val="C8C8C8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0.0%</c:formatCode>
                <c:ptCount val="2"/>
                <c:pt idx="0">
                  <c:v>0.26100000000000001</c:v>
                </c:pt>
                <c:pt idx="1">
                  <c:v>0.128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8AB-47E0-8149-A7D75AAC816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rgbClr val="646464"/>
            </a:solidFill>
            <a:ln w="25400">
              <a:solidFill>
                <a:srgbClr val="646464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0.0%</c:formatCode>
                <c:ptCount val="2"/>
                <c:pt idx="0">
                  <c:v>0.185</c:v>
                </c:pt>
                <c:pt idx="1">
                  <c:v>0.39500000000000002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8AB-47E0-8149-A7D75AAC816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0.0%</c:formatCode>
                <c:ptCount val="2"/>
                <c:pt idx="0">
                  <c:v>0.152</c:v>
                </c:pt>
                <c:pt idx="1">
                  <c:v>5.7999999999999996E-2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8AB-47E0-8149-A7D75AAC816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0.0%</c:formatCode>
                <c:ptCount val="2"/>
                <c:pt idx="0">
                  <c:v>0.109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8AB-47E0-8149-A7D75AAC8161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0.0%</c:formatCode>
                <c:ptCount val="2"/>
                <c:pt idx="0">
                  <c:v>0.16300000000000001</c:v>
                </c:pt>
                <c:pt idx="1">
                  <c:v>0.17399999999999999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8AB-47E0-8149-A7D75AAC8161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0.0%</c:formatCode>
                <c:ptCount val="2"/>
                <c:pt idx="0">
                  <c:v>0.20699999999999999</c:v>
                </c:pt>
                <c:pt idx="1">
                  <c:v>0.105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8AB-47E0-8149-A7D75AAC8161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0.0%</c:formatCode>
                <c:ptCount val="2"/>
                <c:pt idx="0">
                  <c:v>0.185</c:v>
                </c:pt>
                <c:pt idx="1">
                  <c:v>0.19800000000000001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8AB-47E0-8149-A7D75AAC8161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0.0%</c:formatCode>
                <c:ptCount val="2"/>
                <c:pt idx="0">
                  <c:v>8.6999999999999994E-2</c:v>
                </c:pt>
                <c:pt idx="1">
                  <c:v>0.18600000000000003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AB-444B-B8F4-FB8D7D2F746A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0000FF"/>
            </a:solidFill>
            <a:ln>
              <a:solidFill>
                <a:srgbClr val="0000FF"/>
              </a:solidFill>
              <a:prstDash val="solid"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Sheet1!$B$11:$C$11</c:f>
              <c:numCache>
                <c:formatCode>0.0%</c:formatCode>
                <c:ptCount val="2"/>
                <c:pt idx="0">
                  <c:v>9.8000000000000004E-2</c:v>
                </c:pt>
                <c:pt idx="1">
                  <c:v>0.20899999999999999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AB-444B-B8F4-FB8D7D2F74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5431168"/>
        <c:axId val="315432480"/>
      </c:barChart>
      <c:catAx>
        <c:axId val="31543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32480"/>
        <c:crosses val="autoZero"/>
        <c:auto val="1"/>
        <c:lblAlgn val="ctr"/>
        <c:lblOffset val="100"/>
        <c:noMultiLvlLbl val="0"/>
      </c:catAx>
      <c:valAx>
        <c:axId val="31543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3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ln w="25400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3175">
                <a:solidFill>
                  <a:srgbClr val="FF0000"/>
                </a:solidFill>
                <a:prstDash val="solid"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FF0000"/>
                </a:solidFill>
                <a:ln w="3175">
                  <a:solidFill>
                    <a:srgbClr val="FF0000"/>
                  </a:solidFill>
                  <a:prstDash val="solid"/>
                </a:ln>
                <a:effectLst/>
              </c:spPr>
            </c:marker>
            <c:bubble3D val="0"/>
            <c:spPr>
              <a:ln w="25400" cap="rnd">
                <a:solidFill>
                  <a:srgbClr val="FF0000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0007-432B-8193-BEAF5C397DC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-0.71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07-432B-8193-BEAF5C397DC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ln w="25400" cap="rnd">
              <a:solidFill>
                <a:srgbClr val="C8C8C8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C8C8C8"/>
              </a:solidFill>
              <a:ln w="3175">
                <a:solidFill>
                  <a:srgbClr val="C8C8C8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0.0%</c:formatCode>
                <c:ptCount val="2"/>
                <c:pt idx="0">
                  <c:v>0.26100000000000001</c:v>
                </c:pt>
                <c:pt idx="1">
                  <c:v>0.128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07-432B-8193-BEAF5C397DC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ln w="25400" cap="rnd">
              <a:solidFill>
                <a:srgbClr val="646464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646464"/>
              </a:solidFill>
              <a:ln w="3175">
                <a:solidFill>
                  <a:srgbClr val="646464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0.0%</c:formatCode>
                <c:ptCount val="2"/>
                <c:pt idx="0">
                  <c:v>0.185</c:v>
                </c:pt>
                <c:pt idx="1">
                  <c:v>0.39500000000000002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0007-432B-8193-BEAF5C397DC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ln w="25400" cap="rnd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0.0%</c:formatCode>
                <c:ptCount val="2"/>
                <c:pt idx="0">
                  <c:v>0.152</c:v>
                </c:pt>
                <c:pt idx="1">
                  <c:v>5.7999999999999996E-2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0007-432B-8193-BEAF5C397DC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ln w="25400" cap="rnd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0.0%</c:formatCode>
                <c:ptCount val="2"/>
                <c:pt idx="0">
                  <c:v>0.109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0007-432B-8193-BEAF5C397DC3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ln w="25400" cap="rnd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0.0%</c:formatCode>
                <c:ptCount val="2"/>
                <c:pt idx="0">
                  <c:v>0.16300000000000001</c:v>
                </c:pt>
                <c:pt idx="1">
                  <c:v>0.17399999999999999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0007-432B-8193-BEAF5C397DC3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ln w="25400" cap="rnd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0.0%</c:formatCode>
                <c:ptCount val="2"/>
                <c:pt idx="0">
                  <c:v>0.20699999999999999</c:v>
                </c:pt>
                <c:pt idx="1">
                  <c:v>0.105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0007-432B-8193-BEAF5C397DC3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ln w="25400" cap="rnd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0.0%</c:formatCode>
                <c:ptCount val="2"/>
                <c:pt idx="0">
                  <c:v>0.185</c:v>
                </c:pt>
                <c:pt idx="1">
                  <c:v>0.19800000000000001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0007-432B-8193-BEAF5C397DC3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ln w="25400" cap="rnd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0.0%</c:formatCode>
                <c:ptCount val="2"/>
                <c:pt idx="0">
                  <c:v>8.6999999999999994E-2</c:v>
                </c:pt>
                <c:pt idx="1">
                  <c:v>0.18600000000000003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0007-432B-8193-BEAF5C397DC3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ln w="25400" cap="rnd">
              <a:solidFill>
                <a:srgbClr val="0000FF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3175">
                <a:solidFill>
                  <a:srgbClr val="0000FF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Sheet1!$B$11:$C$11</c:f>
              <c:numCache>
                <c:formatCode>0.0%</c:formatCode>
                <c:ptCount val="2"/>
                <c:pt idx="0">
                  <c:v>9.8000000000000004E-2</c:v>
                </c:pt>
                <c:pt idx="1">
                  <c:v>0.20899999999999999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0007-432B-8193-BEAF5C397DC3}"/>
            </c:ext>
          </c:extLst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5431168"/>
        <c:axId val="315432480"/>
      </c:lineChart>
      <c:catAx>
        <c:axId val="31543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32480"/>
        <c:crosses val="autoZero"/>
        <c:auto val="1"/>
        <c:lblAlgn val="ctr"/>
        <c:lblOffset val="100"/>
        <c:noMultiLvlLbl val="0"/>
      </c:catAx>
      <c:valAx>
        <c:axId val="31543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3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  <a:prstDash val="solid"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A-0007-432B-8193-BEAF5C397DC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-0.71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07-432B-8193-BEAF5C397DC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rgbClr val="C8C8C8"/>
            </a:solidFill>
            <a:ln>
              <a:solidFill>
                <a:srgbClr val="C8C8C8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0.0%</c:formatCode>
                <c:ptCount val="2"/>
                <c:pt idx="0">
                  <c:v>0.26100000000000001</c:v>
                </c:pt>
                <c:pt idx="1">
                  <c:v>0.128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07-432B-8193-BEAF5C397DC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rgbClr val="646464"/>
            </a:solidFill>
            <a:ln>
              <a:solidFill>
                <a:srgbClr val="646464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0.0%</c:formatCode>
                <c:ptCount val="2"/>
                <c:pt idx="0">
                  <c:v>0.185</c:v>
                </c:pt>
                <c:pt idx="1">
                  <c:v>0.39500000000000002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007-432B-8193-BEAF5C397DC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0.0%</c:formatCode>
                <c:ptCount val="2"/>
                <c:pt idx="0">
                  <c:v>0.152</c:v>
                </c:pt>
                <c:pt idx="1">
                  <c:v>5.7999999999999996E-2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0007-432B-8193-BEAF5C397DC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0.0%</c:formatCode>
                <c:ptCount val="2"/>
                <c:pt idx="0">
                  <c:v>0.109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007-432B-8193-BEAF5C397DC3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0.0%</c:formatCode>
                <c:ptCount val="2"/>
                <c:pt idx="0">
                  <c:v>0.16300000000000001</c:v>
                </c:pt>
                <c:pt idx="1">
                  <c:v>0.17399999999999999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0007-432B-8193-BEAF5C397DC3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0.0%</c:formatCode>
                <c:ptCount val="2"/>
                <c:pt idx="0">
                  <c:v>0.20699999999999999</c:v>
                </c:pt>
                <c:pt idx="1">
                  <c:v>0.105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007-432B-8193-BEAF5C397DC3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0.0%</c:formatCode>
                <c:ptCount val="2"/>
                <c:pt idx="0">
                  <c:v>0.185</c:v>
                </c:pt>
                <c:pt idx="1">
                  <c:v>0.19800000000000001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0007-432B-8193-BEAF5C397DC3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0.0%</c:formatCode>
                <c:ptCount val="2"/>
                <c:pt idx="0">
                  <c:v>8.6999999999999994E-2</c:v>
                </c:pt>
                <c:pt idx="1">
                  <c:v>0.18600000000000003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007-432B-8193-BEAF5C397DC3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0000FF"/>
            </a:solidFill>
            <a:ln>
              <a:solidFill>
                <a:srgbClr val="0000FF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Sheet1!$B$11:$C$11</c:f>
              <c:numCache>
                <c:formatCode>0.0%</c:formatCode>
                <c:ptCount val="2"/>
                <c:pt idx="0">
                  <c:v>9.8000000000000004E-2</c:v>
                </c:pt>
                <c:pt idx="1">
                  <c:v>0.20899999999999999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0007-432B-8193-BEAF5C397DC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315431168"/>
        <c:axId val="315432480"/>
      </c:barChart>
      <c:catAx>
        <c:axId val="315431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32480"/>
        <c:crosses val="autoZero"/>
        <c:auto val="1"/>
        <c:lblAlgn val="ctr"/>
        <c:lblOffset val="100"/>
        <c:noMultiLvlLbl val="0"/>
      </c:catAx>
      <c:valAx>
        <c:axId val="31543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3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Male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2-30FE-4374-883F-5DFEC086D4ED}"/>
              </c:ext>
            </c:extLst>
          </c:dPt>
          <c:dPt>
            <c:idx val="1"/>
            <c:bubble3D val="0"/>
            <c:spPr>
              <a:solidFill>
                <a:srgbClr val="C8C8C8"/>
              </a:solidFill>
              <a:ln>
                <a:solidFill>
                  <a:srgbClr val="C8C8C8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A-0007-432B-8193-BEAF5C397DC3}"/>
              </c:ext>
            </c:extLst>
          </c:dPt>
          <c:dPt>
            <c:idx val="2"/>
            <c:bubble3D val="0"/>
            <c:spPr>
              <a:solidFill>
                <a:srgbClr val="646464"/>
              </a:solidFill>
              <a:ln>
                <a:solidFill>
                  <a:srgbClr val="646464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B-0007-432B-8193-BEAF5C397DC3}"/>
              </c:ext>
            </c:extLst>
          </c:dPt>
          <c:dPt>
            <c:idx val="3"/>
            <c:bubble3D val="0"/>
            <c:spPr>
              <a:solidFill>
                <a:srgbClr val="426E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A0C-44FF-A9AE-B668B6D9242A}"/>
              </c:ext>
            </c:extLst>
          </c:dPt>
          <c:dPt>
            <c:idx val="4"/>
            <c:bubble3D val="0"/>
            <c:spPr>
              <a:solidFill>
                <a:srgbClr val="426E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A0C-44FF-A9AE-B668B6D9242A}"/>
              </c:ext>
            </c:extLst>
          </c:dPt>
          <c:dPt>
            <c:idx val="5"/>
            <c:bubble3D val="0"/>
            <c:spPr>
              <a:solidFill>
                <a:srgbClr val="426E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A0C-44FF-A9AE-B668B6D9242A}"/>
              </c:ext>
            </c:extLst>
          </c:dPt>
          <c:dPt>
            <c:idx val="6"/>
            <c:bubble3D val="0"/>
            <c:spPr>
              <a:solidFill>
                <a:srgbClr val="426E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A0C-44FF-A9AE-B668B6D9242A}"/>
              </c:ext>
            </c:extLst>
          </c:dPt>
          <c:dPt>
            <c:idx val="7"/>
            <c:bubble3D val="0"/>
            <c:spPr>
              <a:solidFill>
                <a:srgbClr val="426E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A0C-44FF-A9AE-B668B6D9242A}"/>
              </c:ext>
            </c:extLst>
          </c:dPt>
          <c:dPt>
            <c:idx val="8"/>
            <c:bubble3D val="0"/>
            <c:spPr>
              <a:solidFill>
                <a:srgbClr val="426E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A0C-44FF-A9AE-B668B6D9242A}"/>
              </c:ext>
            </c:extLst>
          </c:dPt>
          <c:dPt>
            <c:idx val="9"/>
            <c:bubble3D val="0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30FE-4374-883F-5DFEC086D4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Sheet1!$B$1:$K$1</c:f>
              <c:strCache>
                <c:ptCount val="10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  <c:pt idx="5">
                  <c:v>Somewhat Agree</c:v>
                </c:pt>
                <c:pt idx="6">
                  <c:v>Neither Disagree nor Agree</c:v>
                </c:pt>
                <c:pt idx="7">
                  <c:v>Somewhat Disagree</c:v>
                </c:pt>
                <c:pt idx="8">
                  <c:v>Disagree</c:v>
                </c:pt>
                <c:pt idx="9">
                  <c:v>Strongly Disagree</c:v>
                </c:pt>
              </c:strCache>
            </c:strRef>
          </c:cat>
          <c:val>
            <c:numRef>
              <c:f>Sheet1!$B$2:$K$2</c:f>
              <c:numCache>
                <c:formatCode>0.0%</c:formatCode>
                <c:ptCount val="10"/>
                <c:pt idx="0" formatCode="0.00">
                  <c:v>0.18</c:v>
                </c:pt>
                <c:pt idx="1">
                  <c:v>0.26100000000000001</c:v>
                </c:pt>
                <c:pt idx="2">
                  <c:v>0.185</c:v>
                </c:pt>
                <c:pt idx="3">
                  <c:v>0.152</c:v>
                </c:pt>
                <c:pt idx="4">
                  <c:v>0.109</c:v>
                </c:pt>
                <c:pt idx="5">
                  <c:v>0.16300000000000001</c:v>
                </c:pt>
                <c:pt idx="6">
                  <c:v>0.20699999999999999</c:v>
                </c:pt>
                <c:pt idx="7">
                  <c:v>0.185</c:v>
                </c:pt>
                <c:pt idx="8">
                  <c:v>8.6999999999999994E-2</c:v>
                </c:pt>
                <c:pt idx="9">
                  <c:v>9.8000000000000004E-2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07-432B-8193-BEAF5C397D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Tables</a:t>
            </a:r>
          </a:p>
        </c:rich>
      </c:tx>
      <c:layout>
        <c:manualLayout>
          <c:xMode val="edge"/>
          <c:yMode val="edge"/>
          <c:x val="0.39012451697833583"/>
          <c:y val="3.0476544513971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640216013361394E-2"/>
          <c:y val="0.27901767355977608"/>
          <c:w val="0.7623757300432854"/>
          <c:h val="0.4986647695726717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Sheet1!$B$3:$G$3</c:f>
              <c:numCache>
                <c:formatCode>0.0%</c:formatCode>
                <c:ptCount val="6"/>
                <c:pt idx="0">
                  <c:v>0.51700000000000002</c:v>
                </c:pt>
                <c:pt idx="1">
                  <c:v>0.25</c:v>
                </c:pt>
                <c:pt idx="2">
                  <c:v>0.30399999999999999</c:v>
                </c:pt>
                <c:pt idx="3">
                  <c:v>0.185</c:v>
                </c:pt>
                <c:pt idx="4">
                  <c:v>0.185</c:v>
                </c:pt>
                <c:pt idx="5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9-4246-8229-97A216D9E12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Sheet1!$B$4:$G$4</c:f>
              <c:numCache>
                <c:formatCode>0.0%</c:formatCode>
                <c:ptCount val="6"/>
                <c:pt idx="0">
                  <c:v>3.4000000000000002E-2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0.222</c:v>
                </c:pt>
                <c:pt idx="4">
                  <c:v>0.14800000000000002</c:v>
                </c:pt>
                <c:pt idx="5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9-4246-8229-97A216D9E122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Sheet1!$B$5:$G$5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7.400000000000001E-2</c:v>
                </c:pt>
                <c:pt idx="4">
                  <c:v>7.400000000000001E-2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400-450B-ADE7-872F2E1F0704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Sheet1!$B$6:$G$6</c:f>
              <c:numCache>
                <c:formatCode>0.0%</c:formatCode>
                <c:ptCount val="6"/>
                <c:pt idx="0">
                  <c:v>0.13800000000000001</c:v>
                </c:pt>
                <c:pt idx="1">
                  <c:v>0.34399999999999997</c:v>
                </c:pt>
                <c:pt idx="2">
                  <c:v>4.2999999999999997E-2</c:v>
                </c:pt>
                <c:pt idx="3">
                  <c:v>0.14800000000000002</c:v>
                </c:pt>
                <c:pt idx="4">
                  <c:v>0.111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400-450B-ADE7-872F2E1F0704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Sheet1!$B$7:$G$7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0.156</c:v>
                </c:pt>
                <c:pt idx="2">
                  <c:v>0.30399999999999999</c:v>
                </c:pt>
                <c:pt idx="3">
                  <c:v>0.25900000000000001</c:v>
                </c:pt>
                <c:pt idx="4">
                  <c:v>0.222</c:v>
                </c:pt>
                <c:pt idx="5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400-450B-ADE7-872F2E1F0704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Sheet1!$B$8:$G$8</c:f>
              <c:numCache>
                <c:formatCode>0.0%</c:formatCode>
                <c:ptCount val="6"/>
                <c:pt idx="0">
                  <c:v>0.17199999999999999</c:v>
                </c:pt>
                <c:pt idx="1">
                  <c:v>0.125</c:v>
                </c:pt>
                <c:pt idx="2">
                  <c:v>0.26100000000000001</c:v>
                </c:pt>
                <c:pt idx="3">
                  <c:v>0.111</c:v>
                </c:pt>
                <c:pt idx="4">
                  <c:v>0.25900000000000001</c:v>
                </c:pt>
                <c:pt idx="5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400-450B-ADE7-872F2E1F0704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Sheet1!$B$9:$G$9</c:f>
              <c:numCache>
                <c:formatCode>0.0%</c:formatCode>
                <c:ptCount val="6"/>
                <c:pt idx="0">
                  <c:v>0.31</c:v>
                </c:pt>
                <c:pt idx="1">
                  <c:v>0.125</c:v>
                </c:pt>
                <c:pt idx="2">
                  <c:v>0.13</c:v>
                </c:pt>
                <c:pt idx="3">
                  <c:v>3.7000000000000005E-2</c:v>
                </c:pt>
                <c:pt idx="4">
                  <c:v>0.14800000000000002</c:v>
                </c:pt>
                <c:pt idx="5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400-450B-ADE7-872F2E1F0704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Sheet1!$B$10:$G$10</c:f>
              <c:numCache>
                <c:formatCode>0.0%</c:formatCode>
                <c:ptCount val="6"/>
                <c:pt idx="0">
                  <c:v>0.20699999999999999</c:v>
                </c:pt>
                <c:pt idx="1">
                  <c:v>0.125</c:v>
                </c:pt>
                <c:pt idx="2">
                  <c:v>0.17399999999999999</c:v>
                </c:pt>
                <c:pt idx="3">
                  <c:v>0.14800000000000002</c:v>
                </c:pt>
                <c:pt idx="4">
                  <c:v>3.7000000000000005E-2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400-450B-ADE7-872F2E1F07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469807768"/>
        <c:axId val="469808944"/>
      </c:barChart>
      <c:catAx>
        <c:axId val="4698077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8944"/>
        <c:crosses val="autoZero"/>
        <c:auto val="1"/>
        <c:lblAlgn val="ctr"/>
        <c:lblOffset val="100"/>
        <c:noMultiLvlLbl val="0"/>
      </c:catAx>
      <c:valAx>
        <c:axId val="46980894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7768"/>
        <c:crosses val="autoZero"/>
        <c:crossBetween val="between"/>
      </c:valAx>
      <c:spPr>
        <a:noFill/>
        <a:ln>
          <a:solidFill>
            <a:schemeClr val="accent1">
              <a:shade val="50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Tables</a:t>
            </a:r>
          </a:p>
        </c:rich>
      </c:tx>
      <c:layout>
        <c:manualLayout>
          <c:xMode val="edge"/>
          <c:yMode val="edge"/>
          <c:x val="0.39012451697833583"/>
          <c:y val="3.0476544513971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640216013361394E-2"/>
          <c:y val="0.27901767355977608"/>
          <c:w val="0.91366251326444925"/>
          <c:h val="0.421088110809836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Sheet1!$B$3:$G$3</c:f>
              <c:numCache>
                <c:formatCode>0.0%</c:formatCode>
                <c:ptCount val="6"/>
                <c:pt idx="0">
                  <c:v>0.51700000000000002</c:v>
                </c:pt>
                <c:pt idx="1">
                  <c:v>0.25</c:v>
                </c:pt>
                <c:pt idx="2">
                  <c:v>0.30399999999999999</c:v>
                </c:pt>
                <c:pt idx="3">
                  <c:v>0.185</c:v>
                </c:pt>
                <c:pt idx="4">
                  <c:v>0.185</c:v>
                </c:pt>
                <c:pt idx="5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9-4246-8229-97A216D9E12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Sheet1!$B$4:$G$4</c:f>
              <c:numCache>
                <c:formatCode>0.0%</c:formatCode>
                <c:ptCount val="6"/>
                <c:pt idx="0">
                  <c:v>3.4000000000000002E-2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0.222</c:v>
                </c:pt>
                <c:pt idx="4">
                  <c:v>0.14800000000000002</c:v>
                </c:pt>
                <c:pt idx="5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9-4246-8229-97A216D9E122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Sheet1!$B$5:$G$5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7.400000000000001E-2</c:v>
                </c:pt>
                <c:pt idx="4">
                  <c:v>7.400000000000001E-2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400-450B-ADE7-872F2E1F0704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Sheet1!$B$6:$G$6</c:f>
              <c:numCache>
                <c:formatCode>0.0%</c:formatCode>
                <c:ptCount val="6"/>
                <c:pt idx="0">
                  <c:v>0.13800000000000001</c:v>
                </c:pt>
                <c:pt idx="1">
                  <c:v>0.34399999999999997</c:v>
                </c:pt>
                <c:pt idx="2">
                  <c:v>4.2999999999999997E-2</c:v>
                </c:pt>
                <c:pt idx="3">
                  <c:v>0.14800000000000002</c:v>
                </c:pt>
                <c:pt idx="4">
                  <c:v>0.111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400-450B-ADE7-872F2E1F0704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Sheet1!$B$7:$G$7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0.156</c:v>
                </c:pt>
                <c:pt idx="2">
                  <c:v>0.30399999999999999</c:v>
                </c:pt>
                <c:pt idx="3">
                  <c:v>0.25900000000000001</c:v>
                </c:pt>
                <c:pt idx="4">
                  <c:v>0.222</c:v>
                </c:pt>
                <c:pt idx="5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400-450B-ADE7-872F2E1F0704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Sheet1!$B$8:$G$8</c:f>
              <c:numCache>
                <c:formatCode>0.0%</c:formatCode>
                <c:ptCount val="6"/>
                <c:pt idx="0">
                  <c:v>0.17199999999999999</c:v>
                </c:pt>
                <c:pt idx="1">
                  <c:v>0.125</c:v>
                </c:pt>
                <c:pt idx="2">
                  <c:v>0.26100000000000001</c:v>
                </c:pt>
                <c:pt idx="3">
                  <c:v>0.111</c:v>
                </c:pt>
                <c:pt idx="4">
                  <c:v>0.25900000000000001</c:v>
                </c:pt>
                <c:pt idx="5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400-450B-ADE7-872F2E1F0704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Sheet1!$B$9:$G$9</c:f>
              <c:numCache>
                <c:formatCode>0.0%</c:formatCode>
                <c:ptCount val="6"/>
                <c:pt idx="0">
                  <c:v>0.31</c:v>
                </c:pt>
                <c:pt idx="1">
                  <c:v>0.125</c:v>
                </c:pt>
                <c:pt idx="2">
                  <c:v>0.13</c:v>
                </c:pt>
                <c:pt idx="3">
                  <c:v>3.7000000000000005E-2</c:v>
                </c:pt>
                <c:pt idx="4">
                  <c:v>0.14800000000000002</c:v>
                </c:pt>
                <c:pt idx="5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400-450B-ADE7-872F2E1F0704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Sheet1!$B$10:$G$10</c:f>
              <c:numCache>
                <c:formatCode>0.0%</c:formatCode>
                <c:ptCount val="6"/>
                <c:pt idx="0">
                  <c:v>0.20699999999999999</c:v>
                </c:pt>
                <c:pt idx="1">
                  <c:v>0.125</c:v>
                </c:pt>
                <c:pt idx="2">
                  <c:v>0.17399999999999999</c:v>
                </c:pt>
                <c:pt idx="3">
                  <c:v>0.14800000000000002</c:v>
                </c:pt>
                <c:pt idx="4">
                  <c:v>3.7000000000000005E-2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400-450B-ADE7-872F2E1F07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807768"/>
        <c:axId val="469808944"/>
      </c:barChart>
      <c:catAx>
        <c:axId val="469807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8944"/>
        <c:crosses val="autoZero"/>
        <c:auto val="1"/>
        <c:lblAlgn val="ctr"/>
        <c:lblOffset val="100"/>
        <c:noMultiLvlLbl val="0"/>
      </c:catAx>
      <c:valAx>
        <c:axId val="46980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7768"/>
        <c:crosses val="autoZero"/>
        <c:crossBetween val="between"/>
      </c:valAx>
      <c:spPr>
        <a:noFill/>
        <a:ln>
          <a:solidFill>
            <a:schemeClr val="accent1">
              <a:shade val="50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All Tables</a:t>
            </a:r>
          </a:p>
        </c:rich>
      </c:tx>
      <c:layout>
        <c:manualLayout>
          <c:xMode val="edge"/>
          <c:yMode val="edge"/>
          <c:x val="0.39012451697833583"/>
          <c:y val="3.0476544513971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208107068512985"/>
          <c:y val="0.23138293026827561"/>
          <c:w val="0.69136675264729841"/>
          <c:h val="0.5745326741219898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Sheet1!$B$3:$G$3</c:f>
              <c:numCache>
                <c:formatCode>0.0%</c:formatCode>
                <c:ptCount val="6"/>
                <c:pt idx="0">
                  <c:v>0.10300000000000001</c:v>
                </c:pt>
                <c:pt idx="1">
                  <c:v>0.125</c:v>
                </c:pt>
                <c:pt idx="2">
                  <c:v>8.6999999999999994E-2</c:v>
                </c:pt>
                <c:pt idx="3">
                  <c:v>0.29600000000000004</c:v>
                </c:pt>
                <c:pt idx="4">
                  <c:v>0.222</c:v>
                </c:pt>
                <c:pt idx="5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9-4246-8229-97A216D9E12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Sheet1!$B$4:$G$4</c:f>
              <c:numCache>
                <c:formatCode>0.0%</c:formatCode>
                <c:ptCount val="6"/>
                <c:pt idx="0">
                  <c:v>0.51700000000000002</c:v>
                </c:pt>
                <c:pt idx="1">
                  <c:v>0.25</c:v>
                </c:pt>
                <c:pt idx="2">
                  <c:v>0.30399999999999999</c:v>
                </c:pt>
                <c:pt idx="3">
                  <c:v>0.185</c:v>
                </c:pt>
                <c:pt idx="4">
                  <c:v>0.185</c:v>
                </c:pt>
                <c:pt idx="5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9-4246-8229-97A216D9E122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Sheet1!$B$5:$G$5</c:f>
              <c:numCache>
                <c:formatCode>0.0%</c:formatCode>
                <c:ptCount val="6"/>
                <c:pt idx="0">
                  <c:v>3.4000000000000002E-2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0.222</c:v>
                </c:pt>
                <c:pt idx="4">
                  <c:v>0.14800000000000002</c:v>
                </c:pt>
                <c:pt idx="5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400-450B-ADE7-872F2E1F0704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Sheet1!$B$6:$G$6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7.400000000000001E-2</c:v>
                </c:pt>
                <c:pt idx="4">
                  <c:v>7.400000000000001E-2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400-450B-ADE7-872F2E1F0704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Sheet1!$B$7:$G$7</c:f>
              <c:numCache>
                <c:formatCode>0.0%</c:formatCode>
                <c:ptCount val="6"/>
                <c:pt idx="0">
                  <c:v>0.13800000000000001</c:v>
                </c:pt>
                <c:pt idx="1">
                  <c:v>0.34399999999999997</c:v>
                </c:pt>
                <c:pt idx="2">
                  <c:v>4.2999999999999997E-2</c:v>
                </c:pt>
                <c:pt idx="3">
                  <c:v>0.14800000000000002</c:v>
                </c:pt>
                <c:pt idx="4">
                  <c:v>0.111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400-450B-ADE7-872F2E1F0704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Sheet1!$B$8:$G$8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0.156</c:v>
                </c:pt>
                <c:pt idx="2">
                  <c:v>0.30399999999999999</c:v>
                </c:pt>
                <c:pt idx="3">
                  <c:v>0.25900000000000001</c:v>
                </c:pt>
                <c:pt idx="4">
                  <c:v>0.222</c:v>
                </c:pt>
                <c:pt idx="5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400-450B-ADE7-872F2E1F0704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Sheet1!$B$9:$G$9</c:f>
              <c:numCache>
                <c:formatCode>0.0%</c:formatCode>
                <c:ptCount val="6"/>
                <c:pt idx="0">
                  <c:v>0.17199999999999999</c:v>
                </c:pt>
                <c:pt idx="1">
                  <c:v>0.125</c:v>
                </c:pt>
                <c:pt idx="2">
                  <c:v>0.26100000000000001</c:v>
                </c:pt>
                <c:pt idx="3">
                  <c:v>0.111</c:v>
                </c:pt>
                <c:pt idx="4">
                  <c:v>0.25900000000000001</c:v>
                </c:pt>
                <c:pt idx="5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400-450B-ADE7-872F2E1F0704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Sheet1!$B$10:$G$10</c:f>
              <c:numCache>
                <c:formatCode>0.0%</c:formatCode>
                <c:ptCount val="6"/>
                <c:pt idx="0">
                  <c:v>0.31</c:v>
                </c:pt>
                <c:pt idx="1">
                  <c:v>0.125</c:v>
                </c:pt>
                <c:pt idx="2">
                  <c:v>0.13</c:v>
                </c:pt>
                <c:pt idx="3">
                  <c:v>3.7000000000000005E-2</c:v>
                </c:pt>
                <c:pt idx="4">
                  <c:v>0.14800000000000002</c:v>
                </c:pt>
                <c:pt idx="5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400-450B-ADE7-872F2E1F0704}"/>
            </c:ext>
          </c:extLst>
        </c:ser>
        <c:ser>
          <c:idx val="8"/>
          <c:order val="8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Sheet1!$B$11:$G$11</c:f>
              <c:numCache>
                <c:formatCode>0.0%</c:formatCode>
                <c:ptCount val="6"/>
                <c:pt idx="0">
                  <c:v>0.20699999999999999</c:v>
                </c:pt>
                <c:pt idx="1">
                  <c:v>0.125</c:v>
                </c:pt>
                <c:pt idx="2">
                  <c:v>0.17399999999999999</c:v>
                </c:pt>
                <c:pt idx="3">
                  <c:v>0.14800000000000002</c:v>
                </c:pt>
                <c:pt idx="4">
                  <c:v>3.7000000000000005E-2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9D-4018-A059-2D2EE8C7888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807768"/>
        <c:axId val="469808944"/>
      </c:barChart>
      <c:catAx>
        <c:axId val="469807768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469808944"/>
        <c:crosses val="autoZero"/>
        <c:auto val="1"/>
        <c:lblAlgn val="ctr"/>
        <c:lblOffset val="100"/>
        <c:noMultiLvlLbl val="0"/>
      </c:catAx>
      <c:valAx>
        <c:axId val="46980894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77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4.2130283283555059E-2"/>
          <c:y val="0.89390478013386243"/>
          <c:w val="0.94016472078921165"/>
          <c:h val="9.01377763993599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0.06078</cdr:x>
      <cdr:y>0</cdr:y>
    </cdr:from>
    <cdr:to>
      <cdr:x>0.06078</cdr:x>
      <cdr:y>0.02771</cdr:y>
    </cdr:to>
    <cdr:sp macro="" textlink="">
      <cdr:nvSpPr>
        <cdr:cNvPr id="11" name="Rectangle0"/>
        <cdr:cNvSpPr txBox="1"/>
      </cdr:nvSpPr>
      <cdr:spPr>
        <a:xfrm xmlns:a="http://schemas.openxmlformats.org/drawingml/2006/main">
          <a:off x="571500" y="0"/>
          <a:ext cx="0" cy="127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24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0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6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0.87595</cdr:x>
      <cdr:y>0.27902</cdr:y>
    </cdr:from>
    <cdr:to>
      <cdr:x>0.98612</cdr:x>
      <cdr:y>0.36213</cdr:y>
    </cdr:to>
    <cdr:sp macro="" textlink="">
      <cdr:nvSpPr>
        <cdr:cNvPr id="16" name="TopN 0"/>
        <cdr:cNvSpPr txBox="1"/>
      </cdr:nvSpPr>
      <cdr:spPr>
        <a:xfrm xmlns:a="http://schemas.openxmlformats.org/drawingml/2006/main">
          <a:off x="8235705" y="1278976"/>
          <a:ext cx="1035813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10.3%</a:t>
          </a:r>
        </a:p>
      </cdr:txBody>
    </cdr:sp>
  </cdr:relSizeAnchor>
  <cdr:relSizeAnchor xmlns:cdr="http://schemas.openxmlformats.org/drawingml/2006/chartDrawing">
    <cdr:from>
      <cdr:x>0.87595</cdr:x>
      <cdr:y>0.36213</cdr:y>
    </cdr:from>
    <cdr:to>
      <cdr:x>0.98612</cdr:x>
      <cdr:y>0.44524</cdr:y>
    </cdr:to>
    <cdr:sp macro="" textlink="">
      <cdr:nvSpPr>
        <cdr:cNvPr id="17" name="TopN 1"/>
        <cdr:cNvSpPr txBox="1"/>
      </cdr:nvSpPr>
      <cdr:spPr>
        <a:xfrm xmlns:a="http://schemas.openxmlformats.org/drawingml/2006/main">
          <a:off x="8235705" y="1659944"/>
          <a:ext cx="1035813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12.5%</a:t>
          </a:r>
        </a:p>
      </cdr:txBody>
    </cdr:sp>
  </cdr:relSizeAnchor>
  <cdr:relSizeAnchor xmlns:cdr="http://schemas.openxmlformats.org/drawingml/2006/chartDrawing">
    <cdr:from>
      <cdr:x>0.87595</cdr:x>
      <cdr:y>0.44524</cdr:y>
    </cdr:from>
    <cdr:to>
      <cdr:x>0.98612</cdr:x>
      <cdr:y>0.52835</cdr:y>
    </cdr:to>
    <cdr:sp macro="" textlink="">
      <cdr:nvSpPr>
        <cdr:cNvPr id="19" name="TopN 2"/>
        <cdr:cNvSpPr txBox="1"/>
      </cdr:nvSpPr>
      <cdr:spPr>
        <a:xfrm xmlns:a="http://schemas.openxmlformats.org/drawingml/2006/main">
          <a:off x="8235705" y="2040912"/>
          <a:ext cx="1035813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8.7%</a:t>
          </a:r>
        </a:p>
      </cdr:txBody>
    </cdr:sp>
  </cdr:relSizeAnchor>
  <cdr:relSizeAnchor xmlns:cdr="http://schemas.openxmlformats.org/drawingml/2006/chartDrawing">
    <cdr:from>
      <cdr:x>0.87595</cdr:x>
      <cdr:y>0.52835</cdr:y>
    </cdr:from>
    <cdr:to>
      <cdr:x>0.98612</cdr:x>
      <cdr:y>0.61146</cdr:y>
    </cdr:to>
    <cdr:sp macro="" textlink="">
      <cdr:nvSpPr>
        <cdr:cNvPr id="20" name="TopN 3"/>
        <cdr:cNvSpPr txBox="1"/>
      </cdr:nvSpPr>
      <cdr:spPr>
        <a:xfrm xmlns:a="http://schemas.openxmlformats.org/drawingml/2006/main">
          <a:off x="8235705" y="2421880"/>
          <a:ext cx="1035813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29.6%</a:t>
          </a:r>
        </a:p>
      </cdr:txBody>
    </cdr:sp>
  </cdr:relSizeAnchor>
  <cdr:relSizeAnchor xmlns:cdr="http://schemas.openxmlformats.org/drawingml/2006/chartDrawing">
    <cdr:from>
      <cdr:x>0.87595</cdr:x>
      <cdr:y>0.61146</cdr:y>
    </cdr:from>
    <cdr:to>
      <cdr:x>0.98612</cdr:x>
      <cdr:y>0.69457</cdr:y>
    </cdr:to>
    <cdr:sp macro="" textlink="">
      <cdr:nvSpPr>
        <cdr:cNvPr id="21" name="TopN 4"/>
        <cdr:cNvSpPr txBox="1"/>
      </cdr:nvSpPr>
      <cdr:spPr>
        <a:xfrm xmlns:a="http://schemas.openxmlformats.org/drawingml/2006/main">
          <a:off x="8235705" y="2802848"/>
          <a:ext cx="1035813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22.2%</a:t>
          </a:r>
        </a:p>
      </cdr:txBody>
    </cdr:sp>
  </cdr:relSizeAnchor>
  <cdr:relSizeAnchor xmlns:cdr="http://schemas.openxmlformats.org/drawingml/2006/chartDrawing">
    <cdr:from>
      <cdr:x>0.87595</cdr:x>
      <cdr:y>0.69457</cdr:y>
    </cdr:from>
    <cdr:to>
      <cdr:x>0.98612</cdr:x>
      <cdr:y>0.77768</cdr:y>
    </cdr:to>
    <cdr:sp macro="" textlink="">
      <cdr:nvSpPr>
        <cdr:cNvPr id="22" name="TopN 5"/>
        <cdr:cNvSpPr txBox="1"/>
      </cdr:nvSpPr>
      <cdr:spPr>
        <a:xfrm xmlns:a="http://schemas.openxmlformats.org/drawingml/2006/main">
          <a:off x="8235705" y="3183816"/>
          <a:ext cx="1035813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30.0%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0.06078</cdr:x>
      <cdr:y>0</cdr:y>
    </cdr:from>
    <cdr:to>
      <cdr:x>0.06078</cdr:x>
      <cdr:y>0.02771</cdr:y>
    </cdr:to>
    <cdr:sp macro="" textlink="">
      <cdr:nvSpPr>
        <cdr:cNvPr id="11" name="Rectangle0"/>
        <cdr:cNvSpPr txBox="1"/>
      </cdr:nvSpPr>
      <cdr:spPr>
        <a:xfrm xmlns:a="http://schemas.openxmlformats.org/drawingml/2006/main">
          <a:off x="571500" y="0"/>
          <a:ext cx="0" cy="127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24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0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6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0.06264</cdr:x>
      <cdr:y>0.17663</cdr:y>
    </cdr:from>
    <cdr:to>
      <cdr:x>0.21492</cdr:x>
      <cdr:y>0.2477</cdr:y>
    </cdr:to>
    <cdr:sp macro="" textlink="">
      <cdr:nvSpPr>
        <cdr:cNvPr id="23" name="TopN 0"/>
        <cdr:cNvSpPr txBox="1"/>
      </cdr:nvSpPr>
      <cdr:spPr>
        <a:xfrm xmlns:a="http://schemas.openxmlformats.org/drawingml/2006/main">
          <a:off x="588944" y="809642"/>
          <a:ext cx="1431711" cy="32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10.3%</a:t>
          </a:r>
        </a:p>
      </cdr:txBody>
    </cdr:sp>
  </cdr:relSizeAnchor>
  <cdr:relSizeAnchor xmlns:cdr="http://schemas.openxmlformats.org/drawingml/2006/chartDrawing">
    <cdr:from>
      <cdr:x>0.21492</cdr:x>
      <cdr:y>0.17663</cdr:y>
    </cdr:from>
    <cdr:to>
      <cdr:x>0.36719</cdr:x>
      <cdr:y>0.2477</cdr:y>
    </cdr:to>
    <cdr:sp macro="" textlink="">
      <cdr:nvSpPr>
        <cdr:cNvPr id="25" name="TopN 1"/>
        <cdr:cNvSpPr txBox="1"/>
      </cdr:nvSpPr>
      <cdr:spPr>
        <a:xfrm xmlns:a="http://schemas.openxmlformats.org/drawingml/2006/main">
          <a:off x="2020655" y="809642"/>
          <a:ext cx="1431711" cy="32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12.5%</a:t>
          </a:r>
        </a:p>
      </cdr:txBody>
    </cdr:sp>
  </cdr:relSizeAnchor>
  <cdr:relSizeAnchor xmlns:cdr="http://schemas.openxmlformats.org/drawingml/2006/chartDrawing">
    <cdr:from>
      <cdr:x>0.36719</cdr:x>
      <cdr:y>0.17663</cdr:y>
    </cdr:from>
    <cdr:to>
      <cdr:x>0.51947</cdr:x>
      <cdr:y>0.2477</cdr:y>
    </cdr:to>
    <cdr:sp macro="" textlink="">
      <cdr:nvSpPr>
        <cdr:cNvPr id="26" name="TopN 2"/>
        <cdr:cNvSpPr txBox="1"/>
      </cdr:nvSpPr>
      <cdr:spPr>
        <a:xfrm xmlns:a="http://schemas.openxmlformats.org/drawingml/2006/main">
          <a:off x="3452366" y="809642"/>
          <a:ext cx="1431711" cy="32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8.7%</a:t>
          </a:r>
        </a:p>
      </cdr:txBody>
    </cdr:sp>
  </cdr:relSizeAnchor>
  <cdr:relSizeAnchor xmlns:cdr="http://schemas.openxmlformats.org/drawingml/2006/chartDrawing">
    <cdr:from>
      <cdr:x>0.51947</cdr:x>
      <cdr:y>0.17663</cdr:y>
    </cdr:from>
    <cdr:to>
      <cdr:x>0.67175</cdr:x>
      <cdr:y>0.2477</cdr:y>
    </cdr:to>
    <cdr:sp macro="" textlink="">
      <cdr:nvSpPr>
        <cdr:cNvPr id="27" name="TopN 3"/>
        <cdr:cNvSpPr txBox="1"/>
      </cdr:nvSpPr>
      <cdr:spPr>
        <a:xfrm xmlns:a="http://schemas.openxmlformats.org/drawingml/2006/main">
          <a:off x="4884077" y="809642"/>
          <a:ext cx="1431711" cy="32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29.6%</a:t>
          </a:r>
        </a:p>
      </cdr:txBody>
    </cdr:sp>
  </cdr:relSizeAnchor>
  <cdr:relSizeAnchor xmlns:cdr="http://schemas.openxmlformats.org/drawingml/2006/chartDrawing">
    <cdr:from>
      <cdr:x>0.67175</cdr:x>
      <cdr:y>0.17663</cdr:y>
    </cdr:from>
    <cdr:to>
      <cdr:x>0.82403</cdr:x>
      <cdr:y>0.2477</cdr:y>
    </cdr:to>
    <cdr:sp macro="" textlink="">
      <cdr:nvSpPr>
        <cdr:cNvPr id="28" name="TopN 4"/>
        <cdr:cNvSpPr txBox="1"/>
      </cdr:nvSpPr>
      <cdr:spPr>
        <a:xfrm xmlns:a="http://schemas.openxmlformats.org/drawingml/2006/main">
          <a:off x="6315788" y="809642"/>
          <a:ext cx="1431711" cy="32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22.2%</a:t>
          </a:r>
        </a:p>
      </cdr:txBody>
    </cdr:sp>
  </cdr:relSizeAnchor>
  <cdr:relSizeAnchor xmlns:cdr="http://schemas.openxmlformats.org/drawingml/2006/chartDrawing">
    <cdr:from>
      <cdr:x>0.82403</cdr:x>
      <cdr:y>0.17663</cdr:y>
    </cdr:from>
    <cdr:to>
      <cdr:x>0.9763</cdr:x>
      <cdr:y>0.2477</cdr:y>
    </cdr:to>
    <cdr:sp macro="" textlink="">
      <cdr:nvSpPr>
        <cdr:cNvPr id="29" name="TopN 5"/>
        <cdr:cNvSpPr txBox="1"/>
      </cdr:nvSpPr>
      <cdr:spPr>
        <a:xfrm xmlns:a="http://schemas.openxmlformats.org/drawingml/2006/main">
          <a:off x="7747498" y="809642"/>
          <a:ext cx="1431711" cy="32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30.0%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0.06078</cdr:x>
      <cdr:y>0</cdr:y>
    </cdr:from>
    <cdr:to>
      <cdr:x>0.06078</cdr:x>
      <cdr:y>0.02771</cdr:y>
    </cdr:to>
    <cdr:sp macro="" textlink="">
      <cdr:nvSpPr>
        <cdr:cNvPr id="11" name="Rectangle0"/>
        <cdr:cNvSpPr txBox="1"/>
      </cdr:nvSpPr>
      <cdr:spPr>
        <a:xfrm xmlns:a="http://schemas.openxmlformats.org/drawingml/2006/main">
          <a:off x="571500" y="0"/>
          <a:ext cx="0" cy="127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24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0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6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0.00575</cdr:x>
      <cdr:y>0.22074</cdr:y>
    </cdr:from>
    <cdr:to>
      <cdr:x>0.20633</cdr:x>
      <cdr:y>0.3165</cdr:y>
    </cdr:to>
    <cdr:sp macro="" textlink="">
      <cdr:nvSpPr>
        <cdr:cNvPr id="2" name="Chart 8AL0"/>
        <cdr:cNvSpPr txBox="1"/>
      </cdr:nvSpPr>
      <cdr:spPr>
        <a:xfrm xmlns:a="http://schemas.openxmlformats.org/drawingml/2006/main">
          <a:off x="50800" y="1054100"/>
          <a:ext cx="1773027" cy="4572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Under 20</a:t>
          </a:r>
          <a:endParaRPr lang="en-GB" sz="1100" dirty="0"/>
        </a:p>
      </cdr:txBody>
    </cdr:sp>
  </cdr:relSizeAnchor>
  <cdr:relSizeAnchor xmlns:cdr="http://schemas.openxmlformats.org/drawingml/2006/chartDrawing">
    <cdr:from>
      <cdr:x>0.00575</cdr:x>
      <cdr:y>0.3165</cdr:y>
    </cdr:from>
    <cdr:to>
      <cdr:x>0.20633</cdr:x>
      <cdr:y>0.41226</cdr:y>
    </cdr:to>
    <cdr:sp macro="" textlink="">
      <cdr:nvSpPr>
        <cdr:cNvPr id="3" name="Chart 8AL1"/>
        <cdr:cNvSpPr txBox="1"/>
      </cdr:nvSpPr>
      <cdr:spPr>
        <a:xfrm xmlns:a="http://schemas.openxmlformats.org/drawingml/2006/main">
          <a:off x="50800" y="1511352"/>
          <a:ext cx="1773027" cy="4572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20-25</a:t>
          </a:r>
          <a:endParaRPr lang="en-GB" sz="1100" dirty="0"/>
        </a:p>
      </cdr:txBody>
    </cdr:sp>
  </cdr:relSizeAnchor>
  <cdr:relSizeAnchor xmlns:cdr="http://schemas.openxmlformats.org/drawingml/2006/chartDrawing">
    <cdr:from>
      <cdr:x>0.00575</cdr:x>
      <cdr:y>0.41226</cdr:y>
    </cdr:from>
    <cdr:to>
      <cdr:x>0.20633</cdr:x>
      <cdr:y>0.50801</cdr:y>
    </cdr:to>
    <cdr:sp macro="" textlink="">
      <cdr:nvSpPr>
        <cdr:cNvPr id="4" name="Chart 8AL2"/>
        <cdr:cNvSpPr txBox="1"/>
      </cdr:nvSpPr>
      <cdr:spPr>
        <a:xfrm xmlns:a="http://schemas.openxmlformats.org/drawingml/2006/main">
          <a:off x="50800" y="1968603"/>
          <a:ext cx="1773027" cy="4572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25-35</a:t>
          </a:r>
          <a:endParaRPr lang="en-GB" sz="1100" dirty="0"/>
        </a:p>
      </cdr:txBody>
    </cdr:sp>
  </cdr:relSizeAnchor>
  <cdr:relSizeAnchor xmlns:cdr="http://schemas.openxmlformats.org/drawingml/2006/chartDrawing">
    <cdr:from>
      <cdr:x>0.00575</cdr:x>
      <cdr:y>0.50801</cdr:y>
    </cdr:from>
    <cdr:to>
      <cdr:x>0.20633</cdr:x>
      <cdr:y>0.60377</cdr:y>
    </cdr:to>
    <cdr:sp macro="" textlink="">
      <cdr:nvSpPr>
        <cdr:cNvPr id="5" name="Chart 8AL3"/>
        <cdr:cNvSpPr txBox="1"/>
      </cdr:nvSpPr>
      <cdr:spPr>
        <a:xfrm xmlns:a="http://schemas.openxmlformats.org/drawingml/2006/main">
          <a:off x="50800" y="2425854"/>
          <a:ext cx="1773027" cy="4572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35-45</a:t>
          </a:r>
          <a:endParaRPr lang="en-GB" sz="1100" dirty="0"/>
        </a:p>
      </cdr:txBody>
    </cdr:sp>
  </cdr:relSizeAnchor>
  <cdr:relSizeAnchor xmlns:cdr="http://schemas.openxmlformats.org/drawingml/2006/chartDrawing">
    <cdr:from>
      <cdr:x>0.00575</cdr:x>
      <cdr:y>0.60377</cdr:y>
    </cdr:from>
    <cdr:to>
      <cdr:x>0.20633</cdr:x>
      <cdr:y>0.69952</cdr:y>
    </cdr:to>
    <cdr:sp macro="" textlink="">
      <cdr:nvSpPr>
        <cdr:cNvPr id="6" name="Chart 8AL4"/>
        <cdr:cNvSpPr txBox="1"/>
      </cdr:nvSpPr>
      <cdr:spPr>
        <a:xfrm xmlns:a="http://schemas.openxmlformats.org/drawingml/2006/main">
          <a:off x="50800" y="2883106"/>
          <a:ext cx="1773027" cy="4572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45-55</a:t>
          </a:r>
          <a:endParaRPr lang="en-GB" sz="1100" dirty="0"/>
        </a:p>
      </cdr:txBody>
    </cdr:sp>
  </cdr:relSizeAnchor>
  <cdr:relSizeAnchor xmlns:cdr="http://schemas.openxmlformats.org/drawingml/2006/chartDrawing">
    <cdr:from>
      <cdr:x>0.00575</cdr:x>
      <cdr:y>0.69952</cdr:y>
    </cdr:from>
    <cdr:to>
      <cdr:x>0.20633</cdr:x>
      <cdr:y>0.79528</cdr:y>
    </cdr:to>
    <cdr:sp macro="" textlink="">
      <cdr:nvSpPr>
        <cdr:cNvPr id="7" name="Chart 8AL5"/>
        <cdr:cNvSpPr txBox="1"/>
      </cdr:nvSpPr>
      <cdr:spPr>
        <a:xfrm xmlns:a="http://schemas.openxmlformats.org/drawingml/2006/main">
          <a:off x="50800" y="3340357"/>
          <a:ext cx="1773027" cy="4572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55 Plus</a:t>
          </a:r>
          <a:endParaRPr lang="en-GB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09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1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12/08/2016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5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12/08/2016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91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12/08/2016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7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12/08/2016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00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12/08/2016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12/08/2016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0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DFA6-6B95-4553-B7D7-11376DF2CCB4}" type="datetimeFigureOut">
              <a:rPr lang="en-GB" smtClean="0"/>
              <a:t>12/08/2016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5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5.jp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Charts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</p:spTree>
    <p:extLst>
      <p:ext uri="{BB962C8B-B14F-4D97-AF65-F5344CB8AC3E}">
        <p14:creationId xmlns:p14="http://schemas.microsoft.com/office/powerpoint/2010/main" val="248607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EF89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shapes module</a:t>
            </a:r>
          </a:p>
        </p:txBody>
      </p:sp>
      <p:sp>
        <p:nvSpPr>
          <p:cNvPr id="4" name="Rectangle 8"/>
          <p:cNvSpPr/>
          <p:nvPr>
            <p:custDataLst>
              <p:tags r:id="rId1"/>
            </p:custDataLst>
          </p:nvPr>
        </p:nvSpPr>
        <p:spPr>
          <a:xfrm>
            <a:off x="685800" y="671804"/>
            <a:ext cx="11375967" cy="1324947"/>
          </a:xfrm>
          <a:prstGeom prst="rect">
            <a:avLst/>
          </a:prstGeom>
          <a:solidFill>
            <a:srgbClr val="6464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set_background_color 
before = 0
 after = 6579300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73038192"/>
              </p:ext>
            </p:extLst>
          </p:nvPr>
        </p:nvGraphicFramePr>
        <p:xfrm>
          <a:off x="2086222" y="2144853"/>
          <a:ext cx="812799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335657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3118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76424689"/>
                    </a:ext>
                  </a:extLst>
                </a:gridCol>
              </a:tblGrid>
              <a:tr h="253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41567"/>
                  </a:ext>
                </a:extLst>
              </a:tr>
              <a:tr h="438279">
                <a:tc>
                  <a:txBody>
                    <a:bodyPr/>
                    <a:lstStyle/>
                    <a:p>
                      <a:r>
                        <a:rPr lang="en-GB"/>
                        <a:t>Average Score (0 is Neutral)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-0.71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915441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Top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26.1%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12.8%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219109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Bottom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39.5%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10218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Strongly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5.8%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63269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7.0%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39585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Somewhat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16.3%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17.4%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6442"/>
                  </a:ext>
                </a:extLst>
              </a:tr>
              <a:tr h="438279">
                <a:tc>
                  <a:txBody>
                    <a:bodyPr/>
                    <a:lstStyle/>
                    <a:p>
                      <a:r>
                        <a:rPr lang="en-GB"/>
                        <a:t>Neither Disagree nor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20.7%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10.5%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474868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Somewhat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19.8%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534077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18.6%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61541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Strongly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20.9%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40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44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EF89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shapes module</a:t>
            </a:r>
          </a:p>
        </p:txBody>
      </p:sp>
      <p:sp>
        <p:nvSpPr>
          <p:cNvPr id="4" name="my Shape Name"/>
          <p:cNvSpPr/>
          <p:nvPr>
            <p:custDataLst>
              <p:tags r:id="rId1"/>
            </p:custDataLst>
          </p:nvPr>
        </p:nvSpPr>
        <p:spPr>
          <a:xfrm>
            <a:off x="685800" y="671804"/>
            <a:ext cx="11375967" cy="18847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find_shape: my Shape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68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Tables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tables module</a:t>
            </a:r>
          </a:p>
        </p:txBody>
      </p:sp>
    </p:spTree>
    <p:extLst>
      <p:ext uri="{BB962C8B-B14F-4D97-AF65-F5344CB8AC3E}">
        <p14:creationId xmlns:p14="http://schemas.microsoft.com/office/powerpoint/2010/main" val="119007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tables module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1"/>
            </p:custDataLst>
            <p:extLst/>
          </p:nvPr>
        </p:nvGraphicFramePr>
        <p:xfrm>
          <a:off x="1649445" y="1615404"/>
          <a:ext cx="8128000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449922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38974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760064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843714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0119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600"/>
                        <a:t>Gender</a:t>
                      </a:r>
                      <a:endParaRPr lang="en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600"/>
                        <a:t>Age</a:t>
                      </a:r>
                      <a:endParaRPr lang="en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6112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Male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Under 20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20-25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23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Average Score (0 is Neutral)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0.18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-0.71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-1.03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-0.09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091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Top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26.1%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12.8%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10.3%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962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Bottom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18.5%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39.5%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51.7%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25.0%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2985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Strongly 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15.2%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5.8%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3.4%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6.2%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251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10.9%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7.0%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6.9%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6.2%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007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Somewhat 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16.3%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17.4%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13.8%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34.4%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41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Neither Disagree nor 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20.7%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10.5%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6.9%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15.6%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1315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Somewhat Disagree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18.5%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19.8%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17.2%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630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Disagree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8.7%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18.6%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31.0%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903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Strongly Disagree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9.8%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20.9%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20.7%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12.5%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32056634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54562" y="141322"/>
            <a:ext cx="6316825" cy="101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delete_table_row_before_fill</a:t>
            </a:r>
            <a:r>
              <a:rPr lang="en-GB" sz="1600" dirty="0"/>
              <a:t>()</a:t>
            </a:r>
          </a:p>
          <a:p>
            <a:r>
              <a:rPr lang="en-GB" sz="1600" dirty="0"/>
              <a:t>and</a:t>
            </a:r>
          </a:p>
          <a:p>
            <a:r>
              <a:rPr lang="en-GB" sz="1600" dirty="0" err="1"/>
              <a:t>add_group_names_to_table_column_header</a:t>
            </a:r>
            <a:r>
              <a:rPr lang="en-GB" sz="1600" dirty="0"/>
              <a:t>(Table, Matrix=None)</a:t>
            </a:r>
          </a:p>
        </p:txBody>
      </p:sp>
    </p:spTree>
    <p:extLst>
      <p:ext uri="{BB962C8B-B14F-4D97-AF65-F5344CB8AC3E}">
        <p14:creationId xmlns:p14="http://schemas.microsoft.com/office/powerpoint/2010/main" val="412174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tables module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3072551"/>
              </p:ext>
            </p:extLst>
          </p:nvPr>
        </p:nvGraphicFramePr>
        <p:xfrm>
          <a:off x="830424" y="1615404"/>
          <a:ext cx="935860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719">
                  <a:extLst>
                    <a:ext uri="{9D8B030D-6E8A-4147-A177-3AD203B41FA5}">
                      <a16:colId xmlns:a16="http://schemas.microsoft.com/office/drawing/2014/main" val="2644992277"/>
                    </a:ext>
                  </a:extLst>
                </a:gridCol>
                <a:gridCol w="1043002">
                  <a:extLst>
                    <a:ext uri="{9D8B030D-6E8A-4147-A177-3AD203B41FA5}">
                      <a16:colId xmlns:a16="http://schemas.microsoft.com/office/drawing/2014/main" val="2443897452"/>
                    </a:ext>
                  </a:extLst>
                </a:gridCol>
                <a:gridCol w="1717884">
                  <a:extLst>
                    <a:ext uri="{9D8B030D-6E8A-4147-A177-3AD203B41FA5}">
                      <a16:colId xmlns:a16="http://schemas.microsoft.com/office/drawing/2014/main" val="87600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Male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519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It is a great company to work for. : Level of Agreement - Top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26.1%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12.8%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6977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It is a great company to work for. : Level of Agreement - Bottom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18.5%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39.5%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296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The company makes excellent products. : Level of Agreement - Top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33.7%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846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The company makes excellent products. : Level of Agreement - Bottom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19.6%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26.7%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8666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The atmosphere in the workplace is good. : Level of Agreement - Top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29.3%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8603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The atmosphere in the workplace is good. : Level of Agreement - Bottom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23.9%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4130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I am proud to work here. : Level of Agreement - Top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39.1%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19.8%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49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I am proud to work here. : Level of Agreement - Bottom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28.3%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40.7%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692914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54562" y="141322"/>
            <a:ext cx="6316825" cy="101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/>
              <a:t>replace_row_labels_with_group_names</a:t>
            </a:r>
            <a:r>
              <a:rPr lang="en-GB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420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tables module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0424" y="1615404"/>
          <a:ext cx="935860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719">
                  <a:extLst>
                    <a:ext uri="{9D8B030D-6E8A-4147-A177-3AD203B41FA5}">
                      <a16:colId xmlns:a16="http://schemas.microsoft.com/office/drawing/2014/main" val="2644992277"/>
                    </a:ext>
                  </a:extLst>
                </a:gridCol>
                <a:gridCol w="1043002">
                  <a:extLst>
                    <a:ext uri="{9D8B030D-6E8A-4147-A177-3AD203B41FA5}">
                      <a16:colId xmlns:a16="http://schemas.microsoft.com/office/drawing/2014/main" val="2443897452"/>
                    </a:ext>
                  </a:extLst>
                </a:gridCol>
                <a:gridCol w="1717884">
                  <a:extLst>
                    <a:ext uri="{9D8B030D-6E8A-4147-A177-3AD203B41FA5}">
                      <a16:colId xmlns:a16="http://schemas.microsoft.com/office/drawing/2014/main" val="87600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Male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519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/>
                        <a:t>It is a great company to work for. : Level of Agreement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6380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Top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26.1%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12.8%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621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Bottom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18.5%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39.5%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99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/>
                        <a:t>The company makes excellent products. : Level of Agreement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036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Top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33.7%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966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Bottom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19.6%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26.7%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892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/>
                        <a:t>The atmosphere in the workplace is good. : Level of Agreement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288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Top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29.3%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917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Bottom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23.9%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4874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/>
                        <a:t>I am proud to work here. : Level of Agreement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7102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Top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39.1%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19.8%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50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Bottom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28.3%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40.7%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925853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54562" y="141322"/>
            <a:ext cx="6316825" cy="101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/>
              <a:t>insert_rows_for_group_labels</a:t>
            </a:r>
            <a:r>
              <a:rPr lang="en-GB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423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tables module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1421004"/>
              </p:ext>
            </p:extLst>
          </p:nvPr>
        </p:nvGraphicFramePr>
        <p:xfrm>
          <a:off x="830424" y="1632856"/>
          <a:ext cx="8033661" cy="4388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608">
                  <a:extLst>
                    <a:ext uri="{9D8B030D-6E8A-4147-A177-3AD203B41FA5}">
                      <a16:colId xmlns:a16="http://schemas.microsoft.com/office/drawing/2014/main" val="2644992277"/>
                    </a:ext>
                  </a:extLst>
                </a:gridCol>
                <a:gridCol w="1167431">
                  <a:extLst>
                    <a:ext uri="{9D8B030D-6E8A-4147-A177-3AD203B41FA5}">
                      <a16:colId xmlns:a16="http://schemas.microsoft.com/office/drawing/2014/main" val="2443897452"/>
                    </a:ext>
                  </a:extLst>
                </a:gridCol>
                <a:gridCol w="768937">
                  <a:extLst>
                    <a:ext uri="{9D8B030D-6E8A-4147-A177-3AD203B41FA5}">
                      <a16:colId xmlns:a16="http://schemas.microsoft.com/office/drawing/2014/main" val="876006402"/>
                    </a:ext>
                  </a:extLst>
                </a:gridCol>
                <a:gridCol w="768937">
                  <a:extLst>
                    <a:ext uri="{9D8B030D-6E8A-4147-A177-3AD203B41FA5}">
                      <a16:colId xmlns:a16="http://schemas.microsoft.com/office/drawing/2014/main" val="4220630374"/>
                    </a:ext>
                  </a:extLst>
                </a:gridCol>
                <a:gridCol w="768937">
                  <a:extLst>
                    <a:ext uri="{9D8B030D-6E8A-4147-A177-3AD203B41FA5}">
                      <a16:colId xmlns:a16="http://schemas.microsoft.com/office/drawing/2014/main" val="2311222513"/>
                    </a:ext>
                  </a:extLst>
                </a:gridCol>
                <a:gridCol w="768937">
                  <a:extLst>
                    <a:ext uri="{9D8B030D-6E8A-4147-A177-3AD203B41FA5}">
                      <a16:colId xmlns:a16="http://schemas.microsoft.com/office/drawing/2014/main" val="1386893543"/>
                    </a:ext>
                  </a:extLst>
                </a:gridCol>
                <a:gridCol w="768937">
                  <a:extLst>
                    <a:ext uri="{9D8B030D-6E8A-4147-A177-3AD203B41FA5}">
                      <a16:colId xmlns:a16="http://schemas.microsoft.com/office/drawing/2014/main" val="4097533626"/>
                    </a:ext>
                  </a:extLst>
                </a:gridCol>
                <a:gridCol w="768937">
                  <a:extLst>
                    <a:ext uri="{9D8B030D-6E8A-4147-A177-3AD203B41FA5}">
                      <a16:colId xmlns:a16="http://schemas.microsoft.com/office/drawing/2014/main" val="370454966"/>
                    </a:ext>
                  </a:extLst>
                </a:gridCol>
              </a:tblGrid>
              <a:tr h="822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2009</a:t>
                      </a:r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2010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Mean Shift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Q1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Q2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Q3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Q4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5196898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1"/>
                        <a:t>Level of Agreement - Please state how much you agree with the following statements: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5177345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0"/>
                        <a:t>The company makes excellent products.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-0.26
</a:t>
                      </a:r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0.22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-0.22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38292108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0"/>
                        <a:t>I am proud to work here.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0.07
</a:t>
                      </a:r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-0.06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0.06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1162899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1"/>
                        <a:t>new parent Group Label - new Group Label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1791382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0"/>
                        <a:t>The company makes excellent products.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-0.22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-0.39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0.32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-0.57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6541160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1"/>
                        <a:t>Level of Agreement - Please state how much you agree with the following statements: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97302703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0"/>
                        <a:t>The company supports my career ambitions.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-0.01
</a:t>
                      </a:r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0.27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-0.27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42106099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17239" y="141322"/>
            <a:ext cx="6316825" cy="101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/>
              <a:t>insert_rows_for_group_labels</a:t>
            </a:r>
            <a:r>
              <a:rPr lang="en-GB" sz="1600" dirty="0"/>
              <a:t>() – nested example.</a:t>
            </a:r>
          </a:p>
        </p:txBody>
      </p:sp>
    </p:spTree>
    <p:extLst>
      <p:ext uri="{BB962C8B-B14F-4D97-AF65-F5344CB8AC3E}">
        <p14:creationId xmlns:p14="http://schemas.microsoft.com/office/powerpoint/2010/main" val="3460595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Texts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texts module</a:t>
            </a:r>
          </a:p>
        </p:txBody>
      </p:sp>
    </p:spTree>
    <p:extLst>
      <p:ext uri="{BB962C8B-B14F-4D97-AF65-F5344CB8AC3E}">
        <p14:creationId xmlns:p14="http://schemas.microsoft.com/office/powerpoint/2010/main" val="3931236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texts module</a:t>
            </a:r>
          </a:p>
        </p:txBody>
      </p:sp>
      <p:sp>
        <p:nvSpPr>
          <p:cNvPr id="13" name="Rectangle 12"/>
          <p:cNvSpPr/>
          <p:nvPr>
            <p:custDataLst>
              <p:tags r:id="rId1"/>
            </p:custDataLst>
          </p:nvPr>
        </p:nvSpPr>
        <p:spPr>
          <a:xfrm>
            <a:off x="1117944" y="1722573"/>
            <a:ext cx="4108812" cy="840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>
                <a:solidFill>
                  <a:schemeClr val="tx1"/>
                </a:solidFill>
              </a:rPr>
              <a:t>set_bg_image_and_size(filepath,Shape)
Width: 27.8377
Height: 20.1583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1240972" y="3069771"/>
            <a:ext cx="353539" cy="25601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6744306" y="3069770"/>
            <a:ext cx="1857143" cy="3609524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5887500" y="1722572"/>
            <a:ext cx="4108812" cy="840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>
                <a:solidFill>
                  <a:schemeClr val="tx1"/>
                </a:solidFill>
              </a:rPr>
              <a:t>set_bg_image_and_size(filepath,Shape)
Width: 146.232
Height: 284.214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00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texts module</a:t>
            </a:r>
          </a:p>
        </p:txBody>
      </p:sp>
      <p:sp>
        <p:nvSpPr>
          <p:cNvPr id="13" name="Rectangle 12"/>
          <p:cNvSpPr/>
          <p:nvPr>
            <p:custDataLst>
              <p:tags r:id="rId1"/>
            </p:custDataLst>
          </p:nvPr>
        </p:nvSpPr>
        <p:spPr>
          <a:xfrm>
            <a:off x="1117944" y="1722573"/>
            <a:ext cx="4108812" cy="840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>
                <a:solidFill>
                  <a:schemeClr val="tx1"/>
                </a:solidFill>
              </a:rPr>
              <a:t>set_bg_image_and_size(filepath,Shape)
Width: 27.8377
Height: 20.1583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1240972" y="3069771"/>
            <a:ext cx="2484361" cy="179574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All Tables</a:t>
            </a:r>
            <a:endParaRPr lang="en-GB" dirty="0"/>
          </a:p>
        </p:txBody>
      </p:sp>
      <p:sp>
        <p:nvSpPr>
          <p:cNvPr id="9" name="Rectangle 8"/>
          <p:cNvSpPr/>
          <p:nvPr>
            <p:custDataLst>
              <p:tags r:id="rId3"/>
            </p:custDataLst>
          </p:nvPr>
        </p:nvSpPr>
        <p:spPr>
          <a:xfrm>
            <a:off x="6621278" y="1722573"/>
            <a:ext cx="4108812" cy="840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>
                <a:solidFill>
                  <a:schemeClr val="tx1"/>
                </a:solidFill>
              </a:rPr>
              <a:t>set_bg_image_and_size(filepath,Shape)
Width: 27.8377
Height: 20.1583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6744306" y="3069771"/>
            <a:ext cx="2484361" cy="1795740"/>
          </a:xfrm>
          <a:prstGeom prst="rect">
            <a:avLst/>
          </a:prstGeom>
          <a:blipFill dpi="0" rotWithShape="1">
            <a:blip r:embed="rId6"/>
            <a:srcRect/>
            <a:tile tx="1065411" ty="769865" sx="100000" sy="100000" flip="xy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All Tables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85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  <p:graphicFrame>
        <p:nvGraphicFramePr>
          <p:cNvPr id="7" name="Chart 6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12522167"/>
              </p:ext>
            </p:extLst>
          </p:nvPr>
        </p:nvGraphicFramePr>
        <p:xfrm>
          <a:off x="2032000" y="2416629"/>
          <a:ext cx="8128000" cy="3721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>
          <a:xfrm>
            <a:off x="685800" y="625150"/>
            <a:ext cx="11375967" cy="1324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/>
              <a:t>
Colours diff = set([('Top 2', 12480066), ('Strongly Disagree', 12480066), ('Bottom 2', 12480066), ('Average Score (0 is Neutral)', 12480066)])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34764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texts module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17943" y="1722574"/>
            <a:ext cx="8740951" cy="829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>
                <a:solidFill>
                  <a:schemeClr val="tx1"/>
                </a:solidFill>
              </a:rPr>
              <a:t>set_image_based_on_limit</a:t>
            </a:r>
            <a:r>
              <a:rPr lang="en-GB" b="1" dirty="0">
                <a:solidFill>
                  <a:schemeClr val="tx1"/>
                </a:solidFill>
              </a:rPr>
              <a:t>(</a:t>
            </a:r>
            <a:r>
              <a:rPr lang="en-GB" b="1" dirty="0" err="1">
                <a:solidFill>
                  <a:schemeClr val="tx1"/>
                </a:solidFill>
              </a:rPr>
              <a:t>green_limit</a:t>
            </a:r>
            <a:r>
              <a:rPr lang="en-GB" b="1" dirty="0">
                <a:solidFill>
                  <a:schemeClr val="tx1"/>
                </a:solidFill>
              </a:rPr>
              <a:t>, </a:t>
            </a:r>
            <a:r>
              <a:rPr lang="en-GB" b="1" dirty="0" err="1">
                <a:solidFill>
                  <a:schemeClr val="tx1"/>
                </a:solidFill>
              </a:rPr>
              <a:t>yellow_limit</a:t>
            </a:r>
            <a:r>
              <a:rPr lang="en-GB" b="1" dirty="0">
                <a:solidFill>
                  <a:schemeClr val="tx1"/>
                </a:solidFill>
              </a:rPr>
              <a:t>, </a:t>
            </a:r>
            <a:r>
              <a:rPr lang="en-GB" b="1" dirty="0" err="1">
                <a:solidFill>
                  <a:schemeClr val="tx1"/>
                </a:solidFill>
              </a:rPr>
              <a:t>file_name_list</a:t>
            </a:r>
            <a:r>
              <a:rPr lang="en-GB" b="1" dirty="0">
                <a:solidFill>
                  <a:schemeClr val="tx1"/>
                </a:solidFill>
              </a:rPr>
              <a:t>, Matrix = None)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1"/>
            </p:custDataLst>
          </p:nvPr>
        </p:nvSpPr>
        <p:spPr>
          <a:xfrm>
            <a:off x="1240972" y="3069771"/>
            <a:ext cx="1657350" cy="1905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4244637" y="3069771"/>
            <a:ext cx="1657350" cy="1905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>
            <p:custDataLst>
              <p:tags r:id="rId3"/>
            </p:custDataLst>
          </p:nvPr>
        </p:nvSpPr>
        <p:spPr>
          <a:xfrm>
            <a:off x="7248304" y="3133502"/>
            <a:ext cx="828675" cy="9525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251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traffic lights module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47627" y="6317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 err="1"/>
              <a:t>set_image_in_table_column_based_on_limit</a:t>
            </a:r>
            <a:r>
              <a:rPr lang="en-GB" sz="2000" b="1" dirty="0"/>
              <a:t>(Table, Matrix, </a:t>
            </a:r>
            <a:r>
              <a:rPr lang="en-GB" sz="2000" dirty="0" err="1"/>
              <a:t>image_list</a:t>
            </a:r>
            <a:r>
              <a:rPr lang="en-GB" sz="2000" b="1" dirty="0"/>
              <a:t>, </a:t>
            </a:r>
            <a:r>
              <a:rPr lang="en-GB" sz="2000" b="1" dirty="0" err="1"/>
              <a:t>green_limit</a:t>
            </a:r>
            <a:r>
              <a:rPr lang="en-GB" sz="2000" b="1" dirty="0"/>
              <a:t>, </a:t>
            </a:r>
            <a:r>
              <a:rPr lang="en-GB" sz="2000" b="1" dirty="0" err="1"/>
              <a:t>yellow_limit</a:t>
            </a:r>
            <a:r>
              <a:rPr lang="en-GB" sz="2000" b="1" dirty="0"/>
              <a:t>):</a:t>
            </a:r>
            <a:endParaRPr lang="en-GB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17847" y="2814473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75789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20845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1478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9034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Bottom 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Top 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image based on Top 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92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Under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51.7%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10.3%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3028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20-25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25.0%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12.5%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4938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25-35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30.4%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8.7%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15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35-45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18.5%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29.6%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9148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45-55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18.5%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22.2%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172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55 Plus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27.5%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30.0%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0615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00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  <p:graphicFrame>
        <p:nvGraphicFramePr>
          <p:cNvPr id="7" name="Chart 6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71913813"/>
              </p:ext>
            </p:extLst>
          </p:nvPr>
        </p:nvGraphicFramePr>
        <p:xfrm>
          <a:off x="2032000" y="1884784"/>
          <a:ext cx="8128000" cy="4253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8"/>
          <p:cNvSpPr/>
          <p:nvPr/>
        </p:nvSpPr>
        <p:spPr>
          <a:xfrm>
            <a:off x="685800" y="625150"/>
            <a:ext cx="11375967" cy="125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
Colours diff = set([('Average Score (0 is Neutral)', 255), ('Top 2', 13158600), ('Strongly Disagree', 16711680), ('Bottom 2', 6579300)])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98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  <p:graphicFrame>
        <p:nvGraphicFramePr>
          <p:cNvPr id="7" name="Chart 6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8333282"/>
              </p:ext>
            </p:extLst>
          </p:nvPr>
        </p:nvGraphicFramePr>
        <p:xfrm>
          <a:off x="2032000" y="2463282"/>
          <a:ext cx="8128000" cy="3675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8"/>
          <p:cNvSpPr/>
          <p:nvPr/>
        </p:nvSpPr>
        <p:spPr>
          <a:xfrm>
            <a:off x="685800" y="634482"/>
            <a:ext cx="11375967" cy="975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
Colours diff = set([('Top 2', 12480066), ('Strongly Disagree', 12480066), ('Bottom 2', 12480066), ('Average Score (0 is Neutral)', 12480066)])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01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  <p:graphicFrame>
        <p:nvGraphicFramePr>
          <p:cNvPr id="7" name="Chart 6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78638292"/>
              </p:ext>
            </p:extLst>
          </p:nvPr>
        </p:nvGraphicFramePr>
        <p:xfrm>
          <a:off x="2032000" y="1950098"/>
          <a:ext cx="8128000" cy="418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8"/>
          <p:cNvSpPr/>
          <p:nvPr/>
        </p:nvSpPr>
        <p:spPr>
          <a:xfrm>
            <a:off x="685800" y="671804"/>
            <a:ext cx="11375967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
Colours diff = set([('Top 2', 12480066), ('Strongly Disagree', 12480066), ('Bottom 2', 12480066), ('Average Score (0 is Neutral)', 12480066)])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7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2000" b="1" dirty="0" err="1"/>
              <a:t>make_topN_shapes_on_chart</a:t>
            </a:r>
            <a:r>
              <a:rPr lang="en-GB" sz="2000" b="1" dirty="0"/>
              <a:t>()</a:t>
            </a:r>
            <a:r>
              <a:rPr lang="es-ES" sz="1600" dirty="0"/>
              <a:t> – bar chart </a:t>
            </a:r>
            <a:r>
              <a:rPr lang="es-ES" sz="1600" dirty="0" err="1"/>
              <a:t>with</a:t>
            </a:r>
            <a:r>
              <a:rPr lang="es-ES" sz="1600" dirty="0"/>
              <a:t> reverse </a:t>
            </a:r>
            <a:r>
              <a:rPr lang="es-ES" sz="1600" dirty="0" err="1"/>
              <a:t>order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69368448"/>
              </p:ext>
            </p:extLst>
          </p:nvPr>
        </p:nvGraphicFramePr>
        <p:xfrm>
          <a:off x="682575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</p:spTree>
    <p:extLst>
      <p:ext uri="{BB962C8B-B14F-4D97-AF65-F5344CB8AC3E}">
        <p14:creationId xmlns:p14="http://schemas.microsoft.com/office/powerpoint/2010/main" val="120660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1600" dirty="0"/>
              <a:t> </a:t>
            </a:r>
            <a:r>
              <a:rPr lang="en-GB" sz="2000" b="1" dirty="0" err="1"/>
              <a:t>make_topN_shapes_on_chart</a:t>
            </a:r>
            <a:r>
              <a:rPr lang="en-GB" sz="2000" b="1" dirty="0"/>
              <a:t> </a:t>
            </a:r>
            <a:r>
              <a:rPr lang="es-ES" sz="1600" dirty="0" err="1"/>
              <a:t>column</a:t>
            </a:r>
            <a:r>
              <a:rPr lang="es-ES" sz="1600" dirty="0"/>
              <a:t> chart </a:t>
            </a:r>
            <a:r>
              <a:rPr lang="es-ES" sz="1600" dirty="0" err="1"/>
              <a:t>without</a:t>
            </a:r>
            <a:r>
              <a:rPr lang="es-ES" sz="1600" dirty="0"/>
              <a:t> reverse </a:t>
            </a:r>
            <a:r>
              <a:rPr lang="es-ES" sz="1600" dirty="0" err="1"/>
              <a:t>order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104098"/>
              </p:ext>
            </p:extLst>
          </p:nvPr>
        </p:nvGraphicFramePr>
        <p:xfrm>
          <a:off x="716131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</p:spTree>
    <p:extLst>
      <p:ext uri="{BB962C8B-B14F-4D97-AF65-F5344CB8AC3E}">
        <p14:creationId xmlns:p14="http://schemas.microsoft.com/office/powerpoint/2010/main" val="229589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33251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2000" b="1" dirty="0" err="1"/>
              <a:t>add_axis_labels_to_bar_chart</a:t>
            </a:r>
            <a:r>
              <a:rPr lang="en-GB" sz="2000" b="1" dirty="0"/>
              <a:t>(Chart = None) </a:t>
            </a:r>
            <a:endParaRPr lang="en-GB" sz="2000" dirty="0"/>
          </a:p>
        </p:txBody>
      </p:sp>
      <p:graphicFrame>
        <p:nvGraphicFramePr>
          <p:cNvPr id="9" name="Chart 8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45813364"/>
              </p:ext>
            </p:extLst>
          </p:nvPr>
        </p:nvGraphicFramePr>
        <p:xfrm>
          <a:off x="1828800" y="1075266"/>
          <a:ext cx="8839200" cy="4775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</p:spTree>
    <p:extLst>
      <p:ext uri="{BB962C8B-B14F-4D97-AF65-F5344CB8AC3E}">
        <p14:creationId xmlns:p14="http://schemas.microsoft.com/office/powerpoint/2010/main" val="418920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Shapes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EF89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shapes module</a:t>
            </a:r>
          </a:p>
        </p:txBody>
      </p:sp>
    </p:spTree>
    <p:extLst>
      <p:ext uri="{BB962C8B-B14F-4D97-AF65-F5344CB8AC3E}">
        <p14:creationId xmlns:p14="http://schemas.microsoft.com/office/powerpoint/2010/main" val="38676677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PresentationLink xmlns:i=&quot;http://www.w3.org/2001/XMLSchema-instance&quot; xmlns=&quot;http://www.forgetdata.com/Slides&quot;&gt;&lt;DataContext&gt;&lt;Connection xmlns:i=&quot;http://www.w3.org/2001/XMLSchema-instance&quot; xmlns=&quot;http://www.forgetdata.com/ReportingSuite&quot;&gt;&lt;ConnectionString&gt;C:\Projects\RepSuite\Releases\4.3\Forgetdata\Libraries\Lib\forgetdata\Scripts\transformations\utils\Master demo 2010.mtd&lt;/ConnectionString&gt;&lt;Name&gt;Item0&lt;/Name&gt;&lt;Provider&gt;SPSS MTD File Lite&lt;/Provider&gt;&lt;/Connection&gt;&lt;/DataContext&gt;&lt;Version&gt;4.2.0.0&lt;/Version&gt;&lt;/PresentationLink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2-15T14:43:54.1120993+00:00&lt;/d3p1:LastUpdated&gt;&lt;d3p1:Script&gt;aW1wb3J0IHNoYXBlcw0KcHJpbnQgZGlyKCkNCkNlbGwgPSBUYWJsZS5Sb3dzKDEpLkNlbGxzKDEpDQpDZWxsLlNoYXBlLkZpbGwuRm9yZUNvbG9yLlJHQiA9IHNoYXBlcy5SR0IoMCwwLDApDQoNCnNoYXBlcy5zZXRfYmFja2dyb3VuZF9jb2xvcihDZWxsLlNoYXBlLCAxMDAsMTAwLDEwMCkNCg==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 /&gt;&lt;/Query&gt;&lt;Version&gt;4.2.0.0&lt;/Version&gt;&lt;/ShapeLink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8-09T16:09:13.9938787+01:00&lt;/d3p1:LastUpdated&gt;&lt;d3p1:Script&gt;U2hhcGUuVGV4dEZyYW1lLlRleHRSYW5nZS5UZXh0ID0gIlRlc3RpbmcgZmluZF9zaGFwZSINCg0KaW1wb3J0IHNoYXBlcw0KeHggPSBzaGFwZXMuZmluZF9zaGFwZShTaGFwZS5QYXJlbnQuU2hhcGVzLCAibXkgU2hhcGUgTmFtZSIpDQpTaGFwZS5UZXh0RnJhbWUuVGV4dFJhbmdlLlRleHQgPSAiZmluZF9zaGFwZTogIiArIHh4Lk5hbWUNCg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8-09T17:10:22.716363+01:00&lt;/d3p1:LastUpdated&gt;&lt;d3p1:Script&gt;aW1wb3J0IHRhYmxlcw0KdGFibGVzLmFkZF9ncm91cF9uYW1lc190b190YWJsZV9jb2x1bW5faGVhZGVyKFRhYmxlLCBNYXRyaXgp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d2p1:DataQueryItem&gt;&lt;d2p1:ColumnSelection&gt;/1[1]&lt;/d2p1:ColumnSelection&gt;&lt;d2p1:ConnectionName&gt;Item0&lt;/d2p1:ConnectionName&gt;&lt;d2p1:DataQueryType&gt;SelectColumnInGroup&lt;/d2p1:DataQueryType&gt;&lt;d2p1:RowSelection&gt;/0&lt;/d2p1:RowSelection&gt;&lt;d2p1:TableName&gt;Table26&lt;/d2p1:TableName&gt;&lt;/d2p1:DataQueryItem&gt;&lt;d2p1:DataQueryItem&gt;&lt;d2p1:ColumnSelection&gt;/1[2]&lt;/d2p1:ColumnSelection&gt;&lt;d2p1:ConnectionName&gt;Item0&lt;/d2p1:ConnectionName&gt;&lt;d2p1:DataQueryType&gt;SelectColumnInGroup&lt;/d2p1:DataQueryType&gt;&lt;d2p1:RowSelection&gt;/0&lt;/d2p1:RowSelection&gt;&lt;d2p1:TableName&gt;Table26&lt;/d2p1:TableName&gt;&lt;/d2p1:DataQueryItem&gt;&lt;/d2p1:Items&gt;&lt;d2p1:RowCombinationSettings /&gt;&lt;d2p1:Transformation&gt;&lt;d2p1:PackagedScript&gt;&lt;d2p1:CreatedBy&gt;ccurson&lt;/d2p1:CreatedBy&gt;&lt;d2p1:LastUpdated&gt;2016-08-09T17:10:22.6403682+01:00&lt;/d2p1:LastUpdated&gt;&lt;d2p1:Script&gt;aW1wb3J0IHRhYmxlcw0KdGFibGVzLmRlbGV0ZV90YWJsZV9yb3dfYmVmb3JlX2ZpbGwoKQ==&lt;/d2p1:Script&gt;&lt;/d2p1:PackagedScript&gt;&lt;/d2p1:Transformation&gt;&lt;/Query&gt;&lt;Version&gt;4.2.0.0&lt;/Version&gt;&lt;/ShapeLink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2-16T12:37:32.2715889+00:00&lt;/d3p1:LastUpdated&gt;&lt;d3p1:Script&gt;aW1wb3J0IHRhYmxlcw0KdGFibGVzLnJlcGxhY2Vfcm93X2xhYmVsc193aXRoX2dyb3VwX25hbWVzKFRhYmxlLCBNYXRyaXgp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d2p1:DataQueryItem&gt;&lt;d2p1:ColumnSelection&gt;/0&lt;/d2p1:ColumnSelection&gt;&lt;d2p1:ConnectionName&gt;Item0&lt;/d2p1:ConnectionName&gt;&lt;d2p1:DataQueryType&gt;SelectGroup&lt;/d2p1:DataQueryType&gt;&lt;d2p1:RowSelection&gt;/1&lt;/d2p1:RowSelection&gt;&lt;d2p1:TableName&gt;Table26&lt;/d2p1:TableName&gt;&lt;/d2p1:DataQueryItem&gt;&lt;d2p1:DataQueryItem&gt;&lt;d2p1:ColumnSelection&gt;/0&lt;/d2p1:ColumnSelection&gt;&lt;d2p1:ConnectionName&gt;Item0&lt;/d2p1:ConnectionName&gt;&lt;d2p1:DataQueryType&gt;SelectGroup&lt;/d2p1:DataQueryType&gt;&lt;d2p1:RowSelection&gt;/2&lt;/d2p1:RowSelection&gt;&lt;d2p1:TableName&gt;Table26&lt;/d2p1:TableName&gt;&lt;/d2p1:DataQueryItem&gt;&lt;d2p1:DataQueryItem&gt;&lt;d2p1:ColumnSelection&gt;/0&lt;/d2p1:ColumnSelection&gt;&lt;d2p1:ConnectionName&gt;Item0&lt;/d2p1:ConnectionName&gt;&lt;d2p1:DataQueryType&gt;SelectGroup&lt;/d2p1:DataQueryType&gt;&lt;d2p1:RowSelection&gt;/3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ategory&lt;/d4p1:string&gt;&lt;/d2p1:IgnoredTypes&gt;&lt;/d2p1:RowCombinationSettings&gt;&lt;/Query&gt;&lt;Version&gt;4.2.0.0&lt;/Version&gt;&lt;/ShapeLink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2-16T12:48:21.3405308+00:00&lt;/d3p1:LastUpdated&gt;&lt;d3p1:Script&gt;aW1wb3J0IHRhYmxlcw0KdGFibGVzLmluc2VydF9yb3dzX2Zvcl9ncm91cF9sYWJlbHMoVGFibGUsIE1hdHJpeCk=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d2p1:DataQueryItem&gt;&lt;d2p1:ColumnSelection&gt;/0&lt;/d2p1:ColumnSelection&gt;&lt;d2p1:ConnectionName&gt;Item0&lt;/d2p1:ConnectionName&gt;&lt;d2p1:DataQueryType&gt;SelectGroup&lt;/d2p1:DataQueryType&gt;&lt;d2p1:RowSelection&gt;/1&lt;/d2p1:RowSelection&gt;&lt;d2p1:TableName&gt;Table26&lt;/d2p1:TableName&gt;&lt;/d2p1:DataQueryItem&gt;&lt;d2p1:DataQueryItem&gt;&lt;d2p1:ColumnSelection&gt;/0&lt;/d2p1:ColumnSelection&gt;&lt;d2p1:ConnectionName&gt;Item0&lt;/d2p1:ConnectionName&gt;&lt;d2p1:DataQueryType&gt;SelectGroup&lt;/d2p1:DataQueryType&gt;&lt;d2p1:RowSelection&gt;/2&lt;/d2p1:RowSelection&gt;&lt;d2p1:TableName&gt;Table26&lt;/d2p1:TableName&gt;&lt;/d2p1:DataQueryItem&gt;&lt;d2p1:DataQueryItem&gt;&lt;d2p1:ColumnSelection&gt;/0&lt;/d2p1:ColumnSelection&gt;&lt;d2p1:ConnectionName&gt;Item0&lt;/d2p1:ConnectionName&gt;&lt;d2p1:DataQueryType&gt;SelectGroup&lt;/d2p1:DataQueryType&gt;&lt;d2p1:RowSelection&gt;/3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ategory&lt;/d4p1:string&gt;&lt;/d2p1:IgnoredTypes&gt;&lt;/d2p1:RowCombinationSettings&gt;&lt;/Query&gt;&lt;Version&gt;4.2.0.0&lt;/Version&gt;&lt;/ShapeLink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2-16T14:01:27.1609256+00:00&lt;/d3p1:LastUpdated&gt;&lt;d3p1:Script&gt;aW1wb3J0IHRhYmxlcw0KdGFibGVzLmluc2VydF9yb3dzX2Zvcl9ncm91cF9sYWJlbHMoVGFibGUsIE1hdHJpeCk=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Row&lt;/d2p1:DataQueryType&gt;&lt;d2p1:RowSelection&gt;/0[1]/0[2]&lt;/d2p1:RowSelection&gt;&lt;d2p1:TableName&gt;Table24&lt;/d2p1:TableName&gt;&lt;/d2p1:DataQueryItem&gt;&lt;d2p1:DataQueryItem&gt;&lt;d2p1:ColumnSelection&gt;/&lt;/d2p1:ColumnSelection&gt;&lt;d2p1:ConnectionName&gt;Item0&lt;/d2p1:ConnectionName&gt;&lt;d2p1:DataQueryType&gt;SelectRow&lt;/d2p1:DataQueryType&gt;&lt;d2p1:RowSelection&gt;/0[1]/0[4]&lt;/d2p1:RowSelection&gt;&lt;d2p1:TableName&gt;Table24&lt;/d2p1:TableName&gt;&lt;/d2p1:DataQueryItem&gt;&lt;d2p1:DataQueryItem&gt;&lt;d2p1:ColumnSelection&gt;/0[1]/0&lt;/d2p1:ColumnSelection&gt;&lt;d2p1:ConnectionName&gt;Item0&lt;/d2p1:ConnectionName&gt;&lt;d2p1:DataQueryType&gt;SelectRowInGroup&lt;/d2p1:DataQueryType&gt;&lt;d2p1:RowSelection&gt;/0[1]/0[2]&lt;/d2p1:RowSelection&gt;&lt;d2p1:TableName&gt;Table35&lt;/d2p1:TableName&gt;&lt;/d2p1:DataQueryItem&gt;&lt;d2p1:DataQueryItem&gt;&lt;d2p1:ColumnSelection&gt;/&lt;/d2p1:ColumnSelection&gt;&lt;d2p1:ConnectionName&gt;Item0&lt;/d2p1:ConnectionName&gt;&lt;d2p1:DataQueryType&gt;SelectRow&lt;/d2p1:DataQueryType&gt;&lt;d2p1:RowSelection&gt;/0[1]/0[10]&lt;/d2p1:RowSelection&gt;&lt;d2p1:TableName&gt;Table2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2-16T14:01:27.1140484+00:00&lt;/d2p1:LastUpdated&gt;&lt;d2p1:Script&gt;dHJ5Og0KCU1hdHJpeFsyXS5NZW1iZXIuUGFyZW50TWVtYmVyLkdyb3VwLkxhYmVsID0gIm5ldyBwYXJlbnQgR3JvdXAgTGFiZWwiDQoJTWF0cml4WzJdLk1lbWJlci5Hcm91cC5MYWJlbCA9ICJuZXcgR3JvdXAgTGFiZWwiDQpleGNlcHQ6DQoJcGFzcw==&lt;/d2p1:Script&gt;&lt;/d2p1:PackagedScript&gt;&lt;/d2p1:Transformation&gt;&lt;/Query&gt;&lt;Version&gt;4.2.0.0&lt;/Version&gt;&lt;/ShapeLink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2-16T14:34:29.7334802+00:00&lt;/d3p1:LastUpdated&gt;&lt;d3p1:Script&gt;aW1wb3J0IHRleHRzDQpyZWxvYWQodGV4dHMpDQpfaW1hZ2VfZmlsZV9wYXRoPSJ0cmFuc2Zvcm1hdGlvbnNcXHV0aWxzXFxpbWFnZXNcXGdyZWVuYXJyb3cucG5nIg0KDQpzaXplID0gdGV4dHMuZ2V0X3BwdF9pbWFnZV9zaXplKF9pbWFnZV9maWxlX3BhdGgsIFNoYXBlKQ0KDQpTaGFwZS5UZXh0RnJhbWUuVGV4dFJhbmdlLlRleHQgPSAic2V0X2JnX2ltYWdlX2FuZF9zaXplKGZpbGVwYXRoLFNoYXBlKVxuV2lkdGg6ICIgKyBzdHIoc2l6ZS5XaWR0aCkgKyAiXG5IZWlnaHQ6ICIgKyBzdHIoc2l6ZS5IZWlnaHQpDQoNCg0KDQo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2-16T14:42:01.2600368+00:00&lt;/d3p1:LastUpdated&gt;&lt;d3p1:Script&gt;aW1wb3J0IHRleHRzDQpfaW1hZ2VfZmlsZV9wYXRoPSJ0cmFuc2Zvcm1hdGlvbnNcXHV0aWxzXFxpbWFnZXNcXGdyZWVuYXJyb3cucG5nIg0KdGV4dHMuc2V0X2JnX2ltYWdlX2FuZF9zaXplKF9pbWFnZV9maWxlX3BhdGgsIFNoYXBlKQ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5:17:47.2297458+01:00&lt;/d3p1:LastUpdated&gt;&lt;d3p1:Script&gt;aW1wb3J0IHRleHRzDQpfaW1hZ2VfZmlsZV9wYXRoPSJ0cmFuc2Zvcm1hdGlvbnNcXHV0aWxzXFxpbWFnZXNcXHRlc3RpbmdzaXplLnBuZyINCnRleHRzLnNldF9iZ19pbWFnZV9hbmRfc2l6ZShfaW1hZ2VfZmlsZV9wYXRoLCBTaGFwZSk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2-16T14:35:17.9653219+00:00&lt;/d3p1:LastUpdated&gt;&lt;d3p1:Script&gt;aW1wb3J0IHRleHRzDQpyZWxvYWQodGV4dHMpDQpfaW1hZ2VfZmlsZV9wYXRoPSJ0cmFuc2Zvcm1hdGlvbnNcXHV0aWxzXFxpbWFnZXNcXHRlc3RpbmdzaXplLnBuZyINCg0Kc2l6ZSA9IHRleHRzLmdldF9wcHRfaW1hZ2Vfc2l6ZShfaW1hZ2VfZmlsZV9wYXRoLCBTaGFwZSkNCg0KU2hhcGUuVGV4dEZyYW1lLlRleHRSYW5nZS5UZXh0ID0gInNldF9iZ19pbWFnZV9hbmRfc2l6ZShmaWxlcGF0aCxTaGFwZSlcbldpZHRoOiAiICsgc3RyKHNpemUuV2lkdGgpICsgIlxuSGVpZ2h0OiAiICsgc3RyKHNpemUuSGVpZ2h0KQ0KDQoNCg0K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8-09T16:41:01.7964057+01:00&lt;/d3p1:LastUpdated&gt;&lt;d3p1:Script&gt;ZGVmIHNldENvbG91cnNPbkNoYXJ0KCk6DQogICAgX3Nlcmllc19jb2xsZWN0aW9ucyA9IENoYXJ0LlNlcmllc0NvbGxlY3Rpb24oKSAgICAgICAgICANCiAgICAjcGllIGNoYXJ0IC0gb25lIHNlcmllcw0KICAgIGNvbG91cnMgPSBzZXQoKQ0KICAgIGlmIF9zZXJpZXNfY29sbGVjdGlvbnMuQ291bnQgPT0gMToNCiAgICAgICAgeFZhbHMgPSBDaGFydC5TZXJpZXNDb2xsZWN0aW9uKDEpLlhWYWx1ZXMNCiAgICAgICAgX3NlcmllcyA9IF9zZXJpZXNfY29sbGVjdGlvbnMoMSkNCiAgICAgICAgY291bnRlciA9IDENCiAgICAgICAgZm9yIGl0ZW0gaW4geFZhbHM6DQogICAgICAgICAgICBwb2ludCA9IF9zZXJpZXMuUG9pbnRzKGNvdW50ZXIpDQogICAgICAgICAgICBmb3JtYXQgPSBwb2ludC5Gb3JtYXQNCiAgICAgICAgICAgIGZpbGwgPSBmb3JtYXQuRmlsbA0KICAgICAgICAgICAgZmlsbC5WaXNpYmxlID0gMQ0KICAgICAgICAgICAgZm9yZUNvbG9yID0gZmlsbC5Gb3JlQ29sb3INCiAgICAgICAgICAgIGZvcmVDb2xvci5SR0IgPSAxMjQ4MDA2Ng0KICAgICAgICAgICAgY291bnRlciArPSAxDQogICAgZWxzZToNCiAgICAgICAgI0xvb3AgdGhyb3VnaCBTZXJpZXNDb2xsZWN0aW9uICANCiAgICAgICAgZm9yIGlTZXJpZXMgaW4gcmFuZ2UoMSwgX3Nlcmllc19jb2xsZWN0aW9ucy5Db3VudCArIDEpOg0KICAgICAgICAgICAgX3NlcmllcyA9IF9zZXJpZXNfY29sbGVjdGlvbnMuSXRlbShpU2VyaWVzKSAgICAgICAgDQogICAgICAgICAgICAjI1RoaXMgaXMgYSBtdWx0aSBzZXJpZXMgY2hhcnQsIGVnIGNvbHVtbiBvciBiYXIuIENvbG91ciBlbnRpcmUgc2VyaWVzLg0KICAgICAgICAgICAgZm9ybWF0ID0gX3Nlcmllcy5Gb3JtYXQNCiAgICAgICAgICAgIGZpbGwgPSBmb3JtYXQuRmlsbA0KICAgICAgICAgICAgZmlsbC5WaXNpYmxlID0gMQ0KICAgICAgICAgICAgZm9yZUNvbG9yID0gZmlsbC5Gb3JlQ29sb3INCiAgICAgICAgICAgICNiYXINCiAgICAgICAgICAgIHRyeToNCiAgICAgICAgICAgIAlmb3JlQ29sb3IuUkdCID0xMjQ4MDA2Ng0KICAgICAgICAgICAgZXhjZXB0Og0KICAgICAgICAgICAgCXBhc3MNCiAgICAgICAgICAgIHRyeToNCiAgICAgICAgICAgICAgICBzZXJpZXMuTWFya2VyQmFja2dyb3VuZENvbG9yID0gMTI0ODAwNjYNCiAgICAgICAgICAgIGV4Y2VwdDoNCiAgICAgICAgICAgICAgICBwYXNzDQogICAgcmV0dXJuIGNvbG91cnMNCiAgICANCmRlZiBnZXRDb2xvdXJzRnJvbUNoYXJ0KCk6DQogICAgX3Nlcmllc19jb2xsZWN0aW9ucyA9IENoYXJ0LlNlcmllc0NvbGxlY3Rpb24oKSAgICAgICAgICANCiAgICAjcGllIGNoYXJ0IC0gb25lIHNlcmllcw0KICAgIGNvbG91cnMgPSBzZXQoKQ0KICAgIGlmIF9zZXJpZXNfY29sbGVjdGlvbnMuQ291bnQgPT0gMToNCiAgICAgICAgeFZhbHMgPSBDaGFydC5TZXJpZXNDb2xsZWN0aW9uKDEpLlhWYWx1ZXMNCiAgICAgICAgX3NlcmllcyA9IF9zZXJpZXNfY29sbGVjdGlvbnMoMSkNCiAgICAgICAgY291bnRlciA9IDENCiAgICAgICAgZm9yIGl0ZW0gaW4geFZhbHM6DQogICAgICAgICAgICBwb2ludCA9IF9zZXJpZXMuUG9pbnRzKGNvdW50ZXIpDQogICAgICAgICAgICBmb3JtYXQgPSBwb2ludC5Gb3JtYXQNCiAgICAgICAgICAgIGZpbGwgPSBmb3JtYXQuRmlsbA0KICAgICAgICAgICAgZmlsbC5WaXNpYmxlID0gMQ0KICAgICAgICAgICAgZm9yZUNvbG9yID0gZmlsbC5Gb3JlQ29sb3INCiAgICAgICAgICAgIGNvbG91cnMuYWRkKChpdGVtLGZvcmVDb2xvci5SR0IpKQ0KICAgICAgICAgICAgY291bnRlciArPSAxDQogICAgZWxzZToNCiAgICAgICAgI0xvb3AgdGhyb3VnaCBTZXJpZXNDb2xsZWN0aW9uICANCiAgICAgICAgZm9yIGlTZXJpZXMgaW4gcmFuZ2UoMSwgX3Nlcmllc19jb2xsZWN0aW9ucy5Db3VudCArIDEpOg0KICAgICAgICAgICAgX3NlcmllcyA9IF9zZXJpZXNfY29sbGVjdGlvbnMuSXRlbShpU2VyaWVzKSAgICAgICAgDQogICAgICAgICAgICAjI1RoaXMgaXMgYSBtdWx0aSBzZXJpZXMgY2hhcnQsIGVnIGNvbHVtbiBvciBiYXIuIENvbG91ciBlbnRpcmUgc2VyaWVzLg0KICAgICAgICAgICAgZm9ybWF0ID0gX3Nlcmllcy5Gb3JtYXQNCiAgICAgICAgICAgIGZpbGwgPSBmb3JtYXQuRmlsbA0KICAgICAgICAgICAgZmlsbC5WaXNpYmxlID0gMQ0KICAgICAgICAgICAgZm9yZUNvbG9yID0gZmlsbC5Gb3JlQ29sb3INCiAgICAgICAgICAgICNiYXINCiAgICAgICAgICAgIHRyeToNCiAgICAgICAgICAgIAljb2xvdXJzLmFkZCgoX3Nlcmllcy5OYW1lLGZvcmVDb2xvci5SR0IpKQ0KICAgICAgICAgICAgZXhjZXB0Og0KICAgICAgICAgICAgCXBhc3MNCiAgICAgICAgICAgIHRyeToNCiAgICAgICAgICAgICAgICBjb2xvdXJzLmFkZCgoX3Nlcmllcy5OYW1lLHNlcmllcy5NYXJrZXJCYWNrZ3JvdW5kQ29sb3IpKQ0KICAgICAgICAgICAgZXhjZXB0Og0KICAgICAgICAgICAgICAgIHBhc3MNCiAgICByZXR1cm4gY29sb3Vycw0KICAgIA0Kc2V0Q29sb3Vyc09uQ2hhcnQoKSAjIG9uIHJlZnJlc2gNCg0Kc2hhcGUgPSBDaGFydC5QYXJlbnQuUGFyZW50LlNoYXBlcygiUmVjdGFuZ2xlIDgiKQ0KYmVmb3JlID0gZ2V0Q29sb3Vyc0Zyb21DaGFydCgpDQoNCmltcG9ydCBjaGFydHMNCl9maWxlX25hbWUgPSAidHJhbnNmb3JtYXRpb25zXFx1dGlsc1xcY2hhcnRfY29sb3JzLnR4dCINCmNoYXJ0cy5zZXRfY29sb3JzX29uX2NoYXJ0KENoYXJ0LCBNYXRyaXgsIGZpbGVOYW1lPV9maWxlX25hbWUpDQphZnRlciA9IGdldENvbG91cnNGcm9tQ2hhcnQoKQ0KDQpkaWZmID0gYmVmb3JlLWFmdGVyDQpzaGFwZS5UZXh0RnJhbWUuVGV4dFJhbmdlLlRleHQgPSAiXG5cbkNvbG91cnMgZGlmZiA9ICIgKyBzdHIoZGlmZikNCg==&lt;/d3p1:Script&gt;&lt;/d3p1:PackagedScript&gt;&lt;/AfterFillAction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ColumnCombinationSettings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RowCombinationSettings&gt;&lt;/Query&gt;&lt;Version&gt;4.2.0.0&lt;/Version&gt;&lt;/ShapeLink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2-16T14:34:29.7334802+00:00&lt;/d3p1:LastUpdated&gt;&lt;d3p1:Script&gt;aW1wb3J0IHRleHRzDQpyZWxvYWQodGV4dHMpDQpfaW1hZ2VfZmlsZV9wYXRoPSJ0cmFuc2Zvcm1hdGlvbnNcXHV0aWxzXFxpbWFnZXNcXGdyZWVuYXJyb3cucG5nIg0KDQpzaXplID0gdGV4dHMuZ2V0X3BwdF9pbWFnZV9zaXplKF9pbWFnZV9maWxlX3BhdGgsIFNoYXBlKQ0KDQpTaGFwZS5UZXh0RnJhbWUuVGV4dFJhbmdlLlRleHQgPSAic2V0X2JnX2ltYWdlX2FuZF9zaXplKGZpbGVwYXRoLFNoYXBlKVxuV2lkdGg6ICIgKyBzdHIoc2l6ZS5XaWR0aCkgKyAiXG5IZWlnaHQ6ICIgKyBzdHIoc2l6ZS5IZWlnaHQpDQoNCg0KDQo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2-16T14:41:44.8625471+00:00&lt;/d3p1:LastUpdated&gt;&lt;d3p1:Script&gt;aW1wb3J0IHRleHRzDQpfaW1hZ2VfZmlsZV9wYXRoPSJ0cmFuc2Zvcm1hdGlvbnNcXHV0aWxzXFxpbWFnZXNcXGdyZWVuYXJyb3cucG5nIg0KdGV4dHMuc2V0X2JnX2ltYWdlKF9pbWFnZV9maWxlX3BhdGgsIFNoYXBlKQ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2-16T14:34:29.7334802+00:00&lt;/d3p1:LastUpdated&gt;&lt;d3p1:Script&gt;aW1wb3J0IHRleHRzDQpyZWxvYWQodGV4dHMpDQpfaW1hZ2VfZmlsZV9wYXRoPSJ0cmFuc2Zvcm1hdGlvbnNcXHV0aWxzXFxpbWFnZXNcXGdyZWVuYXJyb3cucG5nIg0KDQpzaXplID0gdGV4dHMuZ2V0X3BwdF9pbWFnZV9zaXplKF9pbWFnZV9maWxlX3BhdGgsIFNoYXBlKQ0KDQpTaGFwZS5UZXh0RnJhbWUuVGV4dFJhbmdlLlRleHQgPSAic2V0X2JnX2ltYWdlX2FuZF9zaXplKGZpbGVwYXRoLFNoYXBlKVxuV2lkdGg6ICIgKyBzdHIoc2l6ZS5XaWR0aCkgKyAiXG5IZWlnaHQ6ICIgKyBzdHIoc2l6ZS5IZWlnaHQpDQoNCg0KDQo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2-16T14:41:37.6535405+00:00&lt;/d3p1:LastUpdated&gt;&lt;d3p1:Script&gt;aW1wb3J0IHRleHRzDQpfaW1hZ2VfZmlsZV9wYXRoPSJ0cmFuc2Zvcm1hdGlvbnNcXHV0aWxzXFxpbWFnZXNcXGdyZWVuYXJyb3cucG5nIg0KdGV4dHMuc2V0X2JnX3BpY3R1cmVfY2VudGVyX3RpbGUoX2ltYWdlX2ZpbGVfcGF0aCwgU2hhcGUp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8-09T17:18:53.9692476+01:00&lt;/d3p1:LastUpdated&gt;&lt;d3p1:Script&gt;aW1wb3J0IHRleHRzDQpmaWxlX25hbWVfbGlzdCA9IGxpc3QoKQ0KZmlsZV9uYW1lX2xpc3QuYXBwZW5kKCJ0cmFmZmljLWxpZ2h0LWdyZWVuLmpwZyIpDQpmaWxlX25hbWVfbGlzdC5hcHBlbmQoInRyYWZmaWMtbGlnaHQteWVsbG93LmpwZyIpDQpmaWxlX25hbWVfbGlzdC5hcHBlbmQoInRyYWZmaWMtbGlnaHQtcmVkLmpwZyIpDQoNCnRleHRzLnNldF9pbWFnZV9iYXNlZF9vbl9saW1pdCgwLjMsIDAuMiwgZmlsZV9uYW1lX2xpc3QsIE1hdHJpeCk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5:15:29.0102855+01:00&lt;/d3p1:LastUpdated&gt;&lt;d3p1:Script&gt;aW1wb3J0IHRleHRzDQpmaWxlX25hbWVfbGlzdCA9IGxpc3QoKQ0KZmlsZV9uYW1lX2xpc3QuYXBwZW5kKCJ0cmFmZmljLWxpZ2h0LWdyZWVuLmpwZyIpDQpmaWxlX25hbWVfbGlzdC5hcHBlbmQoInRyYWZmaWMtbGlnaHQteWVsbG93LmpwZyIpDQpmaWxlX25hbWVfbGlzdC5hcHBlbmQoInRyYWZmaWMtbGlnaHQtcmVkLmpwZyIpDQoNCnRleHRzLnNldF9pbWFnZV9iYXNlZF9vbl9saW1pdCgwLjIsIDAuMSwgZmlsZV9uYW1lX2xpc3QsIE1hdHJpeCk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5:17:06.3084877+01:00&lt;/d3p1:LastUpdated&gt;&lt;d3p1:Script&gt;aW1wb3J0IHRleHRzDQpmaWxlX25hbWVfbGlzdCA9IGxpc3QoKQ0KZmlsZV9uYW1lX2xpc3QuYXBwZW5kKCJ0cmFmZmljLWxpZ2h0LWdyZWVuLmpwZyIpDQpmaWxlX25hbWVfbGlzdC5hcHBlbmQoInRyYWZmaWMtbGlnaHQteWVsbG93LmpwZyIpDQpmaWxlX25hbWVfbGlzdC5hcHBlbmQoInRyYWZmaWMtbGlnaHQtcmVkLmpwZyIpDQoNCnRleHRzLnNldF9pbWFnZV9iYXNlZF9vbl9saW1pdCgwLjEsIDAuMDUsIGZpbGVfbmFtZV9saXN0LCBNYXRyaXgp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8-09T16:19:35.4663453+01:00&lt;/d3p1:LastUpdated&gt;&lt;d3p1:Script&gt;aW1wb3J0IHRleHRzDQppbWFnZV9saXN0PSBbImdyZWVuYXJyb3cuanBnIiwiZ3JleWFycm93LmpwZyIsInJlZGFycm93LmpwZyJdDQp0ZXh0cy5zZXRfaW1hZ2VfaW5fdGFibGVfY29sdW1uX2Jhc2VkX29uX2xpbWl0KFRhYmxlLCBNYXRyaXgsIGltYWdlX2xpc3QsIDAuMiwgMC4xKQ==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ategory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8-09T16:19:35.396347+01:00&lt;/d2p1:LastUpdated&gt;&lt;d2p1:Script&gt;bmV3Y29sID0gTWF0cml4Lkluc2VydEJsYW5rQ29sdW1uQWZ0ZXIoTWF0cml4LlRvcEF4aXMuRGF0YU1lbWJlcnNbMV0sImltYWdlIGJhc2VkIG9uIFRvcCAyIiwgImltYWdlIGJhc2VkIG9uIFRvcCAyIikNCmZvciByb3cgaW4gTWF0cml4Og0KCXJvd1syXS5BZGRWYWx1ZShyb3dbMV1bMF0uVmFsdWUp&lt;/d2p1:Script&gt;&lt;/d2p1:PackagedScript&gt;&lt;/d2p1:Transformation&gt;&lt;/Query&gt;&lt;Version&gt;4.2.0.0&lt;/Version&gt;&lt;/ShapeLink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8-09T16:41:16.7137681+01:00&lt;/d3p1:LastUpdated&gt;&lt;d3p1:Script&gt;ZGVmIHNldENvbG91cnNPbkNoYXJ0KCk6DQogICAgX3Nlcmllc19jb2xsZWN0aW9ucyA9IENoYXJ0LlNlcmllc0NvbGxlY3Rpb24oKSAgICAgICAgICANCiAgICAjcGllIGNoYXJ0IC0gb25lIHNlcmllcw0KICAgIGNvbG91cnMgPSBzZXQoKQ0KICAgDQogICAgI0xvb3AgdGhyb3VnaCBTZXJpZXNDb2xsZWN0aW9uICANCiAgICBmb3IgaVNlcmllcyBpbiByYW5nZSgxLCBfc2VyaWVzX2NvbGxlY3Rpb25zLkNvdW50ICsgMSk6DQogICAgICAgIF9zZXJpZXMgPSBfc2VyaWVzX2NvbGxlY3Rpb25zLkl0ZW0oaVNlcmllcykgICAgICAgIA0KICAgICAgICAjI1RoaXMgaXMgYSBtdWx0aSBzZXJpZXMgY2hhcnQsIGVnIGNvbHVtbiBvciBiYXIuIENvbG91ciBlbnRpcmUgc2VyaWVzLg0KICAgICAgICBmb3JtYXQgPSBfc2VyaWVzLkZvcm1hdA0KICAgICAgICBmaWxsID0gZm9ybWF0LkZpbGwNCiAgICAgICAgZmlsbC5WaXNpYmxlID0gMQ0KICAgICAgICBmb3JlQ29sb3IgPSBmaWxsLkZvcmVDb2xvcg0KICAgICAgICANCiAgICAgICAgZm9yZUNvbG9yLlJHQiA9MA0KICAgICAgICBfc2VyaWVzLk1hcmtlckZvcmVncm91bmRDb2xvciA9IDANCiAgICAgICAgX3Nlcmllcy5NYXJrZXJCYWNrZ3JvdW5kQ29sb3IgPSAwDQogICAgICAgIF9zZXJpZXMuQm9yZGVyLkNvbG9yID0gMA0KICAgIHJldHVybiBjb2xvdXJzDQogICAgDQpkZWYgZ2V0Q29sb3Vyc0Zyb21DaGFydCgpOg0KICAgIF9zZXJpZXNfY29sbGVjdGlvbnMgPSBDaGFydC5TZXJpZXNDb2xsZWN0aW9uKCkgICAgICAgICAgDQogICAgI3BpZSBjaGFydCAtIG9uZSBzZXJpZXMNCiAgICBjb2xvdXJzID0gc2V0KCkNCg0KICAgICNMb29wIHRocm91Z2ggU2VyaWVzQ29sbGVjdGlvbiAgDQogICAgZm9yIGlTZXJpZXMgaW4gcmFuZ2UoMSwgX3Nlcmllc19jb2xsZWN0aW9ucy5Db3VudCArIDEpOg0KICAgICAgICBfc2VyaWVzID0gX3Nlcmllc19jb2xsZWN0aW9ucy5JdGVtKGlTZXJpZXMpICAgICAgICANCiAgICAgICAgIyNUaGlzIGlzIGEgbXVsdGkgc2VyaWVzIGNoYXJ0LCBlZyBjb2x1bW4gb3IgYmFyLiBDb2xvdXIgZW50aXJlIHNlcmllcy4NCiAgICAgICAgZm9ybWF0ID0gX3Nlcmllcy5Gb3JtYXQNCiAgICAgICAgZmlsbCA9IGZvcm1hdC5GaWxsDQogICAgICAgIGZpbGwuVmlzaWJsZSA9IDENCiAgICAgICAgZm9yZUNvbG9yID0gZmlsbC5Gb3JlQ29sb3INCiAgICAgICAgDQogICAgICAgIGNvbG91cnMuYWRkKChfc2VyaWVzLk5hbWUsX3Nlcmllcy5NYXJrZXJGb3JlZ3JvdW5kQ29sb3IpKQ0KICAgICAgICANCiAgICByZXR1cm4gY29sb3Vycw0KICAgIA0Kc2V0Q29sb3Vyc09uQ2hhcnQoKSAjIG9uIHJlZnJlc2gNCg0Kc2hhcGUgPSBDaGFydC5QYXJlbnQuUGFyZW50LlNoYXBlcygiUmVjdGFuZ2xlIDgiKQ0KYmVmb3JlID0gZ2V0Q29sb3Vyc0Zyb21DaGFydCgpDQpwcmludCBiZWZvcmUNCmltcG9ydCBjaGFydHMNCl9maWxlX25hbWUgPSAidHJhbnNmb3JtYXRpb25zXFx1dGlsc1xcY2hhcnRfY29sb3JzLnR4dCINCmNoYXJ0cy5zZXRfY29sb3JzX29uX2NoYXJ0KENoYXJ0LCBNYXRyaXgsZmlsZU5hbWU9X2ZpbGVfbmFtZSkNCmFmdGVyID0gZ2V0Q29sb3Vyc0Zyb21DaGFydCgpDQpwcmludCBhZnRlcg0KZGlmZiA9IGFmdGVyLWJlZm9yZQ0KcHJpbnQgZGlmZg0Kc2hhcGUuVGV4dEZyYW1lLlRleHRSYW5nZS5UZXh0ID0gIlxuXG5Db2xvdXJzIGRpZmYgPSAiICsgc3RyKGRpZmYpDQo=&lt;/d3p1:Script&gt;&lt;/d3p1:PackagedScript&gt;&lt;/AfterFillAction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ColumnCombinationSettings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RowCombinationSettings&gt;&lt;/Query&gt;&lt;Version&gt;4.2.0.0&lt;/Version&gt;&lt;/ShapeLink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8-09T16:41:32.1888767+01:00&lt;/d3p1:LastUpdated&gt;&lt;d3p1:Script&gt;ZGVmIHNldENvbG91cnNPbkNoYXJ0KCk6DQogICAgX3Nlcmllc19jb2xsZWN0aW9ucyA9IENoYXJ0LlNlcmllc0NvbGxlY3Rpb24oKSAgICAgICAgICANCiAgICAjcGllIGNoYXJ0IC0gb25lIHNlcmllcw0KICAgIGNvbG91cnMgPSBzZXQoKQ0KICAgIGlmIF9zZXJpZXNfY29sbGVjdGlvbnMuQ291bnQgPT0gMToNCiAgICAgICAgeFZhbHMgPSBDaGFydC5TZXJpZXNDb2xsZWN0aW9uKDEpLlhWYWx1ZXMNCiAgICAgICAgX3NlcmllcyA9IF9zZXJpZXNfY29sbGVjdGlvbnMoMSkNCiAgICAgICAgY291bnRlciA9IDENCiAgICAgICAgZm9yIGl0ZW0gaW4geFZhbHM6DQogICAgICAgICAgICBwb2ludCA9IF9zZXJpZXMuUG9pbnRzKGNvdW50ZXIpDQogICAgICAgICAgICBmb3JtYXQgPSBwb2ludC5Gb3JtYXQNCiAgICAgICAgICAgIGZpbGwgPSBmb3JtYXQuRmlsbA0KICAgICAgICAgICAgZmlsbC5WaXNpYmxlID0gMQ0KICAgICAgICAgICAgZm9yZUNvbG9yID0gZmlsbC5Gb3JlQ29sb3INCiAgICAgICAgICAgIGZvcmVDb2xvci5SR0IgPSAxMjQ4MDA2Ng0KICAgICAgICAgICAgY291bnRlciArPSAxDQogICAgZWxzZToNCiAgICAgICAgI0xvb3AgdGhyb3VnaCBTZXJpZXNDb2xsZWN0aW9uICANCiAgICAgICAgZm9yIGlTZXJpZXMgaW4gcmFuZ2UoMSwgX3Nlcmllc19jb2xsZWN0aW9ucy5Db3VudCArIDEpOg0KICAgICAgICAgICAgX3NlcmllcyA9IF9zZXJpZXNfY29sbGVjdGlvbnMuSXRlbShpU2VyaWVzKSAgICAgICAgDQogICAgICAgICAgICAjI1RoaXMgaXMgYSBtdWx0aSBzZXJpZXMgY2hhcnQsIGVnIGNvbHVtbiBvciBiYXIuIENvbG91ciBlbnRpcmUgc2VyaWVzLg0KICAgICAgICAgICAgZm9ybWF0ID0gX3Nlcmllcy5Gb3JtYXQNCiAgICAgICAgICAgIGZpbGwgPSBmb3JtYXQuRmlsbA0KICAgICAgICAgICAgZmlsbC5WaXNpYmxlID0gMQ0KICAgICAgICAgICAgZm9yZUNvbG9yID0gZmlsbC5Gb3JlQ29sb3INCiAgICAgICAgICAgICNiYXINCiAgICAgICAgICAgIHRyeToNCiAgICAgICAgICAgIAlmb3JlQ29sb3IuUkdCID0xMjQ4MDA2Ng0KICAgICAgICAgICAgZXhjZXB0Og0KICAgICAgICAgICAgCXBhc3MNCiAgICAgICAgICAgIHRyeToNCiAgICAgICAgICAgICAgICBzZXJpZXMuTWFya2VyQmFja2dyb3VuZENvbG9yID0gMTI0ODAwNjYNCiAgICAgICAgICAgIGV4Y2VwdDoNCiAgICAgICAgICAgICAgICBwYXNzDQogICAgcmV0dXJuIGNvbG91cnMNCiAgICANCmRlZiBnZXRDb2xvdXJzRnJvbUNoYXJ0KCk6DQogICAgX3Nlcmllc19jb2xsZWN0aW9ucyA9IENoYXJ0LlNlcmllc0NvbGxlY3Rpb24oKSAgICAgICAgICANCiAgICAjcGllIGNoYXJ0IC0gb25lIHNlcmllcw0KICAgIGNvbG91cnMgPSBzZXQoKQ0KICAgIGlmIF9zZXJpZXNfY29sbGVjdGlvbnMuQ291bnQgPT0gMToNCiAgICAgICAgeFZhbHMgPSBDaGFydC5TZXJpZXNDb2xsZWN0aW9uKDEpLlhWYWx1ZXMNCiAgICAgICAgX3NlcmllcyA9IF9zZXJpZXNfY29sbGVjdGlvbnMoMSkNCiAgICAgICAgY291bnRlciA9IDENCiAgICAgICAgZm9yIGl0ZW0gaW4geFZhbHM6DQogICAgICAgICAgICBwb2ludCA9IF9zZXJpZXMuUG9pbnRzKGNvdW50ZXIpDQogICAgICAgICAgICBmb3JtYXQgPSBwb2ludC5Gb3JtYXQNCiAgICAgICAgICAgIGZpbGwgPSBmb3JtYXQuRmlsbA0KICAgICAgICAgICAgZmlsbC5WaXNpYmxlID0gMQ0KICAgICAgICAgICAgZm9yZUNvbG9yID0gZmlsbC5Gb3JlQ29sb3INCiAgICAgICAgICAgIGNvbG91cnMuYWRkKChpdGVtLGZvcmVDb2xvci5SR0IpKQ0KICAgICAgICAgICAgY291bnRlciArPSAxDQogICAgZWxzZToNCiAgICAgICAgI0xvb3AgdGhyb3VnaCBTZXJpZXNDb2xsZWN0aW9uICANCiAgICAgICAgZm9yIGlTZXJpZXMgaW4gcmFuZ2UoMSwgX3Nlcmllc19jb2xsZWN0aW9ucy5Db3VudCArIDEpOg0KICAgICAgICAgICAgX3NlcmllcyA9IF9zZXJpZXNfY29sbGVjdGlvbnMuSXRlbShpU2VyaWVzKSAgICAgICAgDQogICAgICAgICAgICAjI1RoaXMgaXMgYSBtdWx0aSBzZXJpZXMgY2hhcnQsIGVnIGNvbHVtbiBvciBiYXIuIENvbG91ciBlbnRpcmUgc2VyaWVzLg0KICAgICAgICAgICAgZm9ybWF0ID0gX3Nlcmllcy5Gb3JtYXQNCiAgICAgICAgICAgIGZpbGwgPSBmb3JtYXQuRmlsbA0KICAgICAgICAgICAgZmlsbC5WaXNpYmxlID0gMQ0KICAgICAgICAgICAgZm9yZUNvbG9yID0gZmlsbC5Gb3JlQ29sb3INCiAgICAgICAgICAgICNiYXINCiAgICAgICAgICAgIHRyeToNCiAgICAgICAgICAgIAljb2xvdXJzLmFkZCgoX3Nlcmllcy5OYW1lLGZvcmVDb2xvci5SR0IpKQ0KICAgICAgICAgICAgZXhjZXB0Og0KICAgICAgICAgICAgCXBhc3MNCiAgICAgICAgICAgIHRyeToNCiAgICAgICAgICAgICAgICBjb2xvdXJzLmFkZCgoX3Nlcmllcy5OYW1lLHNlcmllcy5NYXJrZXJCYWNrZ3JvdW5kQ29sb3IpKQ0KICAgICAgICAgICAgZXhjZXB0Og0KICAgICAgICAgICAgICAgIHBhc3MNCiAgICByZXR1cm4gY29sb3Vycw0KICAgIA0Kc2V0Q29sb3Vyc09uQ2hhcnQoKSAjIG9uIHJlZnJlc2gNCg0Kc2hhcGUgPSBDaGFydC5QYXJlbnQuUGFyZW50LlNoYXBlcygiUmVjdGFuZ2xlIDgiKQ0KYmVmb3JlID0gZ2V0Q29sb3Vyc0Zyb21DaGFydCgpDQoNCmltcG9ydCBjaGFydHMNCl9maWxlX25hbWUgPSAidHJhbnNmb3JtYXRpb25zXFx1dGlsc1xcY2hhcnRfY29sb3JzLnR4dCINCmNoYXJ0cy5zZXRfY29sb3JzX29uX2NoYXJ0KENoYXJ0LCBNYXRyaXgsIGZpbGVOYW1lPV9maWxlX25hbWUpDQphZnRlciA9IGdldENvbG91cnNGcm9tQ2hhcnQoKQ0KDQpkaWZmID0gYmVmb3JlLWFmdGVyDQpzaGFwZS5UZXh0RnJhbWUuVGV4dFJhbmdlLlRleHQgPSAiXG5cbkNvbG91cnMgZGlmZiA9ICIgKyBzdHIoZGlmZikNCg==&lt;/d3p1:Script&gt;&lt;/d3p1:PackagedScript&gt;&lt;/AfterFillAction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ColumnCombinationSettings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RowCombinationSettings&gt;&lt;/Query&gt;&lt;Version&gt;4.2.0.0&lt;/Version&gt;&lt;/ShapeLink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8-09T16:41:48.9588228+01:00&lt;/d3p1:LastUpdated&gt;&lt;d3p1:Script&gt;ZGVmIHNldENvbG91cnNPbkNoYXJ0KCk6DQogICAgX3Nlcmllc19jb2xsZWN0aW9ucyA9IENoYXJ0LlNlcmllc0NvbGxlY3Rpb24oKSAgICAgICAgICANCiAgICAjcGllIGNoYXJ0IC0gb25lIHNlcmllcw0KICAgIGNvbG91cnMgPSBzZXQoKQ0KICAgIGlmIF9zZXJpZXNfY29sbGVjdGlvbnMuQ291bnQgPT0gMToNCiAgICAgICAgeFZhbHMgPSBDaGFydC5TZXJpZXNDb2xsZWN0aW9uKDEpLlhWYWx1ZXMNCiAgICAgICAgX3NlcmllcyA9IF9zZXJpZXNfY29sbGVjdGlvbnMoMSkNCiAgICAgICAgY291bnRlciA9IDENCiAgICAgICAgZm9yIGl0ZW0gaW4geFZhbHM6DQogICAgICAgICAgICBwb2ludCA9IF9zZXJpZXMuUG9pbnRzKGNvdW50ZXIpDQogICAgICAgICAgICBmb3JtYXQgPSBwb2ludC5Gb3JtYXQNCiAgICAgICAgICAgIGZpbGwgPSBmb3JtYXQuRmlsbA0KICAgICAgICAgICAgZmlsbC5WaXNpYmxlID0gMQ0KICAgICAgICAgICAgZm9yZUNvbG9yID0gZmlsbC5Gb3JlQ29sb3INCiAgICAgICAgICAgIGZvcmVDb2xvci5SR0IgPSAxMjQ4MDA2Ng0KICAgICAgICAgICAgY291bnRlciArPSAxDQogICAgZWxzZToNCiAgICAgICAgI0xvb3AgdGhyb3VnaCBTZXJpZXNDb2xsZWN0aW9uICANCiAgICAgICAgZm9yIGlTZXJpZXMgaW4gcmFuZ2UoMSwgX3Nlcmllc19jb2xsZWN0aW9ucy5Db3VudCArIDEpOg0KICAgICAgICAgICAgX3NlcmllcyA9IF9zZXJpZXNfY29sbGVjdGlvbnMuSXRlbShpU2VyaWVzKSAgICAgICAgDQogICAgICAgICAgICAjI1RoaXMgaXMgYSBtdWx0aSBzZXJpZXMgY2hhcnQsIGVnIGNvbHVtbiBvciBiYXIuIENvbG91ciBlbnRpcmUgc2VyaWVzLg0KICAgICAgICAgICAgZm9ybWF0ID0gX3Nlcmllcy5Gb3JtYXQNCiAgICAgICAgICAgIGZpbGwgPSBmb3JtYXQuRmlsbA0KICAgICAgICAgICAgZmlsbC5WaXNpYmxlID0gMQ0KICAgICAgICAgICAgZm9yZUNvbG9yID0gZmlsbC5Gb3JlQ29sb3INCiAgICAgICAgICAgICNiYXINCiAgICAgICAgICAgIHRyeToNCiAgICAgICAgICAgIAlmb3JlQ29sb3IuUkdCID0xMjQ4MDA2Ng0KICAgICAgICAgICAgZXhjZXB0Og0KICAgICAgICAgICAgCXBhc3MNCiAgICAgICAgICAgIHRyeToNCiAgICAgICAgICAgICAgICBzZXJpZXMuTWFya2VyQmFja2dyb3VuZENvbG9yID0gMTI0ODAwNjYNCiAgICAgICAgICAgIGV4Y2VwdDoNCiAgICAgICAgICAgICAgICBwYXNzDQogICAgcmV0dXJuIGNvbG91cnMNCiAgICANCmRlZiBnZXRDb2xvdXJzRnJvbUNoYXJ0KCk6DQogICAgX3Nlcmllc19jb2xsZWN0aW9ucyA9IENoYXJ0LlNlcmllc0NvbGxlY3Rpb24oKSAgICAgICAgICANCiAgICAjcGllIGNoYXJ0IC0gb25lIHNlcmllcw0KICAgIGNvbG91cnMgPSBzZXQoKQ0KICAgIGlmIF9zZXJpZXNfY29sbGVjdGlvbnMuQ291bnQgPT0gMToNCiAgICAgICAgeFZhbHMgPSBDaGFydC5TZXJpZXNDb2xsZWN0aW9uKDEpLlhWYWx1ZXMNCiAgICAgICAgX3NlcmllcyA9IF9zZXJpZXNfY29sbGVjdGlvbnMoMSkNCiAgICAgICAgY291bnRlciA9IDENCiAgICAgICAgZm9yIGl0ZW0gaW4geFZhbHM6DQogICAgICAgICAgICBwb2ludCA9IF9zZXJpZXMuUG9pbnRzKGNvdW50ZXIpDQogICAgICAgICAgICBmb3JtYXQgPSBwb2ludC5Gb3JtYXQNCiAgICAgICAgICAgIGZpbGwgPSBmb3JtYXQuRmlsbA0KICAgICAgICAgICAgZmlsbC5WaXNpYmxlID0gMQ0KICAgICAgICAgICAgZm9yZUNvbG9yID0gZmlsbC5Gb3JlQ29sb3INCiAgICAgICAgICAgIGNvbG91cnMuYWRkKChpdGVtLGZvcmVDb2xvci5SR0IpKQ0KICAgICAgICAgICAgY291bnRlciArPSAxDQogICAgZWxzZToNCiAgICAgICAgI0xvb3AgdGhyb3VnaCBTZXJpZXNDb2xsZWN0aW9uICANCiAgICAgICAgZm9yIGlTZXJpZXMgaW4gcmFuZ2UoMSwgX3Nlcmllc19jb2xsZWN0aW9ucy5Db3VudCArIDEpOg0KICAgICAgICAgICAgX3NlcmllcyA9IF9zZXJpZXNfY29sbGVjdGlvbnMuSXRlbShpU2VyaWVzKSAgICAgICAgDQogICAgICAgICAgICAjI1RoaXMgaXMgYSBtdWx0aSBzZXJpZXMgY2hhcnQsIGVnIGNvbHVtbiBvciBiYXIuIENvbG91ciBlbnRpcmUgc2VyaWVzLg0KICAgICAgICAgICAgZm9ybWF0ID0gX3Nlcmllcy5Gb3JtYXQNCiAgICAgICAgICAgIGZpbGwgPSBmb3JtYXQuRmlsbA0KICAgICAgICAgICAgZmlsbC5WaXNpYmxlID0gMQ0KICAgICAgICAgICAgZm9yZUNvbG9yID0gZmlsbC5Gb3JlQ29sb3INCiAgICAgICAgICAgICNiYXINCiAgICAgICAgICAgIHRyeToNCiAgICAgICAgICAgIAljb2xvdXJzLmFkZCgoX3Nlcmllcy5OYW1lLGZvcmVDb2xvci5SR0IpKQ0KICAgICAgICAgICAgZXhjZXB0Og0KICAgICAgICAgICAgCXBhc3MNCiAgICAgICAgICAgIHRyeToNCiAgICAgICAgICAgICAgICBjb2xvdXJzLmFkZCgoX3Nlcmllcy5OYW1lLHNlcmllcy5NYXJrZXJCYWNrZ3JvdW5kQ29sb3IpKQ0KICAgICAgICAgICAgZXhjZXB0Og0KICAgICAgICAgICAgICAgIHBhc3MNCiAgICByZXR1cm4gY29sb3Vycw0KICAgIA0Kc2V0Q29sb3Vyc09uQ2hhcnQoKSAjIG9uIHJlZnJlc2gNCg0Kc2hhcGUgPSBDaGFydC5QYXJlbnQuUGFyZW50LlNoYXBlcygiUmVjdGFuZ2xlIDgiKQ0KYmVmb3JlID0gZ2V0Q29sb3Vyc0Zyb21DaGFydCgpDQoNCmltcG9ydCBjaGFydHMNCl9maWxlX25hbWUgPSAidHJhbnNmb3JtYXRpb25zXFx1dGlsc1xcY2hhcnRfY29sb3JzLnR4dCINCmNoYXJ0cy5zZXRfY29sb3JzX29uX2NoYXJ0KENoYXJ0LCBNYXRyaXgsIGZpbGVOYW1lPV9maWxlX25hbWUpDQphZnRlciA9IGdldENvbG91cnNGcm9tQ2hhcnQoKQ0KDQpkaWZmID0gYmVmb3JlLWFmdGVyDQpzaGFwZS5UZXh0RnJhbWUuVGV4dFJhbmdlLlRleHQgPSAiXG5cbkNvbG91cnMgZGlmZiA9ICIgKyBzdHIoZGlmZikNCg==&lt;/d3p1:Script&gt;&lt;/d3p1:PackagedScript&gt;&lt;/AfterFillAction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ColumnCombinationSettings&gt;&lt;d2p1:Items&gt;&lt;d2p1:DataQueryItem&gt;&lt;d2p1:ColumnSelection&gt;/0[1]&lt;/d2p1:ColumnSelection&gt;&lt;d2p1:ConnectionName&gt;Item0&lt;/d2p1:ConnectionName&gt;&lt;d2p1:DataQueryType&gt;SelectColumnIn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RowCombinationSettings&gt;&lt;d2p1:SwitchRowsAndColumns&gt;true&lt;/d2p1:SwitchRowsAndColumns&gt;&lt;/Query&gt;&lt;Version&gt;4.2.0.0&lt;/Version&gt;&lt;/ShapeLink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8-09T17:02:12.1841615+01:00&lt;/d3p1:LastUpdated&gt;&lt;d3p1:Script&gt;aW1wb3J0IGNoYXJ0cw0KY2hhcnRzLm1ha2VfdG9wTl9zaGFwZXNfb25fY2hhcnQoQ2hhcnQsIE1hdHJpeCwgZ2xvYmFsbGlzdF9vZl90b3AyKQ0K&lt;/d3p1:Script&gt;&lt;/d3p1:PackagedScript&gt;&lt;/AfterFillAction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8-09T17:02:12.1131526+01:00&lt;/d2p1:LastUpdated&gt;&lt;d2p1:Script&gt;Z2xvYmFsbGlzdF9vZl90b3AyPSBbY29sWzBdLlZhbHVlIGZvciBjb2wgaW4gTWF0cml4WzBdXQ0KcHJpbnQgZ2xvYmFsbGlzdF9vZl90b3AyDQpNYXRyaXguRGVsZXRlUm93KDApDQoNCgk=&lt;/d2p1:Script&gt;&lt;/d2p1:PackagedScript&gt;&lt;/d2p1:Transformation&gt;&lt;/Query&gt;&lt;Version&gt;4.2.0.0&lt;/Version&gt;&lt;/ShapeLink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8-09T16:07:53.0032337+01:00&lt;/d3p1:LastUpdated&gt;&lt;d3p1:Script&gt;aW1wb3J0IGNoYXJ0cw0KcmVsb2FkKGNoYXJ0cykNCmNoYXJ0cy5tYWtlX3RvcE5fc2hhcGVzX29uX2NoYXJ0KENoYXJ0LE1hdHJpeCxnbG9iYWxsaXN0X29mX3RvcDIpDQo=&lt;/d3p1:Script&gt;&lt;/d3p1:PackagedScript&gt;&lt;/AfterFillAction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8-09T16:07:52.9252367+01:00&lt;/d2p1:LastUpdated&gt;&lt;d2p1:Script&gt;Z2xvYmFsbGlzdF9vZl90b3AyPSBbY29sWzBdLlZhbHVlIGZvciBjb2wgaW4gTWF0cml4WzBdXQ0KcHJpbnQgZ2xvYmFsbGlzdF9vZl90b3AyDQpNYXRyaXguRGVsZXRlUm93KDApDQoNCgk=&lt;/d2p1:Script&gt;&lt;/d2p1:PackagedScript&gt;&lt;/d2p1:Transformation&gt;&lt;/Query&gt;&lt;Version&gt;4.2.0.0&lt;/Version&gt;&lt;/ShapeLink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4-06T12:42:13.5756772+01:00&lt;/d3p1:LastUpdated&gt;&lt;d3p1:Script&gt;ZnJvbSBjaGFydHMgaW1wb3J0IGFkZF9heGlzX2xhYmVsc190b19iYXJfY2hhcnQNCmFkZF9heGlzX2xhYmVsc190b19iYXJfY2hhcnQoQ2hhcnQpDQo=&lt;/d3p1:Script&gt;&lt;/d3p1:PackagedScript&gt;&lt;/AfterFillAction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/Query&gt;&lt;Version&gt;4.2.0.0&lt;/Version&gt;&lt;/ShapeLink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2-15T14:40:05.0841609+00:00&lt;/d3p1:LastUpdated&gt;&lt;d3p1:Script&gt;aW1wb3J0IHNoYXBlcw0KDQoNClNoYXBlLkZpbGwuRm9yZUNvbG9yLlJHQiA9IHNoYXBlcy5SR0IoMCwwLDApDQpNYXRyaXguTGFiZWwgPSAic2V0X2JhY2tncm91bmRfY29sb3IgXG5cbmJlZm9yZSA9ICIgKyBzdHIoaW50KFNoYXBlLkZpbGwuRm9yZUNvbG9yLlJHQikpDQpzaGFwZXMuc2V0X2JhY2tncm91bmRfY29sb3IoU2hhcGUsIDEwMCwxMDAsMTAwKQ0KDQpNYXRyaXguTGFiZWwgKz0gIlxuIGFmdGVyID0gIiArIHN0cihpbnQoU2hhcGUuRmlsbC5Gb3JlQ29sb3IuUkdCKSkNCg0KU2hhcGUuVGV4dEZyYW1lLlRleHRSYW5nZS5UZXh0ID0gTWF0cml4LkxhYmVs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5047</TotalTime>
  <Words>777</Words>
  <Application>Microsoft Office PowerPoint</Application>
  <PresentationFormat>Widescreen</PresentationFormat>
  <Paragraphs>286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Charts functions</vt:lpstr>
      <vt:lpstr>PowerPoint Presentation</vt:lpstr>
      <vt:lpstr>PowerPoint Presentation</vt:lpstr>
      <vt:lpstr>PowerPoint Presentation</vt:lpstr>
      <vt:lpstr>PowerPoint Presentation</vt:lpstr>
      <vt:lpstr>make_topN_shapes_on_chart() – bar chart with reverse order</vt:lpstr>
      <vt:lpstr> make_topN_shapes_on_chart column chart without reverse order</vt:lpstr>
      <vt:lpstr>add_axis_labels_to_bar_chart(Chart = None) </vt:lpstr>
      <vt:lpstr>Shapes functions</vt:lpstr>
      <vt:lpstr>PowerPoint Presentation</vt:lpstr>
      <vt:lpstr>PowerPoint Presentation</vt:lpstr>
      <vt:lpstr>Tables functions</vt:lpstr>
      <vt:lpstr>PowerPoint Presentation</vt:lpstr>
      <vt:lpstr>PowerPoint Presentation</vt:lpstr>
      <vt:lpstr>PowerPoint Presentation</vt:lpstr>
      <vt:lpstr>PowerPoint Presentation</vt:lpstr>
      <vt:lpstr>Texts functions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tr.get_series_labels() : Average Score (0 is Neutral), Top 2, Bottom 2, Strongly Agree, Agree, Somewhat Agree, Neither Disagree nor Agree, Somewhat Disagree, Disagree, Strongly Disagree</dc:title>
  <dc:creator>swinstanley</dc:creator>
  <cp:lastModifiedBy>swinstanley</cp:lastModifiedBy>
  <cp:revision>171</cp:revision>
  <dcterms:created xsi:type="dcterms:W3CDTF">2016-02-02T17:03:25Z</dcterms:created>
  <dcterms:modified xsi:type="dcterms:W3CDTF">2016-08-12T08:44:58Z</dcterms:modified>
</cp:coreProperties>
</file>