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31" r:id="rId3"/>
    <p:sldId id="332" r:id="rId4"/>
    <p:sldId id="333" r:id="rId5"/>
    <p:sldId id="334" r:id="rId6"/>
    <p:sldId id="335" r:id="rId7"/>
    <p:sldId id="327" r:id="rId8"/>
    <p:sldId id="328" r:id="rId9"/>
    <p:sldId id="322" r:id="rId10"/>
    <p:sldId id="314" r:id="rId11"/>
    <p:sldId id="315" r:id="rId12"/>
    <p:sldId id="323" r:id="rId13"/>
    <p:sldId id="316" r:id="rId14"/>
    <p:sldId id="318" r:id="rId15"/>
    <p:sldId id="319" r:id="rId16"/>
    <p:sldId id="320" r:id="rId17"/>
    <p:sldId id="324" r:id="rId18"/>
    <p:sldId id="321" r:id="rId19"/>
    <p:sldId id="325" r:id="rId20"/>
    <p:sldId id="329" r:id="rId21"/>
    <p:sldId id="330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rgbClr val="C8C8C8"/>
            </a:solidFill>
            <a:ln>
              <a:solidFill>
                <a:srgbClr val="C8C8C8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AB-47E0-8149-A7D75AAC816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rgbClr val="646464"/>
            </a:solidFill>
            <a:ln w="25400">
              <a:solidFill>
                <a:srgbClr val="64646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AB-47E0-8149-A7D75AAC816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AB-47E0-8149-A7D75AAC816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AB-47E0-8149-A7D75AAC816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8AB-47E0-8149-A7D75AAC816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AB-47E0-8149-A7D75AAC816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AB-47E0-8149-A7D75AAC816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B-444B-B8F4-FB8D7D2F746A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AB-444B-B8F4-FB8D7D2F7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5431168"/>
        <c:axId val="315432480"/>
      </c:barChart>
      <c:catAx>
        <c:axId val="3154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175">
                <a:solidFill>
                  <a:srgbClr val="FF0000"/>
                </a:solidFill>
                <a:prstDash val="solid"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3175">
                  <a:solidFill>
                    <a:srgbClr val="FF0000"/>
                  </a:solidFill>
                  <a:prstDash val="solid"/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ln w="25400" cap="rnd">
              <a:solidFill>
                <a:srgbClr val="C8C8C8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C8C8C8"/>
              </a:solidFill>
              <a:ln w="3175">
                <a:solidFill>
                  <a:srgbClr val="C8C8C8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07-432B-8193-BEAF5C397DC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ln w="25400" cap="rnd">
              <a:solidFill>
                <a:srgbClr val="64646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646464"/>
              </a:solidFill>
              <a:ln w="3175">
                <a:solidFill>
                  <a:srgbClr val="646464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007-432B-8193-BEAF5C397DC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007-432B-8193-BEAF5C397DC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007-432B-8193-BEAF5C397DC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007-432B-8193-BEAF5C397DC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0007-432B-8193-BEAF5C397DC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0007-432B-8193-BEAF5C397DC3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0007-432B-8193-BEAF5C397DC3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ln w="25400" cap="rnd">
              <a:solidFill>
                <a:srgbClr val="0000FF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3175">
                <a:solidFill>
                  <a:srgbClr val="0000FF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0007-432B-8193-BEAF5C397DC3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5431168"/>
        <c:axId val="315432480"/>
      </c:lineChart>
      <c:catAx>
        <c:axId val="3154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rgbClr val="C8C8C8"/>
            </a:solidFill>
            <a:ln>
              <a:solidFill>
                <a:srgbClr val="C8C8C8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7-432B-8193-BEAF5C397DC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rgbClr val="646464"/>
            </a:solidFill>
            <a:ln>
              <a:solidFill>
                <a:srgbClr val="64646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07-432B-8193-BEAF5C397DC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007-432B-8193-BEAF5C397DC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007-432B-8193-BEAF5C397DC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007-432B-8193-BEAF5C397DC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007-432B-8193-BEAF5C397DC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007-432B-8193-BEAF5C397DC3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007-432B-8193-BEAF5C397DC3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007-432B-8193-BEAF5C397D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315431168"/>
        <c:axId val="315432480"/>
      </c:barChart>
      <c:catAx>
        <c:axId val="31543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2-30FE-4374-883F-5DFEC086D4ED}"/>
              </c:ext>
            </c:extLst>
          </c:dPt>
          <c:dPt>
            <c:idx val="1"/>
            <c:bubble3D val="0"/>
            <c:spPr>
              <a:solidFill>
                <a:srgbClr val="C8C8C8"/>
              </a:solidFill>
              <a:ln>
                <a:solidFill>
                  <a:srgbClr val="C8C8C8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Pt>
            <c:idx val="2"/>
            <c:bubble3D val="0"/>
            <c:spPr>
              <a:solidFill>
                <a:srgbClr val="646464"/>
              </a:solidFill>
              <a:ln>
                <a:solidFill>
                  <a:srgbClr val="646464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07-432B-8193-BEAF5C397DC3}"/>
              </c:ext>
            </c:extLst>
          </c:dPt>
          <c:dPt>
            <c:idx val="3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0C-44FF-A9AE-B668B6D9242A}"/>
              </c:ext>
            </c:extLst>
          </c:dPt>
          <c:dPt>
            <c:idx val="4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0C-44FF-A9AE-B668B6D9242A}"/>
              </c:ext>
            </c:extLst>
          </c:dPt>
          <c:dPt>
            <c:idx val="5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0C-44FF-A9AE-B668B6D9242A}"/>
              </c:ext>
            </c:extLst>
          </c:dPt>
          <c:dPt>
            <c:idx val="6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A0C-44FF-A9AE-B668B6D9242A}"/>
              </c:ext>
            </c:extLst>
          </c:dPt>
          <c:dPt>
            <c:idx val="7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A0C-44FF-A9AE-B668B6D9242A}"/>
              </c:ext>
            </c:extLst>
          </c:dPt>
          <c:dPt>
            <c:idx val="8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A0C-44FF-A9AE-B668B6D9242A}"/>
              </c:ext>
            </c:extLst>
          </c:dPt>
          <c:dPt>
            <c:idx val="9"/>
            <c:bubble3D val="0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FE-4374-883F-5DFEC086D4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0.0%</c:formatCode>
                <c:ptCount val="10"/>
                <c:pt idx="0" formatCode="0.00">
                  <c:v>0.18</c:v>
                </c:pt>
                <c:pt idx="1">
                  <c:v>0.26100000000000001</c:v>
                </c:pt>
                <c:pt idx="2">
                  <c:v>0.185</c:v>
                </c:pt>
                <c:pt idx="3">
                  <c:v>0.152</c:v>
                </c:pt>
                <c:pt idx="4">
                  <c:v>0.109</c:v>
                </c:pt>
                <c:pt idx="5">
                  <c:v>0.16300000000000001</c:v>
                </c:pt>
                <c:pt idx="6">
                  <c:v>0.20699999999999999</c:v>
                </c:pt>
                <c:pt idx="7">
                  <c:v>0.185</c:v>
                </c:pt>
                <c:pt idx="8">
                  <c:v>8.6999999999999994E-2</c:v>
                </c:pt>
                <c:pt idx="9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640216013361394E-2"/>
          <c:y val="0.27901767355977608"/>
          <c:w val="0.7623757300432854"/>
          <c:h val="0.4986647695726717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69807768"/>
        <c:axId val="469808944"/>
      </c:barChart>
      <c:catAx>
        <c:axId val="469807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640216013361394E-2"/>
          <c:y val="0.27901767355977608"/>
          <c:w val="0.91366251326444925"/>
          <c:h val="0.42108811080983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759836698765825"/>
          <c:y val="0.16819387532715382"/>
          <c:w val="0.54625175401305093"/>
          <c:h val="0.498664769572671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0.10300000000000001</c:v>
                </c:pt>
                <c:pt idx="1">
                  <c:v>0.125</c:v>
                </c:pt>
                <c:pt idx="2">
                  <c:v>8.6999999999999994E-2</c:v>
                </c:pt>
                <c:pt idx="3">
                  <c:v>0.29600000000000004</c:v>
                </c:pt>
                <c:pt idx="4">
                  <c:v>0.222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Sheet1!$B$11:$G$11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D-4018-A059-2D2EE8C788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0.87595</cdr:x>
      <cdr:y>0.27902</cdr:y>
    </cdr:from>
    <cdr:to>
      <cdr:x>0.98612</cdr:x>
      <cdr:y>0.36213</cdr:y>
    </cdr:to>
    <cdr:sp macro="" textlink="">
      <cdr:nvSpPr>
        <cdr:cNvPr id="16" name="TopN 0"/>
        <cdr:cNvSpPr txBox="1"/>
      </cdr:nvSpPr>
      <cdr:spPr>
        <a:xfrm xmlns:a="http://schemas.openxmlformats.org/drawingml/2006/main">
          <a:off x="8235705" y="1278976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0.36213</cdr:y>
    </cdr:from>
    <cdr:to>
      <cdr:x>0.98612</cdr:x>
      <cdr:y>0.44524</cdr:y>
    </cdr:to>
    <cdr:sp macro="" textlink="">
      <cdr:nvSpPr>
        <cdr:cNvPr id="17" name="TopN 1"/>
        <cdr:cNvSpPr txBox="1"/>
      </cdr:nvSpPr>
      <cdr:spPr>
        <a:xfrm xmlns:a="http://schemas.openxmlformats.org/drawingml/2006/main">
          <a:off x="8235705" y="1659944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0.44524</cdr:y>
    </cdr:from>
    <cdr:to>
      <cdr:x>0.98612</cdr:x>
      <cdr:y>0.52835</cdr:y>
    </cdr:to>
    <cdr:sp macro="" textlink="">
      <cdr:nvSpPr>
        <cdr:cNvPr id="19" name="TopN 2"/>
        <cdr:cNvSpPr txBox="1"/>
      </cdr:nvSpPr>
      <cdr:spPr>
        <a:xfrm xmlns:a="http://schemas.openxmlformats.org/drawingml/2006/main">
          <a:off x="8235705" y="2040912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0.52835</cdr:y>
    </cdr:from>
    <cdr:to>
      <cdr:x>0.98612</cdr:x>
      <cdr:y>0.61146</cdr:y>
    </cdr:to>
    <cdr:sp macro="" textlink="">
      <cdr:nvSpPr>
        <cdr:cNvPr id="20" name="TopN 3"/>
        <cdr:cNvSpPr txBox="1"/>
      </cdr:nvSpPr>
      <cdr:spPr>
        <a:xfrm xmlns:a="http://schemas.openxmlformats.org/drawingml/2006/main">
          <a:off x="8235705" y="2421880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0.61146</cdr:y>
    </cdr:from>
    <cdr:to>
      <cdr:x>0.98612</cdr:x>
      <cdr:y>0.69457</cdr:y>
    </cdr:to>
    <cdr:sp macro="" textlink="">
      <cdr:nvSpPr>
        <cdr:cNvPr id="21" name="TopN 4"/>
        <cdr:cNvSpPr txBox="1"/>
      </cdr:nvSpPr>
      <cdr:spPr>
        <a:xfrm xmlns:a="http://schemas.openxmlformats.org/drawingml/2006/main">
          <a:off x="8235705" y="2802848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0.69457</cdr:y>
    </cdr:from>
    <cdr:to>
      <cdr:x>0.98612</cdr:x>
      <cdr:y>0.77768</cdr:y>
    </cdr:to>
    <cdr:sp macro="" textlink="">
      <cdr:nvSpPr>
        <cdr:cNvPr id="22" name="TopN 5"/>
        <cdr:cNvSpPr txBox="1"/>
      </cdr:nvSpPr>
      <cdr:spPr>
        <a:xfrm xmlns:a="http://schemas.openxmlformats.org/drawingml/2006/main">
          <a:off x="8235705" y="3183816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0.06264</cdr:x>
      <cdr:y>0.17663</cdr:y>
    </cdr:from>
    <cdr:to>
      <cdr:x>0.21492</cdr:x>
      <cdr:y>0.2477</cdr:y>
    </cdr:to>
    <cdr:sp macro="" textlink="">
      <cdr:nvSpPr>
        <cdr:cNvPr id="31" name="TopN 0"/>
        <cdr:cNvSpPr txBox="1"/>
      </cdr:nvSpPr>
      <cdr:spPr>
        <a:xfrm xmlns:a="http://schemas.openxmlformats.org/drawingml/2006/main">
          <a:off x="588944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0.21492</cdr:x>
      <cdr:y>0.17663</cdr:y>
    </cdr:from>
    <cdr:to>
      <cdr:x>0.36719</cdr:x>
      <cdr:y>0.2477</cdr:y>
    </cdr:to>
    <cdr:sp macro="" textlink="">
      <cdr:nvSpPr>
        <cdr:cNvPr id="32" name="TopN 1"/>
        <cdr:cNvSpPr txBox="1"/>
      </cdr:nvSpPr>
      <cdr:spPr>
        <a:xfrm xmlns:a="http://schemas.openxmlformats.org/drawingml/2006/main">
          <a:off x="2020655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</a:p>
      </cdr:txBody>
    </cdr:sp>
  </cdr:relSizeAnchor>
  <cdr:relSizeAnchor xmlns:cdr="http://schemas.openxmlformats.org/drawingml/2006/chartDrawing">
    <cdr:from>
      <cdr:x>0.36719</cdr:x>
      <cdr:y>0.17663</cdr:y>
    </cdr:from>
    <cdr:to>
      <cdr:x>0.51947</cdr:x>
      <cdr:y>0.2477</cdr:y>
    </cdr:to>
    <cdr:sp macro="" textlink="">
      <cdr:nvSpPr>
        <cdr:cNvPr id="33" name="TopN 2"/>
        <cdr:cNvSpPr txBox="1"/>
      </cdr:nvSpPr>
      <cdr:spPr>
        <a:xfrm xmlns:a="http://schemas.openxmlformats.org/drawingml/2006/main">
          <a:off x="3452366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0.51947</cdr:x>
      <cdr:y>0.17663</cdr:y>
    </cdr:from>
    <cdr:to>
      <cdr:x>0.67175</cdr:x>
      <cdr:y>0.2477</cdr:y>
    </cdr:to>
    <cdr:sp macro="" textlink="">
      <cdr:nvSpPr>
        <cdr:cNvPr id="34" name="TopN 3"/>
        <cdr:cNvSpPr txBox="1"/>
      </cdr:nvSpPr>
      <cdr:spPr>
        <a:xfrm xmlns:a="http://schemas.openxmlformats.org/drawingml/2006/main">
          <a:off x="4884077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0.67175</cdr:x>
      <cdr:y>0.17663</cdr:y>
    </cdr:from>
    <cdr:to>
      <cdr:x>0.82403</cdr:x>
      <cdr:y>0.2477</cdr:y>
    </cdr:to>
    <cdr:sp macro="" textlink="">
      <cdr:nvSpPr>
        <cdr:cNvPr id="35" name="TopN 4"/>
        <cdr:cNvSpPr txBox="1"/>
      </cdr:nvSpPr>
      <cdr:spPr>
        <a:xfrm xmlns:a="http://schemas.openxmlformats.org/drawingml/2006/main">
          <a:off x="6315788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0.82403</cdr:x>
      <cdr:y>0.17663</cdr:y>
    </cdr:from>
    <cdr:to>
      <cdr:x>0.9763</cdr:x>
      <cdr:y>0.2477</cdr:y>
    </cdr:to>
    <cdr:sp macro="" textlink="">
      <cdr:nvSpPr>
        <cdr:cNvPr id="37" name="TopN 5"/>
        <cdr:cNvSpPr txBox="1"/>
      </cdr:nvSpPr>
      <cdr:spPr>
        <a:xfrm xmlns:a="http://schemas.openxmlformats.org/drawingml/2006/main">
          <a:off x="7747498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0.0054</cdr:x>
      <cdr:y>0.15711</cdr:y>
    </cdr:from>
    <cdr:to>
      <cdr:x>0.3722</cdr:x>
      <cdr:y>0.24022</cdr:y>
    </cdr:to>
    <cdr:sp macro="" textlink="">
      <cdr:nvSpPr>
        <cdr:cNvPr id="2" name="Chart 8AL0"/>
        <cdr:cNvSpPr txBox="1"/>
      </cdr:nvSpPr>
      <cdr:spPr>
        <a:xfrm xmlns:a="http://schemas.openxmlformats.org/drawingml/2006/main">
          <a:off x="50800" y="720176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Under 20</a:t>
          </a:r>
        </a:p>
      </cdr:txBody>
    </cdr:sp>
  </cdr:relSizeAnchor>
  <cdr:relSizeAnchor xmlns:cdr="http://schemas.openxmlformats.org/drawingml/2006/chartDrawing">
    <cdr:from>
      <cdr:x>0.0054</cdr:x>
      <cdr:y>0.24022</cdr:y>
    </cdr:from>
    <cdr:to>
      <cdr:x>0.3722</cdr:x>
      <cdr:y>0.32333</cdr:y>
    </cdr:to>
    <cdr:sp macro="" textlink="">
      <cdr:nvSpPr>
        <cdr:cNvPr id="3" name="Chart 8AL1"/>
        <cdr:cNvSpPr txBox="1"/>
      </cdr:nvSpPr>
      <cdr:spPr>
        <a:xfrm xmlns:a="http://schemas.openxmlformats.org/drawingml/2006/main">
          <a:off x="50800" y="110114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20-25</a:t>
          </a:r>
        </a:p>
      </cdr:txBody>
    </cdr:sp>
  </cdr:relSizeAnchor>
  <cdr:relSizeAnchor xmlns:cdr="http://schemas.openxmlformats.org/drawingml/2006/chartDrawing">
    <cdr:from>
      <cdr:x>0.0054</cdr:x>
      <cdr:y>0.32333</cdr:y>
    </cdr:from>
    <cdr:to>
      <cdr:x>0.3722</cdr:x>
      <cdr:y>0.40644</cdr:y>
    </cdr:to>
    <cdr:sp macro="" textlink="">
      <cdr:nvSpPr>
        <cdr:cNvPr id="4" name="Chart 8AL2"/>
        <cdr:cNvSpPr txBox="1"/>
      </cdr:nvSpPr>
      <cdr:spPr>
        <a:xfrm xmlns:a="http://schemas.openxmlformats.org/drawingml/2006/main">
          <a:off x="50800" y="1482111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25-35</a:t>
          </a:r>
        </a:p>
      </cdr:txBody>
    </cdr:sp>
  </cdr:relSizeAnchor>
  <cdr:relSizeAnchor xmlns:cdr="http://schemas.openxmlformats.org/drawingml/2006/chartDrawing">
    <cdr:from>
      <cdr:x>0.0054</cdr:x>
      <cdr:y>0.40644</cdr:y>
    </cdr:from>
    <cdr:to>
      <cdr:x>0.3722</cdr:x>
      <cdr:y>0.48955</cdr:y>
    </cdr:to>
    <cdr:sp macro="" textlink="">
      <cdr:nvSpPr>
        <cdr:cNvPr id="5" name="Chart 8AL3"/>
        <cdr:cNvSpPr txBox="1"/>
      </cdr:nvSpPr>
      <cdr:spPr>
        <a:xfrm xmlns:a="http://schemas.openxmlformats.org/drawingml/2006/main">
          <a:off x="50800" y="1863079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35-45</a:t>
          </a:r>
        </a:p>
      </cdr:txBody>
    </cdr:sp>
  </cdr:relSizeAnchor>
  <cdr:relSizeAnchor xmlns:cdr="http://schemas.openxmlformats.org/drawingml/2006/chartDrawing">
    <cdr:from>
      <cdr:x>0.0054</cdr:x>
      <cdr:y>0.48955</cdr:y>
    </cdr:from>
    <cdr:to>
      <cdr:x>0.3722</cdr:x>
      <cdr:y>0.57267</cdr:y>
    </cdr:to>
    <cdr:sp macro="" textlink="">
      <cdr:nvSpPr>
        <cdr:cNvPr id="6" name="Chart 8AL4"/>
        <cdr:cNvSpPr txBox="1"/>
      </cdr:nvSpPr>
      <cdr:spPr>
        <a:xfrm xmlns:a="http://schemas.openxmlformats.org/drawingml/2006/main">
          <a:off x="50800" y="2244047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45-55</a:t>
          </a:r>
        </a:p>
      </cdr:txBody>
    </cdr:sp>
  </cdr:relSizeAnchor>
  <cdr:relSizeAnchor xmlns:cdr="http://schemas.openxmlformats.org/drawingml/2006/chartDrawing">
    <cdr:from>
      <cdr:x>0.0054</cdr:x>
      <cdr:y>0.57267</cdr:y>
    </cdr:from>
    <cdr:to>
      <cdr:x>0.3722</cdr:x>
      <cdr:y>0.65578</cdr:y>
    </cdr:to>
    <cdr:sp macro="" textlink="">
      <cdr:nvSpPr>
        <cdr:cNvPr id="7" name="Chart 8AL5"/>
        <cdr:cNvSpPr txBox="1"/>
      </cdr:nvSpPr>
      <cdr:spPr>
        <a:xfrm xmlns:a="http://schemas.openxmlformats.org/drawingml/2006/main">
          <a:off x="50800" y="262501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55 Plus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Charts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248607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  <p:sp>
        <p:nvSpPr>
          <p:cNvPr id="4" name="Rectangle 8"/>
          <p:cNvSpPr/>
          <p:nvPr>
            <p:custDataLst>
              <p:tags r:id="rId1"/>
            </p:custDataLst>
          </p:nvPr>
        </p:nvSpPr>
        <p:spPr>
          <a:xfrm>
            <a:off x="685800" y="671804"/>
            <a:ext cx="11375967" cy="1324947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set_background_color 
before = 0
 after = 6579300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4451488"/>
              </p:ext>
            </p:extLst>
          </p:nvPr>
        </p:nvGraphicFramePr>
        <p:xfrm>
          <a:off x="2086222" y="2144853"/>
          <a:ext cx="81279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33565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311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6424689"/>
                    </a:ext>
                  </a:extLst>
                </a:gridCol>
              </a:tblGrid>
              <a:tr h="253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1567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r>
                        <a:rPr lang="en-GB"/>
                        <a:t>Average Score (0 is Neutral)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-0.71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1544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Top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26.1%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1910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Bottom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39.5%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1021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326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7.0%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9585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17.4%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6442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r>
                        <a:rPr lang="en-GB"/>
                        <a:t>Neither Disagree nor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486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19.8%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34077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54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20.9%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4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  <p:sp>
        <p:nvSpPr>
          <p:cNvPr id="4" name="my Shape Name"/>
          <p:cNvSpPr/>
          <p:nvPr>
            <p:custDataLst>
              <p:tags r:id="rId1"/>
            </p:custDataLst>
          </p:nvPr>
        </p:nvSpPr>
        <p:spPr>
          <a:xfrm>
            <a:off x="685800" y="671804"/>
            <a:ext cx="11375967" cy="1884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find_shape: my Shape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68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Tables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</p:spTree>
    <p:extLst>
      <p:ext uri="{BB962C8B-B14F-4D97-AF65-F5344CB8AC3E}">
        <p14:creationId xmlns:p14="http://schemas.microsoft.com/office/powerpoint/2010/main" val="11900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6161565"/>
              </p:ext>
            </p:extLst>
          </p:nvPr>
        </p:nvGraphicFramePr>
        <p:xfrm>
          <a:off x="1649445" y="1615404"/>
          <a:ext cx="81280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43714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119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/>
                        <a:t>Gender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/>
                        <a:t>Age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06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Under 20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20-25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91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Average Score (0 is Neutral)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0.18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-0.71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-1.03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-0.09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962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985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51.7%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25.0%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5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Strongly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15.2%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3.4%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6.2%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007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7.0%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6.2%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41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Somewhat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16.3%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17.4%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13.8%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34.4%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31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Neither Disagree nor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15.6%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60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Somewhat 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17.2%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549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18.6%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31.0%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413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Strongly 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9.8%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20.9%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633993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delete_table_row_before_fill</a:t>
            </a:r>
            <a:r>
              <a:rPr lang="en-GB" sz="1600" dirty="0"/>
              <a:t>()</a:t>
            </a:r>
          </a:p>
          <a:p>
            <a:r>
              <a:rPr lang="en-GB" sz="1600" dirty="0"/>
              <a:t>and</a:t>
            </a:r>
          </a:p>
          <a:p>
            <a:r>
              <a:rPr lang="en-GB" sz="1600" dirty="0" err="1"/>
              <a:t>add_group_names_to_table_column_header</a:t>
            </a:r>
            <a:r>
              <a:rPr lang="en-GB" sz="1600" dirty="0"/>
              <a:t>(Table, Matrix=None)</a:t>
            </a:r>
          </a:p>
        </p:txBody>
      </p:sp>
    </p:spTree>
    <p:extLst>
      <p:ext uri="{BB962C8B-B14F-4D97-AF65-F5344CB8AC3E}">
        <p14:creationId xmlns:p14="http://schemas.microsoft.com/office/powerpoint/2010/main" val="253732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3072551"/>
              </p:ext>
            </p:extLst>
          </p:nvPr>
        </p:nvGraphicFramePr>
        <p:xfrm>
          <a:off x="830424" y="1615404"/>
          <a:ext cx="93586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719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043002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 is a great company to work for.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97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 is a great company to work for.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296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company makes excellent products.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33.7%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84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company makes excellent products.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19.6%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6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atmosphere in the workplace is good.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29.3%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603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atmosphere in the workplace is good.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23.9%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13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 am proud to work here.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4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 am proud to work here.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692914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replace_row_labels_with_group_names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20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0424" y="1615404"/>
          <a:ext cx="935860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719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043002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It is a great company to work for.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62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237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83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The company makes excellent products.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298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33.7%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313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19.6%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918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The atmosphere in the workplace is good.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026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29.3%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49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23.9%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561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I am proud to work here.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09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729453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insert_rows_for_group_labels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423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1421004"/>
              </p:ext>
            </p:extLst>
          </p:nvPr>
        </p:nvGraphicFramePr>
        <p:xfrm>
          <a:off x="830424" y="1632856"/>
          <a:ext cx="8033661" cy="438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608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167431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4220630374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2311222513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1386893543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4097533626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370454966"/>
                    </a:ext>
                  </a:extLst>
                </a:gridCol>
              </a:tblGrid>
              <a:tr h="822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2009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2010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Shift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Level of Agreement - Please state how much you agree with the following statements: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8491430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makes excellent products.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-0.26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2275279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I am proud to work here.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0.07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-0.06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0.06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4236476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new parent Group Label - new Group Label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2122837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makes excellent products.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-0.39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0.32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-0.57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6420829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Level of Agreement - Please state how much you agree with the following statements: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7537676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supports my career ambitions.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-0.01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0.27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634049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7239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insert_rows_for_group_labels</a:t>
            </a:r>
            <a:r>
              <a:rPr lang="en-GB" sz="1600" dirty="0"/>
              <a:t>() – nested example.</a:t>
            </a:r>
          </a:p>
        </p:txBody>
      </p:sp>
    </p:spTree>
    <p:extLst>
      <p:ext uri="{BB962C8B-B14F-4D97-AF65-F5344CB8AC3E}">
        <p14:creationId xmlns:p14="http://schemas.microsoft.com/office/powerpoint/2010/main" val="346059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Texts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</p:spTree>
    <p:extLst>
      <p:ext uri="{BB962C8B-B14F-4D97-AF65-F5344CB8AC3E}">
        <p14:creationId xmlns:p14="http://schemas.microsoft.com/office/powerpoint/2010/main" val="393123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117944" y="1722573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/>
                </a:solidFill>
              </a:rPr>
              <a:t>set_bg_image_and_size(filepath,Shape)
Width: 27.8377
Height: 20.1583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240972" y="3069771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6744306" y="3069771"/>
            <a:ext cx="1857143" cy="36095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5887500" y="1722572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/>
                </a:solidFill>
              </a:rPr>
              <a:t>set_bg_image_and_size(filepath,Shape)
Width: 146.232
Height: 284.214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0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117944" y="1722573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set_bg_image_and_size(filepath,Shape)
Width: 27.8377
Height: 20.1583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240972" y="3069771"/>
            <a:ext cx="2484361" cy="179574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All Tables</a:t>
            </a:r>
            <a:endParaRPr lang="en-GB" dirty="0"/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6621278" y="1722573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set_bg_image_and_size(filepath,Shape)
Width: 27.8377
Height: 20.1583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6744306" y="3069771"/>
            <a:ext cx="2484361" cy="1795740"/>
          </a:xfrm>
          <a:prstGeom prst="rect">
            <a:avLst/>
          </a:prstGeom>
          <a:blipFill dpi="0" rotWithShape="1">
            <a:blip r:embed="rId6"/>
            <a:srcRect/>
            <a:tile tx="1065411" ty="769865" sx="100000" sy="100000" flip="xy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All 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85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/>
          </p:nvPr>
        </p:nvGraphicFramePr>
        <p:xfrm>
          <a:off x="2032000" y="2416629"/>
          <a:ext cx="8128000" cy="3721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625150"/>
            <a:ext cx="11375967" cy="132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/>
              <a:t>
Colours diff = set([('Top 2', 12480066), ('Strongly Disagree', 12480066), ('Bottom 2', 12480066), ('Average Score (0 is Neutral)', 12480066)])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5946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943" y="1722574"/>
            <a:ext cx="8740951" cy="829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1"/>
                </a:solidFill>
              </a:rPr>
              <a:t>set_image_based_on_limit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green_limit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yellow_limit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file_name_list</a:t>
            </a:r>
            <a:r>
              <a:rPr lang="en-GB" b="1" dirty="0">
                <a:solidFill>
                  <a:schemeClr val="tx1"/>
                </a:solidFill>
              </a:rPr>
              <a:t>, Matrix = None)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1240972" y="3069771"/>
            <a:ext cx="1657350" cy="190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4244637" y="3069771"/>
            <a:ext cx="1657350" cy="1905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>
          <a:xfrm>
            <a:off x="7248304" y="3133502"/>
            <a:ext cx="828675" cy="952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71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traffic lights module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7627" y="63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err="1"/>
              <a:t>set_image_in_table_column_based_on_limit</a:t>
            </a:r>
            <a:r>
              <a:rPr lang="en-GB" sz="2000" b="1" dirty="0"/>
              <a:t>(Table, Matrix, </a:t>
            </a:r>
            <a:r>
              <a:rPr lang="en-GB" sz="2000" dirty="0" err="1"/>
              <a:t>image_list</a:t>
            </a:r>
            <a:r>
              <a:rPr lang="en-GB" sz="2000" b="1" dirty="0"/>
              <a:t>, </a:t>
            </a:r>
            <a:r>
              <a:rPr lang="en-GB" sz="2000" b="1" dirty="0" err="1"/>
              <a:t>green_limit</a:t>
            </a:r>
            <a:r>
              <a:rPr lang="en-GB" sz="2000" b="1" dirty="0"/>
              <a:t>, </a:t>
            </a:r>
            <a:r>
              <a:rPr lang="en-GB" sz="2000" b="1" dirty="0" err="1"/>
              <a:t>yellow_limit</a:t>
            </a:r>
            <a:r>
              <a:rPr lang="en-GB" sz="2000" b="1" dirty="0"/>
              <a:t>):</a:t>
            </a:r>
            <a:endParaRPr lang="en-GB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7847" y="2814473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5789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084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47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03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Bottom 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Top 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image based on Top 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28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Under 20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10.3%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938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20-25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1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30.4%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14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35-45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29.6%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7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45-55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061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55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27.5%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7250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4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/>
          </p:nvPr>
        </p:nvGraphicFramePr>
        <p:xfrm>
          <a:off x="2032000" y="1884784"/>
          <a:ext cx="8128000" cy="425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25150"/>
            <a:ext cx="11375967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set([('Average Score (0 is Neutral)', 255), ('Top 2', 13158600), ('Strongly Disagree', 16711680), ('Bottom 2', 6579300)])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43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/>
          </p:nvPr>
        </p:nvGraphicFramePr>
        <p:xfrm>
          <a:off x="2032000" y="2463282"/>
          <a:ext cx="8128000" cy="3675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34482"/>
            <a:ext cx="11375967" cy="97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set([('Top 2', 12480066), ('Strongly Disagree', 12480066), ('Bottom 2', 12480066), ('Average Score (0 is Neutral)', 12480066)])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62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/>
          </p:nvPr>
        </p:nvGraphicFramePr>
        <p:xfrm>
          <a:off x="2032000" y="1950098"/>
          <a:ext cx="8128000" cy="418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71804"/>
            <a:ext cx="11375967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set([('Top 2', 12480066), ('Strongly Disagree', 12480066), ('Bottom 2', 12480066), ('Average Score (0 is Neutral)', 12480066)])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5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2000" b="1" dirty="0" err="1"/>
              <a:t>make_topN_shapes_on_chart</a:t>
            </a:r>
            <a:r>
              <a:rPr lang="en-GB" sz="2000" b="1" dirty="0"/>
              <a:t>()</a:t>
            </a:r>
            <a:r>
              <a:rPr lang="es-ES" sz="1600" dirty="0"/>
              <a:t> – bar chart </a:t>
            </a:r>
            <a:r>
              <a:rPr lang="es-ES" sz="1600" dirty="0" err="1"/>
              <a:t>with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/>
          </p:nvPr>
        </p:nvGraphicFramePr>
        <p:xfrm>
          <a:off x="682575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109577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 </a:t>
            </a:r>
            <a:r>
              <a:rPr lang="en-GB" sz="2000" b="1" dirty="0" err="1"/>
              <a:t>make_topN_shapes_on_chart</a:t>
            </a:r>
            <a:r>
              <a:rPr lang="en-GB" sz="2000" b="1" dirty="0"/>
              <a:t> </a:t>
            </a:r>
            <a:r>
              <a:rPr lang="es-ES" sz="1600" dirty="0" err="1"/>
              <a:t>column</a:t>
            </a:r>
            <a:r>
              <a:rPr lang="es-ES" sz="1600" dirty="0"/>
              <a:t> chart </a:t>
            </a:r>
            <a:r>
              <a:rPr lang="es-ES" sz="1600" dirty="0" err="1"/>
              <a:t>without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1151572"/>
              </p:ext>
            </p:extLst>
          </p:nvPr>
        </p:nvGraphicFramePr>
        <p:xfrm>
          <a:off x="682575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18624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2000" b="1" dirty="0" err="1"/>
              <a:t>add_axis_labels_to_bar_chart</a:t>
            </a:r>
            <a:r>
              <a:rPr lang="en-GB" sz="2000" b="1" dirty="0"/>
              <a:t>(Chart = None) </a:t>
            </a:r>
            <a:endParaRPr lang="en-GB" sz="20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361314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21114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Shapes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</p:spTree>
    <p:extLst>
      <p:ext uri="{BB962C8B-B14F-4D97-AF65-F5344CB8AC3E}">
        <p14:creationId xmlns:p14="http://schemas.microsoft.com/office/powerpoint/2010/main" val="3867667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5T14:43:54.1120993+00:00&lt;/d3p1:LastUpdated&gt;&lt;d3p1:Script&gt;aW1wb3J0IHNoYXBlcw0KcHJpbnQgZGlyKCkNCkNlbGwgPSBUYWJsZS5Sb3dzKDEpLkNlbGxzKDEpDQpDZWxsLlNoYXBlLkZpbGwuRm9yZUNvbG9yLlJHQiA9IHNoYXBlcy5SR0IoMCwwLDApDQoNCnNoYXBlcy5zZXRfYmFja2dyb3VuZF9jb2xvcihDZWxsLlNoYXBlLCAxMDAsMTAwLDEwMCkNCg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5T14:57:42.0198948+00:00&lt;/d3p1:LastUpdated&gt;&lt;d3p1:Script&gt;U2hhcGUuVGV4dEZyYW1lLlRleHRSYW5nZS5UZXh0ID0gIlRlc3RpbmcgZmluZF9zaGFwZSINCg0KaW1wb3J0IHNoYXBlcw0KeHggPSBzaGFwZXMuZmluZF9zaGFwZShTaGFwZS5QYXJlbnQuU2hhcGVzLCAibXkgU2hhcGUgTmFtZSIpDQpTaGFwZS5UZXh0RnJhbWUuVGV4dFJhbmdlLlRleHQgPSAiZmluZF9zaGFwZTogIiArIHh4Lk5hbWU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9T17:11:59.2979343+01:00&lt;/d3p1:LastUpdated&gt;&lt;d3p1:Script&gt;aW1wb3J0IHRhYmxlcw0KcmVsb2FkKHRhYmxlcykNCnRhYmxlcy5hZGRfZ3JvdXBfbmFtZXNfdG9fdGFibGVfY29sdW1uX2hlYWRlcihUYWJsZSwgTWF0cml4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1[1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d2p1:DataQueryItem&gt;&lt;d2p1:ColumnSelection&gt;/1[2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/d2p1:Items&gt;&lt;d2p1:RowCombinationSettings /&gt;&lt;d2p1:Transformation&gt;&lt;d2p1:PackagedScript&gt;&lt;d2p1:CreatedBy&gt;ccurson&lt;/d2p1:CreatedBy&gt;&lt;d2p1:LastUpdated&gt;2016-08-09T17:11:59.2249411+01:00&lt;/d2p1:LastUpdated&gt;&lt;d2p1:Script&gt;aW1wb3J0IHRhYmxlcw0KdGFibGVzLmRlbGV0ZV90YWJsZV9yb3dfYmVmb3JlX2ZpbGwoKQ==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2:37:32.2715889+00:00&lt;/d3p1:LastUpdated&gt;&lt;d3p1:Script&gt;aW1wb3J0IHRhYmxlcw0KdGFibGVzLnJlcGxhY2Vfcm93X2xhYmVsc193aXRoX2dyb3VwX25hbWVzKFRhYmxlLCBNYXRyaXgp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1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2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3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2:48:21.3405308+00:00&lt;/d3p1:LastUpdated&gt;&lt;d3p1:Script&gt;aW1wb3J0IHRhYmxlcw0KdGFibGVzLmluc2VydF9yb3dzX2Zvcl9ncm91cF9sYWJlbHMoVGFibGUsIE1hdHJpeCk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1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2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3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4:01:27.1609256+00:00&lt;/d3p1:LastUpdated&gt;&lt;d3p1:Script&gt;aW1wb3J0IHRhYmxlcw0KdGFibGVzLmluc2VydF9yb3dzX2Zvcl9ncm91cF9sYWJlbHMoVGFibGUsIE1hdHJpeCk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Row&lt;/d2p1:DataQueryType&gt;&lt;d2p1:RowSelection&gt;/0[1]/0[2]&lt;/d2p1:RowSelection&gt;&lt;d2p1:TableName&gt;Table24&lt;/d2p1:TableName&gt;&lt;/d2p1:DataQueryItem&gt;&lt;d2p1:DataQueryItem&gt;&lt;d2p1:ColumnSelection&gt;/&lt;/d2p1:ColumnSelection&gt;&lt;d2p1:ConnectionName&gt;Item0&lt;/d2p1:ConnectionName&gt;&lt;d2p1:DataQueryType&gt;SelectRow&lt;/d2p1:DataQueryType&gt;&lt;d2p1:RowSelection&gt;/0[1]/0[4]&lt;/d2p1:RowSelection&gt;&lt;d2p1:TableName&gt;Table24&lt;/d2p1:TableName&gt;&lt;/d2p1:DataQueryItem&gt;&lt;d2p1:DataQueryItem&gt;&lt;d2p1:ColumnSelection&gt;/0[1]/0&lt;/d2p1:ColumnSelection&gt;&lt;d2p1:ConnectionName&gt;Item0&lt;/d2p1:ConnectionName&gt;&lt;d2p1:DataQueryType&gt;SelectRowInGroup&lt;/d2p1:DataQueryType&gt;&lt;d2p1:RowSelection&gt;/0[1]/0[2]&lt;/d2p1:RowSelection&gt;&lt;d2p1:TableName&gt;Table35&lt;/d2p1:TableName&gt;&lt;/d2p1:DataQueryItem&gt;&lt;d2p1:DataQueryItem&gt;&lt;d2p1:ColumnSelection&gt;/&lt;/d2p1:ColumnSelection&gt;&lt;d2p1:ConnectionName&gt;Item0&lt;/d2p1:ConnectionName&gt;&lt;d2p1:DataQueryType&gt;SelectRow&lt;/d2p1:DataQueryType&gt;&lt;d2p1:RowSelection&gt;/0[1]/0[10]&lt;/d2p1:RowSelection&gt;&lt;d2p1:TableName&gt;Table2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16T14:01:27.1140484+00:00&lt;/d2p1:LastUpdated&gt;&lt;d2p1:Script&gt;dHJ5Og0KCU1hdHJpeFsyXS5NZW1iZXIuUGFyZW50TWVtYmVyLkdyb3VwLkxhYmVsID0gIm5ldyBwYXJlbnQgR3JvdXAgTGFiZWwiDQoJTWF0cml4WzJdLk1lbWJlci5Hcm91cC5MYWJlbCA9ICJuZXcgR3JvdXAgTGFiZWwiDQpleGNlcHQ6DQoJcGFzcw==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34:29.7334802+00:00&lt;/d3p1:LastUpdated&gt;&lt;d3p1:Script&gt;aW1wb3J0IHRleHRzDQpyZWxvYWQodGV4dHMpDQpfaW1hZ2VfZmlsZV9wYXRoPSJ0cmFuc2Zvcm1hdGlvbnNcXHV0aWxzXFxpbWFnZXNcXGdyZWVuYXJyb3cucG5nIg0KDQpzaXplID0gdGV4dHMuZ2V0X3BwdF9pbWFnZV9zaXplKF9pbWFnZV9maWxlX3BhdGgsIFNoYXBlKQ0KDQpTaGFwZS5UZXh0RnJhbWUuVGV4dFJhbmdlLlRleHQgPSAic2V0X2JnX2ltYWdlX2FuZF9zaXplKGZpbGVwYXRoLFNoYXBlKVxuV2lkdGg6ICIgKyBzdHIoc2l6ZS5XaWR0aCkgKyAiXG5IZWlnaHQ6ICIgKyBzdHIoc2l6ZS5IZWlnaHQpDQoNCg0K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42:01.2600368+00:00&lt;/d3p1:LastUpdated&gt;&lt;d3p1:Script&gt;aW1wb3J0IHRleHRzDQpfaW1hZ2VfZmlsZV9wYXRoPSJ0cmFuc2Zvcm1hdGlvbnNcXHV0aWxzXFxpbWFnZXNcXGdyZWVuYXJyb3cucG5nIg0KdGV4dHMuc2V0X2JnX2ltYWdlX2FuZF9zaXplKF9pbWFnZV9maWxlX3BhdGgsIFNoYXBl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41:53.847382+00:00&lt;/d3p1:LastUpdated&gt;&lt;d3p1:Script&gt;aW1wb3J0IHRleHRzDQpfaW1hZ2VfZmlsZV9wYXRoPSJ0cmFuc2Zvcm1hdGlvbnNcXHV0aWxzXFxpbWFnZXNcXHRlc3RpbmdzaXplLnBuZyINCnRleHRzLnNldF9iZ19pbWFnZV9hbmRfc2l6ZShfaW1hZ2VfZmlsZV9wYXRoLCBTaGFwZS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35:17.9653219+00:00&lt;/d3p1:LastUpdated&gt;&lt;d3p1:Script&gt;aW1wb3J0IHRleHRzDQpyZWxvYWQodGV4dHMpDQpfaW1hZ2VfZmlsZV9wYXRoPSJ0cmFuc2Zvcm1hdGlvbnNcXHV0aWxzXFxpbWFnZXNcXHRlc3RpbmdzaXplLnBuZyINCg0Kc2l6ZSA9IHRleHRzLmdldF9wcHRfaW1hZ2Vfc2l6ZShfaW1hZ2VfZmlsZV9wYXRoLCBTaGFwZSkNCg0KU2hhcGUuVGV4dEZyYW1lLlRleHRSYW5nZS5UZXh0ID0gInNldF9iZ19pbWFnZV9hbmRfc2l6ZShmaWxlcGF0aCxTaGFwZSlcbldpZHRoOiAiICsgc3RyKHNpemUuV2lkdGgpICsgIlxuSGVpZ2h0OiAiICsgc3RyKHNpemUuSGVpZ2h0KQ0KDQoNCg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01.7964057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34:29.7334802+00:00&lt;/d3p1:LastUpdated&gt;&lt;d3p1:Script&gt;aW1wb3J0IHRleHRzDQpyZWxvYWQodGV4dHMpDQpfaW1hZ2VfZmlsZV9wYXRoPSJ0cmFuc2Zvcm1hdGlvbnNcXHV0aWxzXFxpbWFnZXNcXGdyZWVuYXJyb3cucG5nIg0KDQpzaXplID0gdGV4dHMuZ2V0X3BwdF9pbWFnZV9zaXplKF9pbWFnZV9maWxlX3BhdGgsIFNoYXBlKQ0KDQpTaGFwZS5UZXh0RnJhbWUuVGV4dFJhbmdlLlRleHQgPSAic2V0X2JnX2ltYWdlX2FuZF9zaXplKGZpbGVwYXRoLFNoYXBlKVxuV2lkdGg6ICIgKyBzdHIoc2l6ZS5XaWR0aCkgKyAiXG5IZWlnaHQ6ICIgKyBzdHIoc2l6ZS5IZWlnaHQpDQoNCg0K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41:44.8625471+00:00&lt;/d3p1:LastUpdated&gt;&lt;d3p1:Script&gt;aW1wb3J0IHRleHRzDQpfaW1hZ2VfZmlsZV9wYXRoPSJ0cmFuc2Zvcm1hdGlvbnNcXHV0aWxzXFxpbWFnZXNcXGdyZWVuYXJyb3cucG5nIg0KdGV4dHMuc2V0X2JnX2ltYWdlKF9pbWFnZV9maWxlX3BhdGgsIFNoYXBl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34:29.7334802+00:00&lt;/d3p1:LastUpdated&gt;&lt;d3p1:Script&gt;aW1wb3J0IHRleHRzDQpyZWxvYWQodGV4dHMpDQpfaW1hZ2VfZmlsZV9wYXRoPSJ0cmFuc2Zvcm1hdGlvbnNcXHV0aWxzXFxpbWFnZXNcXGdyZWVuYXJyb3cucG5nIg0KDQpzaXplID0gdGV4dHMuZ2V0X3BwdF9pbWFnZV9zaXplKF9pbWFnZV9maWxlX3BhdGgsIFNoYXBlKQ0KDQpTaGFwZS5UZXh0RnJhbWUuVGV4dFJhbmdlLlRleHQgPSAic2V0X2JnX2ltYWdlX2FuZF9zaXplKGZpbGVwYXRoLFNoYXBlKVxuV2lkdGg6ICIgKyBzdHIoc2l6ZS5XaWR0aCkgKyAiXG5IZWlnaHQ6ICIgKyBzdHIoc2l6ZS5IZWlnaHQpDQoNCg0K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41:37.6535405+00:00&lt;/d3p1:LastUpdated&gt;&lt;d3p1:Script&gt;aW1wb3J0IHRleHRzDQpfaW1hZ2VfZmlsZV9wYXRoPSJ0cmFuc2Zvcm1hdGlvbnNcXHV0aWxzXFxpbWFnZXNcXGdyZWVuYXJyb3cucG5nIg0KdGV4dHMuc2V0X2JnX3BpY3R1cmVfY2VudGVyX3RpbGUoX2ltYWdlX2ZpbGVfcGF0aCwgU2hhcGU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6:54.3458005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MsIDAuMiwgZmlsZV9uYW1lX2xpc3QsIE1hdHJpeC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5:29.0102855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IsIDAuMSwgZmlsZV9uYW1lX2xpc3QsIE1hdHJpeC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7:06.3084877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EsIDAuMDUsIGZpbGVfbmFtZV9saXN0LCBNYXRyaXg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9T16:19:53.8954036+01:00&lt;/d3p1:LastUpdated&gt;&lt;d3p1:Script&gt;aW1wb3J0IHRleHRzDQppbWFnZV9saXN0PSBbImdyZWVuYXJyb3cuanBnIiwiZ3JleWFycm93LmpwZyIsInJlZGFycm93LmpwZyJdDQp0ZXh0cy5zZXRfaW1hZ2VfaW5fdGFibGVfY29sdW1uX2Jhc2VkX29uX2xpbWl0KFRhYmxlLCBNYXRyaXgsIGltYWdlX2xpc3QsIDAuMiwgMC4x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8-09T16:19:53.8284146+01:00&lt;/d2p1:LastUpdated&gt;&lt;d2p1:Script&gt;bmV3Y29sID0gTWF0cml4Lkluc2VydEJsYW5rQ29sdW1uQWZ0ZXIoTWF0cml4LlRvcEF4aXMuRGF0YU1lbWJlcnNbMV0sImltYWdlIGJhc2VkIG9uIFRvcCAyIiwgImltYWdlIGJhc2VkIG9uIFRvcCAyIikNCmZvciByb3cgaW4gTWF0cml4Og0KCXJvd1syXS5BZGRWYWx1ZShyb3dbMV1bMF0uVmFsdWUp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16.7137681+01:00&lt;/d3p1:LastUpdated&gt;&lt;d3p1:Script&gt;ZGVmIHNldENvbG91cnNPbkNoYXJ0KCk6DQogICAgX3Nlcmllc19jb2xsZWN0aW9ucyA9IENoYXJ0LlNlcmllc0NvbGxlY3Rpb24oKSAgICAgICAgICANCiAgICAjcGllIGNoYXJ0IC0gb25lIHNlcmllcw0KICAgIGNvbG91cnMgPSBzZXQoKQ0KICAgDQogICAgI0xvb3AgdGhyb3VnaCBTZXJpZXNDb2xsZWN0aW9uICANCiAgICBmb3IgaVNlcmllcyBpbiByYW5nZSgxLCBfc2VyaWVzX2NvbGxlY3Rpb25zLkNvdW50ICsgMSk6DQogICAgICAgIF9zZXJpZXMgPSBfc2VyaWVzX2NvbGxlY3Rpb25zLkl0ZW0oaVNlcmllcykgICAgICAgIA0KICAgICAgICAjI1RoaXMgaXMgYSBtdWx0aSBzZXJpZXMgY2hhcnQsIGVnIGNvbHVtbiBvciBiYXIuIENvbG91ciBlbnRpcmUgc2VyaWVzLg0KICAgICAgICBmb3JtYXQgPSBfc2VyaWVzLkZvcm1hdA0KICAgICAgICBmaWxsID0gZm9ybWF0LkZpbGwNCiAgICAgICAgZmlsbC5WaXNpYmxlID0gMQ0KICAgICAgICBmb3JlQ29sb3IgPSBmaWxsLkZvcmVDb2xvcg0KICAgICAgICANCiAgICAgICAgZm9yZUNvbG9yLlJHQiA9MA0KICAgICAgICBfc2VyaWVzLk1hcmtlckZvcmVncm91bmRDb2xvciA9IDANCiAgICAgICAgX3Nlcmllcy5NYXJrZXJCYWNrZ3JvdW5kQ29sb3IgPSAwDQogICAgICAgIF9zZXJpZXMuQm9yZGVyLkNvbG9yID0gMA0KICAgIHJldHVybiBjb2xvdXJzDQogICAgDQpkZWYgZ2V0Q29sb3Vyc0Zyb21DaGFydCgpOg0KICAgIF9zZXJpZXNfY29sbGVjdGlvbnMgPSBDaGFydC5TZXJpZXNDb2xsZWN0aW9uKCkgICAgICAgICAgDQogICAgI3BpZSBjaGFydCAtIG9uZSBzZXJpZXMNCiAgICBjb2xvdXJzID0gc2V0KCkNCg0KICAgICNMb29wIHRocm91Z2ggU2VyaWVzQ29sbGVjdGlvbiAgDQogICAgZm9yIGlTZXJpZXMgaW4gcmFuZ2UoMSwgX3Nlcmllc19jb2xsZWN0aW9ucy5Db3VudCArIDEpOg0KICAgICAgICBfc2VyaWVzID0gX3Nlcmllc19jb2xsZWN0aW9ucy5JdGVtKGlTZXJpZXMpICAgICAgICANCiAgICAgICAgIyNUaGlzIGlzIGEgbXVsdGkgc2VyaWVzIGNoYXJ0LCBlZyBjb2x1bW4gb3IgYmFyLiBDb2xvdXIgZW50aXJlIHNlcmllcy4NCiAgICAgICAgZm9ybWF0ID0gX3Nlcmllcy5Gb3JtYXQNCiAgICAgICAgZmlsbCA9IGZvcm1hdC5GaWxsDQogICAgICAgIGZpbGwuVmlzaWJsZSA9IDENCiAgICAgICAgZm9yZUNvbG9yID0gZmlsbC5Gb3JlQ29sb3INCiAgICAgICAgDQogICAgICAgIGNvbG91cnMuYWRkKChfc2VyaWVzLk5hbWUsX3Nlcmllcy5NYXJrZXJGb3JlZ3JvdW5kQ29sb3IpKQ0KICAgICAgICANCiAgICByZXR1cm4gY29sb3Vycw0KICAgIA0Kc2V0Q29sb3Vyc09uQ2hhcnQoKSAjIG9uIHJlZnJlc2gNCg0Kc2hhcGUgPSBDaGFydC5QYXJlbnQuUGFyZW50LlNoYXBlcygiUmVjdGFuZ2xlIDgiKQ0KYmVmb3JlID0gZ2V0Q29sb3Vyc0Zyb21DaGFydCgpDQpwcmludCBiZWZvcmUNCmltcG9ydCBjaGFydHMNCl9maWxlX25hbWUgPSAidHJhbnNmb3JtYXRpb25zXFx1dGlsc1xcY2hhcnRfY29sb3JzLnR4dCINCmNoYXJ0cy5zZXRfY29sb3JzX29uX2NoYXJ0KENoYXJ0LCBNYXRyaXgsZmlsZU5hbWU9X2ZpbGVfbmFtZSkNCmFmdGVyID0gZ2V0Q29sb3Vyc0Zyb21DaGFydCgpDQpwcmludCBhZnRlcg0KZGlmZiA9IGFmdGVyLWJlZm9yZQ0KcHJpbnQgZGlmZg0Kc2hhcGUuVGV4dEZyYW1lLlRleHRSYW5nZS5UZXh0ID0gIlxuXG5Db2xvdXJzIGRpZmYgPSAiICsgc3RyKGRpZmYpDQo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32.1888767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48.9588228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[1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d2p1:SwitchRowsAndColumns&gt;true&lt;/d2p1:SwitchRowsAndColumns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7:02:12.1841615+01:00&lt;/d3p1:LastUpdated&gt;&lt;d3p1:Script&gt;aW1wb3J0IGNoYXJ0cw0KY2hhcnRzLm1ha2VfdG9wTl9zaGFwZXNfb25fY2hhcnQoQ2hhcnQsIE1hdHJpeCwgZ2xvYmFsbGlzdF9vZl90b3AyKQ0K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8-09T17:02:12.1131526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13:51.8623718+01:00&lt;/d3p1:LastUpdated&gt;&lt;d3p1:Script&gt;aW1wb3J0IGNoYXJ0cw0KcmVsb2FkKGNoYXJ0cykNCmNoYXJ0cy5tYWtlX3RvcE5fc2hhcGVzX29uX2NoYXJ0KENoYXJ0LE1hdHJpeCxnbG9iYWxsaXN0X29mX3RvcDIpDQo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8-09T16:13:51.7883727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1T14:26:25.1356926+01:00&lt;/d3p1:LastUpdated&gt;&lt;d3p1:Script&gt;ZnJvbSBjaGFydHMgaW1wb3J0IGFkZF9heGlzX2xhYmVsc190b19iYXJfY2hhcnQNCg0KYWRkX2F4aXNfbGFiZWxzX3RvX2Jhcl9jaGFydChDaGFydC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5T14:40:05.0841609+00:00&lt;/d3p1:LastUpdated&gt;&lt;d3p1:Script&gt;aW1wb3J0IHNoYXBlcw0KDQoNClNoYXBlLkZpbGwuRm9yZUNvbG9yLlJHQiA9IHNoYXBlcy5SR0IoMCwwLDApDQpNYXRyaXguTGFiZWwgPSAic2V0X2JhY2tncm91bmRfY29sb3IgXG5cbmJlZm9yZSA9ICIgKyBzdHIoaW50KFNoYXBlLkZpbGwuRm9yZUNvbG9yLlJHQikpDQpzaGFwZXMuc2V0X2JhY2tncm91bmRfY29sb3IoU2hhcGUsIDEwMCwxMDAsMTAwKQ0KDQpNYXRyaXguTGFiZWwgKz0gIlxuIGFmdGVyID0gIiArIHN0cihpbnQoU2hhcGUuRmlsbC5Gb3JlQ29sb3IuUkdCKSkNCg0KU2hhcGUuVGV4dEZyYW1lLlRleHRSYW5nZS5UZXh0ID0gTWF0cml4LkxhYmVs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776</Words>
  <Application>Microsoft Office PowerPoint</Application>
  <PresentationFormat>Widescreen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Charts functions</vt:lpstr>
      <vt:lpstr>PowerPoint Presentation</vt:lpstr>
      <vt:lpstr>PowerPoint Presentation</vt:lpstr>
      <vt:lpstr>PowerPoint Presentation</vt:lpstr>
      <vt:lpstr>PowerPoint Presentation</vt:lpstr>
      <vt:lpstr>make_topN_shapes_on_chart() – bar chart with reverse order</vt:lpstr>
      <vt:lpstr> make_topN_shapes_on_chart column chart without reverse order</vt:lpstr>
      <vt:lpstr>add_axis_labels_to_bar_chart(Chart = None) </vt:lpstr>
      <vt:lpstr>Shapes functions</vt:lpstr>
      <vt:lpstr>PowerPoint Presentation</vt:lpstr>
      <vt:lpstr>PowerPoint Presentation</vt:lpstr>
      <vt:lpstr>Tables functions</vt:lpstr>
      <vt:lpstr>PowerPoint Presentation</vt:lpstr>
      <vt:lpstr>PowerPoint Presentation</vt:lpstr>
      <vt:lpstr>PowerPoint Presentation</vt:lpstr>
      <vt:lpstr>PowerPoint Presentation</vt:lpstr>
      <vt:lpstr>Texts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134</cp:revision>
  <dcterms:created xsi:type="dcterms:W3CDTF">2016-02-02T17:03:25Z</dcterms:created>
  <dcterms:modified xsi:type="dcterms:W3CDTF">2016-08-09T16:12:09Z</dcterms:modified>
</cp:coreProperties>
</file>