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tags/tag5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2.xml" ContentType="application/vnd.openxmlformats-officedocument.drawingml.chartshapes+xml"/>
  <Override PartName="/ppt/tags/tag5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3.xml" ContentType="application/vnd.openxmlformats-officedocument.drawingml.chartshape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8" r:id="rId3"/>
    <p:sldId id="310" r:id="rId4"/>
    <p:sldId id="309" r:id="rId5"/>
    <p:sldId id="311" r:id="rId6"/>
    <p:sldId id="312" r:id="rId7"/>
    <p:sldId id="313" r:id="rId8"/>
    <p:sldId id="314" r:id="rId9"/>
    <p:sldId id="317" r:id="rId10"/>
    <p:sldId id="318" r:id="rId11"/>
    <p:sldId id="315" r:id="rId12"/>
    <p:sldId id="31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2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F9-4C50-9D6C-148101D44F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F9-4C50-9D6C-148101D44F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F9-4C50-9D6C-148101D44FD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F9-4C50-9D6C-148101D44FD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F9-4C50-9D6C-148101D44FD4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F9-4C50-9D6C-148101D44FD4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F9-4C50-9D6C-148101D44FD4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F9-4C50-9D6C-148101D44FD4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F9-4C50-9D6C-148101D44F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623640"/>
        <c:axId val="469624032"/>
      </c:barChart>
      <c:catAx>
        <c:axId val="46962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4032"/>
        <c:crosses val="autoZero"/>
        <c:auto val="1"/>
        <c:lblAlgn val="ctr"/>
        <c:lblOffset val="100"/>
        <c:noMultiLvlLbl val="0"/>
      </c:catAx>
      <c:valAx>
        <c:axId val="4696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3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ColumnDifference(0,1)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0.26</c:v>
                </c:pt>
                <c:pt idx="1">
                  <c:v>0.13</c:v>
                </c:pt>
                <c:pt idx="2" formatCode="0.0">
                  <c:v>-13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5-4AD5-93EA-DE797CBF3E8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0.18</c:v>
                </c:pt>
                <c:pt idx="1">
                  <c:v>0.4</c:v>
                </c:pt>
                <c:pt idx="2" formatCode="0.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15-4AD5-93EA-DE797CBF3E8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0.15</c:v>
                </c:pt>
                <c:pt idx="1">
                  <c:v>0.06</c:v>
                </c:pt>
                <c:pt idx="2" formatCode="0.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15-4AD5-93EA-DE797CBF3E8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0.11</c:v>
                </c:pt>
                <c:pt idx="1">
                  <c:v>7.0000000000000007E-2</c:v>
                </c:pt>
                <c:pt idx="2" formatCode="0.0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15-4AD5-93EA-DE797CBF3E8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0.16</c:v>
                </c:pt>
                <c:pt idx="1">
                  <c:v>0.17</c:v>
                </c:pt>
                <c:pt idx="2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15-4AD5-93EA-DE797CBF3E8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0.21</c:v>
                </c:pt>
                <c:pt idx="1">
                  <c:v>0.1</c:v>
                </c:pt>
                <c:pt idx="2" formatCode="0.0">
                  <c:v>-11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15-4AD5-93EA-DE797CBF3E8D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0.18</c:v>
                </c:pt>
                <c:pt idx="1">
                  <c:v>0.2</c:v>
                </c:pt>
                <c:pt idx="2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C15-4AD5-93EA-DE797CBF3E8D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0.09</c:v>
                </c:pt>
                <c:pt idx="1">
                  <c:v>0.19</c:v>
                </c:pt>
                <c:pt idx="2" formatCode="0.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C15-4AD5-93EA-DE797CBF3E8D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Shift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</c:v>
                </c:pt>
                <c:pt idx="1">
                  <c:v>0.21</c:v>
                </c:pt>
                <c:pt idx="2" formatCode="0.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5-4AD5-93EA-DE797CBF3E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86616"/>
        <c:axId val="470787792"/>
      </c:barChart>
      <c:catAx>
        <c:axId val="47078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7792"/>
        <c:crosses val="autoZero"/>
        <c:auto val="1"/>
        <c:lblAlgn val="ctr"/>
        <c:lblOffset val="100"/>
        <c:noMultiLvlLbl val="0"/>
      </c:catAx>
      <c:valAx>
        <c:axId val="47078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RenumberSigTests()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39%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03-47DE-BB44-468187A93A6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41% 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03-47DE-BB44-468187A93A6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23%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03-47DE-BB44-468187A93A6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16% 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C03-47DE-BB44-468187A93A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03-47DE-BB44-468187A93A6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03-47DE-BB44-468187A93A6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C03-47DE-BB44-468187A93A6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03-47DE-BB44-468187A93A6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C03-47DE-BB44-468187A93A6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(A)</c:v>
                </c:pt>
                <c:pt idx="1">
                  <c:v>Male  (B)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C03-47DE-BB44-468187A93A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1712"/>
        <c:axId val="470792104"/>
      </c:barChart>
      <c:catAx>
        <c:axId val="47079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104"/>
        <c:crosses val="autoZero"/>
        <c:auto val="1"/>
        <c:lblAlgn val="ctr"/>
        <c:lblOffset val="100"/>
        <c:noMultiLvlLbl val="0"/>
      </c:catAx>
      <c:valAx>
        <c:axId val="470792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NumberDownbreaks('...')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1...Top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0-4BC5-AB68-7DF72537DD4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2...Bottom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00-4BC5-AB68-7DF72537DD4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3...Strongly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00-4BC5-AB68-7DF72537DD4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4...Agree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800-4BC5-AB68-7DF72537DD41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5...Somewhat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00-4BC5-AB68-7DF72537DD41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6...Neither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800-4BC5-AB68-7DF72537DD41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7...Somewhat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800-4BC5-AB68-7DF72537DD41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8...Disagree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800-4BC5-AB68-7DF72537DD41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9...Strongly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A800-4BC5-AB68-7DF72537DD41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A800-4BC5-AB68-7DF72537D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A800-4BC5-AB68-7DF72537D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2496"/>
        <c:axId val="470789360"/>
      </c:barChart>
      <c:catAx>
        <c:axId val="47079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9360"/>
        <c:crosses val="autoZero"/>
        <c:auto val="1"/>
        <c:lblAlgn val="ctr"/>
        <c:lblOffset val="100"/>
        <c:noMultiLvlLbl val="0"/>
      </c:catAx>
      <c:valAx>
        <c:axId val="4707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InsertRow(1, label = 'abc-row') - abc-row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CE-4EB2-8D16-B77496EEFCF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abc-row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3-B6CE-4EB2-8D16-B77496EEFCF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0.41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CE-4EB2-8D16-B77496EEFCF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CE-4EB2-8D16-B77496EEFCF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6CE-4EB2-8D16-B77496EEFCF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0.14000000000000001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6CE-4EB2-8D16-B77496EEFCF5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6CE-4EB2-8D16-B77496EEFCF5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6CE-4EB2-8D16-B77496EEFCF5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0.22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6CE-4EB2-8D16-B77496EEFCF5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B6CE-4EB2-8D16-B77496EEFCF5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B6CE-4EB2-8D16-B77496EEF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  (B)</c:v>
                </c:pt>
                <c:pt idx="1">
                  <c:v>Male  (A)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0.19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6CE-4EB2-8D16-B77496EEFC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2888"/>
        <c:axId val="470789752"/>
      </c:barChart>
      <c:catAx>
        <c:axId val="470792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9752"/>
        <c:crosses val="autoZero"/>
        <c:auto val="1"/>
        <c:lblAlgn val="ctr"/>
        <c:lblOffset val="100"/>
        <c:noMultiLvlLbl val="0"/>
      </c:catAx>
      <c:valAx>
        <c:axId val="47078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InsertColumn(1, label = 'abc-column') - abc-column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39%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 formatCode="0%">
                  <c:v>0.2</c:v>
                </c:pt>
                <c:pt idx="2" formatCode="0%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77-440E-9A5E-245CB0B455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41% A*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28%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 formatCode="0%">
                  <c:v>0.41</c:v>
                </c:pt>
                <c:pt idx="2" formatCode="0%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77-440E-9A5E-245CB0B4551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23%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77-440E-9A5E-245CB0B455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7%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16% B*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 formatCode="0%">
                  <c:v>7.0000000000000007E-2</c:v>
                </c:pt>
                <c:pt idx="2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477-440E-9A5E-245CB0B4551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14%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10%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Sheet1!$B$6:$D$6</c:f>
              <c:numCache>
                <c:formatCode>General</c:formatCode>
                <c:ptCount val="3"/>
                <c:pt idx="0" formatCode="0%">
                  <c:v>0.14000000000000001</c:v>
                </c:pt>
                <c:pt idx="2" formatCode="0%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77-440E-9A5E-245CB0B4551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Sheet1!$B$7:$D$7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477-440E-9A5E-245CB0B4551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13%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11%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 formatCode="0%">
                  <c:v>0.13</c:v>
                </c:pt>
                <c:pt idx="2" formatCode="0%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477-440E-9A5E-245CB0B4551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5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16%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 formatCode="0%">
                  <c:v>0.22</c:v>
                </c:pt>
                <c:pt idx="2" formatCode="0%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477-440E-9A5E-245CB0B45517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19%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C477-440E-9A5E-245CB0B45517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12% 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9-C477-440E-9A5E-245CB0B455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Female  (B)</c:v>
                </c:pt>
                <c:pt idx="1">
                  <c:v>abc-column</c:v>
                </c:pt>
                <c:pt idx="2">
                  <c:v>Male  (A)</c:v>
                </c:pt>
              </c:strCache>
            </c:strRef>
          </c:cat>
          <c:val>
            <c:numRef>
              <c:f>Sheet1!$B$10:$D$10</c:f>
              <c:numCache>
                <c:formatCode>General</c:formatCode>
                <c:ptCount val="3"/>
                <c:pt idx="0" formatCode="0%">
                  <c:v>0.19</c:v>
                </c:pt>
                <c:pt idx="2" formatCode="0%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C477-440E-9A5E-245CB0B45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90144"/>
        <c:axId val="470790536"/>
      </c:barChart>
      <c:catAx>
        <c:axId val="47079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0536"/>
        <c:crosses val="autoZero"/>
        <c:auto val="1"/>
        <c:lblAlgn val="ctr"/>
        <c:lblOffset val="100"/>
        <c:noMultiLvlLbl val="0"/>
      </c:catAx>
      <c:valAx>
        <c:axId val="470790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9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UngroupRows()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Sheet1!$B$1:$D$2</c:f>
              <c:multiLvlStrCache>
                <c:ptCount val="3"/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</c:lvl>
                <c:lvl>
                  <c:pt idx="0">
                    <c:v>It is a great company to work for. : Level of Agreement</c:v>
                  </c:pt>
                  <c:pt idx="1">
                    <c:v>The company makes excellent products. : Level of Agreement</c:v>
                  </c:pt>
                  <c:pt idx="2">
                    <c:v>The atmosphere in the workplace is good. : Level of Agreement</c:v>
                  </c:pt>
                </c:lvl>
              </c:multiLvlStrCache>
            </c:multiLvlStrRef>
          </c:cat>
          <c:val>
            <c:numRef>
              <c:f>Sheet1!$B$3:$D$3</c:f>
              <c:numCache>
                <c:formatCode>0.0%</c:formatCode>
                <c:ptCount val="3"/>
                <c:pt idx="0">
                  <c:v>0.26100000000000001</c:v>
                </c:pt>
                <c:pt idx="1">
                  <c:v>0.33700000000000002</c:v>
                </c:pt>
                <c:pt idx="2">
                  <c:v>0.29299999999999998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0-4097-AF39-9A3CE658CD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9248"/>
        <c:axId val="471560424"/>
      </c:barChart>
      <c:catAx>
        <c:axId val="47155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60424"/>
        <c:crosses val="autoZero"/>
        <c:auto val="1"/>
        <c:lblAlgn val="ctr"/>
        <c:lblOffset val="100"/>
        <c:noMultiLvlLbl val="0"/>
      </c:catAx>
      <c:valAx>
        <c:axId val="471560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MergeRowsByLabel()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Sheet1!$B$1:$I$2</c:f>
              <c:multiLvlStrCache>
                <c:ptCount val="8"/>
                <c:lvl>
                  <c:pt idx="0">
                    <c:v>Male</c:v>
                  </c:pt>
                  <c:pt idx="1">
                    <c:v>Female</c:v>
                  </c:pt>
                  <c:pt idx="2">
                    <c:v>Under 20</c:v>
                  </c:pt>
                  <c:pt idx="3">
                    <c:v>20-25</c:v>
                  </c:pt>
                  <c:pt idx="4">
                    <c:v>25-35</c:v>
                  </c:pt>
                  <c:pt idx="5">
                    <c:v>35-45</c:v>
                  </c:pt>
                  <c:pt idx="6">
                    <c:v>45-55</c:v>
                  </c:pt>
                  <c:pt idx="7">
                    <c:v>55 Plus</c:v>
                  </c:pt>
                </c:lvl>
                <c:lvl>
                  <c:pt idx="0">
                    <c:v>Gender</c:v>
                  </c:pt>
                  <c:pt idx="2">
                    <c:v>Age</c:v>
                  </c:pt>
                </c:lvl>
              </c:multiLvlStrCache>
            </c:multiLvlStrRef>
          </c:cat>
          <c:val>
            <c:numRef>
              <c:f>Sheet1!$B$3:$I$3</c:f>
              <c:numCache>
                <c:formatCode>0.0%</c:formatCode>
                <c:ptCount val="8"/>
                <c:pt idx="0">
                  <c:v>0.26100000000000001</c:v>
                </c:pt>
                <c:pt idx="1">
                  <c:v>0.128</c:v>
                </c:pt>
                <c:pt idx="2">
                  <c:v>0.27600000000000002</c:v>
                </c:pt>
                <c:pt idx="3">
                  <c:v>0.312</c:v>
                </c:pt>
                <c:pt idx="4">
                  <c:v>0.34799999999999998</c:v>
                </c:pt>
                <c:pt idx="5">
                  <c:v>0.33299999999999996</c:v>
                </c:pt>
                <c:pt idx="6">
                  <c:v>0.37</c:v>
                </c:pt>
                <c:pt idx="7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1-4F4C-A053-876BDA8391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4152"/>
        <c:axId val="471561600"/>
      </c:barChart>
      <c:catAx>
        <c:axId val="47155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61600"/>
        <c:crosses val="autoZero"/>
        <c:auto val="1"/>
        <c:lblAlgn val="ctr"/>
        <c:lblOffset val="100"/>
        <c:noMultiLvlLbl val="0"/>
      </c:catAx>
      <c:valAx>
        <c:axId val="4715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4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MergeColumnsByLabel()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0.26100000000000001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C-4873-987A-87BFD379D26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C-4873-987A-87BFD379D26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Under 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C-4873-987A-87BFD379D26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20-25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C-4873-987A-87BFD379D268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25-35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0.34799999999999998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8C-4873-987A-87BFD379D268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35-45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8C-4873-987A-87BFD379D268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45-55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8C-4873-987A-87BFD379D268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55 Plus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Sheet1!$B$1:$B$2</c:f>
              <c:strCache>
                <c:ptCount val="2"/>
                <c:pt idx="0">
                  <c:v>It is a great company to work for. : Level of Agreement</c:v>
                </c:pt>
                <c:pt idx="1">
                  <c:v>Top 2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F8C-4873-987A-87BFD379D2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7288"/>
        <c:axId val="471556504"/>
      </c:barChart>
      <c:catAx>
        <c:axId val="471557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6504"/>
        <c:crosses val="autoZero"/>
        <c:auto val="1"/>
        <c:lblAlgn val="ctr"/>
        <c:lblOffset val="100"/>
        <c:noMultiLvlLbl val="0"/>
      </c:catAx>
      <c:valAx>
        <c:axId val="47155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7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NumberStatementsInMatrix()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 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Sheet1!$B$3:$J$3</c:f>
              <c:numCache>
                <c:formatCode>0.0%</c:formatCode>
                <c:ptCount val="9"/>
                <c:pt idx="0">
                  <c:v>0.26100000000000001</c:v>
                </c:pt>
                <c:pt idx="1">
                  <c:v>0.185</c:v>
                </c:pt>
                <c:pt idx="2">
                  <c:v>0.152</c:v>
                </c:pt>
                <c:pt idx="3">
                  <c:v>0.109</c:v>
                </c:pt>
                <c:pt idx="4">
                  <c:v>0.16300000000000001</c:v>
                </c:pt>
                <c:pt idx="5">
                  <c:v>0.20699999999999999</c:v>
                </c:pt>
                <c:pt idx="6">
                  <c:v>0.185</c:v>
                </c:pt>
                <c:pt idx="7">
                  <c:v>8.6999999999999994E-2</c:v>
                </c:pt>
                <c:pt idx="8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D-4F21-B2BE-2B942E8DCDC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2. 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Sheet1!$B$1:$J$2</c:f>
              <c:multiLvlStrCache>
                <c:ptCount val="9"/>
                <c:lvl>
                  <c:pt idx="0">
                    <c:v>Top 2</c:v>
                  </c:pt>
                  <c:pt idx="1">
                    <c:v>Bottom 2</c:v>
                  </c:pt>
                  <c:pt idx="2">
                    <c:v>Strongly Agree</c:v>
                  </c:pt>
                  <c:pt idx="3">
                    <c:v>Agree</c:v>
                  </c:pt>
                  <c:pt idx="4">
                    <c:v>Somewhat Agree</c:v>
                  </c:pt>
                  <c:pt idx="5">
                    <c:v>Neither Disagree nor Agree</c:v>
                  </c:pt>
                  <c:pt idx="6">
                    <c:v>Somewhat Disagree</c:v>
                  </c:pt>
                  <c:pt idx="7">
                    <c:v>Disagree</c:v>
                  </c:pt>
                  <c:pt idx="8">
                    <c:v>Strongly Disagree</c:v>
                  </c:pt>
                </c:lvl>
                <c:lvl>
                  <c:pt idx="0">
                    <c:v>It is a great company to work for. : Level of Agreement</c:v>
                  </c:pt>
                </c:lvl>
              </c:multiLvlStrCache>
            </c:multiLvlStrRef>
          </c:cat>
          <c:val>
            <c:numRef>
              <c:f>Sheet1!$B$4:$J$4</c:f>
              <c:numCache>
                <c:formatCode>0.0%</c:formatCode>
                <c:ptCount val="9"/>
                <c:pt idx="0">
                  <c:v>0.128</c:v>
                </c:pt>
                <c:pt idx="1">
                  <c:v>0.39500000000000002</c:v>
                </c:pt>
                <c:pt idx="2">
                  <c:v>5.7999999999999996E-2</c:v>
                </c:pt>
                <c:pt idx="3">
                  <c:v>7.0000000000000007E-2</c:v>
                </c:pt>
                <c:pt idx="4">
                  <c:v>0.17399999999999999</c:v>
                </c:pt>
                <c:pt idx="5">
                  <c:v>0.105</c:v>
                </c:pt>
                <c:pt idx="6">
                  <c:v>0.19800000000000001</c:v>
                </c:pt>
                <c:pt idx="7">
                  <c:v>0.18600000000000003</c:v>
                </c:pt>
                <c:pt idx="8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D-4F21-B2BE-2B942E8DCD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556112"/>
        <c:axId val="471554544"/>
      </c:barChart>
      <c:catAx>
        <c:axId val="47155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4544"/>
        <c:crosses val="autoZero"/>
        <c:auto val="1"/>
        <c:lblAlgn val="ctr"/>
        <c:lblOffset val="100"/>
        <c:noMultiLvlLbl val="0"/>
      </c:catAx>
      <c:valAx>
        <c:axId val="47155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5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623757300432854"/>
          <c:h val="0.498664769572671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69807768"/>
        <c:axId val="469808944"/>
      </c:barChart>
      <c:catAx>
        <c:axId val="469807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SortRows(byColumn=1)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D-4E25-9DA5-78A6A5AF9DB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D-4E25-9DA5-78A6A5AF9DB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D-4E25-9DA5-78A6A5AF9DB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5D-4E25-9DA5-78A6A5AF9DB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5D-4E25-9DA5-78A6A5AF9DB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5D-4E25-9DA5-78A6A5AF9DB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5D-4E25-9DA5-78A6A5AF9DB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5D-4E25-9DA5-78A6A5AF9DB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5D-4E25-9DA5-78A6A5AF9D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790112"/>
        <c:axId val="402783448"/>
      </c:barChart>
      <c:catAx>
        <c:axId val="40279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3448"/>
        <c:crosses val="autoZero"/>
        <c:auto val="1"/>
        <c:lblAlgn val="ctr"/>
        <c:lblOffset val="100"/>
        <c:noMultiLvlLbl val="0"/>
      </c:catAx>
      <c:valAx>
        <c:axId val="40278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9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7439095742389"/>
          <c:y val="0.16819387532715382"/>
          <c:w val="0.70834473603572667"/>
          <c:h val="0.637194517363449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Tables</a:t>
            </a:r>
          </a:p>
        </c:rich>
      </c:tx>
      <c:layout>
        <c:manualLayout>
          <c:xMode val="edge"/>
          <c:yMode val="edge"/>
          <c:x val="0.39012451697833583"/>
          <c:y val="3.0476544513971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759836698765825"/>
          <c:y val="0.16819387532715382"/>
          <c:w val="0.54625175401305093"/>
          <c:h val="0.498664769572671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Sheet1!$B$3:$G$3</c:f>
              <c:numCache>
                <c:formatCode>0.0%</c:formatCode>
                <c:ptCount val="6"/>
                <c:pt idx="0">
                  <c:v>0.10300000000000001</c:v>
                </c:pt>
                <c:pt idx="1">
                  <c:v>0.125</c:v>
                </c:pt>
                <c:pt idx="2">
                  <c:v>8.6999999999999994E-2</c:v>
                </c:pt>
                <c:pt idx="3">
                  <c:v>0.29600000000000004</c:v>
                </c:pt>
                <c:pt idx="4">
                  <c:v>0.222</c:v>
                </c:pt>
                <c:pt idx="5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9-4246-8229-97A216D9E122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Sheet1!$B$4:$G$4</c:f>
              <c:numCache>
                <c:formatCode>0.0%</c:formatCode>
                <c:ptCount val="6"/>
                <c:pt idx="0">
                  <c:v>0.51700000000000002</c:v>
                </c:pt>
                <c:pt idx="1">
                  <c:v>0.25</c:v>
                </c:pt>
                <c:pt idx="2">
                  <c:v>0.30399999999999999</c:v>
                </c:pt>
                <c:pt idx="3">
                  <c:v>0.185</c:v>
                </c:pt>
                <c:pt idx="4">
                  <c:v>0.185</c:v>
                </c:pt>
                <c:pt idx="5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09-4246-8229-97A216D9E122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Sheet1!$B$5:$G$5</c:f>
              <c:numCache>
                <c:formatCode>0.0%</c:formatCode>
                <c:ptCount val="6"/>
                <c:pt idx="0">
                  <c:v>3.4000000000000002E-2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0.222</c:v>
                </c:pt>
                <c:pt idx="4">
                  <c:v>0.14800000000000002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400-450B-ADE7-872F2E1F0704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Sheet1!$B$6:$G$6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6.2E-2</c:v>
                </c:pt>
                <c:pt idx="2">
                  <c:v>4.2999999999999997E-2</c:v>
                </c:pt>
                <c:pt idx="3">
                  <c:v>7.400000000000001E-2</c:v>
                </c:pt>
                <c:pt idx="4">
                  <c:v>7.400000000000001E-2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400-450B-ADE7-872F2E1F0704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Sheet1!$B$7:$G$7</c:f>
              <c:numCache>
                <c:formatCode>0.0%</c:formatCode>
                <c:ptCount val="6"/>
                <c:pt idx="0">
                  <c:v>0.13800000000000001</c:v>
                </c:pt>
                <c:pt idx="1">
                  <c:v>0.34399999999999997</c:v>
                </c:pt>
                <c:pt idx="2">
                  <c:v>4.2999999999999997E-2</c:v>
                </c:pt>
                <c:pt idx="3">
                  <c:v>0.14800000000000002</c:v>
                </c:pt>
                <c:pt idx="4">
                  <c:v>0.111</c:v>
                </c:pt>
                <c:pt idx="5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00-450B-ADE7-872F2E1F0704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Sheet1!$B$8:$G$8</c:f>
              <c:numCache>
                <c:formatCode>0.0%</c:formatCode>
                <c:ptCount val="6"/>
                <c:pt idx="0">
                  <c:v>6.9000000000000006E-2</c:v>
                </c:pt>
                <c:pt idx="1">
                  <c:v>0.156</c:v>
                </c:pt>
                <c:pt idx="2">
                  <c:v>0.30399999999999999</c:v>
                </c:pt>
                <c:pt idx="3">
                  <c:v>0.25900000000000001</c:v>
                </c:pt>
                <c:pt idx="4">
                  <c:v>0.222</c:v>
                </c:pt>
                <c:pt idx="5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400-450B-ADE7-872F2E1F0704}"/>
            </c:ext>
          </c:extLst>
        </c:ser>
        <c:ser>
          <c:idx val="6"/>
          <c:order val="6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Sheet1!$B$9:$G$9</c:f>
              <c:numCache>
                <c:formatCode>0.0%</c:formatCode>
                <c:ptCount val="6"/>
                <c:pt idx="0">
                  <c:v>0.17199999999999999</c:v>
                </c:pt>
                <c:pt idx="1">
                  <c:v>0.125</c:v>
                </c:pt>
                <c:pt idx="2">
                  <c:v>0.26100000000000001</c:v>
                </c:pt>
                <c:pt idx="3">
                  <c:v>0.111</c:v>
                </c:pt>
                <c:pt idx="4">
                  <c:v>0.25900000000000001</c:v>
                </c:pt>
                <c:pt idx="5">
                  <c:v>0.22500000000000001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400-450B-ADE7-872F2E1F0704}"/>
            </c:ext>
          </c:extLst>
        </c:ser>
        <c:ser>
          <c:idx val="7"/>
          <c:order val="7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Sheet1!$B$10:$G$10</c:f>
              <c:numCache>
                <c:formatCode>0.0%</c:formatCode>
                <c:ptCount val="6"/>
                <c:pt idx="0">
                  <c:v>0.31</c:v>
                </c:pt>
                <c:pt idx="1">
                  <c:v>0.125</c:v>
                </c:pt>
                <c:pt idx="2">
                  <c:v>0.13</c:v>
                </c:pt>
                <c:pt idx="3">
                  <c:v>3.7000000000000005E-2</c:v>
                </c:pt>
                <c:pt idx="4">
                  <c:v>0.14800000000000002</c:v>
                </c:pt>
                <c:pt idx="5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400-450B-ADE7-872F2E1F0704}"/>
            </c:ext>
          </c:extLst>
        </c:ser>
        <c:ser>
          <c:idx val="8"/>
          <c:order val="8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Sheet1!$B$1:$G$2</c:f>
              <c:multiLvlStrCache>
                <c:ptCount val="6"/>
                <c:lvl>
                  <c:pt idx="0">
                    <c:v>Under 20</c:v>
                  </c:pt>
                  <c:pt idx="1">
                    <c:v>20-25</c:v>
                  </c:pt>
                  <c:pt idx="2">
                    <c:v>25-35</c:v>
                  </c:pt>
                  <c:pt idx="3">
                    <c:v>35-45</c:v>
                  </c:pt>
                  <c:pt idx="4">
                    <c:v>45-55</c:v>
                  </c:pt>
                  <c:pt idx="5">
                    <c:v>55 Plus</c:v>
                  </c:pt>
                </c:lvl>
                <c:lvl>
                  <c:pt idx="0">
                    <c:v>Age</c:v>
                  </c:pt>
                </c:lvl>
              </c:multiLvlStrCache>
            </c:multiLvlStrRef>
          </c:cat>
          <c:val>
            <c:numRef>
              <c:f>Sheet1!$B$11:$G$11</c:f>
              <c:numCache>
                <c:formatCode>0.0%</c:formatCode>
                <c:ptCount val="6"/>
                <c:pt idx="0">
                  <c:v>0.20699999999999999</c:v>
                </c:pt>
                <c:pt idx="1">
                  <c:v>0.125</c:v>
                </c:pt>
                <c:pt idx="2">
                  <c:v>0.17399999999999999</c:v>
                </c:pt>
                <c:pt idx="3">
                  <c:v>0.14800000000000002</c:v>
                </c:pt>
                <c:pt idx="4">
                  <c:v>3.7000000000000005E-2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D-4018-A059-2D2EE8C788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807768"/>
        <c:axId val="469808944"/>
      </c:barChart>
      <c:catAx>
        <c:axId val="469807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9808944"/>
        <c:crosses val="autoZero"/>
        <c:auto val="1"/>
        <c:lblAlgn val="ctr"/>
        <c:lblOffset val="100"/>
        <c:noMultiLvlLbl val="0"/>
      </c:catAx>
      <c:valAx>
        <c:axId val="469808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807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SortColumns() support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Top 2</c:v>
                </c:pt>
                <c:pt idx="1">
                  <c:v>Neither Disagree nor Agree</c:v>
                </c:pt>
                <c:pt idx="2">
                  <c:v>Bottom 2</c:v>
                </c:pt>
                <c:pt idx="3">
                  <c:v>Somewhat Disagree</c:v>
                </c:pt>
                <c:pt idx="4">
                  <c:v>Somewhat Agree</c:v>
                </c:pt>
                <c:pt idx="5">
                  <c:v>Strongly Agree</c:v>
                </c:pt>
                <c:pt idx="6">
                  <c:v>Agree</c:v>
                </c:pt>
                <c:pt idx="7">
                  <c:v>Strongly Disagree</c:v>
                </c:pt>
                <c:pt idx="8">
                  <c:v>Disagree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0.26</c:v>
                </c:pt>
                <c:pt idx="1">
                  <c:v>0.21</c:v>
                </c:pt>
                <c:pt idx="2">
                  <c:v>0.18</c:v>
                </c:pt>
                <c:pt idx="3">
                  <c:v>0.18</c:v>
                </c:pt>
                <c:pt idx="4">
                  <c:v>0.16</c:v>
                </c:pt>
                <c:pt idx="5">
                  <c:v>0.15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5-4ED4-826B-5C9790CF7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02783840"/>
        <c:axId val="402784624"/>
      </c:barChart>
      <c:catAx>
        <c:axId val="4027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4624"/>
        <c:crosses val="autoZero"/>
        <c:auto val="1"/>
        <c:lblAlgn val="ctr"/>
        <c:lblOffset val="100"/>
        <c:noMultiLvlLbl val="0"/>
      </c:catAx>
      <c:valAx>
        <c:axId val="4027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7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SortColumns(byRow=1) support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Sheet1!$B$1:$J$1</c:f>
              <c:strCache>
                <c:ptCount val="9"/>
                <c:pt idx="0">
                  <c:v>Bottom 2</c:v>
                </c:pt>
                <c:pt idx="1">
                  <c:v>Strongly Disagree</c:v>
                </c:pt>
                <c:pt idx="2">
                  <c:v>Somewhat Disagree</c:v>
                </c:pt>
                <c:pt idx="3">
                  <c:v>Disagree</c:v>
                </c:pt>
                <c:pt idx="4">
                  <c:v>Somewhat Agree</c:v>
                </c:pt>
                <c:pt idx="5">
                  <c:v>Top 2</c:v>
                </c:pt>
                <c:pt idx="6">
                  <c:v>Neither Disagree nor Agree</c:v>
                </c:pt>
                <c:pt idx="7">
                  <c:v>Agree</c:v>
                </c:pt>
                <c:pt idx="8">
                  <c:v>Strongly Agree</c:v>
                </c:pt>
              </c:strCache>
            </c:strRef>
          </c:cat>
          <c:val>
            <c:numRef>
              <c:f>Sheet1!$B$2:$J$2</c:f>
              <c:numCache>
                <c:formatCode>0%</c:formatCode>
                <c:ptCount val="9"/>
                <c:pt idx="0">
                  <c:v>0.4</c:v>
                </c:pt>
                <c:pt idx="1">
                  <c:v>0.21</c:v>
                </c:pt>
                <c:pt idx="2">
                  <c:v>0.2</c:v>
                </c:pt>
                <c:pt idx="3">
                  <c:v>0.19</c:v>
                </c:pt>
                <c:pt idx="4">
                  <c:v>0.17</c:v>
                </c:pt>
                <c:pt idx="5">
                  <c:v>0.13</c:v>
                </c:pt>
                <c:pt idx="6">
                  <c:v>0.1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7-44ED-9B38-99B897613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6252992"/>
        <c:axId val="396253384"/>
      </c:barChart>
      <c:catAx>
        <c:axId val="39625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3384"/>
        <c:crosses val="autoZero"/>
        <c:auto val="1"/>
        <c:lblAlgn val="ctr"/>
        <c:lblOffset val="100"/>
        <c:noMultiLvlLbl val="0"/>
      </c:catAx>
      <c:valAx>
        <c:axId val="396253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BaseSummaryToSeriesHeadings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 (n=20%)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A-43A9-A00B-26C5BB507E1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 (n=29%)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A-43A9-A00B-26C5BB507E1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 (n=11%)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2A-43A9-A00B-26C5BB507E1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 (n=9%)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2A-43A9-A00B-26C5BB507E1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 (n=17%)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2A-43A9-A00B-26C5BB507E1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 (n=16%)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2A-43A9-A00B-26C5BB507E1A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 (n=19%)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2A-43A9-A00B-26C5BB507E1A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 (n=13%)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2A-43A9-A00B-26C5BB507E1A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 (n=15%)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2A-43A9-A00B-26C5BB507E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6256520"/>
        <c:axId val="396254952"/>
      </c:barChart>
      <c:catAx>
        <c:axId val="39625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4952"/>
        <c:crosses val="autoZero"/>
        <c:auto val="1"/>
        <c:lblAlgn val="ctr"/>
        <c:lblOffset val="100"/>
        <c:noMultiLvlLbl val="0"/>
      </c:catAx>
      <c:valAx>
        <c:axId val="39625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25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BaseSummaryToCategoryHeadings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1-4225-9238-EFBF94CA75A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1-4225-9238-EFBF94CA75A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1-4225-9238-EFBF94CA75A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B1-4225-9238-EFBF94CA75A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B1-4225-9238-EFBF94CA75A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B1-4225-9238-EFBF94CA75A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B1-4225-9238-EFBF94CA75A8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B1-4225-9238-EFBF94CA75A8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 (n=92)</c:v>
                </c:pt>
                <c:pt idx="1">
                  <c:v>Female (n=86)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B1-4225-9238-EFBF94CA75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5305096"/>
        <c:axId val="235305880"/>
      </c:barChart>
      <c:catAx>
        <c:axId val="23530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05880"/>
        <c:crosses val="autoZero"/>
        <c:auto val="1"/>
        <c:lblAlgn val="ctr"/>
        <c:lblOffset val="100"/>
        <c:noMultiLvlLbl val="0"/>
      </c:catAx>
      <c:valAx>
        <c:axId val="23530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30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BaseSummaryToTableRows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(n=26%)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3-4B16-A4DD-60031FA4ED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3-4B16-A4DD-60031FA4ED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(n=15%)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3-4B16-A4DD-60031FA4ED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(n=11%)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E3-4B16-A4DD-60031FA4ED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(n=16%)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E3-4B16-A4DD-60031FA4ED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(n=21%)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E3-4B16-A4DD-60031FA4ED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(n=18%)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E3-4B16-A4DD-60031FA4ED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(n=9%)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E3-4B16-A4DD-60031FA4EDD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(n=10%)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E3-4B16-A4DD-60031FA4ED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69628736"/>
        <c:axId val="399541976"/>
      </c:barChart>
      <c:catAx>
        <c:axId val="46962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541976"/>
        <c:crosses val="autoZero"/>
        <c:auto val="1"/>
        <c:lblAlgn val="ctr"/>
        <c:lblOffset val="100"/>
        <c:noMultiLvlLbl val="0"/>
      </c:catAx>
      <c:valAx>
        <c:axId val="39954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62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TopNSummary(2)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9-4C2C-A626-E421BC039BA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9-4C2C-A626-E421BC039BA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9-4C2C-A626-E421BC039BA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9-4C2C-A626-E421BC039BA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9-4C2C-A626-E421BC039BA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59-4C2C-A626-E421BC039BA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59-4C2C-A626-E421BC039BA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0.12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2-45E8-8730-2160A87CD7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3920056"/>
        <c:axId val="470788968"/>
      </c:barChart>
      <c:catAx>
        <c:axId val="23392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8968"/>
        <c:crosses val="autoZero"/>
        <c:auto val="1"/>
        <c:lblAlgn val="ctr"/>
        <c:lblOffset val="100"/>
        <c:noMultiLvlLbl val="0"/>
      </c:catAx>
      <c:valAx>
        <c:axId val="47078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20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TopNSummary(10)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0.0%</c:formatCode>
                <c:ptCount val="2"/>
                <c:pt idx="0">
                  <c:v>5.7999999999999996E-2</c:v>
                </c:pt>
                <c:pt idx="1">
                  <c:v>0.152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E-4851-A9CA-092D76B8DE0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0.0%</c:formatCode>
                <c:ptCount val="2"/>
                <c:pt idx="0">
                  <c:v>7.0000000000000007E-2</c:v>
                </c:pt>
                <c:pt idx="1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EE-4851-A9CA-092D76B8DE0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0.0%</c:formatCode>
                <c:ptCount val="2"/>
                <c:pt idx="0">
                  <c:v>0.17399999999999999</c:v>
                </c:pt>
                <c:pt idx="1">
                  <c:v>0.16300000000000001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EE-4851-A9CA-092D76B8DE0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0.105</c:v>
                </c:pt>
                <c:pt idx="1">
                  <c:v>0.20699999999999999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EE-4851-A9CA-092D76B8DE08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EE-4851-A9CA-092D76B8DE08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0.0%</c:formatCode>
                <c:ptCount val="2"/>
                <c:pt idx="0">
                  <c:v>0.18600000000000003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EE-4851-A9CA-092D76B8DE08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0.0%</c:formatCode>
                <c:ptCount val="2"/>
                <c:pt idx="0">
                  <c:v>0.20899999999999999</c:v>
                </c:pt>
                <c:pt idx="1">
                  <c:v>9.8000000000000004E-2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EE-4851-A9CA-092D76B8DE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0787008"/>
        <c:axId val="470785832"/>
      </c:barChart>
      <c:catAx>
        <c:axId val="47078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5832"/>
        <c:crosses val="autoZero"/>
        <c:auto val="1"/>
        <c:lblAlgn val="ctr"/>
        <c:lblOffset val="100"/>
        <c:noMultiLvlLbl val="0"/>
      </c:catAx>
      <c:valAx>
        <c:axId val="470785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8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0.16147</cdr:x>
      <cdr:y>0.05611</cdr:y>
    </cdr:from>
    <cdr:to>
      <cdr:x>0.28854</cdr:x>
      <cdr:y>0.13687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151818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10.3%</a:t>
          </a:r>
          <a:endParaRPr lang="en-GB" sz="1100"/>
        </a:p>
      </cdr:txBody>
    </cdr:sp>
  </cdr:relSizeAnchor>
  <cdr:relSizeAnchor xmlns:cdr="http://schemas.openxmlformats.org/drawingml/2006/chartDrawing">
    <cdr:from>
      <cdr:x>0.28854</cdr:x>
      <cdr:y>0.05611</cdr:y>
    </cdr:from>
    <cdr:to>
      <cdr:x>0.4156</cdr:x>
      <cdr:y>0.13687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2712828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12.5%</a:t>
          </a:r>
          <a:endParaRPr lang="en-GB" sz="1100"/>
        </a:p>
      </cdr:txBody>
    </cdr:sp>
  </cdr:relSizeAnchor>
  <cdr:relSizeAnchor xmlns:cdr="http://schemas.openxmlformats.org/drawingml/2006/chartDrawing">
    <cdr:from>
      <cdr:x>0.4156</cdr:x>
      <cdr:y>0.05611</cdr:y>
    </cdr:from>
    <cdr:to>
      <cdr:x>0.54266</cdr:x>
      <cdr:y>0.13687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3907472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8.7%</a:t>
          </a:r>
          <a:endParaRPr lang="en-GB" sz="1100"/>
        </a:p>
      </cdr:txBody>
    </cdr:sp>
  </cdr:relSizeAnchor>
  <cdr:relSizeAnchor xmlns:cdr="http://schemas.openxmlformats.org/drawingml/2006/chartDrawing">
    <cdr:from>
      <cdr:x>0.54266</cdr:x>
      <cdr:y>0.05611</cdr:y>
    </cdr:from>
    <cdr:to>
      <cdr:x>0.66972</cdr:x>
      <cdr:y>0.13687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5102116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29.6%</a:t>
          </a:r>
          <a:endParaRPr lang="en-GB" sz="1100"/>
        </a:p>
      </cdr:txBody>
    </cdr:sp>
  </cdr:relSizeAnchor>
  <cdr:relSizeAnchor xmlns:cdr="http://schemas.openxmlformats.org/drawingml/2006/chartDrawing">
    <cdr:from>
      <cdr:x>0.66972</cdr:x>
      <cdr:y>0.05611</cdr:y>
    </cdr:from>
    <cdr:to>
      <cdr:x>0.79679</cdr:x>
      <cdr:y>0.13687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6296760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22.2%</a:t>
          </a:r>
          <a:endParaRPr lang="en-GB" sz="1100"/>
        </a:p>
      </cdr:txBody>
    </cdr:sp>
  </cdr:relSizeAnchor>
  <cdr:relSizeAnchor xmlns:cdr="http://schemas.openxmlformats.org/drawingml/2006/chartDrawing">
    <cdr:from>
      <cdr:x>0.79679</cdr:x>
      <cdr:y>0.05611</cdr:y>
    </cdr:from>
    <cdr:to>
      <cdr:x>0.92385</cdr:x>
      <cdr:y>0.13687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7491404" y="257192"/>
          <a:ext cx="1194644" cy="370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30.0%</a:t>
          </a:r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0.89263</cdr:x>
      <cdr:y>0.16819</cdr:y>
    </cdr:from>
    <cdr:to>
      <cdr:x>0.9988</cdr:x>
      <cdr:y>0.27439</cdr:y>
    </cdr:to>
    <cdr:sp macro="" textlink="">
      <cdr:nvSpPr>
        <cdr:cNvPr id="250" name="TopN 0"/>
        <cdr:cNvSpPr txBox="1"/>
      </cdr:nvSpPr>
      <cdr:spPr>
        <a:xfrm xmlns:a="http://schemas.openxmlformats.org/drawingml/2006/main">
          <a:off x="8392488" y="770976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10.3%</a:t>
          </a:r>
          <a:endParaRPr lang="en-GB" sz="1100"/>
        </a:p>
      </cdr:txBody>
    </cdr:sp>
  </cdr:relSizeAnchor>
  <cdr:relSizeAnchor xmlns:cdr="http://schemas.openxmlformats.org/drawingml/2006/chartDrawing">
    <cdr:from>
      <cdr:x>0.89263</cdr:x>
      <cdr:y>0.27439</cdr:y>
    </cdr:from>
    <cdr:to>
      <cdr:x>0.9988</cdr:x>
      <cdr:y>0.38059</cdr:y>
    </cdr:to>
    <cdr:sp macro="" textlink="">
      <cdr:nvSpPr>
        <cdr:cNvPr id="251" name="TopN 1"/>
        <cdr:cNvSpPr txBox="1"/>
      </cdr:nvSpPr>
      <cdr:spPr>
        <a:xfrm xmlns:a="http://schemas.openxmlformats.org/drawingml/2006/main">
          <a:off x="8392488" y="1257777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12.5%</a:t>
          </a:r>
          <a:endParaRPr lang="en-GB" sz="1100" dirty="0"/>
        </a:p>
      </cdr:txBody>
    </cdr:sp>
  </cdr:relSizeAnchor>
  <cdr:relSizeAnchor xmlns:cdr="http://schemas.openxmlformats.org/drawingml/2006/chartDrawing">
    <cdr:from>
      <cdr:x>0.89263</cdr:x>
      <cdr:y>0.38059</cdr:y>
    </cdr:from>
    <cdr:to>
      <cdr:x>0.9988</cdr:x>
      <cdr:y>0.48679</cdr:y>
    </cdr:to>
    <cdr:sp macro="" textlink="">
      <cdr:nvSpPr>
        <cdr:cNvPr id="252" name="TopN 2"/>
        <cdr:cNvSpPr txBox="1"/>
      </cdr:nvSpPr>
      <cdr:spPr>
        <a:xfrm xmlns:a="http://schemas.openxmlformats.org/drawingml/2006/main">
          <a:off x="8392488" y="1744578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8.7%</a:t>
          </a:r>
          <a:endParaRPr lang="en-GB" sz="1100"/>
        </a:p>
      </cdr:txBody>
    </cdr:sp>
  </cdr:relSizeAnchor>
  <cdr:relSizeAnchor xmlns:cdr="http://schemas.openxmlformats.org/drawingml/2006/chartDrawing">
    <cdr:from>
      <cdr:x>0.89263</cdr:x>
      <cdr:y>0.48679</cdr:y>
    </cdr:from>
    <cdr:to>
      <cdr:x>0.9988</cdr:x>
      <cdr:y>0.59299</cdr:y>
    </cdr:to>
    <cdr:sp macro="" textlink="">
      <cdr:nvSpPr>
        <cdr:cNvPr id="253" name="TopN 3"/>
        <cdr:cNvSpPr txBox="1"/>
      </cdr:nvSpPr>
      <cdr:spPr>
        <a:xfrm xmlns:a="http://schemas.openxmlformats.org/drawingml/2006/main">
          <a:off x="8392488" y="2231379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29.6%</a:t>
          </a:r>
          <a:endParaRPr lang="en-GB" sz="1100"/>
        </a:p>
      </cdr:txBody>
    </cdr:sp>
  </cdr:relSizeAnchor>
  <cdr:relSizeAnchor xmlns:cdr="http://schemas.openxmlformats.org/drawingml/2006/chartDrawing">
    <cdr:from>
      <cdr:x>0.89263</cdr:x>
      <cdr:y>0.59299</cdr:y>
    </cdr:from>
    <cdr:to>
      <cdr:x>0.9988</cdr:x>
      <cdr:y>0.69919</cdr:y>
    </cdr:to>
    <cdr:sp macro="" textlink="">
      <cdr:nvSpPr>
        <cdr:cNvPr id="254" name="TopN 4"/>
        <cdr:cNvSpPr txBox="1"/>
      </cdr:nvSpPr>
      <cdr:spPr>
        <a:xfrm xmlns:a="http://schemas.openxmlformats.org/drawingml/2006/main">
          <a:off x="8392488" y="2718180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22.2%</a:t>
          </a:r>
          <a:endParaRPr lang="en-GB" sz="1100"/>
        </a:p>
      </cdr:txBody>
    </cdr:sp>
  </cdr:relSizeAnchor>
  <cdr:relSizeAnchor xmlns:cdr="http://schemas.openxmlformats.org/drawingml/2006/chartDrawing">
    <cdr:from>
      <cdr:x>0.89263</cdr:x>
      <cdr:y>0.69919</cdr:y>
    </cdr:from>
    <cdr:to>
      <cdr:x>0.9988</cdr:x>
      <cdr:y>0.80539</cdr:y>
    </cdr:to>
    <cdr:sp macro="" textlink="">
      <cdr:nvSpPr>
        <cdr:cNvPr id="255" name="TopN 5"/>
        <cdr:cNvSpPr txBox="1"/>
      </cdr:nvSpPr>
      <cdr:spPr>
        <a:xfrm xmlns:a="http://schemas.openxmlformats.org/drawingml/2006/main">
          <a:off x="8392488" y="3204981"/>
          <a:ext cx="998261" cy="4868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30.0%</a:t>
          </a:r>
          <a:endParaRPr lang="en-GB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0.06078</cdr:x>
      <cdr:y>0</cdr:y>
    </cdr:from>
    <cdr:to>
      <cdr:x>0.06078</cdr:x>
      <cdr:y>0.02771</cdr:y>
    </cdr:to>
    <cdr:sp macro="" textlink="">
      <cdr:nvSpPr>
        <cdr:cNvPr id="11" name="Rectangle0"/>
        <cdr:cNvSpPr txBox="1"/>
      </cdr:nvSpPr>
      <cdr:spPr>
        <a:xfrm xmlns:a="http://schemas.openxmlformats.org/drawingml/2006/main">
          <a:off x="571500" y="0"/>
          <a:ext cx="0" cy="127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1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24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0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36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2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0.77163</cdr:x>
      <cdr:y>0.87288</cdr:y>
    </cdr:from>
    <cdr:to>
      <cdr:x>0.77163</cdr:x>
      <cdr:y>1</cdr:y>
    </cdr:to>
    <cdr:sp macro="" textlink="">
      <cdr:nvSpPr>
        <cdr:cNvPr id="48" name="Rectangle0"/>
        <cdr:cNvSpPr txBox="1"/>
      </cdr:nvSpPr>
      <cdr:spPr>
        <a:xfrm xmlns:a="http://schemas.openxmlformats.org/drawingml/2006/main">
          <a:off x="7254896" y="4650985"/>
          <a:ext cx="0" cy="582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ctr"/>
          <a:r>
            <a:rPr lang="en-GB" sz="1100" smtClean="0"/>
            <a:t>51.7%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0.57267</cdr:y>
    </cdr:from>
    <cdr:to>
      <cdr:x>0.3722</cdr:x>
      <cdr:y>0.65578</cdr:y>
    </cdr:to>
    <cdr:sp macro="" textlink="">
      <cdr:nvSpPr>
        <cdr:cNvPr id="2" name="Chart 8AL0"/>
        <cdr:cNvSpPr txBox="1"/>
      </cdr:nvSpPr>
      <cdr:spPr>
        <a:xfrm xmlns:a="http://schemas.openxmlformats.org/drawingml/2006/main">
          <a:off x="50800" y="262501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smtClean="0"/>
            <a:t>Age Under 20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0.48955</cdr:y>
    </cdr:from>
    <cdr:to>
      <cdr:x>0.3722</cdr:x>
      <cdr:y>0.57267</cdr:y>
    </cdr:to>
    <cdr:sp macro="" textlink="">
      <cdr:nvSpPr>
        <cdr:cNvPr id="3" name="Chart 8AL1"/>
        <cdr:cNvSpPr txBox="1"/>
      </cdr:nvSpPr>
      <cdr:spPr>
        <a:xfrm xmlns:a="http://schemas.openxmlformats.org/drawingml/2006/main">
          <a:off x="50800" y="2244047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smtClean="0"/>
            <a:t>Age 20-25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0.40644</cdr:y>
    </cdr:from>
    <cdr:to>
      <cdr:x>0.3722</cdr:x>
      <cdr:y>0.48955</cdr:y>
    </cdr:to>
    <cdr:sp macro="" textlink="">
      <cdr:nvSpPr>
        <cdr:cNvPr id="4" name="Chart 8AL2"/>
        <cdr:cNvSpPr txBox="1"/>
      </cdr:nvSpPr>
      <cdr:spPr>
        <a:xfrm xmlns:a="http://schemas.openxmlformats.org/drawingml/2006/main">
          <a:off x="50800" y="1863079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smtClean="0"/>
            <a:t>Age 25-35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0.32333</cdr:y>
    </cdr:from>
    <cdr:to>
      <cdr:x>0.3722</cdr:x>
      <cdr:y>0.40644</cdr:y>
    </cdr:to>
    <cdr:sp macro="" textlink="">
      <cdr:nvSpPr>
        <cdr:cNvPr id="5" name="Chart 8AL3"/>
        <cdr:cNvSpPr txBox="1"/>
      </cdr:nvSpPr>
      <cdr:spPr>
        <a:xfrm xmlns:a="http://schemas.openxmlformats.org/drawingml/2006/main">
          <a:off x="50800" y="1482111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smtClean="0"/>
            <a:t>Age 35-45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0.24022</cdr:y>
    </cdr:from>
    <cdr:to>
      <cdr:x>0.3722</cdr:x>
      <cdr:y>0.32333</cdr:y>
    </cdr:to>
    <cdr:sp macro="" textlink="">
      <cdr:nvSpPr>
        <cdr:cNvPr id="6" name="Chart 8AL4"/>
        <cdr:cNvSpPr txBox="1"/>
      </cdr:nvSpPr>
      <cdr:spPr>
        <a:xfrm xmlns:a="http://schemas.openxmlformats.org/drawingml/2006/main">
          <a:off x="50800" y="1101144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smtClean="0"/>
            <a:t>Age 45-55</a:t>
          </a:r>
          <a:endParaRPr lang="en-GB" sz="1100"/>
        </a:p>
      </cdr:txBody>
    </cdr:sp>
  </cdr:relSizeAnchor>
  <cdr:relSizeAnchor xmlns:cdr="http://schemas.openxmlformats.org/drawingml/2006/chartDrawing">
    <cdr:from>
      <cdr:x>0.0054</cdr:x>
      <cdr:y>0.15711</cdr:y>
    </cdr:from>
    <cdr:to>
      <cdr:x>0.3722</cdr:x>
      <cdr:y>0.24022</cdr:y>
    </cdr:to>
    <cdr:sp macro="" textlink="">
      <cdr:nvSpPr>
        <cdr:cNvPr id="7" name="Chart 8AL5"/>
        <cdr:cNvSpPr txBox="1"/>
      </cdr:nvSpPr>
      <cdr:spPr>
        <a:xfrm xmlns:a="http://schemas.openxmlformats.org/drawingml/2006/main">
          <a:off x="50800" y="720176"/>
          <a:ext cx="3448584" cy="3809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rtlCol="0" anchor="ctr">
          <a:noAutofit/>
        </a:bodyPr>
        <a:lstStyle xmlns:a="http://schemas.openxmlformats.org/drawingml/2006/main"/>
        <a:p xmlns:a="http://schemas.openxmlformats.org/drawingml/2006/main">
          <a:pPr algn="r"/>
          <a:r>
            <a:rPr lang="en-GB" sz="1100" dirty="0" smtClean="0"/>
            <a:t>Age 55 Plus</a:t>
          </a:r>
          <a:endParaRPr lang="en-GB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8329353" y="141322"/>
            <a:ext cx="3732414" cy="382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v4_2_support.py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.jp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74468" y="1091016"/>
            <a:ext cx="10920153" cy="1913515"/>
          </a:xfrm>
        </p:spPr>
        <p:txBody>
          <a:bodyPr>
            <a:noAutofit/>
          </a:bodyPr>
          <a:lstStyle/>
          <a:p>
            <a:pPr algn="l"/>
            <a:r>
              <a:rPr lang="en-GB" sz="1800" dirty="0"/>
              <a:t>This PowerPoint should be refreshed using the installed scripts from Slides! 4.2, which can be found here:</a:t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400" u="sng" dirty="0"/>
              <a:t>$</a:t>
            </a:r>
            <a:r>
              <a:rPr lang="en-GB" sz="1400" u="sng" dirty="0" smtClean="0"/>
              <a:t>\</a:t>
            </a:r>
            <a:r>
              <a:rPr lang="en-GB" sz="1400" u="sng" dirty="0"/>
              <a:t>RepSuite\Releases\4.2\Slides2\Templates\Scripts\Transformations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Note, some of the scripts may not have been installed by Slides, </a:t>
            </a:r>
            <a:r>
              <a:rPr lang="en-GB" sz="1800" dirty="0" err="1"/>
              <a:t>eg</a:t>
            </a:r>
            <a:r>
              <a:rPr lang="en-GB" sz="1800" dirty="0"/>
              <a:t> __init__.py, and sorting.py.   </a:t>
            </a:r>
            <a:br>
              <a:rPr lang="en-GB" sz="1800" dirty="0"/>
            </a:br>
            <a:r>
              <a:rPr lang="en-GB" sz="1800" dirty="0"/>
              <a:t>These may have been issued to the customer after installation, and should be placed into the folder before running refresh all.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460269" y="318799"/>
            <a:ext cx="9144000" cy="653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 smtClean="0"/>
              <a:t>Notes on running this Slides project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4468" y="3322147"/>
            <a:ext cx="10515600" cy="3643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It should be run as follows: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1. Using the new script modules:</a:t>
            </a:r>
          </a:p>
          <a:p>
            <a:pPr algn="l"/>
            <a:r>
              <a:rPr lang="en-GB" dirty="0" smtClean="0"/>
              <a:t>Open </a:t>
            </a:r>
            <a:r>
              <a:rPr lang="en-GB" dirty="0"/>
              <a:t>test_manual_v4_2_support_module.pptx  </a:t>
            </a:r>
            <a:r>
              <a:rPr lang="en-GB" dirty="0" smtClean="0"/>
              <a:t>and using Slides! run “Refresh all” and save the file.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2. Using the installed 4.2 script modules:</a:t>
            </a:r>
          </a:p>
          <a:p>
            <a:pPr algn="l"/>
            <a:r>
              <a:rPr lang="en-GB" dirty="0"/>
              <a:t>Open </a:t>
            </a:r>
            <a:r>
              <a:rPr lang="en-GB" dirty="0" smtClean="0"/>
              <a:t>test_manual_v4_2_support_module_results_from_4.2_scripts.pptx  </a:t>
            </a:r>
            <a:r>
              <a:rPr lang="en-GB" dirty="0"/>
              <a:t>and using Slides! run “Refresh all” and save the file</a:t>
            </a:r>
            <a:r>
              <a:rPr lang="en-GB" dirty="0" smtClean="0"/>
              <a:t>.</a:t>
            </a:r>
          </a:p>
          <a:p>
            <a:pPr algn="l"/>
            <a:r>
              <a:rPr lang="en-GB" dirty="0" smtClean="0"/>
              <a:t>(this doesn’t need to be run each time as it’s known good results)</a:t>
            </a:r>
            <a:endParaRPr lang="en-GB" dirty="0"/>
          </a:p>
          <a:p>
            <a:pPr algn="l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3</a:t>
            </a:r>
            <a:r>
              <a:rPr lang="en-GB" dirty="0" smtClean="0"/>
              <a:t>. From a command prompt run:</a:t>
            </a:r>
          </a:p>
          <a:p>
            <a:pPr algn="l"/>
            <a:r>
              <a:rPr lang="en-GB" dirty="0" err="1" smtClean="0"/>
              <a:t>diff_pptx_files</a:t>
            </a:r>
            <a:r>
              <a:rPr lang="en-GB" dirty="0" smtClean="0"/>
              <a:t> -p1 "</a:t>
            </a:r>
            <a:r>
              <a:rPr lang="en-GB" dirty="0"/>
              <a:t> </a:t>
            </a:r>
            <a:r>
              <a:rPr lang="en-GB" dirty="0" smtClean="0"/>
              <a:t>test_manual_v4_2_support_module.pptx " -p2 "</a:t>
            </a:r>
            <a:r>
              <a:rPr lang="en-GB" dirty="0"/>
              <a:t> </a:t>
            </a:r>
            <a:r>
              <a:rPr lang="en-GB" dirty="0" smtClean="0"/>
              <a:t>test_manual_v4_2_support_module_results_from_4_2_scripts.pptx "</a:t>
            </a:r>
            <a:br>
              <a:rPr lang="en-GB" dirty="0" smtClean="0"/>
            </a:br>
            <a:endParaRPr lang="en-GB" dirty="0" smtClean="0"/>
          </a:p>
          <a:p>
            <a:pPr algn="l"/>
            <a:r>
              <a:rPr lang="en-GB" dirty="0"/>
              <a:t>4</a:t>
            </a:r>
            <a:r>
              <a:rPr lang="en-GB" dirty="0" smtClean="0"/>
              <a:t>. The output from this will be found here:</a:t>
            </a:r>
          </a:p>
          <a:p>
            <a:pPr algn="l"/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\diff_test_manual_v4_2_support_module_test_manual_v4_2_support_module_results_from_4_2_scripts.html</a:t>
            </a:r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Note: </a:t>
            </a:r>
            <a:r>
              <a:rPr lang="en-GB" dirty="0" err="1" smtClean="0"/>
              <a:t>diff_pptx_files</a:t>
            </a:r>
            <a:r>
              <a:rPr lang="en-GB" dirty="0" smtClean="0"/>
              <a:t> can be found here: https://github.com/swinstanley/slides-modules/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73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0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TopNSummary(10) Strongly Disagree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1295510"/>
              </p:ext>
            </p:extLst>
          </p:nvPr>
        </p:nvGraphicFramePr>
        <p:xfrm>
          <a:off x="508000" y="1292624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transformations.compute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4916013"/>
            <a:ext cx="12277725" cy="194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NOTE: Installed </a:t>
            </a:r>
            <a:r>
              <a:rPr lang="en-GB" sz="800" dirty="0" err="1" smtClean="0"/>
              <a:t>Transformations.compute</a:t>
            </a:r>
            <a:r>
              <a:rPr lang="en-GB" sz="800" dirty="0" smtClean="0"/>
              <a:t> </a:t>
            </a:r>
            <a:r>
              <a:rPr lang="en-GB" sz="800" dirty="0" err="1" smtClean="0"/>
              <a:t>TopNSummary</a:t>
            </a:r>
            <a:r>
              <a:rPr lang="en-GB" sz="800" dirty="0" smtClean="0"/>
              <a:t> function fails to run, and is specific to a </a:t>
            </a:r>
            <a:r>
              <a:rPr lang="en-GB" sz="800" dirty="0" err="1" smtClean="0"/>
              <a:t>german</a:t>
            </a:r>
            <a:r>
              <a:rPr lang="en-GB" sz="800" dirty="0" smtClean="0"/>
              <a:t> script.   Update as follows:</a:t>
            </a:r>
          </a:p>
          <a:p>
            <a:endParaRPr lang="en-GB" sz="800" dirty="0" smtClean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6221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ColumnDifference(0,1)['-13.0', '22.0', '-9.0', '-4.0', '1.0', '-11.0', '2.0', '10.0', '11.0']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263768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transformations.compute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4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6403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RenumberSigTests()['Female A', 'Male B']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9364575"/>
              </p:ext>
            </p:extLst>
          </p:nvPr>
        </p:nvGraphicFramePr>
        <p:xfrm>
          <a:off x="508000" y="1286221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transformations.compute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8" name="Rectangle 5"/>
          <p:cNvSpPr/>
          <p:nvPr/>
        </p:nvSpPr>
        <p:spPr>
          <a:xfrm>
            <a:off x="9232" y="5715000"/>
            <a:ext cx="12192000" cy="11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Installed </a:t>
            </a:r>
            <a:r>
              <a:rPr lang="en-GB" sz="800" dirty="0" err="1" smtClean="0"/>
              <a:t>Transformations.compute</a:t>
            </a:r>
            <a:r>
              <a:rPr lang="en-GB" sz="800" dirty="0" smtClean="0"/>
              <a:t> </a:t>
            </a:r>
            <a:r>
              <a:rPr lang="en-GB" sz="800" dirty="0" err="1" smtClean="0"/>
              <a:t>ReenumberSigTests</a:t>
            </a:r>
            <a:r>
              <a:rPr lang="en-GB" sz="800" dirty="0" smtClean="0"/>
              <a:t>() function </a:t>
            </a:r>
            <a:r>
              <a:rPr lang="en-GB" sz="800" u="sng" dirty="0" smtClean="0"/>
              <a:t>silently</a:t>
            </a:r>
            <a:r>
              <a:rPr lang="en-GB" sz="800" dirty="0" smtClean="0"/>
              <a:t> fails to run.   Comment out lines 3 and 4 as follows:</a:t>
            </a:r>
          </a:p>
          <a:p>
            <a:endParaRPr lang="en-GB" sz="800" dirty="0" smtClean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RenumberSigTests</a:t>
            </a:r>
            <a:r>
              <a:rPr lang="en-GB" sz="800" dirty="0"/>
              <a:t>():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Matrix</a:t>
            </a:r>
          </a:p>
          <a:p>
            <a:r>
              <a:rPr lang="en-GB" sz="800" dirty="0"/>
              <a:t>    #if(not </a:t>
            </a:r>
            <a:r>
              <a:rPr lang="en-GB" sz="800" dirty="0" err="1"/>
              <a:t>Matrix.HasColumnTest</a:t>
            </a:r>
            <a:r>
              <a:rPr lang="en-GB" sz="800" dirty="0"/>
              <a:t>):</a:t>
            </a:r>
          </a:p>
          <a:p>
            <a:r>
              <a:rPr lang="en-GB" sz="800" dirty="0"/>
              <a:t>    #    return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letterMapping</a:t>
            </a:r>
            <a:r>
              <a:rPr lang="en-GB" sz="800" dirty="0"/>
              <a:t> = </a:t>
            </a:r>
            <a:r>
              <a:rPr lang="en-GB" sz="800" dirty="0" err="1"/>
              <a:t>dict</a:t>
            </a:r>
            <a:r>
              <a:rPr lang="en-GB" sz="800" dirty="0" smtClean="0"/>
              <a:t>()</a:t>
            </a:r>
          </a:p>
          <a:p>
            <a:r>
              <a:rPr lang="en-GB" sz="800" dirty="0" smtClean="0"/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17850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NumberDownbreaks('...') 1...Top 2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7715056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transformations.compute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0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9897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GetCsvVal(file, name) ['100', '100', '100']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transformations.csvvalues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4222694"/>
            <a:ext cx="12192000" cy="263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Installed </a:t>
            </a:r>
            <a:r>
              <a:rPr lang="en-GB" sz="800" dirty="0" err="1" smtClean="0"/>
              <a:t>Transformations.csvvalues</a:t>
            </a:r>
            <a:r>
              <a:rPr lang="en-GB" sz="800" dirty="0" smtClean="0"/>
              <a:t> </a:t>
            </a:r>
            <a:r>
              <a:rPr lang="en-GB" sz="800" dirty="0" err="1" smtClean="0"/>
              <a:t>GetCsvVal</a:t>
            </a:r>
            <a:r>
              <a:rPr lang="en-GB" sz="800" dirty="0" smtClean="0"/>
              <a:t>() function fails to run as it’s hard coded to a specific file.  Update it as follows:</a:t>
            </a:r>
          </a:p>
          <a:p>
            <a:endParaRPr lang="en-GB" sz="800" dirty="0" smtClean="0"/>
          </a:p>
          <a:p>
            <a:r>
              <a:rPr lang="en-GB" sz="800" dirty="0" err="1" smtClean="0"/>
              <a:t>def</a:t>
            </a:r>
            <a:r>
              <a:rPr lang="en-GB" sz="800" dirty="0" smtClean="0"/>
              <a:t> </a:t>
            </a:r>
            <a:r>
              <a:rPr lang="en-GB" sz="800" dirty="0" err="1" smtClean="0"/>
              <a:t>GetCsvVal</a:t>
            </a:r>
            <a:r>
              <a:rPr lang="en-GB" sz="800" dirty="0" smtClean="0"/>
              <a:t>(file, name):</a:t>
            </a:r>
          </a:p>
          <a:p>
            <a:r>
              <a:rPr lang="en-GB" sz="800" dirty="0" smtClean="0"/>
              <a:t>    global f</a:t>
            </a:r>
          </a:p>
          <a:p>
            <a:r>
              <a:rPr lang="en-GB" sz="800" dirty="0" smtClean="0"/>
              <a:t>    f = _</a:t>
            </a:r>
            <a:r>
              <a:rPr lang="en-GB" sz="800" dirty="0" err="1" smtClean="0"/>
              <a:t>csv.reader</a:t>
            </a:r>
            <a:r>
              <a:rPr lang="en-GB" sz="800" dirty="0" smtClean="0"/>
              <a:t>(open(file, "r"))</a:t>
            </a:r>
          </a:p>
          <a:p>
            <a:r>
              <a:rPr lang="en-GB" sz="800" dirty="0" smtClean="0"/>
              <a:t>    for row in f:</a:t>
            </a:r>
          </a:p>
          <a:p>
            <a:r>
              <a:rPr lang="en-GB" sz="800" dirty="0" smtClean="0"/>
              <a:t>        if(row[0] == name):</a:t>
            </a:r>
          </a:p>
          <a:p>
            <a:r>
              <a:rPr lang="en-GB" sz="800" dirty="0" smtClean="0"/>
              <a:t>            return row[1:]</a:t>
            </a:r>
          </a:p>
          <a:p>
            <a:r>
              <a:rPr lang="en-GB" sz="800" dirty="0" smtClean="0"/>
              <a:t>        </a:t>
            </a:r>
          </a:p>
          <a:p>
            <a:r>
              <a:rPr lang="en-GB" sz="800" dirty="0" smtClean="0"/>
              <a:t>    return "0“</a:t>
            </a:r>
          </a:p>
          <a:p>
            <a:endParaRPr lang="en-GB" sz="800" dirty="0" smtClean="0"/>
          </a:p>
          <a:p>
            <a:r>
              <a:rPr lang="en-GB" sz="800" dirty="0" smtClean="0"/>
              <a:t>Was:</a:t>
            </a:r>
          </a:p>
          <a:p>
            <a:endParaRPr lang="en-GB" sz="800" dirty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GetCsvVal</a:t>
            </a:r>
            <a:r>
              <a:rPr lang="en-GB" sz="800" dirty="0"/>
              <a:t>(name):</a:t>
            </a:r>
          </a:p>
          <a:p>
            <a:r>
              <a:rPr lang="en-GB" sz="800" dirty="0"/>
              <a:t>    global f</a:t>
            </a:r>
          </a:p>
          <a:p>
            <a:r>
              <a:rPr lang="en-GB" sz="800" dirty="0"/>
              <a:t>    f = _</a:t>
            </a:r>
            <a:r>
              <a:rPr lang="en-GB" sz="800" dirty="0" err="1"/>
              <a:t>csv.reader</a:t>
            </a:r>
            <a:r>
              <a:rPr lang="en-GB" sz="800" dirty="0"/>
              <a:t>(open("c:/temp/text1.txt", "r"))</a:t>
            </a:r>
          </a:p>
          <a:p>
            <a:r>
              <a:rPr lang="en-GB" sz="800" dirty="0"/>
              <a:t>    for row in f:</a:t>
            </a:r>
          </a:p>
          <a:p>
            <a:r>
              <a:rPr lang="en-GB" sz="800" dirty="0"/>
              <a:t>        if(row[0] == name):</a:t>
            </a:r>
          </a:p>
          <a:p>
            <a:r>
              <a:rPr lang="en-GB" sz="800" dirty="0"/>
              <a:t>            return row[1]</a:t>
            </a:r>
          </a:p>
          <a:p>
            <a:r>
              <a:rPr lang="en-GB" sz="800" dirty="0"/>
              <a:t>        </a:t>
            </a:r>
          </a:p>
          <a:p>
            <a:r>
              <a:rPr lang="en-GB" sz="800" dirty="0"/>
              <a:t>    return "0"</a:t>
            </a:r>
            <a:endParaRPr lang="en-GB" sz="800" dirty="0" smtClean="0"/>
          </a:p>
          <a:p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30100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InsertRow(1, label = 'abc-row') - abc-row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85054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6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transformations.manipulate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76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InsertColumn(1, label = 'abc-column') - abc-column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7802841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transformations.manipulate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6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04950" y="1160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UngroupRows()  - It is a great company to work for. : Level of Agreement -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387950"/>
              </p:ext>
            </p:extLst>
          </p:nvPr>
        </p:nvGraphicFramePr>
        <p:xfrm>
          <a:off x="738939" y="705716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transformations.manipulate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8" name="Rectangle 6"/>
          <p:cNvSpPr/>
          <p:nvPr/>
        </p:nvSpPr>
        <p:spPr>
          <a:xfrm>
            <a:off x="0" y="5471583"/>
            <a:ext cx="12192000" cy="1386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 smtClean="0"/>
              <a:t>Installed </a:t>
            </a:r>
            <a:r>
              <a:rPr lang="en-GB" sz="800" dirty="0" err="1" smtClean="0"/>
              <a:t>Transformations.manipulate</a:t>
            </a:r>
            <a:r>
              <a:rPr lang="en-GB" sz="800" dirty="0" smtClean="0"/>
              <a:t> </a:t>
            </a:r>
            <a:r>
              <a:rPr lang="en-GB" sz="800" dirty="0" err="1" smtClean="0"/>
              <a:t>UngroupRows</a:t>
            </a:r>
            <a:r>
              <a:rPr lang="en-GB" sz="800" dirty="0" smtClean="0"/>
              <a:t>() function fails to label the first column header.  Update it as follows:</a:t>
            </a:r>
          </a:p>
          <a:p>
            <a:r>
              <a:rPr lang="en-GB" sz="800" dirty="0" err="1" smtClean="0"/>
              <a:t>def</a:t>
            </a:r>
            <a:r>
              <a:rPr lang="en-GB" sz="800" dirty="0" smtClean="0"/>
              <a:t> </a:t>
            </a:r>
            <a:r>
              <a:rPr lang="en-GB" sz="800" dirty="0" err="1" smtClean="0"/>
              <a:t>UngroupRows</a:t>
            </a:r>
            <a:r>
              <a:rPr lang="en-GB" sz="800" dirty="0" smtClean="0"/>
              <a:t>():</a:t>
            </a:r>
          </a:p>
          <a:p>
            <a:r>
              <a:rPr lang="en-GB" sz="800" dirty="0" smtClean="0"/>
              <a:t>…</a:t>
            </a:r>
          </a:p>
          <a:p>
            <a:r>
              <a:rPr lang="en-GB" sz="800" dirty="0" smtClean="0"/>
              <a:t>…</a:t>
            </a:r>
          </a:p>
          <a:p>
            <a:endParaRPr lang="en-GB" sz="800" dirty="0" smtClean="0"/>
          </a:p>
          <a:p>
            <a:r>
              <a:rPr lang="en-GB" sz="800" dirty="0"/>
              <a:t> </a:t>
            </a:r>
            <a:r>
              <a:rPr lang="en-GB" sz="800" dirty="0" err="1"/>
              <a:t>masterTopGroup.Label</a:t>
            </a:r>
            <a:r>
              <a:rPr lang="en-GB" sz="800" dirty="0"/>
              <a:t> = </a:t>
            </a:r>
            <a:r>
              <a:rPr lang="en-GB" sz="800" dirty="0" err="1"/>
              <a:t>Matrix.SideAxis.Groups</a:t>
            </a:r>
            <a:r>
              <a:rPr lang="en-GB" sz="800" dirty="0"/>
              <a:t>[0].Label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</a:t>
            </a:r>
            <a:r>
              <a:rPr lang="en-GB" sz="800" dirty="0" smtClean="0"/>
              <a:t>while </a:t>
            </a:r>
            <a:r>
              <a:rPr lang="en-GB" sz="800" dirty="0" err="1"/>
              <a:t>Matrix.Count</a:t>
            </a:r>
            <a:r>
              <a:rPr lang="en-GB" sz="800" dirty="0"/>
              <a:t> &gt; </a:t>
            </a:r>
            <a:r>
              <a:rPr lang="en-GB" sz="800" dirty="0" err="1"/>
              <a:t>masterSideGroup.Count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Matrix.DeleteRow</a:t>
            </a:r>
            <a:r>
              <a:rPr lang="en-GB" sz="800" dirty="0"/>
              <a:t>(</a:t>
            </a:r>
            <a:r>
              <a:rPr lang="en-GB" sz="800" dirty="0" err="1"/>
              <a:t>masterSideGroup.Count</a:t>
            </a:r>
            <a:r>
              <a:rPr lang="en-GB" sz="800" dirty="0"/>
              <a:t>)</a:t>
            </a:r>
            <a:endParaRPr lang="en-GB" sz="800" dirty="0" smtClean="0"/>
          </a:p>
          <a:p>
            <a:endParaRPr lang="en-GB" sz="800" dirty="0" smtClean="0"/>
          </a:p>
        </p:txBody>
      </p:sp>
    </p:spTree>
    <p:extLst>
      <p:ext uri="{BB962C8B-B14F-4D97-AF65-F5344CB8AC3E}">
        <p14:creationId xmlns:p14="http://schemas.microsoft.com/office/powerpoint/2010/main" val="187294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it-IT" sz="1600" smtClean="0"/>
              <a:t>MergeRowsByLabel()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29998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transformations.merge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2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smtClean="0"/>
              <a:t>MergeColumnsByLabel()  - ['26.1%', '12.8%', '27.6%', '31.2%', '34.8%', '33.3%', '37.0%', '32.5%']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33366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157411" y="631770"/>
            <a:ext cx="3909702" cy="3823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transformations.merge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3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SortRows() - default ( vals from col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178083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transformations.sorting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2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smtClean="0"/>
              <a:t>NumberStatementsInMatrix() - 1. Male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9570021"/>
              </p:ext>
            </p:extLst>
          </p:nvPr>
        </p:nvGraphicFramePr>
        <p:xfrm>
          <a:off x="757989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transformations.numberstatements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762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smtClean="0"/>
              <a:t>SetMatrixLabelToStatement(2) - Female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transformations.numberstatements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692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 smtClean="0"/>
              <a:t>SetBgImageAndSize(fileName)
Width: 27.8377
Height: 20.1583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backgrounds module</a:t>
            </a:r>
            <a:endParaRPr lang="en-GB" dirty="0"/>
          </a:p>
        </p:txBody>
      </p:sp>
      <p:sp>
        <p:nvSpPr>
          <p:cNvPr id="4" name="Image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47231" y="2428978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dirty="0" smtClean="0"/>
              <a:t>transformations\</a:t>
            </a:r>
            <a:r>
              <a:rPr lang="en-GB" sz="1600" dirty="0" err="1" smtClean="0"/>
              <a:t>utils</a:t>
            </a:r>
            <a:r>
              <a:rPr lang="en-GB" sz="1600" dirty="0" smtClean="0"/>
              <a:t>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3651041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GetPptImageSize(fileName)
Width: 27.8377
Height: 20.1583</a:t>
            </a:r>
            <a:endParaRPr lang="en-GB" sz="1600" dirty="0"/>
          </a:p>
        </p:txBody>
      </p:sp>
      <p:sp>
        <p:nvSpPr>
          <p:cNvPr id="7" name="Image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045797"/>
            <a:ext cx="353539" cy="25601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GetPptImageSize(fileName) 27.8377 20.1583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238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47231" y="1034222"/>
            <a:ext cx="7071940" cy="995300"/>
          </a:xfrm>
          <a:noFill/>
        </p:spPr>
        <p:txBody>
          <a:bodyPr wrap="none">
            <a:noAutofit/>
          </a:bodyPr>
          <a:lstStyle/>
          <a:p>
            <a:pPr algn="l"/>
            <a:r>
              <a:rPr lang="en-GB" sz="1600" dirty="0" err="1" smtClean="0"/>
              <a:t>SetBgImage</a:t>
            </a:r>
            <a:r>
              <a:rPr lang="en-GB" sz="1600" dirty="0" smtClean="0"/>
              <a:t>(</a:t>
            </a:r>
            <a:r>
              <a:rPr lang="en-GB" sz="1600" dirty="0" err="1" smtClean="0"/>
              <a:t>fileName</a:t>
            </a:r>
            <a:r>
              <a:rPr lang="en-GB" sz="1600" dirty="0" smtClean="0"/>
              <a:t>)
Width: 311.870
Height: 106.400</a:t>
            </a:r>
            <a:endParaRPr lang="en-GB" sz="1600" dirty="0"/>
          </a:p>
        </p:txBody>
      </p:sp>
      <p:sp>
        <p:nvSpPr>
          <p:cNvPr id="4" name="Image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58382" y="2194803"/>
            <a:ext cx="3960749" cy="13512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transformations\utils\images\greenarrow.png</a:t>
            </a:r>
            <a:endParaRPr lang="en-GB" sz="1600" dirty="0"/>
          </a:p>
        </p:txBody>
      </p:sp>
      <p:sp>
        <p:nvSpPr>
          <p:cNvPr id="5" name="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347231" y="4213172"/>
            <a:ext cx="7071940" cy="99530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SetBgPictureCenter(Shape,fileName)
Width: 186.309
Height: 98.2743</a:t>
            </a:r>
            <a:endParaRPr lang="en-GB" sz="1600" dirty="0"/>
          </a:p>
        </p:txBody>
      </p:sp>
      <p:sp>
        <p:nvSpPr>
          <p:cNvPr id="7" name="Image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347231" y="5175019"/>
            <a:ext cx="2366125" cy="1248083"/>
          </a:xfrm>
          <a:prstGeom prst="rect">
            <a:avLst/>
          </a:prstGeom>
          <a:blipFill dpi="0" rotWithShape="1">
            <a:blip r:embed="rId6"/>
            <a:srcRect/>
            <a:tile tx="0" ty="0" sx="100000" sy="210000" flip="xy" algn="tl"/>
          </a:blip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transformations\utils\images\greenarrow.png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backgrounds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01171" y="1235370"/>
            <a:ext cx="4560849" cy="995300"/>
          </a:xfrm>
          <a:prstGeom prst="rect">
            <a:avLst/>
          </a:prstGeom>
          <a:solidFill>
            <a:srgbClr val="9B9B9B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RGB(155,155,155)
</a:t>
            </a:r>
            <a:endParaRPr lang="en-GB" sz="1600" dirty="0"/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01171" y="3506501"/>
            <a:ext cx="4560849" cy="995300"/>
          </a:xfrm>
          <a:prstGeom prst="rect">
            <a:avLst/>
          </a:prstGeom>
          <a:solidFill>
            <a:srgbClr val="9B9B00"/>
          </a:solidFill>
        </p:spPr>
        <p:txBody>
          <a:bodyPr vert="horz" wrap="none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600" smtClean="0"/>
              <a:t>SetBackgroundColor(Shape,155,155,0)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backgrounds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13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 smtClean="0"/>
              <a:t>Overlay</a:t>
            </a:r>
            <a:r>
              <a:rPr lang="es-ES" sz="1600" dirty="0" smtClean="0"/>
              <a:t> </a:t>
            </a:r>
            <a:r>
              <a:rPr lang="es-ES" sz="1600" dirty="0" err="1" smtClean="0"/>
              <a:t>example</a:t>
            </a:r>
            <a:r>
              <a:rPr lang="es-ES" sz="1600" dirty="0" smtClean="0"/>
              <a:t> – </a:t>
            </a:r>
            <a:r>
              <a:rPr lang="en-GB" sz="2000" b="1" dirty="0" err="1"/>
              <a:t>TopNStackedColumnAlign</a:t>
            </a:r>
            <a:r>
              <a:rPr lang="es-ES" sz="1600" dirty="0" smtClean="0"/>
              <a:t>  - </a:t>
            </a:r>
            <a:r>
              <a:rPr lang="es-ES" sz="1600" dirty="0" err="1" smtClean="0"/>
              <a:t>column</a:t>
            </a:r>
            <a:r>
              <a:rPr lang="es-ES" sz="1600" dirty="0" smtClean="0"/>
              <a:t> chart </a:t>
            </a:r>
            <a:r>
              <a:rPr lang="es-ES" sz="1600" dirty="0" err="1" smtClean="0"/>
              <a:t>without</a:t>
            </a:r>
            <a:r>
              <a:rPr lang="es-ES" sz="1600" dirty="0" smtClean="0"/>
              <a:t> reverse </a:t>
            </a:r>
            <a:r>
              <a:rPr lang="es-ES" sz="1600" dirty="0" err="1" smtClean="0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794320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overlay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3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1600" dirty="0" err="1" smtClean="0"/>
              <a:t>Overlay</a:t>
            </a:r>
            <a:r>
              <a:rPr lang="es-ES" sz="1600" dirty="0" smtClean="0"/>
              <a:t> </a:t>
            </a:r>
            <a:r>
              <a:rPr lang="es-ES" sz="1600" dirty="0" err="1" smtClean="0"/>
              <a:t>example</a:t>
            </a:r>
            <a:r>
              <a:rPr lang="es-ES" sz="1600" dirty="0" smtClean="0"/>
              <a:t> – </a:t>
            </a:r>
            <a:r>
              <a:rPr lang="en-GB" sz="2000" b="1" dirty="0" err="1" smtClean="0"/>
              <a:t>TopNStackedColumnAlign</a:t>
            </a:r>
            <a:r>
              <a:rPr lang="en-GB" sz="2000" b="1" dirty="0" smtClean="0"/>
              <a:t> - </a:t>
            </a:r>
            <a:r>
              <a:rPr lang="es-ES" sz="1600" dirty="0" smtClean="0"/>
              <a:t>bar chart </a:t>
            </a:r>
            <a:r>
              <a:rPr lang="es-ES" sz="1600" dirty="0" err="1" smtClean="0"/>
              <a:t>with</a:t>
            </a:r>
            <a:r>
              <a:rPr lang="es-ES" sz="1600" dirty="0" smtClean="0"/>
              <a:t> reverse </a:t>
            </a:r>
            <a:r>
              <a:rPr lang="es-ES" sz="1600" dirty="0" err="1" smtClean="0"/>
              <a:t>order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586509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overlay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9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s-ES" sz="2000" dirty="0" err="1" smtClean="0"/>
              <a:t>Overlay</a:t>
            </a:r>
            <a:r>
              <a:rPr lang="es-ES" sz="2000" dirty="0" smtClean="0"/>
              <a:t> </a:t>
            </a:r>
            <a:r>
              <a:rPr lang="es-ES" sz="2000" dirty="0" err="1" smtClean="0"/>
              <a:t>example</a:t>
            </a:r>
            <a:r>
              <a:rPr lang="es-ES" sz="2000" dirty="0" smtClean="0"/>
              <a:t> – </a:t>
            </a:r>
            <a:r>
              <a:rPr lang="en-GB" sz="2000" b="1" dirty="0" err="1" smtClean="0"/>
              <a:t>GenerateOverlayAxisLabels</a:t>
            </a:r>
            <a:r>
              <a:rPr lang="en-GB" sz="2000" b="1" dirty="0" smtClean="0"/>
              <a:t> </a:t>
            </a:r>
            <a:endParaRPr lang="en-GB" sz="2000" dirty="0"/>
          </a:p>
        </p:txBody>
      </p:sp>
      <p:graphicFrame>
        <p:nvGraphicFramePr>
          <p:cNvPr id="9" name="Chart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821235"/>
              </p:ext>
            </p:extLst>
          </p:nvPr>
        </p:nvGraphicFramePr>
        <p:xfrm>
          <a:off x="265081" y="1554480"/>
          <a:ext cx="9402011" cy="458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overlay module</a:t>
            </a:r>
            <a:endParaRPr lang="en-GB" dirty="0"/>
          </a:p>
        </p:txBody>
      </p:sp>
      <p:sp>
        <p:nvSpPr>
          <p:cNvPr id="4" name="Chart 8AL0"/>
          <p:cNvSpPr txBox="1"/>
          <p:nvPr/>
        </p:nvSpPr>
        <p:spPr>
          <a:xfrm>
            <a:off x="571500" y="4230295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Under 20</a:t>
            </a:r>
            <a:endParaRPr lang="en-GB"/>
          </a:p>
        </p:txBody>
      </p:sp>
      <p:sp>
        <p:nvSpPr>
          <p:cNvPr id="5" name="Chart 8AL1"/>
          <p:cNvSpPr txBox="1"/>
          <p:nvPr/>
        </p:nvSpPr>
        <p:spPr>
          <a:xfrm>
            <a:off x="571500" y="3849327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20-25</a:t>
            </a:r>
            <a:endParaRPr lang="en-GB"/>
          </a:p>
        </p:txBody>
      </p:sp>
      <p:sp>
        <p:nvSpPr>
          <p:cNvPr id="7" name="Chart 8AL2"/>
          <p:cNvSpPr txBox="1"/>
          <p:nvPr/>
        </p:nvSpPr>
        <p:spPr>
          <a:xfrm>
            <a:off x="571500" y="3468359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25-35</a:t>
            </a:r>
            <a:endParaRPr lang="en-GB"/>
          </a:p>
        </p:txBody>
      </p:sp>
      <p:sp>
        <p:nvSpPr>
          <p:cNvPr id="8" name="Chart 8AL3"/>
          <p:cNvSpPr txBox="1"/>
          <p:nvPr/>
        </p:nvSpPr>
        <p:spPr>
          <a:xfrm>
            <a:off x="571500" y="3087391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35-45</a:t>
            </a:r>
            <a:endParaRPr lang="en-GB"/>
          </a:p>
        </p:txBody>
      </p:sp>
      <p:sp>
        <p:nvSpPr>
          <p:cNvPr id="10" name="Chart 8AL4"/>
          <p:cNvSpPr txBox="1"/>
          <p:nvPr/>
        </p:nvSpPr>
        <p:spPr>
          <a:xfrm>
            <a:off x="571500" y="2706424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45-55</a:t>
            </a:r>
            <a:endParaRPr lang="en-GB"/>
          </a:p>
        </p:txBody>
      </p:sp>
      <p:sp>
        <p:nvSpPr>
          <p:cNvPr id="11" name="Chart 8AL5"/>
          <p:cNvSpPr txBox="1"/>
          <p:nvPr/>
        </p:nvSpPr>
        <p:spPr>
          <a:xfrm>
            <a:off x="571500" y="2325456"/>
            <a:ext cx="3243765" cy="380968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GB" smtClean="0"/>
              <a:t>Age 55 Plus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3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traffic lights module</a:t>
            </a:r>
            <a:endParaRPr lang="en-GB" dirty="0"/>
          </a:p>
        </p:txBody>
      </p:sp>
      <p:sp>
        <p:nvSpPr>
          <p:cNvPr id="7" name="Rectangle 6"/>
          <p:cNvSpPr/>
          <p:nvPr>
            <p:custDataLst>
              <p:tags r:id="rId1"/>
            </p:custDataLst>
          </p:nvPr>
        </p:nvSpPr>
        <p:spPr>
          <a:xfrm>
            <a:off x="1429789" y="2369126"/>
            <a:ext cx="1657350" cy="1905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>
            <p:custDataLst>
              <p:tags r:id="rId2"/>
            </p:custDataLst>
          </p:nvPr>
        </p:nvSpPr>
        <p:spPr>
          <a:xfrm>
            <a:off x="3585556" y="2398220"/>
            <a:ext cx="1657350" cy="1905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5759682" y="2369126"/>
            <a:ext cx="828675" cy="9525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smtClean="0"/>
              <a:t>Trafficlights.</a:t>
            </a:r>
            <a:r>
              <a:rPr lang="en-GB" sz="2800" b="1" smtClean="0"/>
              <a:t> SetTrafficLights(greenLimit,yellowLimit)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36604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67073" y="631770"/>
            <a:ext cx="4800039" cy="3823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trafficlights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47627" y="6317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 err="1" smtClean="0"/>
              <a:t>Trafficlights</a:t>
            </a:r>
            <a:r>
              <a:rPr lang="en-GB" sz="2000" b="1" dirty="0" smtClean="0"/>
              <a:t>.</a:t>
            </a:r>
            <a:r>
              <a:rPr lang="en-GB" sz="2000" b="1" dirty="0"/>
              <a:t> </a:t>
            </a:r>
            <a:r>
              <a:rPr lang="en-GB" sz="2000" b="1" dirty="0" err="1" smtClean="0"/>
              <a:t>SetTrafficLightsFromMatrix</a:t>
            </a:r>
            <a:r>
              <a:rPr lang="en-GB" sz="2000" b="1" dirty="0" smtClean="0"/>
              <a:t>()</a:t>
            </a:r>
            <a:endParaRPr lang="en-GB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941174"/>
              </p:ext>
            </p:extLst>
          </p:nvPr>
        </p:nvGraphicFramePr>
        <p:xfrm>
          <a:off x="1017847" y="2814473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5789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0845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91478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9034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Bottom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>
                          <a:solidFill>
                            <a:schemeClr val="tx1"/>
                          </a:solidFill>
                        </a:rPr>
                        <a:t>image based on Top 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Under 20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51.7%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10.3%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028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20-25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25.0%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12.5%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4938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25-35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30.4%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8.7%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715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35-45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18.5%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29.6%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148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45-55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18.5%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22.2%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17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55 Plus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27.5%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mtClean="0"/>
                        <a:t>30.0%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061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18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SortRows(byColumn=1)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851954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transformations.sorting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SortColumns() - default ( vals from row 1 only)
['26%', '21%', '18%', '18%', '16%', '15%', '11%', '10%', '9%']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41174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transformations.sorting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4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SortColumns(byRow=1)
['40%', '21%', '20%', '19%', '17%', '13%', '10%', '7%', '6%']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9196719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34700" y="631770"/>
            <a:ext cx="3732414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transformations.sorting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5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14150"/>
            <a:ext cx="9144000" cy="826682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BaseSummaryToSeriesHeadings['Top 2 (n=26%)', 'Bottom 2 (n=18%)', 'Strongly Agree (n=15%)', 'Agree (n=11%)', 'Somewhat Agree (n=16%)', 'Neither Disagree nor Agree (n=21%)', 'Somewhat Disagree (n=18%)', 'Disagree (n=9%)', 'Strongly Disagree 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6896265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transformations.base_summaries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93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860372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BaseSummaryToCategoryHeadings['Male (n=92)', 'Female (n=86)']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3083028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31770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transformations.base_summaries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7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002118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pt-BR" sz="1600" smtClean="0"/>
              <a:t>BaseSummaryToTableRows['(n=26%)', '(n=18%)', '(n=15%)', '(n=11%)', '(n=16%)', '(n=21%)', '(n=18%)', '(n=9%)', '(n=10%)']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4173424"/>
              </p:ext>
            </p:extLst>
          </p:nvPr>
        </p:nvGraphicFramePr>
        <p:xfrm>
          <a:off x="2032000" y="2152996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7652084" y="619738"/>
            <a:ext cx="4415030" cy="382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transformations.base_summaries</a:t>
            </a:r>
            <a:r>
              <a:rPr lang="en-GB" dirty="0" smtClean="0"/>
              <a:t>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66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-5715"/>
            <a:ext cx="9144000" cy="694108"/>
          </a:xfrm>
        </p:spPr>
        <p:txBody>
          <a:bodyPr>
            <a:noAutofit/>
          </a:bodyPr>
          <a:lstStyle/>
          <a:p>
            <a:pPr algn="l"/>
            <a:r>
              <a:rPr lang="en-GB" sz="1600" smtClean="0"/>
              <a:t>TopNSummary(2) Top 2 - 12%</a:t>
            </a:r>
            <a:endParaRPr lang="en-GB" sz="1600" dirty="0"/>
          </a:p>
        </p:txBody>
      </p:sp>
      <p:graphicFrame>
        <p:nvGraphicFramePr>
          <p:cNvPr id="9" name="Chart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9715929"/>
              </p:ext>
            </p:extLst>
          </p:nvPr>
        </p:nvGraphicFramePr>
        <p:xfrm>
          <a:off x="1774825" y="1014150"/>
          <a:ext cx="8128000" cy="398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8329352" y="631770"/>
            <a:ext cx="3737761" cy="382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4.2 </a:t>
            </a:r>
            <a:r>
              <a:rPr lang="en-GB" dirty="0" err="1" smtClean="0"/>
              <a:t>transformations.compute</a:t>
            </a:r>
            <a:r>
              <a:rPr lang="en-GB" dirty="0" smtClean="0"/>
              <a:t> module</a:t>
            </a:r>
            <a:endParaRPr lang="en-GB" dirty="0"/>
          </a:p>
        </p:txBody>
      </p:sp>
      <p:sp>
        <p:nvSpPr>
          <p:cNvPr id="3" name="Rectangle 7"/>
          <p:cNvSpPr/>
          <p:nvPr/>
        </p:nvSpPr>
        <p:spPr>
          <a:xfrm>
            <a:off x="0" y="4999487"/>
            <a:ext cx="12192000" cy="1858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dirty="0" smtClean="0"/>
              <a:t>NOTE: Installed </a:t>
            </a:r>
            <a:r>
              <a:rPr lang="en-GB" sz="800" dirty="0" err="1" smtClean="0"/>
              <a:t>Transformations.compute</a:t>
            </a:r>
            <a:r>
              <a:rPr lang="en-GB" sz="800" dirty="0" smtClean="0"/>
              <a:t> </a:t>
            </a:r>
            <a:r>
              <a:rPr lang="en-GB" sz="800" dirty="0" err="1" smtClean="0"/>
              <a:t>TopNSummary</a:t>
            </a:r>
            <a:r>
              <a:rPr lang="en-GB" sz="800" dirty="0" smtClean="0"/>
              <a:t> function fails to run, and is specific to a </a:t>
            </a:r>
            <a:r>
              <a:rPr lang="en-GB" sz="800" dirty="0" err="1" smtClean="0"/>
              <a:t>german</a:t>
            </a:r>
            <a:r>
              <a:rPr lang="en-GB" sz="800" dirty="0" smtClean="0"/>
              <a:t> script.   Update as follows:</a:t>
            </a:r>
          </a:p>
          <a:p>
            <a:endParaRPr lang="en-GB" sz="800" dirty="0" smtClean="0"/>
          </a:p>
          <a:p>
            <a:r>
              <a:rPr lang="en-GB" sz="800" dirty="0" err="1"/>
              <a:t>def</a:t>
            </a:r>
            <a:r>
              <a:rPr lang="en-GB" sz="800" dirty="0"/>
              <a:t> </a:t>
            </a:r>
            <a:r>
              <a:rPr lang="en-GB" sz="800" dirty="0" err="1"/>
              <a:t>TopNSummary</a:t>
            </a:r>
            <a:r>
              <a:rPr lang="en-GB" sz="800" dirty="0"/>
              <a:t>(n):</a:t>
            </a:r>
          </a:p>
          <a:p>
            <a:r>
              <a:rPr lang="en-GB" sz="800" dirty="0"/>
              <a:t>    from </a:t>
            </a:r>
            <a:r>
              <a:rPr lang="en-GB" sz="800" dirty="0" err="1"/>
              <a:t>globals</a:t>
            </a:r>
            <a:r>
              <a:rPr lang="en-GB" sz="800" dirty="0"/>
              <a:t> import *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if the table hasn't got enough rows do nothing</a:t>
            </a:r>
          </a:p>
          <a:p>
            <a:r>
              <a:rPr lang="en-GB" sz="800" dirty="0"/>
              <a:t>    if(</a:t>
            </a:r>
            <a:r>
              <a:rPr lang="en-GB" sz="800" dirty="0" err="1"/>
              <a:t>Matrix.Count</a:t>
            </a:r>
            <a:r>
              <a:rPr lang="en-GB" sz="800" dirty="0"/>
              <a:t> &lt; n):</a:t>
            </a:r>
          </a:p>
          <a:p>
            <a:r>
              <a:rPr lang="en-GB" sz="800" dirty="0"/>
              <a:t>        return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#col1 = None</a:t>
            </a:r>
          </a:p>
          <a:p>
            <a:r>
              <a:rPr lang="en-GB" sz="800" dirty="0"/>
              <a:t>    #col2 = None</a:t>
            </a:r>
          </a:p>
          <a:p>
            <a:r>
              <a:rPr lang="en-GB" sz="800" dirty="0"/>
              <a:t>    #for col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#    if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col1 = col</a:t>
            </a:r>
          </a:p>
          <a:p>
            <a:r>
              <a:rPr lang="en-GB" sz="800" dirty="0"/>
              <a:t>    #    </a:t>
            </a:r>
            <a:r>
              <a:rPr lang="en-GB" sz="800" dirty="0" err="1"/>
              <a:t>elif</a:t>
            </a:r>
            <a:r>
              <a:rPr lang="en-GB" sz="800" dirty="0"/>
              <a:t> </a:t>
            </a:r>
            <a:r>
              <a:rPr lang="en-GB" sz="800" dirty="0" err="1"/>
              <a:t>col.Label</a:t>
            </a:r>
            <a:r>
              <a:rPr lang="en-GB" sz="800" dirty="0"/>
              <a:t> == "</a:t>
            </a:r>
            <a:r>
              <a:rPr lang="en-GB" sz="800" dirty="0" err="1"/>
              <a:t>trifft</a:t>
            </a:r>
            <a:r>
              <a:rPr lang="en-GB" sz="800" dirty="0"/>
              <a:t> </a:t>
            </a:r>
            <a:r>
              <a:rPr lang="en-GB" sz="800" dirty="0" err="1"/>
              <a:t>eher</a:t>
            </a:r>
            <a:r>
              <a:rPr lang="en-GB" sz="800" dirty="0"/>
              <a:t> </a:t>
            </a:r>
            <a:r>
              <a:rPr lang="en-GB" sz="800" dirty="0" err="1"/>
              <a:t>zu</a:t>
            </a:r>
            <a:r>
              <a:rPr lang="en-GB" sz="800" dirty="0"/>
              <a:t>":</a:t>
            </a:r>
          </a:p>
          <a:p>
            <a:r>
              <a:rPr lang="en-GB" sz="800" dirty="0"/>
              <a:t>    #        col2 = col</a:t>
            </a:r>
          </a:p>
          <a:p>
            <a:r>
              <a:rPr lang="en-GB" sz="800" dirty="0"/>
              <a:t>    #for row in Matrix:</a:t>
            </a:r>
          </a:p>
          <a:p>
            <a:r>
              <a:rPr lang="en-GB" sz="800" dirty="0"/>
              <a:t>    #    row[</a:t>
            </a:r>
            <a:r>
              <a:rPr lang="en-GB" sz="800" dirty="0" err="1"/>
              <a:t>newCol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(row[col1][0].</a:t>
            </a:r>
            <a:r>
              <a:rPr lang="en-GB" sz="800" dirty="0" err="1"/>
              <a:t>GetNumericValue</a:t>
            </a:r>
            <a:r>
              <a:rPr lang="en-GB" sz="800" dirty="0"/>
              <a:t>() + row[col2][0].</a:t>
            </a:r>
            <a:r>
              <a:rPr lang="en-GB" sz="800" dirty="0" err="1"/>
              <a:t>GetNumericValue</a:t>
            </a:r>
            <a:r>
              <a:rPr lang="en-GB" sz="800" dirty="0"/>
              <a:t>()))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insert a blank row after n to hold our values</a:t>
            </a:r>
          </a:p>
          <a:p>
            <a:r>
              <a:rPr lang="en-GB" sz="800" dirty="0"/>
              <a:t>    </a:t>
            </a:r>
            <a:r>
              <a:rPr lang="en-GB" sz="800" dirty="0" err="1"/>
              <a:t>newRow</a:t>
            </a:r>
            <a:r>
              <a:rPr lang="en-GB" sz="800" dirty="0"/>
              <a:t> = </a:t>
            </a:r>
            <a:r>
              <a:rPr lang="en-GB" sz="800" dirty="0" err="1"/>
              <a:t>Matrix.InsertBlankRowAfter</a:t>
            </a:r>
            <a:r>
              <a:rPr lang="en-GB" sz="800" dirty="0"/>
              <a:t>(Matrix[Matrix.Count-1].Member,"</a:t>
            </a:r>
            <a:r>
              <a:rPr lang="en-GB" sz="800" dirty="0" err="1"/>
              <a:t>topN</a:t>
            </a:r>
            <a:r>
              <a:rPr lang="en-GB" sz="800" dirty="0"/>
              <a:t>","Top " + </a:t>
            </a:r>
            <a:r>
              <a:rPr lang="en-GB" sz="800" dirty="0" err="1"/>
              <a:t>str</a:t>
            </a:r>
            <a:r>
              <a:rPr lang="en-GB" sz="800" dirty="0"/>
              <a:t>(n))</a:t>
            </a:r>
          </a:p>
          <a:p>
            <a:r>
              <a:rPr lang="en-GB" sz="800" dirty="0"/>
              <a:t>    </a:t>
            </a:r>
          </a:p>
          <a:p>
            <a:r>
              <a:rPr lang="en-GB" sz="800" dirty="0"/>
              <a:t>    # go across all the columns and sum the values</a:t>
            </a:r>
          </a:p>
          <a:p>
            <a:r>
              <a:rPr lang="en-GB" sz="800" dirty="0"/>
              <a:t>    for </a:t>
            </a:r>
            <a:r>
              <a:rPr lang="en-GB" sz="800" dirty="0" err="1"/>
              <a:t>crossbreak</a:t>
            </a:r>
            <a:r>
              <a:rPr lang="en-GB" sz="800" dirty="0"/>
              <a:t> in </a:t>
            </a:r>
            <a:r>
              <a:rPr lang="en-GB" sz="800" dirty="0" err="1"/>
              <a:t>Matrix.TopAxis.DataMembers</a:t>
            </a:r>
            <a:r>
              <a:rPr lang="en-GB" sz="800" dirty="0"/>
              <a:t>:</a:t>
            </a:r>
          </a:p>
          <a:p>
            <a:r>
              <a:rPr lang="en-GB" sz="800" dirty="0"/>
              <a:t>        </a:t>
            </a:r>
            <a:r>
              <a:rPr lang="en-GB" sz="800" dirty="0" err="1"/>
              <a:t>sumVal</a:t>
            </a:r>
            <a:r>
              <a:rPr lang="en-GB" sz="800" dirty="0"/>
              <a:t> = 0</a:t>
            </a:r>
          </a:p>
          <a:p>
            <a:r>
              <a:rPr lang="en-GB" sz="800" dirty="0"/>
              <a:t>        for </a:t>
            </a:r>
            <a:r>
              <a:rPr lang="en-GB" sz="800" dirty="0" err="1"/>
              <a:t>rowNum</a:t>
            </a:r>
            <a:r>
              <a:rPr lang="en-GB" sz="800" dirty="0"/>
              <a:t> in range(0,n):</a:t>
            </a:r>
          </a:p>
          <a:p>
            <a:r>
              <a:rPr lang="en-GB" sz="800" dirty="0"/>
              <a:t>            </a:t>
            </a:r>
            <a:r>
              <a:rPr lang="en-GB" sz="800" dirty="0" err="1"/>
              <a:t>sumVal</a:t>
            </a:r>
            <a:r>
              <a:rPr lang="en-GB" sz="800" dirty="0"/>
              <a:t> += Matrix[</a:t>
            </a:r>
            <a:r>
              <a:rPr lang="en-GB" sz="800" dirty="0" err="1"/>
              <a:t>rowNum</a:t>
            </a:r>
            <a:r>
              <a:rPr lang="en-GB" sz="800" dirty="0"/>
              <a:t>][</a:t>
            </a:r>
            <a:r>
              <a:rPr lang="en-GB" sz="800" dirty="0" err="1"/>
              <a:t>crossbreak</a:t>
            </a:r>
            <a:r>
              <a:rPr lang="en-GB" sz="800" dirty="0"/>
              <a:t>][0].</a:t>
            </a:r>
            <a:r>
              <a:rPr lang="en-GB" sz="800" dirty="0" err="1"/>
              <a:t>GetNumericValue</a:t>
            </a:r>
            <a:r>
              <a:rPr lang="en-GB" sz="800" dirty="0"/>
              <a:t>()</a:t>
            </a:r>
          </a:p>
          <a:p>
            <a:r>
              <a:rPr lang="en-GB" sz="800" dirty="0"/>
              <a:t>        Matrix[Matrix.Count-1][</a:t>
            </a:r>
            <a:r>
              <a:rPr lang="en-GB" sz="800" dirty="0" err="1"/>
              <a:t>crossbreak</a:t>
            </a:r>
            <a:r>
              <a:rPr lang="en-GB" sz="800" dirty="0"/>
              <a:t>].</a:t>
            </a:r>
            <a:r>
              <a:rPr lang="en-GB" sz="800" dirty="0" err="1"/>
              <a:t>AddValue</a:t>
            </a:r>
            <a:r>
              <a:rPr lang="en-GB" sz="800" dirty="0"/>
              <a:t>(</a:t>
            </a:r>
            <a:r>
              <a:rPr lang="en-GB" sz="800" dirty="0" err="1"/>
              <a:t>str</a:t>
            </a:r>
            <a:r>
              <a:rPr lang="en-GB" sz="800" dirty="0"/>
              <a:t>(</a:t>
            </a:r>
            <a:r>
              <a:rPr lang="en-GB" sz="800" dirty="0" err="1"/>
              <a:t>int</a:t>
            </a:r>
            <a:r>
              <a:rPr lang="en-GB" sz="800" dirty="0"/>
              <a:t>( </a:t>
            </a:r>
            <a:r>
              <a:rPr lang="en-GB" sz="800" dirty="0" err="1"/>
              <a:t>sumVal</a:t>
            </a:r>
            <a:r>
              <a:rPr lang="en-GB" sz="800" dirty="0"/>
              <a:t>*100)) + "%")</a:t>
            </a:r>
          </a:p>
        </p:txBody>
      </p:sp>
    </p:spTree>
    <p:extLst>
      <p:ext uri="{BB962C8B-B14F-4D97-AF65-F5344CB8AC3E}">
        <p14:creationId xmlns:p14="http://schemas.microsoft.com/office/powerpoint/2010/main" val="2070791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48:50.8061241+00:00&lt;/d2p1:LastUpdated&gt;&lt;d2p1:Script&gt;ZnJvbSBUcmFuc2Zvcm1hdGlvbnMuYmFzZV9zdW1tYXJpZXMgaW1wb3J0IEJhc2VTdW1tYXJ5VG9TZXJpZXNIZWFkaW5ncw0KQmFzZVN1bW1hcnlUb1Nlcmllc0hlYWRpbmdzKCkNCng9W3IuTWVtYmVyLkxhYmVsIGZvciByIGluIE1hdHJpeF0NCk1hdHJpeC5MYWJlbCA9ICJCYXNlU3VtbWFyeVRvU2VyaWVzSGVhZGluZ3MiICsgc3RyKHgpDQo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49:15.6570235+00:00&lt;/d2p1:LastUpdated&gt;&lt;d2p1:Script&gt;ZnJvbSBUcmFuc2Zvcm1hdGlvbnMuYmFzZV9zdW1tYXJpZXMgaW1wb3J0IEJhc2VTdW1tYXJ5VG9TZXJpZXNIZWFkaW5ncw0KQmFzZVN1bW1hcnlUb1Nlcmllc0hlYWRpbmdzKCkNCk1hdHJpeC5MYWJlbCA9ICJCYXNlU3VtbWFyeVRvU2VyaWVzSGVhZGluZ3MiIA0KDQo=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ollette&lt;/d2p1:CreatedBy&gt;&lt;d2p1:LastUpdated&gt;2016-03-03T15:51:08.7186834+00:00&lt;/d2p1:LastUpdated&gt;&lt;d2p1:Script&gt;ZnJvbSBUcmFuc2Zvcm1hdGlvbnMuYmFzZV9zdW1tYXJpZXMgaW1wb3J0IEJhc2VTdW1tYXJ5VG9DYXRlZ29yeUhlYWRpbmdzDQpCYXNlU3VtbWFyeVRvQ2F0ZWdvcnlIZWFkaW5ncygpDQoNCng9W2MuVG9wTWVtYmVyLkxhYmVsIGZvciBjIGluIE1hdHJpeFswXV0NCk1hdHJpeC5MYWJlbCA9ICJCYXNlU3VtbWFyeVRvQ2F0ZWdvcnlIZWFkaW5ncyIgKyBzdHIoeCkNC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ShowHiddenMembers&gt;true&lt;/d2p1:ShowHiddenMembers&gt;&lt;/d2p1:RowCombinationSettings&gt;&lt;d2p1:Transformation&gt;&lt;d2p1:PackagedScript&gt;&lt;d2p1:CreatedBy&gt;Collette&lt;/d2p1:CreatedBy&gt;&lt;d2p1:LastUpdated&gt;2016-03-03T15:50:54.0708548+00:00&lt;/d2p1:LastUpdated&gt;&lt;d2p1:Script&gt;ZnJvbSBUcmFuc2Zvcm1hdGlvbnMuYmFzZV9zdW1tYXJpZXMgaW1wb3J0IEJhc2VTdW1tYXJ5VG9DYXRlZ29yeUhlYWRpbmdzDQpCYXNlU3VtbWFyeVRvQ2F0ZWdvcnlIZWFkaW5ncygpDQoNCg0KTWF0cml4LkxhYmVsID0gIkJhc2VTdW1tYXJ5VG9DYXRlZ29yeUhlYWRpbmdzIiANC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52:05.7765382+00:00&lt;/d2p1:LastUpdated&gt;&lt;d2p1:Script&gt;ZnJvbSBUcmFuc2Zvcm1hdGlvbnMuYmFzZV9zdW1tYXJpZXMgaW1wb3J0IEJhc2VTdW1tYXJ5VG9UYWJsZVJvd3MNCkJhc2VTdW1tYXJ5VG9UYWJsZVJvd3MoKQ0KDQp4PVtyLk1lbWJlci5MYWJlbCBmb3IgciBpbiBNYXRyaXhdDQpNYXRyaXguTGFiZWwgPSAiQmFzZVN1bW1hcnlUb1RhYmxlUm93cyIgKyBzdHIoeCkNCg0K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1:10:35.5969804+00:00&lt;/d2p1:LastUpdated&gt;&lt;d2p1:Script&gt;ZnJvbSBUcmFuc2Zvcm1hdGlvbnMuYmFzZV9zdW1tYXJpZXMgaW1wb3J0IEJhc2VTdW1tYXJ5VG9UYWJsZVJvd3MNCkJhc2VTdW1tYXJ5VG9UYWJsZVJvd3MoKQ0KDQpNYXRyaXguTGFiZWwgPSAiQmFzZVN1bW1hcnlUb1RhYmxlUm93cyIgDQoNCg==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ollette&lt;/d2p1:CreatedBy&gt;&lt;d2p1:LastUpdated&gt;2016-03-03T16:01:17.4860262+00:00&lt;/d2p1:LastUpdated&gt;&lt;d2p1:Script&gt;ZnJvbSBUcmFuc2Zvcm1hdGlvbnMuY29tcHV0ZSBpbXBvcnQgVG9wTlN1bW1hcnkNClRvcE5TdW1tYXJ5KDIpDQoNCk1hdHJpeC5MYWJlbCA9ICJUb3BOU3VtbWFyeSgyKSAiICsgTWF0cml4W01hdHJpeC5Db3VudC0xXS5NZW1iZXIuTGFiZWwgKyAiIC0gIiArIHN0cihNYXRyaXhbTWF0cml4LkNvdW50LTFdWzBdWzBdLlZhbHVlKQ0KDQo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01:42.3790192+00:00&lt;/d2p1:LastUpdated&gt;&lt;d2p1:Script&gt;ZnJvbSBUcmFuc2Zvcm1hdGlvbnMuY29tcHV0ZSBpbXBvcnQgVG9wTlN1bW1hcnkNClRvcE5TdW1tYXJ5KDIpDQoNCk1hdHJpeC5MYWJlbCA9ICJUb3BOU3VtbWFyeSgyKSINCg0K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/d2p1:RowCombinationSettings&gt;&lt;d2p1:Transformation&gt;&lt;d2p1:PackagedScript&gt;&lt;d2p1:CreatedBy&gt;ccurson&lt;/d2p1:CreatedBy&gt;&lt;d2p1:LastUpdated&gt;2016-03-08T14:53:12.7770605+00:00&lt;/d2p1:LastUpdated&gt;&lt;d2p1:Script&gt;ZnJvbSBUcmFuc2Zvcm1hdGlvbnMuY29tcHV0ZSBpbXBvcnQgVG9wTlN1bW1hcnkNClRvcE5TdW1tYXJ5KDEwKQ0KDQpNYXRyaXguTGFiZWwgPSAiVG9wTlN1bW1hcnkoMTApICIgKyBNYXRyaXhbTWF0cml4LkNvdW50LTFdLk1lbWJlci5MYWJlbCANCg0K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ombine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31T13:56:53.4104489+01:00&lt;/d2p1:LastUpdated&gt;&lt;d2p1:Script&gt;ZnJvbSBUcmFuc2Zvcm1hdGlvbnMuY29tcHV0ZSBpbXBvcnQgVG9wTlN1bW1hcnkNClRvcE5TdW1tYXJ5KDEwKQ0KDQpNYXRyaXguTGFiZWwgPSAiVG9wTlN1bW1hcnkoMTApIiANCg0KDQo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5:18.4531154+00:00&lt;/d2p1:LastUpdated&gt;&lt;d2p1:Script&gt;ZnJvbSBUcmFuc2Zvcm1hdGlvbnMuc29ydGluZyBpbXBvcnQgU29ydFJvd3MNClNvcnRSb3dzKCkNCg0KTWF0cml4LkRlbGV0ZUNvbHVtbigxKQ0KeD1bclswXVswXS5WYWx1ZSBmb3IgciBpbiBNYXRyaXhdDQpNYXRyaXguTGFiZWwgPSAiU29ydFJvd3MoKSAtIGRlZmF1bHQgKCB2YWxzIGZyb20gY29sIDEgb25seSlcbiIgKyBzdHIoeCkNCg==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5:12.9687127+00:00&lt;/d2p1:LastUpdated&gt;&lt;d2p1:Script&gt;eD0wDQp5PTENCmZyb20gVHJhbnNmb3JtYXRpb25zLmNvbXB1dGUgaW1wb3J0IENvbHVtbkRpZmZlcmVuY2UNCkNvbHVtbkRpZmZlcmVuY2UoeCx5KQ0KDQpNYXRyaXguRGVsZXRlQ29sdW1uKDApDQpNYXRyaXguRGVsZXRlQ29sdW1uKDApDQoNCiAgICANCng9W3JbMF1bMF0uVmFsdWUgZm9yIHIgaW4gTWF0cml4XQ0KTWF0cml4LkxhYmVsID0gIkNvbHVtbkRpZmZlcmVuY2UoMCwxKSIgKyBzdHIoeCk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6:26.4013422+00:00&lt;/d2p1:LastUpdated&gt;&lt;d2p1:Script&gt;DQpmcm9tIFRyYW5zZm9ybWF0aW9ucy5jb21wdXRlIGltcG9ydCBDb2x1bW5EaWZmZXJlbmNlDQp4PTANCnk9MQ0KQ29sdW1uRGlmZmVyZW5jZSh4LHkpDQpNYXRyaXguTGFiZWwgPSAiQ29sdW1uRGlmZmVyZW5jZSgwLDEpIg0KDQo=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47:55.6336909+00:00&lt;/d2p1:LastUpdated&gt;&lt;d2p1:Script&gt;DQoNCmZyb20gVHJhbnNmb3JtYXRpb25zLmNvbXB1dGUgaW1wb3J0IFJlbnVtYmVyU2lnVGVzdHMNClJlbnVtYmVyU2lnVGVzdHMoKQ0KICAgICAgICANCk1hdHJpeC5MYWJlbCA9ICJSZW51bWJlclNpZ1Rlc3RzKCkiICsgc3RyKFtzdHIoY29sLkxhYmVsICsgIiAiICsgY29sLk1lbWJlclNpZ1Rlc3RIZWFkaW5nKSBmb3IgY29sIGluIE1hdHJpeC5Ub3BBeGlzLkRhdGFNZW1iZXJzXSkNCg0K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48:08.0616056+00:00&lt;/d2p1:LastUpdated&gt;&lt;d2p1:Script&gt;DQpmcm9tIFRyYW5zZm9ybWF0aW9ucy5jb21wdXRlIGltcG9ydCBSZW51bWJlclNpZ1Rlc3RzDQpSZW51bWJlclNpZ1Rlc3RzKCkNCk1hdHJpeC5MYWJlbCA9ICJSZW51bWJlclNpZ1Rlc3RzKCkiDQoNCg=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4:46:11.9533436+00:00&lt;/d2p1:LastUpdated&gt;&lt;d2p1:Script&gt;DQpmcm9tIFRyYW5zZm9ybWF0aW9ucy5jb21wdXRlIGltcG9ydCBOdW1iZXJEb3duYnJlYWtzDQpOdW1iZXJEb3duYnJlYWtzKCIuLi4iKQ0KTWF0cml4LkxhYmVsID0gIk51bWJlckRvd25icmVha3MoJy4uLicpICIgKyBNYXRyaXhbMF0uTWVtYmVyLkxhYmVsDQoNCg==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4:46:20.0583142+00:00&lt;/d2p1:LastUpdated&gt;&lt;d2p1:Script&gt;DQpmcm9tIFRyYW5zZm9ybWF0aW9ucy5jb21wdXRlIGltcG9ydCBOdW1iZXJEb3duYnJlYWtzDQpOdW1iZXJEb3duYnJlYWtzKCIuLi4iKQ0KTWF0cml4LkxhYmVsID0gIk51bWJlckRvd25icmVha3MoJy4uLicpIg0KDQo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1:19:52.9319177+00:00&lt;/d2p1:LastUpdated&gt;&lt;d2p1:Script&gt;DQpmcm9tIFRyYW5zZm9ybWF0aW9ucy5jc3Z2YWx1ZXMgaW1wb3J0IEdldENzdlZhbA0KZmlsZSA9ICJ0cmFuc2Zvcm1hdGlvbnNcXHV0aWxzXFxjaGFydF9jb2xvcnMudHh0Ig0KbmFtZSA9ICJCb3R0b20gMiINCnggPSBHZXRDc3ZWYWwoZmlsZSwgbmFtZSkNCk1hdHJpeC5MYWJlbCA9ICJHZXRDc3ZWYWwoZmlsZSwgbmFtZSkgIiArIHN0cih4KQ==&lt;/d2p1:Script&gt;&lt;/d2p1:PackagedScript&gt;&lt;/d2p1:Transformation&gt;&lt;/Query&gt;&lt;Version&gt;4.2.0.0&lt;/Version&gt;&lt;/ShapeLink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3:07.6665569+00:00&lt;/d2p1:LastUpdated&gt;&lt;d2p1:Script&gt;DQpmcm9tIFRyYW5zZm9ybWF0aW9ucy5tYW5pcHVsYXRlIGltcG9ydCBJbnNlcnRSb3cNCkluc2VydFJvdygxLCBsYWJlbCA9ICJhYmMtcm93IikNCk1hdHJpeC5MYWJlbCA9ICJJbnNlcnRSb3coMSwgbGFiZWwgPSAnYWJjLXJvdycpIC0gIiArIE1hdHJpeFsxXS5NZW1iZXIuTGFiZWwNCg==&lt;/d2p1:Script&gt;&lt;/d2p1:PackagedScript&gt;&lt;/d2p1:Transformation&gt;&lt;/Query&gt;&lt;Version&gt;4.2.0.0&lt;/Version&gt;&lt;/ShapeLink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curson&lt;/d2p1:CreatedBy&gt;&lt;d2p1:LastUpdated&gt;2016-03-08T11:20:29.247031+00:00&lt;/d2p1:LastUpdated&gt;&lt;d2p1:Script&gt;DQpmcm9tIFRyYW5zZm9ybWF0aW9ucy5tYW5pcHVsYXRlIGltcG9ydCBJbnNlcnRSb3cNCkluc2VydFJvdygxLCBsYWJlbCA9ICJhYmMtcm93IikNCk1hdHJpeC5MYWJlbCA9ICJJbnNlcnRSb3coMSwgbGFiZWwgPSAnYWJjLXJvdycpIC0gIiArIE1hdHJpeFsxXS5NZW1iZXIuTGFiZWwNCg0K&lt;/d2p1:Script&gt;&lt;/d2p1:PackagedScript&gt;&lt;/d2p1:Transformation&gt;&lt;/Query&gt;&lt;Version&gt;4.2.0.0&lt;/Version&gt;&lt;/ShapeLink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5:04.1178543+00:00&lt;/d2p1:LastUpdated&gt;&lt;d2p1:Script&gt;DQpmcm9tIFRyYW5zZm9ybWF0aW9ucy5tYW5pcHVsYXRlIGltcG9ydCBJbnNlcnRDb2x1bW4NCkluc2VydENvbHVtbigxLCBsYWJlbCA9ICJhYmMtY29sdW1uIikNCk1hdHJpeC5MYWJlbCA9ICJJbnNlcnRDb2x1bW4oMSwgbGFiZWwgPSAnYWJjLWNvbHVtbicpIC0gIiArIE1hdHJpeFsxXVsxXS5Ub3BNZW1iZXIuTGFiZWw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5:34.3132425+00:00&lt;/d2p1:LastUpdated&gt;&lt;d2p1:Script&gt;ZnJvbSBUcmFuc2Zvcm1hdGlvbnMuc29ydGluZyBpbXBvcnQgU29ydFJvd3MNClNvcnRSb3dzKCkNCg0KTWF0cml4LkxhYmVsID0gIlNvcnRSb3dzKCkgc3VwcG9ydCINCg==&lt;/d2p1:Script&gt;&lt;/d2p1:PackagedScript&gt;&lt;/d2p1:Transformation&gt;&lt;/Query&gt;&lt;Version&gt;4.2.0.0&lt;/Version&gt;&lt;/ShapeLink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3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/d2p1:RowCombinationSettings&gt;&lt;d2p1:Transformation&gt;&lt;d2p1:PackagedScript&gt;&lt;d2p1:CreatedBy&gt;Collette&lt;/d2p1:CreatedBy&gt;&lt;d2p1:LastUpdated&gt;2016-03-03T16:55:18.5265699+00:00&lt;/d2p1:LastUpdated&gt;&lt;d2p1:Script&gt;DQpmcm9tIFRyYW5zZm9ybWF0aW9ucy5tYW5pcHVsYXRlIGltcG9ydCBJbnNlcnRDb2x1bW4NCkluc2VydENvbHVtbigxLCBsYWJlbCA9ICJhYmMtY29sdW1uIikNCk1hdHJpeC5MYWJlbCA9ICJJbnNlcnRDb2x1bW4oMSwgbGFiZWwgPSAnYWJjLWNvbHVtbicpIC0gIiArIE1hdHJpeFswXVsxXS5Ub3BNZW1iZXIuTGFiZWwNCg0K&lt;/d2p1:Script&gt;&lt;/d2p1:PackagedScript&gt;&lt;/d2p1:Transformation&gt;&lt;/Query&gt;&lt;Version&gt;4.2.0.0&lt;/Version&gt;&lt;/ShapeLink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5:49.4275843+00:00&lt;/d2p1:LastUpdated&gt;&lt;d2p1:Script&gt;DQpmcm9tIFRyYW5zZm9ybWF0aW9ucy5tYW5pcHVsYXRlIGltcG9ydCBVbmdyb3VwUm93cw0KVW5ncm91cFJvd3MoKQ0KTWF0cml4LkxhYmVsID0gIlVuZ3JvdXBSb3dzKCkgIC0gIiArIE1hdHJpeFswXVswXS5Ub3BNZW1iZXIuR3JvdXAuTGFiZWwgKyAiIC0gIiArICBNYXRyaXhbMF1bMF0uVG9wTWVtYmVyLkxhYmVsIA0K&lt;/d2p1:Script&gt;&lt;/d2p1:PackagedScript&gt;&lt;/d2p1:Transformation&gt;&lt;/Query&gt;&lt;Version&gt;4.2.0.0&lt;/Version&gt;&lt;/ShapeLink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1[2]&lt;/d2p1:RowSelection&gt;&lt;d2p1:TableName&gt;Table26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2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6:56:00.9619549+00:00&lt;/d2p1:LastUpdated&gt;&lt;d2p1:Script&gt;DQpmcm9tIFRyYW5zZm9ybWF0aW9ucy5tYW5pcHVsYXRlIGltcG9ydCBVbmdyb3VwUm93cw0KVW5ncm91cFJvd3MoKQ0KTWF0cml4LkxhYmVsID0gIlVuZ3JvdXBSb3dzKCkiDQoNCg==&lt;/d2p1:Script&gt;&lt;/d2p1:PackagedScript&gt;&lt;/d2p1:Transformation&gt;&lt;/Query&gt;&lt;Version&gt;4.2.0.0&lt;/Version&gt;&lt;/ShapeLink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2:49:39.6487598+00:00&lt;/d2p1:LastUpdated&gt;&lt;d2p1:Script&gt;DQpmcm9tIFRyYW5zZm9ybWF0aW9ucy5tZXJnZSBpbXBvcnQgTWVyZ2VSb3dzQnlMYWJlbA0KTWVyZ2VSb3dzQnlMYWJlbCgpDQoNCiNpbXBvcnQgdHJhbnNmb3JtYXRpb25zIGFzIHRyDQojeD10ci5NYXRyaXhNYW5pcHVsYXRvcihNYXRyaXgpDQp4PVtjWzBdLlZhbHVlIGZvciBjIGluIE1hdHJpeFswXV0NCk1hdHJpeC5MYWJlbCA9ICJNZXJnZVJvd3NCeUxhYmVsKCkgIC0gIiArIHN0cih4KQ0K&lt;/d2p1:Script&gt;&lt;/d2p1:PackagedScript&gt;&lt;/d2p1:Transformation&gt;&lt;/Query&gt;&lt;Version&gt;4.2.0.0&lt;/Version&gt;&lt;/ShapeLink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3-08T12:48:31.8322449+00:00&lt;/d2p1:LastUpdated&gt;&lt;d2p1:Script&gt;DQpmcm9tIFRyYW5zZm9ybWF0aW9ucy5tZXJnZSBpbXBvcnQgTWVyZ2VSb3dzQnlMYWJlbA0KTWVyZ2VSb3dzQnlMYWJlbCgpDQpNYXRyaXguTGFiZWwgPSAiTWVyZ2VSb3dzQnlMYWJlbCgpIg0KDQo=&lt;/d2p1:Script&gt;&lt;/d2p1:PackagedScript&gt;&lt;/d2p1:Transformation&gt;&lt;/Query&gt;&lt;Version&gt;4.2.0.0&lt;/Version&gt;&lt;/ShapeLink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2:51:17.0142491+00:00&lt;/d2p1:LastUpdated&gt;&lt;d2p1:Script&gt;DQpmcm9tIFRyYW5zZm9ybWF0aW9ucy5tZXJnZSBpbXBvcnQgTWVyZ2VDb2x1bW5zQnlMYWJlbA0KTWVyZ2VDb2x1bW5zQnlMYWJlbCgpDQoNCng9W3JbMF1bMF0uVmFsdWUgZm9yIHIgaW4gTWF0cml4XQ0KTWF0cml4LkxhYmVsID0gIk1lcmdlQ29sdW1uc0J5TGFiZWwoKSAgLSAiICsgc3RyKHgpDQo=&lt;/d2p1:Script&gt;&lt;/d2p1:PackagedScript&gt;&lt;/d2p1:Transformation&gt;&lt;/Query&gt;&lt;Version&gt;4.2.0.0&lt;/Version&gt;&lt;/ShapeLink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RowInGroup&lt;/d2p1:DataQueryType&gt;&lt;d2p1:RowSelection&gt;/0[2]&lt;/d2p1:RowSelection&gt;&lt;d2p1:TableName&gt;Table26&lt;/d2p1:TableName&gt;&lt;/d2p1:DataQueryItem&gt;&lt;d2p1:DataQueryItem&gt;&lt;d2p1:ColumnSelection&gt;/1&lt;/d2p1:ColumnSelection&gt;&lt;d2p1:ConnectionName&gt;Item0&lt;/d2p1:ConnectionName&gt;&lt;d2p1:DataQueryType&gt;SelectRowInGroup&lt;/d2p1:DataQueryType&gt;&lt;d2p1:RowSelection&gt;/1[2]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2:50:32.4179287+00:00&lt;/d2p1:LastUpdated&gt;&lt;d2p1:Script&gt;DQpmcm9tIFRyYW5zZm9ybWF0aW9ucy5tZXJnZSBpbXBvcnQgTWVyZ2VDb2x1bW5zQnlMYWJlbA0KTWVyZ2VDb2x1bW5zQnlMYWJlbCgpDQpNYXRyaXguTGFiZWwgPSAiTWVyZ2VDb2x1bW5zQnlMYWJlbCgpIg0KDQo=&lt;/d2p1:Script&gt;&lt;/d2p1:PackagedScript&gt;&lt;/d2p1:Transformation&gt;&lt;/Query&gt;&lt;Version&gt;4.2.0.0&lt;/Version&gt;&lt;/ShapeLink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0:46.6487856+00:00&lt;/d2p1:LastUpdated&gt;&lt;d2p1:Script&gt;ZnJvbSBUcmFuc2Zvcm1hdGlvbnMubnVtYmVyc3RhdGVtZW50cyBpbXBvcnQgTnVtYmVyU3RhdGVtZW50c0luTWF0cml4DQpOdW1iZXJTdGF0ZW1lbnRzSW5NYXRyaXgoKQ0KTWF0cml4LkxhYmVsID0gIk51bWJlclN0YXRlbWVudHNJbk1hdHJpeCgpIC0gIiArIE1hdHJpeFswXS5NZW1iZXIuTGFiZWwNCg==&lt;/d2p1:Script&gt;&lt;/d2p1:PackagedScript&gt;&lt;/d2p1:Transformation&gt;&lt;/Query&gt;&lt;Version&gt;4.2.0.0&lt;/Version&gt;&lt;/ShapeLink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1:12.504033+00:00&lt;/d2p1:LastUpdated&gt;&lt;d2p1:Script&gt;DQpmcm9tIFRyYW5zZm9ybWF0aW9ucy5udW1iZXJzdGF0ZW1lbnRzIGltcG9ydCBOdW1iZXJTdGF0ZW1lbnRzSW5NYXRyaXgNCk51bWJlclN0YXRlbWVudHNJbk1hdHJpeCgpDQpNYXRyaXguTGFiZWwgPSAiTnVtYmVyU3RhdGVtZW50c0luTWF0cml4KCkiDQoNCg==&lt;/d2p1:Script&gt;&lt;/d2p1:PackagedScript&gt;&lt;/d2p1:Transformation&gt;&lt;/Query&gt;&lt;Version&gt;4.2.0.0&lt;/Version&gt;&lt;/ShapeLink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3-08T13:02:44.5215501+00:00&lt;/d2p1:LastUpdated&gt;&lt;d2p1:Script&gt;ZnJvbSBUcmFuc2Zvcm1hdGlvbnMubnVtYmVyc3RhdGVtZW50cyBpbXBvcnQgU2V0TWF0cml4TGFiZWxUb1N0YXRlbWVudA0KU2V0TWF0cml4TGFiZWxUb1N0YXRlbWVudCgyKQ0KTWF0cml4LkxhYmVsID0gIlNldE1hdHJpeExhYmVsVG9TdGF0ZW1lbnQoMikgLSAiICsgTWF0cml4LkxhYmVsDQo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6:41.372142+00:00&lt;/d2p1:LastUpdated&gt;&lt;d2p1:Script&gt;ZnJvbSBUcmFuc2Zvcm1hdGlvbnMuc29ydGluZyBpbXBvcnQgU29ydFJvd3MNClNvcnRSb3dzKGJ5Q29sdW1uPTEpDQoNCg0KTWF0cml4LkRlbGV0ZUNvbHVtbigwKQ0KeD1bclswXVswXS5WYWx1ZSBmb3IgciBpbiBNYXRyaXhdDQoNCk1hdHJpeC5MYWJlbCA9ICJTb3J0Um93cyhieUNvbHVtbj0xKVxuIiArICBzdHIoeCkNCg==&lt;/d2p1:Script&gt;&lt;/d2p1:PackagedScript&gt;&lt;/d2p1:Transformation&gt;&lt;/Query&gt;&lt;Version&gt;4.2.0.0&lt;/Version&gt;&lt;/ShapeLink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28:59.9809214+01:00&lt;/d3p1:LastUpdated&gt;&lt;d3p1:Script&gt;ZnJvbSBvdmVybGF5IGltcG9ydCBGaW5kU2hhcGUNClNoYXBlWCA9IEZpbmRTaGFwZShTaGFwZS5QYXJlbnQuU2hhcGVzLCJJbWFnZSIpDQoNClNoYXBlLlRleHRGcmFtZS5UZXh0UmFuZ2UuVGV4dCA9ICJTZXRCZ0ltYWdlQW5kU2l6ZShmaWxlTmFtZSlcblxuIiArICJXaWR0aDogIiArIHN0cihTaGFwZVguV2lkdGgpICsgIlxuSGVpZ2h0OiAiICsgc3RyKFNoYXBlWC5IZWlnaHQp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30:17.6514009+01:00&lt;/d3p1:LastUpdated&gt;&lt;d3p1:Script&gt;ZnJvbSBiYWNrZ3JvdW5kcyBpbXBvcnQgU2V0QmdJbWFnZUFuZFNpemUNCmZpbGVOYW1lID0gInRyYW5zZm9ybWF0aW9uc1xcdXRpbHNcXGltYWdlc1xcZ3JlZW5hcnJvdy5wbmciDQpzaXplID0gU2V0QmdJbWFnZUFuZFNpemUoZmlsZU5hbWUsIFNoYXBlKQ0KDQpTaGFwZS5UZXh0RnJhbWUuVGV4dFJhbmdlLlRleHQgID0gZmlsZU5hbWU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5:22.6325028+01:00&lt;/d3p1:LastUpdated&gt;&lt;d3p1:Script&gt;ZnJvbSBvdmVybGF5IGltcG9ydCBGaW5kU2hhcGUNClNoYXBlWCA9IEZpbmRTaGFwZShTaGFwZS5QYXJlbnQuU2hhcGVzLCJJbWFnZSIpDQoNClNoYXBlLlRleHRGcmFtZS5UZXh0UmFuZ2UuVGV4dCA9ICJHZXRQcHRJbWFnZVNpemUoZmlsZU5hbWUpXG5cbiIgKyAiV2lkdGg6ICIgKyBzdHIoU2hhcGVYLldpZHRoKSArICJcbkhlaWdodDogIiArIHN0cihTaGFwZVguSGVpZ2h0KQ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4:53.9040663+01:00&lt;/d3p1:LastUpdated&gt;&lt;d3p1:Script&gt;ZnJvbSBiYWNrZ3JvdW5kcyBpbXBvcnQgR2V0UHB0SW1hZ2VTaXplDQpmaWxlTmFtZSA9ICJ0cmFuc2Zvcm1hdGlvbnNcXHV0aWxzXFxpbWFnZXNcXGdyZWVuYXJyb3cucG5nIg0Kc2l6ZSA9IEdldFBwdEltYWdlU2l6ZShmaWxlTmFtZSkNCg0KU2hhcGUuV2lkdGggPSBzaXplLldpZHRoDQpTaGFwZS5IZWlnaHQgPSBzaXplLkhlaWdodA0KU2hhcGUuVGV4dEZyYW1lLlRleHRSYW5nZS5UZXh0ID0gIkdldFBwdEltYWdlU2l6ZShmaWxlTmFtZSkgIiArIHN0cihzaXplLldpZHRoKSArICIgIiArICBzdHIoc2l6ZS5IZWlnaHQp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46:48.3320926+01:00&lt;/d3p1:LastUpdated&gt;&lt;d3p1:Script&gt;ZnJvbSBvdmVybGF5IGltcG9ydCBGaW5kU2hhcGUNClNoYXBlWCA9IEZpbmRTaGFwZShTaGFwZS5QYXJlbnQuU2hhcGVzLCJJbWFnZSIpDQoNClNoYXBlLlRleHRGcmFtZS5UZXh0UmFuZ2UuVGV4dCA9ICJTZXRCZ0ltYWdlK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30:34.1762426+01:00&lt;/d3p1:LastUpdated&gt;&lt;d3p1:Script&gt;ZnJvbSBiYWNrZ3JvdW5kcyBpbXBvcnQgU2V0QmdJbWFnZQ0KZmlsZU5hbWUgPSAidHJhbnNmb3JtYXRpb25zXFx1dGlsc1xcaW1hZ2VzXFxncmVlbmFycm93LnBuZyINCnNpemUgPSBTZXRCZ0ltYWdlKGZpbGVOYW1lLCBTaGFw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56:46.8771942+01:00&lt;/d3p1:LastUpdated&gt;&lt;d3p1:Script&gt;ZnJvbSBvdmVybGF5IGltcG9ydCBGaW5kU2hhcGUNClNoYXBlWCA9IEZpbmRTaGFwZShTaGFwZS5QYXJlbnQuU2hhcGVzLCJJbWFnZTIiKQ0KDQpTaGFwZS5UZXh0RnJhbWUuVGV4dFJhbmdlLlRleHQgPSAiU2V0QmdQaWN0dXJlQ2VudGVyKFNoYXBlLGZpbGVOYW1lKVxuXG4iICsgIldpZHRoOiAiICsgc3RyKFNoYXBlWC5XaWR0aCkgKyAiXG5IZWlnaHQ6ICIgKyBzdHIoU2hhcGVYLkhlaWdodC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4:56:03.0504406+01:00&lt;/d3p1:LastUpdated&gt;&lt;d3p1:Script&gt;ZnJvbSBiYWNrZ3JvdW5kcyBpbXBvcnQgU2V0QmdQaWN0dXJlQ2VudGVyDQpmaWxlTmFtZSA9ICJ0cmFuc2Zvcm1hdGlvbnNcXHV0aWxzXFxpbWFnZXNcXGdyZWVuYXJyb3cucG5nIg0Kc2l6ZSA9IFNldEJnUGljdHVyZUNlbnRlcihTaGFwZSxmaWxlTmFtZSkNCg0KU2hhcGUuVGV4dEZyYW1lLlRleHRSYW5nZS5UZXh0ICA9IGZpbGVOYW1l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00:20.613359+01:00&lt;/d3p1:LastUpdated&gt;&lt;d3p1:Script&gt;ZnJvbSBiYWNrZ3JvdW5kcyBpbXBvcnQgUkdCDQpTaGFwZS5GaWxsLlZpc2libGUgPSAxDQpTaGFwZS5GaWxsLkZvcmVDb2xvci5SR0IgPSBSR0IoMTU1LDE1NSwxNTUpDQoNCg0KU2hhcGUuVGV4dEZyYW1lLlRleHRSYW5nZS5UZXh0ID0gIlJHQigxNTUsMTU1LDE1NSlcblxuIg0K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3-31T15:01:20.1317693+01:00&lt;/d3p1:LastUpdated&gt;&lt;d3p1:Script&gt;ZnJvbSBiYWNrZ3JvdW5kcyBpbXBvcnQgU2V0QmFja2dyb3VuZENvbG9yDQpTZXRCYWNrZ3JvdW5kQ29sb3IoU2hhcGUsMTU1LDE1NSwwKQ0KDQpTaGFwZS5UZXh0RnJhbWUuVGV4dFJhbmdlLlRleHQgPSAiU2V0QmFja2dyb3VuZENvbG9yKFNoYXBlLDE1NSwxNTUsMCkiDQo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ollette&lt;/d2p1:CreatedBy&gt;&lt;d2p1:LastUpdated&gt;2016-03-03T15:26:59.4439165+00:00&lt;/d2p1:LastUpdated&gt;&lt;d2p1:Script&gt;ZnJvbSBUcmFuc2Zvcm1hdGlvbnMuc29ydGluZyBpbXBvcnQgU29ydFJvd3MNClNvcnRSb3dzKGJ5Q29sdW1uPTEpDQoNCk1hdHJpeC5MYWJlbCA9ICJTb3J0Um93cyhieUNvbHVtbj0xKSBzdXBwb3J0Ig0K&lt;/d2p1:Script&gt;&lt;/d2p1:PackagedScript&gt;&lt;/d2p1:Transformation&gt;&lt;/Query&gt;&lt;Version&gt;4.2.0.0&lt;/Version&gt;&lt;/ShapeLink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6:13.4434731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6:13.3553419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7:56:27.6891153+01:00&lt;/d3p1:LastUpdated&gt;&lt;d3p1:Script&gt;aW1wb3J0IHY0XzJfc3VwcG9ydA0KDQpmb3IgY29sIGluIE1hdHJpeFswXToNCglpbmRleD1jb2wuVG9wTWVtYmVyLkRhdGFJbmRleA0KCXNoYXBlX25hbWUgPSAiVG9wTiAiICsgc3RyKGluZGV4KQ0KCQ0KCXY0XzJfc3VwcG9ydC5Ub3BOU3RhY2tlZENvbHVtbkFsaWduKHNoYXBlX25hbWUsIENoYXJ0LCBpbmRleCwgZ2xvYmFsbGlzdF9vZl90b3AyW2luZGV4XSkNCg==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Transformation&gt;&lt;d2p1:PackagedScript&gt;&lt;d2p1:CreatedBy&gt;ccurson&lt;/d2p1:CreatedBy&gt;&lt;d2p1:LastUpdated&gt;2016-04-06T17:56:27.6252851+01:00&lt;/d2p1:LastUpdated&gt;&lt;d2p1:Script&gt;Z2xvYmFsbGlzdF9vZl90b3AyPSBbY29sWzBdLlZhbHVlIGZvciBjb2wgaW4gTWF0cml4WzBdXQ0KcHJpbnQgZ2xvYmFsbGlzdF9vZl90b3AyDQpNYXRyaXguRGVsZXRlUm93KDApDQoNCgk=&lt;/d2p1:Script&gt;&lt;/d2p1:PackagedScript&gt;&lt;/d2p1:Transformation&gt;&lt;/Query&gt;&lt;Version&gt;4.2.0.0&lt;/Version&gt;&lt;/ShapeLink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AfterFillAction xmlns:d3p1=&quot;http://www.forgetdata.com/ReportingSuite&quot;&gt;&lt;d3p1:PackagedScript&gt;&lt;d3p1:CreatedBy&gt;ccurson&lt;/d3p1:CreatedBy&gt;&lt;d3p1:LastUpdated&gt;2016-04-06T13:21:27.4696796+01:00&lt;/d3p1:LastUpdated&gt;&lt;d3p1:Script&gt;ZnJvbSBvdmVybGF5IGltcG9ydCBHZW5lcmF0ZU92ZXJsYXlBeGlzTGFiZWxzDQoNCkdlbmVyYXRlT3ZlcmxheUF4aXNMYWJlbHMoKQ0K&lt;/d3p1:Script&gt;&lt;/d3p1:PackagedScript&gt;&lt;/AfterFillAction&gt;&lt;ChartTitleSource&gt;MatrixTitle&lt;/ChartTitleSource&gt;&lt;CreateDataSeries&gt;true&lt;/CreateDataSeries&gt;&lt;DataItem&gt;0&lt;/DataItem&gt;&lt;HeaderLabelDepth&gt;1&lt;/HeaderLabelDepth&gt;&lt;IncludeColumnGroupHeadings&gt;tru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/Query&gt;&lt;Version&gt;4.2.0.0&lt;/Version&gt;&lt;/ShapeLink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7:09:36.8405242+01:00&lt;/d3p1:LastUpdated&gt;&lt;d3p1:Script&gt;ZnJvbSB0cmFmZmljbGlnaHRzIGltcG9ydCBTZXRUcmFmZmljTGlnaHRzDQpTZXRUcmFmZmljTGlnaHRzKDAuNCwwLjMpDQojU2V0VHJhZmZpY0xpZ2h0cygwLjMsMC4yKQ0KI1NldFRyYWZmaWNMaWdodHMoMC4yLDAuMSkNCg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6:49:32.2414724+01:00&lt;/d3p1:LastUpdated&gt;&lt;d3p1:Script&gt;ZnJvbSB0cmFmZmljbGlnaHRzIGltcG9ydCBTZXRUcmFmZmljTGlnaHRzDQojU2V0VHJhZmZpY0xpZ2h0cygwLjQsMC4zKQ0KU2V0VHJhZmZpY0xpZ2h0cygwLjMsMC4yKQ0KI1NldFRyYWZmaWNMaWdodHMoMC4yLDAuMSk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AfterFillAction xmlns:d3p1=&quot;http://www.forgetdata.com/ReportingSuite&quot;&gt;&lt;d3p1:PackagedScript&gt;&lt;d3p1:CreatedBy&gt;ccurson&lt;/d3p1:CreatedBy&gt;&lt;d3p1:LastUpdated&gt;2016-04-06T16:49:52.9776431+01:00&lt;/d3p1:LastUpdated&gt;&lt;d3p1:Script&gt;ZnJvbSAgdHJhZmZpY2xpZ2h0cyBpbXBvcnQgU2V0VHJhZmZpY0xpZ2h0cyANCiNTZXRUcmFmZmljTGlnaHRzKDAuNCwwLjMpDQojU2V0VHJhZmZpY0xpZ2h0cygwLjMsMC4yKQ0KU2V0VHJhZmZpY0xpZ2h0cygwLjIsMC4xKQ==&lt;/d3p1:Script&gt;&lt;/d3p1:PackagedScript&gt;&lt;/AfterFillAction&gt;&lt;TextType&gt;TableDescription&lt;/TextType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6&lt;/d2p1:TableName&gt;&lt;/d2p1:DataQueryItem&gt;&lt;/d2p1:Items&gt;&lt;d2p1:RowCombinationSettings /&gt;&lt;/Query&gt;&lt;Version&gt;4.2.0.0&lt;/Version&gt;&lt;/ShapeLink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4-06T16:42:32.2049418+01:00&lt;/d3p1:LastUpdated&gt;&lt;d3p1:Script&gt;ZnJvbSB0cmFmZmljbGlnaHRzIGltcG9ydCBTZXRUcmFmZmljTGlnaHRzRnJvbU1hdHJpeA0KDQppbWFnZV9saXN0PSBbImdyZWVuYXJyb3cuanBnIiwiZ3JleWFycm93LmpwZyIsInJlZGFycm93LmpwZyJdDQpmb3Igcm93IGluIE1hdHJpeDoNCgljb2wgPSAyDQoJU2V0VHJhZmZpY0xpZ2h0c0Zyb21NYXRyaXgocm93Lk1lbWJlci5EYXRhSW5kZXggKyAxLCBjb2wrMSwgMC4yLCAwLjEsIFRhYmxlK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1&lt;/d2p1:ColumnSelection&gt;&lt;d2p1:ConnectionName&gt;Item0&lt;/d2p1:ConnectionName&gt;&lt;d2p1:DataQueryType&gt;SelectGroup&lt;/d2p1:DataQueryType&gt;&lt;d2p1:RowSelection&gt;/0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Mean&lt;/d4p1:string&gt;&lt;d4p1:string&gt;Category&lt;/d4p1:string&gt;&lt;/d2p1:IgnoredTypes&gt;&lt;/d2p1:RowCombinationSettings&gt;&lt;d2p1:SwitchRowsAndColumns&gt;true&lt;/d2p1:SwitchRowsAndColumns&gt;&lt;d2p1:Transformation&gt;&lt;d2p1:PackagedScript&gt;&lt;d2p1:CreatedBy&gt;ccurson&lt;/d2p1:CreatedBy&gt;&lt;d2p1:LastUpdated&gt;2016-04-06T16:42:32.1478581+01:00&lt;/d2p1:LastUpdated&gt;&lt;d2p1:Script&gt;bmV3Y29sID0gTWF0cml4Lkluc2VydEJsYW5rQ29sdW1uQWZ0ZXIoTWF0cml4LlRvcEF4aXMuRGF0YU1lbWJlcnNbMV0sImltYWdlIGJhc2VkIG9uIFRvcCAyIiwgImltYWdlIGJhc2VkIG9uIFRvcCAyIikNCmZvciByb3cgaW4gTWF0cml4Og0KCXJvd1syXS5BZGRWYWx1ZShyb3dbMV1bMF0uVmFsdWUp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28:13.492999+00:00&lt;/d2p1:LastUpdated&gt;&lt;d2p1:Script&gt;ZnJvbSBUcmFuc2Zvcm1hdGlvbnMuc29ydGluZyBpbXBvcnQgU29ydENvbHVtbnMNClNvcnRDb2x1bW5zKCkNCg0KTWF0cml4LkRlbGV0ZVJvdygxKQ0KDQp4PVtjWzBdLlZhbHVlIGZvciBjIGluIE1hdHJpeFswXV0NCk1hdHJpeC5MYWJlbCA9ICJTb3J0Q29sdW1ucygpIC0gZGVmYXVsdCAoIHZhbHMgZnJvbSByb3cgMSBvbmx5KVxuIiArIHN0cih4KQ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28:48.4156584+00:00&lt;/d2p1:LastUpdated&gt;&lt;d2p1:Script&gt;ZnJvbSBUcmFuc2Zvcm1hdGlvbnMuc29ydGluZyBpbXBvcnQgU29ydENvbHVtbnMNClNvcnRDb2x1bW5zKCkNCg0KTWF0cml4LkxhYmVsID0gIlNvcnRDb2x1bW5zKCkgc3VwcG9ydCINCk1hdHJpeC5EZWxldGVSb3coMSkNCg==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TableInformationFiller.TableInfoFillerSettings&quot;&gt;&lt;TextType&gt;TableDescription&lt;/TextType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31:09.1683684+00:00&lt;/d2p1:LastUpdated&gt;&lt;d2p1:Script&gt;ZnJvbSBUcmFuc2Zvcm1hdGlvbnMuc29ydGluZyBpbXBvcnQgU29ydENvbHVtbnMNClNvcnRDb2x1bW5zKGJ5Um93PTEpDQpNYXRyaXguRGVsZXRlUm93KDApDQp4PVtjWzBdLlZhbHVlIGZvciBjIGluIE1hdHJpeFswXV0NCk1hdHJpeC5MYWJlbCA9ICJTb3J0Q29sdW1ucyhieVJvdz0xKVxuIiArIHN0cih4KQ0K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osition&gt;AppendToText&lt;/HeadingPosition&gt;&lt;HeadingPrefix&gt;  (&lt;/HeadingPrefix&gt;&lt;HeadingSuffix&gt;)&lt;/HeadingSuffix&gt;&lt;ResultPosition&gt;AppendToText&lt;/ResultPosition&gt;&lt;ResultPrefix&gt; 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27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/d2p1:RowCombinationSettings&gt;&lt;d2p1:SwitchRowsAndColumns&gt;true&lt;/d2p1:SwitchRowsAndColumns&gt;&lt;d2p1:Transformation&gt;&lt;d2p1:PackagedScript&gt;&lt;d2p1:CreatedBy&gt;Collette&lt;/d2p1:CreatedBy&gt;&lt;d2p1:LastUpdated&gt;2016-03-03T15:30:24.3146702+00:00&lt;/d2p1:LastUpdated&gt;&lt;d2p1:Script&gt;ZnJvbSBUcmFuc2Zvcm1hdGlvbnMuc29ydGluZyBpbXBvcnQgU29ydENvbHVtbnMNClNvcnRDb2x1bW5zKGJ5Um93PTEpDQoNCk1hdHJpeC5MYWJlbCA9ICJTb3J0Q29sdW1ucyhieVJvdz0xKSBzdXBwb3J0Ig0KTWF0cml4LkRlbGV0ZVJvdygwKQ0K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12643</TotalTime>
  <Words>1378</Words>
  <Application>Microsoft Office PowerPoint</Application>
  <PresentationFormat>Widescreen</PresentationFormat>
  <Paragraphs>316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This PowerPoint should be refreshed using the installed scripts from Slides! 4.2, which can be found here:  $\RepSuite\Releases\4.2\Slides2\Templates\Scripts\Transformations  Note, some of the scripts may not have been installed by Slides, eg __init__.py, and sorting.py.    These may have been issued to the customer after installation, and should be placed into the folder before running refresh all.</vt:lpstr>
      <vt:lpstr>SortRows() - default ( vals from col 1 only)
['26%', '21%', '18%', '18%', '16%', '15%', '11%', '10%', '9%']</vt:lpstr>
      <vt:lpstr>SortRows(byColumn=1)
['40%', '21%', '20%', '19%', '17%', '13%', '10%', '7%', '6%']</vt:lpstr>
      <vt:lpstr>SortColumns() - default ( vals from row 1 only)
['26%', '21%', '18%', '18%', '16%', '15%', '11%', '10%', '9%']</vt:lpstr>
      <vt:lpstr>SortColumns(byRow=1)
['40%', '21%', '20%', '19%', '17%', '13%', '10%', '7%', '6%']</vt:lpstr>
      <vt:lpstr>BaseSummaryToSeriesHeadings['Top 2 (n=26%)', 'Bottom 2 (n=18%)', 'Strongly Agree (n=15%)', 'Agree (n=11%)', 'Somewhat Agree (n=16%)', 'Neither Disagree nor Agree (n=21%)', 'Somewhat Disagree (n=18%)', 'Disagree (n=9%)', 'Strongly Disagree (n=10%)']</vt:lpstr>
      <vt:lpstr>BaseSummaryToCategoryHeadings['Male (n=92)', 'Female (n=86)']</vt:lpstr>
      <vt:lpstr>BaseSummaryToTableRows['(n=26%)', '(n=18%)', '(n=15%)', '(n=11%)', '(n=16%)', '(n=21%)', '(n=18%)', '(n=9%)', '(n=10%)']</vt:lpstr>
      <vt:lpstr>TopNSummary(2) Top 2 - 12%</vt:lpstr>
      <vt:lpstr>TopNSummary(10) Strongly Disagree</vt:lpstr>
      <vt:lpstr>ColumnDifference(0,1)['-13.0', '22.0', '-9.0', '-4.0', '1.0', '-11.0', '2.0', '10.0', '11.0']</vt:lpstr>
      <vt:lpstr>RenumberSigTests()['Female A', 'Male B']</vt:lpstr>
      <vt:lpstr>NumberDownbreaks('...') 1...Top 2</vt:lpstr>
      <vt:lpstr>GetCsvVal(file, name) ['100', '100', '100']</vt:lpstr>
      <vt:lpstr>InsertRow(1, label = 'abc-row') - abc-row</vt:lpstr>
      <vt:lpstr>InsertColumn(1, label = 'abc-column') - abc-column</vt:lpstr>
      <vt:lpstr>UngroupRows()  - It is a great company to work for. : Level of Agreement - Male</vt:lpstr>
      <vt:lpstr>MergeRowsByLabel()  - ['26.1%', '12.8%', '27.6%', '31.2%', '34.8%', '33.3%', '37.0%', '32.5%']</vt:lpstr>
      <vt:lpstr>MergeColumnsByLabel()  - ['26.1%', '12.8%', '27.6%', '31.2%', '34.8%', '33.3%', '37.0%', '32.5%']</vt:lpstr>
      <vt:lpstr>NumberStatementsInMatrix() - 1. Male</vt:lpstr>
      <vt:lpstr>SetMatrixLabelToStatement(2) - Female</vt:lpstr>
      <vt:lpstr>SetBgImageAndSize(fileName)
Width: 27.8377
Height: 20.1583</vt:lpstr>
      <vt:lpstr>SetBgImage(fileName)
Width: 311.870
Height: 106.400</vt:lpstr>
      <vt:lpstr>PowerPoint Presentation</vt:lpstr>
      <vt:lpstr>Overlay example – TopNStackedColumnAlign  - column chart without reverse order</vt:lpstr>
      <vt:lpstr>Overlay example – TopNStackedColumnAlign - bar chart with reverse order</vt:lpstr>
      <vt:lpstr>Overlay example – GenerateOverlayAxisLabels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275</cp:revision>
  <dcterms:created xsi:type="dcterms:W3CDTF">2016-02-02T17:03:25Z</dcterms:created>
  <dcterms:modified xsi:type="dcterms:W3CDTF">2016-04-06T16:56:39Z</dcterms:modified>
</cp:coreProperties>
</file>