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3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4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5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6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ppt/tags/tag7.xml" ContentType="application/vnd.openxmlformats-officedocument.presentationml.tag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8.xml" ContentType="application/vnd.openxmlformats-officedocument.presentationml.tag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9.xml" ContentType="application/vnd.openxmlformats-officedocument.presentationml.tag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10.xml" ContentType="application/vnd.openxmlformats-officedocument.presentationml.tag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ags/tag11.xml" ContentType="application/vnd.openxmlformats-officedocument.presentationml.tag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2.xml" ContentType="application/vnd.openxmlformats-officedocument.drawingml.chartshapes+xml"/>
  <Override PartName="/ppt/tags/tag12.xml" ContentType="application/vnd.openxmlformats-officedocument.presentationml.tags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ags/tag13.xml" ContentType="application/vnd.openxmlformats-officedocument.presentationml.tags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ags/tag14.xml" ContentType="application/vnd.openxmlformats-officedocument.presentationml.tags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ags/tag15.xml" ContentType="application/vnd.openxmlformats-officedocument.presentationml.tags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drawings/drawing3.xml" ContentType="application/vnd.openxmlformats-officedocument.drawingml.chartshapes+xml"/>
  <Override PartName="/ppt/tags/tag16.xml" ContentType="application/vnd.openxmlformats-officedocument.presentationml.tags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ags/tag17.xml" ContentType="application/vnd.openxmlformats-officedocument.presentationml.tags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ags/tag18.xml" ContentType="application/vnd.openxmlformats-officedocument.presentationml.tags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ags/tag19.xml" ContentType="application/vnd.openxmlformats-officedocument.presentationml.tags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ags/tag20.xml" ContentType="application/vnd.openxmlformats-officedocument.presentationml.tags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ags/tag21.xml" ContentType="application/vnd.openxmlformats-officedocument.presentationml.tags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ags/tag22.xml" ContentType="application/vnd.openxmlformats-officedocument.presentationml.tags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tags/tag23.xml" ContentType="application/vnd.openxmlformats-officedocument.presentationml.tags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tags/tag24.xml" ContentType="application/vnd.openxmlformats-officedocument.presentationml.tags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drawings/drawing4.xml" ContentType="application/vnd.openxmlformats-officedocument.drawingml.chartshapes+xml"/>
  <Override PartName="/ppt/tags/tag25.xml" ContentType="application/vnd.openxmlformats-officedocument.presentationml.tags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tags/tag26.xml" ContentType="application/vnd.openxmlformats-officedocument.presentationml.tags+xml"/>
  <Override PartName="/ppt/notesSlides/notesSlide1.xml" ContentType="application/vnd.openxmlformats-officedocument.presentationml.notesSlide+xml"/>
  <Override PartName="/ppt/charts/chart25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26" r:id="rId2"/>
    <p:sldId id="262" r:id="rId3"/>
    <p:sldId id="257" r:id="rId4"/>
    <p:sldId id="371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69" r:id="rId14"/>
    <p:sldId id="383" r:id="rId15"/>
    <p:sldId id="384" r:id="rId16"/>
    <p:sldId id="385" r:id="rId17"/>
    <p:sldId id="386" r:id="rId18"/>
    <p:sldId id="387" r:id="rId19"/>
    <p:sldId id="388" r:id="rId20"/>
    <p:sldId id="389" r:id="rId21"/>
    <p:sldId id="390" r:id="rId22"/>
    <p:sldId id="391" r:id="rId23"/>
    <p:sldId id="392" r:id="rId24"/>
    <p:sldId id="380" r:id="rId25"/>
    <p:sldId id="394" r:id="rId26"/>
    <p:sldId id="381" r:id="rId27"/>
    <p:sldId id="382" r:id="rId28"/>
    <p:sldId id="393" r:id="rId29"/>
  </p:sldIdLst>
  <p:sldSz cx="12192000" cy="6858000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2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chartUserShapes" Target="../drawings/drawing3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Relationship Id="rId4" Type="http://schemas.openxmlformats.org/officeDocument/2006/relationships/chartUserShapes" Target="../drawings/drawing4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4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accent1"/>
                </a:solidFill>
              </a:rPr>
              <a:t>my_class.auto_fill_rows()</a:t>
            </a:r>
            <a:endParaRPr lang="en-US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4971999817543986"/>
          <c:y val="1.1080071401027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My manager makes my objectives clear.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Sheet1!$B$1:$H$1</c:f>
              <c:strCache>
                <c:ptCount val="7"/>
                <c:pt idx="0">
                  <c:v>Operations</c:v>
                </c:pt>
                <c:pt idx="1">
                  <c:v>Sales and Marketing</c:v>
                </c:pt>
                <c:pt idx="2">
                  <c:v>Product Development</c:v>
                </c:pt>
                <c:pt idx="3">
                  <c:v>Logistics</c:v>
                </c:pt>
                <c:pt idx="4">
                  <c:v>IT</c:v>
                </c:pt>
                <c:pt idx="5">
                  <c:v>Finance</c:v>
                </c:pt>
                <c:pt idx="6">
                  <c:v>Corporate</c:v>
                </c:pt>
              </c:strCache>
            </c:strRef>
          </c:cat>
          <c:val>
            <c:numRef>
              <c:f>Sheet1!$B$2:$H$2</c:f>
              <c:numCache>
                <c:formatCode>0.00</c:formatCode>
                <c:ptCount val="7"/>
                <c:pt idx="0">
                  <c:v>0.52</c:v>
                </c:pt>
                <c:pt idx="1">
                  <c:v>-0.79</c:v>
                </c:pt>
                <c:pt idx="2">
                  <c:v>-0.21</c:v>
                </c:pt>
                <c:pt idx="3">
                  <c:v>0.4</c:v>
                </c:pt>
                <c:pt idx="4">
                  <c:v>-0.46</c:v>
                </c:pt>
                <c:pt idx="6">
                  <c:v>-0.74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I understand my career path and my promotion possibilities.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Sheet1!$B$1:$H$1</c:f>
              <c:strCache>
                <c:ptCount val="7"/>
                <c:pt idx="0">
                  <c:v>Operations</c:v>
                </c:pt>
                <c:pt idx="1">
                  <c:v>Sales and Marketing</c:v>
                </c:pt>
                <c:pt idx="2">
                  <c:v>Product Development</c:v>
                </c:pt>
                <c:pt idx="3">
                  <c:v>Logistics</c:v>
                </c:pt>
                <c:pt idx="4">
                  <c:v>IT</c:v>
                </c:pt>
                <c:pt idx="5">
                  <c:v>Finance</c:v>
                </c:pt>
                <c:pt idx="6">
                  <c:v>Corporate</c:v>
                </c:pt>
              </c:strCache>
            </c:strRef>
          </c:cat>
          <c:val>
            <c:numRef>
              <c:f>Sheet1!$B$3:$H$3</c:f>
              <c:numCache>
                <c:formatCode>0.00</c:formatCode>
                <c:ptCount val="7"/>
                <c:pt idx="0">
                  <c:v>0.56000000000000005</c:v>
                </c:pt>
                <c:pt idx="1">
                  <c:v>0.67</c:v>
                </c:pt>
                <c:pt idx="2">
                  <c:v>-0.3</c:v>
                </c:pt>
                <c:pt idx="3">
                  <c:v>-0.48</c:v>
                </c:pt>
                <c:pt idx="4">
                  <c:v>-0.46</c:v>
                </c:pt>
                <c:pt idx="5">
                  <c:v>-0.25</c:v>
                </c:pt>
                <c:pt idx="6">
                  <c:v>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5D8-4DAF-8B09-1ECD987D40BC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I have a good understanding of my responsibilities.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Sheet1!$B$1:$H$1</c:f>
              <c:strCache>
                <c:ptCount val="7"/>
                <c:pt idx="0">
                  <c:v>Operations</c:v>
                </c:pt>
                <c:pt idx="1">
                  <c:v>Sales and Marketing</c:v>
                </c:pt>
                <c:pt idx="2">
                  <c:v>Product Development</c:v>
                </c:pt>
                <c:pt idx="3">
                  <c:v>Logistics</c:v>
                </c:pt>
                <c:pt idx="4">
                  <c:v>IT</c:v>
                </c:pt>
                <c:pt idx="5">
                  <c:v>Finance</c:v>
                </c:pt>
                <c:pt idx="6">
                  <c:v>Corporate</c:v>
                </c:pt>
              </c:strCache>
            </c:strRef>
          </c:cat>
          <c:val>
            <c:numRef>
              <c:f>Sheet1!$B$4:$H$4</c:f>
              <c:numCache>
                <c:formatCode>0.00</c:formatCode>
                <c:ptCount val="7"/>
                <c:pt idx="0">
                  <c:v>0.26</c:v>
                </c:pt>
                <c:pt idx="1">
                  <c:v>0.21</c:v>
                </c:pt>
                <c:pt idx="2">
                  <c:v>0.24</c:v>
                </c:pt>
                <c:pt idx="3">
                  <c:v>-0.32</c:v>
                </c:pt>
                <c:pt idx="4">
                  <c:v>0.35</c:v>
                </c:pt>
                <c:pt idx="5">
                  <c:v>-0.85</c:v>
                </c:pt>
                <c:pt idx="6">
                  <c:v>-0.17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65D8-4DAF-8B09-1ECD987D40B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my_class.auto_fill_rows() with multiple groups with Simplify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16448996990000048"/>
          <c:y val="3.54562284832865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Average Score (0 is Neutral)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Sheet1!$B$2:$C$2</c:f>
              <c:numCache>
                <c:formatCode>0.00</c:formatCode>
                <c:ptCount val="2"/>
                <c:pt idx="0">
                  <c:v>0.18</c:v>
                </c:pt>
                <c:pt idx="1">
                  <c:v>-0.71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Average Score (0 is Neutral)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Sheet1!$B$3:$C$3</c:f>
              <c:numCache>
                <c:formatCode>0.00</c:formatCode>
                <c:ptCount val="2"/>
                <c:pt idx="0">
                  <c:v>0.32</c:v>
                </c:pt>
                <c:pt idx="1">
                  <c:v>-0.47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accent1"/>
                </a:solidFill>
              </a:rPr>
              <a:t>my_class.auto_fill_columns()</a:t>
            </a:r>
            <a:endParaRPr lang="en-US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4971999817543986"/>
          <c:y val="1.1080071401027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42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It is a great company to work for.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Sheet1!$B$2:$C$2</c:f>
              <c:numCache>
                <c:formatCode>0.00</c:formatCode>
                <c:ptCount val="2"/>
                <c:pt idx="0">
                  <c:v>-0.7</c:v>
                </c:pt>
                <c:pt idx="1">
                  <c:v>-0.5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The company makes excellent products.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Sheet1!$B$3:$C$3</c:f>
              <c:numCache>
                <c:formatCode>0.00</c:formatCode>
                <c:ptCount val="2"/>
                <c:pt idx="0">
                  <c:v>0.22</c:v>
                </c:pt>
                <c:pt idx="1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5D8-4DAF-8B09-1ECD987D40BC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The atmosphere in the workplace is good.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Sheet1!$B$4:$C$4</c:f>
              <c:numCache>
                <c:formatCode>0.00</c:formatCode>
                <c:ptCount val="2"/>
                <c:pt idx="0">
                  <c:v>-0.19</c:v>
                </c:pt>
                <c:pt idx="1">
                  <c:v>-0.38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65D8-4DAF-8B09-1ECD987D40BC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I am proud to work here.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Sheet1!$B$5:$C$5</c:f>
              <c:numCache>
                <c:formatCode>0.00</c:formatCode>
                <c:ptCount val="2"/>
                <c:pt idx="0">
                  <c:v>0.33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04-4F5A-8A14-170AB81F4DA0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I enjoy my work.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Sheet1!$B$6:$C$6</c:f>
              <c:numCache>
                <c:formatCode>0.00</c:formatCode>
                <c:ptCount val="2"/>
                <c:pt idx="0">
                  <c:v>-0.22</c:v>
                </c:pt>
                <c:pt idx="1">
                  <c:v>-0.38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04-4F5A-8A14-170AB81F4DA0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My manager makes my objectives clear.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Sheet1!$B$7:$C$7</c:f>
              <c:numCache>
                <c:formatCode>0.00</c:formatCode>
                <c:ptCount val="2"/>
                <c:pt idx="0">
                  <c:v>0.52</c:v>
                </c:pt>
                <c:pt idx="1">
                  <c:v>-0.79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104-4F5A-8A14-170AB81F4DA0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My manager provides constructive feedback on the tasks set out to me.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Sheet1!$B$8:$C$8</c:f>
              <c:numCache>
                <c:formatCode>0.00</c:formatCode>
                <c:ptCount val="2"/>
                <c:pt idx="0">
                  <c:v>-0.59</c:v>
                </c:pt>
                <c:pt idx="1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104-4F5A-8A14-170AB81F4DA0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I have a good understanding of my responsibilities.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Sheet1!$B$9:$C$9</c:f>
              <c:numCache>
                <c:formatCode>0.00</c:formatCode>
                <c:ptCount val="2"/>
                <c:pt idx="0">
                  <c:v>0.26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104-4F5A-8A14-170AB81F4DA0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I understand my career path and my promotion possibilities.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Sheet1!$B$10:$C$10</c:f>
              <c:numCache>
                <c:formatCode>0.00</c:formatCode>
                <c:ptCount val="2"/>
                <c:pt idx="0">
                  <c:v>0.56000000000000005</c:v>
                </c:pt>
                <c:pt idx="1">
                  <c:v>0.67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104-4F5A-8A14-170AB81F4DA0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The company supports my career ambitions.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Sheet1!$B$11:$C$11</c:f>
              <c:numCache>
                <c:formatCode>0.00</c:formatCode>
                <c:ptCount val="2"/>
                <c:pt idx="0">
                  <c:v>0.19</c:v>
                </c:pt>
                <c:pt idx="1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104-4F5A-8A14-170AB81F4DA0}"/>
            </c:ext>
          </c:extLst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The company allows me to maintain a healthy work life balance.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Sheet1!$B$12:$C$12</c:f>
              <c:numCache>
                <c:formatCode>0.00</c:formatCode>
                <c:ptCount val="2"/>
                <c:pt idx="0">
                  <c:v>-0.22</c:v>
                </c:pt>
                <c:pt idx="1">
                  <c:v>-0.12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104-4F5A-8A14-170AB81F4DA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accent1"/>
                </a:solidFill>
              </a:rPr>
              <a:t>my_class.auto_fill_columns(3) - first 3 only</a:t>
            </a:r>
            <a:endParaRPr lang="en-US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4971999817543986"/>
          <c:y val="1.1080071401027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It is a great company to work for.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Sheet1!$B$2:$C$2</c:f>
              <c:numCache>
                <c:formatCode>0.00</c:formatCode>
                <c:ptCount val="2"/>
                <c:pt idx="0">
                  <c:v>-0.7</c:v>
                </c:pt>
                <c:pt idx="1">
                  <c:v>-0.5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The company makes excellent products.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Sheet1!$B$3:$C$3</c:f>
              <c:numCache>
                <c:formatCode>0.00</c:formatCode>
                <c:ptCount val="2"/>
                <c:pt idx="0">
                  <c:v>0.22</c:v>
                </c:pt>
                <c:pt idx="1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The atmosphere in the workplace is good.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Sheet1!$B$4:$C$4</c:f>
              <c:numCache>
                <c:formatCode>0.00</c:formatCode>
                <c:ptCount val="2"/>
                <c:pt idx="0">
                  <c:v>-0.19</c:v>
                </c:pt>
                <c:pt idx="1">
                  <c:v>-0.38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4F-48DA-B9CC-B13C73E78AA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my_class.auto_fill_columns(5) - first 5 only and sorted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1642701838034634"/>
          <c:y val="3.54562284832865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 understand my career path and my promotion possibilities.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Sheet1!$B$2:$C$2</c:f>
              <c:numCache>
                <c:formatCode>0.00</c:formatCode>
                <c:ptCount val="2"/>
                <c:pt idx="0">
                  <c:v>0.56000000000000005</c:v>
                </c:pt>
                <c:pt idx="1">
                  <c:v>0.67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My manager makes my objectives clear.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Sheet1!$B$3:$C$3</c:f>
              <c:numCache>
                <c:formatCode>0.00</c:formatCode>
                <c:ptCount val="2"/>
                <c:pt idx="0">
                  <c:v>0.52</c:v>
                </c:pt>
                <c:pt idx="1">
                  <c:v>-0.79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I am proud to work here.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Sheet1!$B$4:$C$4</c:f>
              <c:numCache>
                <c:formatCode>0.00</c:formatCode>
                <c:ptCount val="2"/>
                <c:pt idx="0">
                  <c:v>0.33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13-4437-8F61-23D62D71BBFC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I have a good understanding of my responsibilities.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Sheet1!$B$5:$C$5</c:f>
              <c:numCache>
                <c:formatCode>0.00</c:formatCode>
                <c:ptCount val="2"/>
                <c:pt idx="0">
                  <c:v>0.26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13-4437-8F61-23D62D71BBFC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The company makes excellent products.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Operations</c:v>
                </c:pt>
                <c:pt idx="1">
                  <c:v>Sales and Marketing</c:v>
                </c:pt>
              </c:strCache>
            </c:strRef>
          </c:cat>
          <c:val>
            <c:numRef>
              <c:f>Sheet1!$B$6:$C$6</c:f>
              <c:numCache>
                <c:formatCode>0.00</c:formatCode>
                <c:ptCount val="2"/>
                <c:pt idx="0">
                  <c:v>0.22</c:v>
                </c:pt>
                <c:pt idx="1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13-4437-8F61-23D62D71BBF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accent1"/>
                </a:solidFill>
              </a:rPr>
              <a:t>my_class.auto_fill_columns() with simplify</a:t>
            </a:r>
            <a:endParaRPr lang="en-US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4971999817543986"/>
          <c:y val="1.1080071401027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Average Score (0 is Neutral)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Male</c:v>
                </c:pt>
              </c:strCache>
            </c:strRef>
          </c:cat>
          <c:val>
            <c:numRef>
              <c:f>Sheet1!$B$2:$C$2</c:f>
              <c:numCache>
                <c:formatCode>0.00</c:formatCode>
                <c:ptCount val="2"/>
                <c:pt idx="0">
                  <c:v>-0.2</c:v>
                </c:pt>
                <c:pt idx="1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Male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0.27</c:v>
                </c:pt>
                <c:pt idx="1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Male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0.33</c:v>
                </c:pt>
                <c:pt idx="1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97-49B6-A286-2DCC33FF9DBC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Male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0.17</c:v>
                </c:pt>
                <c:pt idx="1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97-49B6-A286-2DCC33FF9DBC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Male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</c:v>
                </c:pt>
                <c:pt idx="1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897-49B6-A286-2DCC33FF9DBC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Male</c:v>
                </c:pt>
              </c:strCache>
            </c:strRef>
          </c:cat>
          <c:val>
            <c:numRef>
              <c:f>Sheet1!$B$7:$C$7</c:f>
              <c:numCache>
                <c:formatCode>0%</c:formatCode>
                <c:ptCount val="2"/>
                <c:pt idx="0">
                  <c:v>0.17</c:v>
                </c:pt>
                <c:pt idx="1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897-49B6-A286-2DCC33FF9DBC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Male</c:v>
                </c:pt>
              </c:strCache>
            </c:strRef>
          </c:cat>
          <c:val>
            <c:numRef>
              <c:f>Sheet1!$B$8:$C$8</c:f>
              <c:numCache>
                <c:formatCode>0%</c:formatCode>
                <c:ptCount val="2"/>
                <c:pt idx="0">
                  <c:v>0.03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897-49B6-A286-2DCC33FF9DBC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Male</c:v>
                </c:pt>
              </c:strCache>
            </c:strRef>
          </c:cat>
          <c:val>
            <c:numRef>
              <c:f>Sheet1!$B$9:$C$9</c:f>
              <c:numCache>
                <c:formatCode>0%</c:formatCode>
                <c:ptCount val="2"/>
                <c:pt idx="0">
                  <c:v>0.2</c:v>
                </c:pt>
                <c:pt idx="1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897-49B6-A286-2DCC33FF9DBC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Male</c:v>
                </c:pt>
              </c:strCache>
            </c:strRef>
          </c:cat>
          <c:val>
            <c:numRef>
              <c:f>Sheet1!$B$10:$C$10</c:f>
              <c:numCache>
                <c:formatCode>0%</c:formatCode>
                <c:ptCount val="2"/>
                <c:pt idx="0">
                  <c:v>0.13</c:v>
                </c:pt>
                <c:pt idx="1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897-49B6-A286-2DCC33FF9DBC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Male</c:v>
                </c:pt>
              </c:strCache>
            </c:strRef>
          </c:cat>
          <c:val>
            <c:numRef>
              <c:f>Sheet1!$B$11:$C$11</c:f>
              <c:numCache>
                <c:formatCode>0%</c:formatCode>
                <c:ptCount val="2"/>
                <c:pt idx="0">
                  <c:v>0.2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897-49B6-A286-2DCC33FF9DB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accent1"/>
                </a:solidFill>
              </a:rPr>
              <a:t>my_class.auto_fill_columns(3) with 'simplify' selected</a:t>
            </a:r>
            <a:endParaRPr lang="en-US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4971999817543986"/>
          <c:y val="5.09683284447244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Average Score (0 is Neutral)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£15,000 to £25,000</c:v>
                </c:pt>
              </c:strCache>
            </c:strRef>
          </c:cat>
          <c:val>
            <c:numRef>
              <c:f>Sheet1!$B$2:$C$2</c:f>
              <c:numCache>
                <c:formatCode>0.00</c:formatCode>
                <c:ptCount val="2"/>
                <c:pt idx="0">
                  <c:v>-0.2</c:v>
                </c:pt>
                <c:pt idx="1">
                  <c:v>-0.37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£15,000 to £25,000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0.27</c:v>
                </c:pt>
                <c:pt idx="1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£15,000 to £25,000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0.33</c:v>
                </c:pt>
                <c:pt idx="1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DB-411A-9066-54A7E830BE0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my_class.auto_fill_columns(5, sort=True) with 'simplify' selected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0310982646230896"/>
          <c:y val="4.43202856041081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£15,000 to £25,000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0.33</c:v>
                </c:pt>
                <c:pt idx="1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£15,000 to £25,000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0.27</c:v>
                </c:pt>
                <c:pt idx="1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£15,000 to £25,000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0.2</c:v>
                </c:pt>
                <c:pt idx="1">
                  <c:v>0.37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7A-4EDD-8DA6-A331EA7C4C4C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£15,000 to £25,000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0.2</c:v>
                </c:pt>
                <c:pt idx="1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7A-4EDD-8DA6-A331EA7C4C4C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Under £15,000</c:v>
                </c:pt>
                <c:pt idx="1">
                  <c:v>£15,000 to £25,000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0.17</c:v>
                </c:pt>
                <c:pt idx="1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7A-4EDD-8DA6-A331EA7C4C4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my_class.auto_fill_columns() with simplify and flip-data selected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19911466888689772"/>
          <c:y val="7.09124569665730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Under £15,000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Sheet1!$B$1:$K$1</c:f>
              <c:strCache>
                <c:ptCount val="10"/>
                <c:pt idx="0">
                  <c:v>Average Score (0 is Neutral)</c:v>
                </c:pt>
                <c:pt idx="1">
                  <c:v>Top 2</c:v>
                </c:pt>
                <c:pt idx="2">
                  <c:v>Bottom 2</c:v>
                </c:pt>
                <c:pt idx="3">
                  <c:v>Strongly Agree</c:v>
                </c:pt>
                <c:pt idx="4">
                  <c:v>Agree</c:v>
                </c:pt>
                <c:pt idx="5">
                  <c:v>Somewhat Agree</c:v>
                </c:pt>
                <c:pt idx="6">
                  <c:v>Neither Disagree nor Agree</c:v>
                </c:pt>
                <c:pt idx="7">
                  <c:v>Somewhat Disagree</c:v>
                </c:pt>
                <c:pt idx="8">
                  <c:v>Disagree</c:v>
                </c:pt>
                <c:pt idx="9">
                  <c:v>Strongly Disagree</c:v>
                </c:pt>
              </c:strCache>
            </c:strRef>
          </c:cat>
          <c:val>
            <c:numRef>
              <c:f>Sheet1!$B$2:$K$2</c:f>
              <c:numCache>
                <c:formatCode>0%</c:formatCode>
                <c:ptCount val="10"/>
                <c:pt idx="0" formatCode="0.00">
                  <c:v>-0.2</c:v>
                </c:pt>
                <c:pt idx="1">
                  <c:v>0.27</c:v>
                </c:pt>
                <c:pt idx="2">
                  <c:v>0.33</c:v>
                </c:pt>
                <c:pt idx="3">
                  <c:v>0.17</c:v>
                </c:pt>
                <c:pt idx="4">
                  <c:v>0.1</c:v>
                </c:pt>
                <c:pt idx="5">
                  <c:v>0.17</c:v>
                </c:pt>
                <c:pt idx="6">
                  <c:v>0.03</c:v>
                </c:pt>
                <c:pt idx="7">
                  <c:v>0.2</c:v>
                </c:pt>
                <c:pt idx="8">
                  <c:v>0.13</c:v>
                </c:pt>
                <c:pt idx="9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£15,000 to £25,000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Sheet1!$B$1:$K$1</c:f>
              <c:strCache>
                <c:ptCount val="10"/>
                <c:pt idx="0">
                  <c:v>Average Score (0 is Neutral)</c:v>
                </c:pt>
                <c:pt idx="1">
                  <c:v>Top 2</c:v>
                </c:pt>
                <c:pt idx="2">
                  <c:v>Bottom 2</c:v>
                </c:pt>
                <c:pt idx="3">
                  <c:v>Strongly Agree</c:v>
                </c:pt>
                <c:pt idx="4">
                  <c:v>Agree</c:v>
                </c:pt>
                <c:pt idx="5">
                  <c:v>Somewhat Agree</c:v>
                </c:pt>
                <c:pt idx="6">
                  <c:v>Neither Disagree nor Agree</c:v>
                </c:pt>
                <c:pt idx="7">
                  <c:v>Somewhat Disagree</c:v>
                </c:pt>
                <c:pt idx="8">
                  <c:v>Disagree</c:v>
                </c:pt>
                <c:pt idx="9">
                  <c:v>Strongly Disagree</c:v>
                </c:pt>
              </c:strCache>
            </c:strRef>
          </c:cat>
          <c:val>
            <c:numRef>
              <c:f>Sheet1!$B$3:$K$3</c:f>
              <c:numCache>
                <c:formatCode>0%</c:formatCode>
                <c:ptCount val="10"/>
                <c:pt idx="0" formatCode="0.00">
                  <c:v>-0.37</c:v>
                </c:pt>
                <c:pt idx="1">
                  <c:v>0.23</c:v>
                </c:pt>
                <c:pt idx="2">
                  <c:v>0.23</c:v>
                </c:pt>
                <c:pt idx="3">
                  <c:v>0.09</c:v>
                </c:pt>
                <c:pt idx="4">
                  <c:v>0.14000000000000001</c:v>
                </c:pt>
                <c:pt idx="5">
                  <c:v>0.06</c:v>
                </c:pt>
                <c:pt idx="6">
                  <c:v>0.11</c:v>
                </c:pt>
                <c:pt idx="7">
                  <c:v>0.37</c:v>
                </c:pt>
                <c:pt idx="8">
                  <c:v>0.09</c:v>
                </c:pt>
                <c:pt idx="9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my_class.auto_fill_columns(5) with 'simplify' and flip-data selected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0044638807870144"/>
          <c:y val="5.31843427249298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Under £15,000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Average Score (0 is Neutral)</c:v>
                </c:pt>
                <c:pt idx="1">
                  <c:v>Top 2</c:v>
                </c:pt>
                <c:pt idx="2">
                  <c:v>Bottom 2</c:v>
                </c:pt>
                <c:pt idx="3">
                  <c:v>Strongly Agree</c:v>
                </c:pt>
                <c:pt idx="4">
                  <c:v>Agree</c:v>
                </c:pt>
              </c:strCache>
            </c:strRef>
          </c:cat>
          <c:val>
            <c:numRef>
              <c:f>Sheet1!$B$2:$F$2</c:f>
              <c:numCache>
                <c:formatCode>0%</c:formatCode>
                <c:ptCount val="5"/>
                <c:pt idx="0" formatCode="0.00">
                  <c:v>-0.2</c:v>
                </c:pt>
                <c:pt idx="1">
                  <c:v>0.27</c:v>
                </c:pt>
                <c:pt idx="2">
                  <c:v>0.33</c:v>
                </c:pt>
                <c:pt idx="3">
                  <c:v>0.17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£15,000 to £25,000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Average Score (0 is Neutral)</c:v>
                </c:pt>
                <c:pt idx="1">
                  <c:v>Top 2</c:v>
                </c:pt>
                <c:pt idx="2">
                  <c:v>Bottom 2</c:v>
                </c:pt>
                <c:pt idx="3">
                  <c:v>Strongly Agree</c:v>
                </c:pt>
                <c:pt idx="4">
                  <c:v>Agree</c:v>
                </c:pt>
              </c:strCache>
            </c:strRef>
          </c:cat>
          <c:val>
            <c:numRef>
              <c:f>Sheet1!$B$3:$F$3</c:f>
              <c:numCache>
                <c:formatCode>0%</c:formatCode>
                <c:ptCount val="5"/>
                <c:pt idx="0" formatCode="0.00">
                  <c:v>-0.37</c:v>
                </c:pt>
                <c:pt idx="1">
                  <c:v>0.23</c:v>
                </c:pt>
                <c:pt idx="2">
                  <c:v>0.23</c:v>
                </c:pt>
                <c:pt idx="3">
                  <c:v>0.09</c:v>
                </c:pt>
                <c:pt idx="4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my_class.auto_fill_columns() with multiple groups and simplify OFF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11787979818686957"/>
          <c:y val="7.09124569665730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42E-2"/>
          <c:y val="0.13171273475356005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Average Score (0 is Neutral)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Sheet1!$B$2:$C$2</c:f>
              <c:numCache>
                <c:formatCode>0.00</c:formatCode>
                <c:ptCount val="2"/>
                <c:pt idx="0">
                  <c:v>0.18</c:v>
                </c:pt>
                <c:pt idx="1">
                  <c:v>-0.71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0.26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0.18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54-4A90-9146-79991DDE8036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0.15</c:v>
                </c:pt>
                <c:pt idx="1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54-4A90-9146-79991DDE8036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0.11</c:v>
                </c:pt>
                <c:pt idx="1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54-4A90-9146-79991DDE8036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Sheet1!$B$7:$C$7</c:f>
              <c:numCache>
                <c:formatCode>0%</c:formatCode>
                <c:ptCount val="2"/>
                <c:pt idx="0">
                  <c:v>0.16</c:v>
                </c:pt>
                <c:pt idx="1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454-4A90-9146-79991DDE8036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Sheet1!$B$8:$C$8</c:f>
              <c:numCache>
                <c:formatCode>0%</c:formatCode>
                <c:ptCount val="2"/>
                <c:pt idx="0">
                  <c:v>0.21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454-4A90-9146-79991DDE8036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Sheet1!$B$9:$C$9</c:f>
              <c:numCache>
                <c:formatCode>0%</c:formatCode>
                <c:ptCount val="2"/>
                <c:pt idx="0">
                  <c:v>0.18</c:v>
                </c:pt>
                <c:pt idx="1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454-4A90-9146-79991DDE8036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Sheet1!$B$10:$C$10</c:f>
              <c:numCache>
                <c:formatCode>0%</c:formatCode>
                <c:ptCount val="2"/>
                <c:pt idx="0">
                  <c:v>0.09</c:v>
                </c:pt>
                <c:pt idx="1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454-4A90-9146-79991DDE8036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Sheet1!$B$11:$C$11</c:f>
              <c:numCache>
                <c:formatCode>0%</c:formatCode>
                <c:ptCount val="2"/>
                <c:pt idx="0">
                  <c:v>0.1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454-4A90-9146-79991DDE803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accent1"/>
                </a:solidFill>
              </a:rPr>
              <a:t>my_class.auto_fill_rows(3) - first 3 only</a:t>
            </a:r>
            <a:endParaRPr lang="en-US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4971999817543986"/>
          <c:y val="1.1080071401027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The company makes excellent products.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Operations</c:v>
                </c:pt>
                <c:pt idx="1">
                  <c:v>Sales and Marketing</c:v>
                </c:pt>
                <c:pt idx="2">
                  <c:v>Product Development</c:v>
                </c:pt>
              </c:strCache>
            </c:strRef>
          </c:cat>
          <c:val>
            <c:numRef>
              <c:f>Sheet1!$B$2:$D$2</c:f>
              <c:numCache>
                <c:formatCode>0.00</c:formatCode>
                <c:ptCount val="3"/>
                <c:pt idx="0">
                  <c:v>0.22</c:v>
                </c:pt>
                <c:pt idx="1">
                  <c:v>0.71</c:v>
                </c:pt>
                <c:pt idx="2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The atmosphere in the workplace is good.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Operations</c:v>
                </c:pt>
                <c:pt idx="1">
                  <c:v>Sales and Marketing</c:v>
                </c:pt>
                <c:pt idx="2">
                  <c:v>Product Development</c:v>
                </c:pt>
              </c:strCache>
            </c:strRef>
          </c:cat>
          <c:val>
            <c:numRef>
              <c:f>Sheet1!$B$3:$D$3</c:f>
              <c:numCache>
                <c:formatCode>0.00</c:formatCode>
                <c:ptCount val="3"/>
                <c:pt idx="0">
                  <c:v>-0.19</c:v>
                </c:pt>
                <c:pt idx="1">
                  <c:v>-0.38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It is a great company to work for.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Operations</c:v>
                </c:pt>
                <c:pt idx="1">
                  <c:v>Sales and Marketing</c:v>
                </c:pt>
                <c:pt idx="2">
                  <c:v>Product Development</c:v>
                </c:pt>
              </c:strCache>
            </c:strRef>
          </c:cat>
          <c:val>
            <c:numRef>
              <c:f>Sheet1!$B$4:$D$4</c:f>
              <c:numCache>
                <c:formatCode>0.00</c:formatCode>
                <c:ptCount val="3"/>
                <c:pt idx="0">
                  <c:v>-0.7</c:v>
                </c:pt>
                <c:pt idx="1">
                  <c:v>-0.5</c:v>
                </c:pt>
                <c:pt idx="2">
                  <c:v>-0.42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4F-48DA-B9CC-B13C73E78AA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my_class.auto_fill_columns() with multiple groups with Simplify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4.6836668835516402E-3"/>
          <c:y val="2.43761570822594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Average Score (0 is Neutral)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Male</c:v>
                </c:pt>
              </c:strCache>
            </c:strRef>
          </c:cat>
          <c:val>
            <c:numRef>
              <c:f>Sheet1!$B$2:$C$2</c:f>
              <c:numCache>
                <c:formatCode>0.00</c:formatCode>
                <c:ptCount val="2"/>
                <c:pt idx="0">
                  <c:v>0.18</c:v>
                </c:pt>
                <c:pt idx="1">
                  <c:v>0.32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Male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0.26</c:v>
                </c:pt>
                <c:pt idx="1">
                  <c:v>0.39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Male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0.18</c:v>
                </c:pt>
                <c:pt idx="1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BA-481F-8E7E-DD34DB3B8F50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Male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0.15</c:v>
                </c:pt>
                <c:pt idx="1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BA-481F-8E7E-DD34DB3B8F50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Male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0.11</c:v>
                </c:pt>
                <c:pt idx="1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BA-481F-8E7E-DD34DB3B8F50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Somewhat 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Male</c:v>
                </c:pt>
              </c:strCache>
            </c:strRef>
          </c:cat>
          <c:val>
            <c:numRef>
              <c:f>Sheet1!$B$7:$C$7</c:f>
              <c:numCache>
                <c:formatCode>0%</c:formatCode>
                <c:ptCount val="2"/>
                <c:pt idx="0">
                  <c:v>0.16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9BA-481F-8E7E-DD34DB3B8F50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Neither Disagree nor 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Male</c:v>
                </c:pt>
              </c:strCache>
            </c:strRef>
          </c:cat>
          <c:val>
            <c:numRef>
              <c:f>Sheet1!$B$8:$C$8</c:f>
              <c:numCache>
                <c:formatCode>0%</c:formatCode>
                <c:ptCount val="2"/>
                <c:pt idx="0">
                  <c:v>0.21</c:v>
                </c:pt>
                <c:pt idx="1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9BA-481F-8E7E-DD34DB3B8F50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Somewhat Disagree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Male</c:v>
                </c:pt>
              </c:strCache>
            </c:strRef>
          </c:cat>
          <c:val>
            <c:numRef>
              <c:f>Sheet1!$B$9:$C$9</c:f>
              <c:numCache>
                <c:formatCode>0%</c:formatCode>
                <c:ptCount val="2"/>
                <c:pt idx="0">
                  <c:v>0.18</c:v>
                </c:pt>
                <c:pt idx="1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9BA-481F-8E7E-DD34DB3B8F50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Male</c:v>
                </c:pt>
              </c:strCache>
            </c:strRef>
          </c:cat>
          <c:val>
            <c:numRef>
              <c:f>Sheet1!$B$10:$C$10</c:f>
              <c:numCache>
                <c:formatCode>0%</c:formatCode>
                <c:ptCount val="2"/>
                <c:pt idx="0">
                  <c:v>0.09</c:v>
                </c:pt>
                <c:pt idx="1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9BA-481F-8E7E-DD34DB3B8F50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Male</c:v>
                </c:pt>
                <c:pt idx="1">
                  <c:v>Male</c:v>
                </c:pt>
              </c:strCache>
            </c:strRef>
          </c:cat>
          <c:val>
            <c:numRef>
              <c:f>Sheet1!$B$11:$C$11</c:f>
              <c:numCache>
                <c:formatCode>0%</c:formatCode>
                <c:ptCount val="2"/>
                <c:pt idx="0">
                  <c:v>0.1</c:v>
                </c:pt>
                <c:pt idx="1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9BA-481F-8E7E-DD34DB3B8F5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If sorting between Groups is needed, eg Top2 then, select Column and use Exclude items of this type, and then sort.  Group Names are added inthis case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12587011333769199"/>
          <c:y val="4.21042713239027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59665350501675396"/>
          <c:y val="0.13392874903376542"/>
          <c:w val="0.37254383007682546"/>
          <c:h val="0.783290379880684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 am proud to work here. : Level of Agreement : Bottom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0.34299999999999997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The company supports my career ambitions. : Level of Agreement : Top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Sheet1!$B$3</c:f>
              <c:numCache>
                <c:formatCode>0.0%</c:formatCode>
                <c:ptCount val="1"/>
                <c:pt idx="0">
                  <c:v>0.33700000000000002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4F-48EA-9525-93140CDD155B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My manager makes my objectives clear. : Level of Agreement : Bottom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Sheet1!$B$4</c:f>
              <c:numCache>
                <c:formatCode>0.0%</c:formatCode>
                <c:ptCount val="1"/>
                <c:pt idx="0">
                  <c:v>0.33700000000000002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4F-48EA-9525-93140CDD155B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The company allows me to maintain a healthy work life balance. : Level of Agreement : Top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Sheet1!$B$5</c:f>
              <c:numCache>
                <c:formatCode>0.0%</c:formatCode>
                <c:ptCount val="1"/>
                <c:pt idx="0">
                  <c:v>0.33100000000000002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4F-48EA-9525-93140CDD155B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The company makes excellent products. : Level of Agreement : Top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Sheet1!$B$6</c:f>
              <c:numCache>
                <c:formatCode>0.0%</c:formatCode>
                <c:ptCount val="1"/>
                <c:pt idx="0">
                  <c:v>0.32600000000000001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4F-48EA-9525-93140CDD155B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I understand my career path and my promotion possibilities. : Level of Agreement : Bottom 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Sheet1!$B$7</c:f>
              <c:numCache>
                <c:formatCode>0.0%</c:formatCode>
                <c:ptCount val="1"/>
                <c:pt idx="0">
                  <c:v>0.309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F4F-48EA-9525-93140CDD155B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I understand my career path and my promotion possibilities. : Level of Agreement : Top 2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Sheet1!$B$8</c:f>
              <c:numCache>
                <c:formatCode>0.0%</c:formatCode>
                <c:ptCount val="1"/>
                <c:pt idx="0">
                  <c:v>0.30299999999999999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F4F-48EA-9525-93140CDD155B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I have a good understanding of my responsibilities. : Level of Agreement : Top 2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Sheet1!$B$9</c:f>
              <c:numCache>
                <c:formatCode>0.0%</c:formatCode>
                <c:ptCount val="1"/>
                <c:pt idx="0">
                  <c:v>0.30299999999999999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F4F-48EA-9525-93140CDD155B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The atmosphere in the workplace is good. : Level of Agreement : Top 2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Sheet1!$B$10</c:f>
              <c:numCache>
                <c:formatCode>0.0%</c:formatCode>
                <c:ptCount val="1"/>
                <c:pt idx="0">
                  <c:v>0.30299999999999999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F4F-48EA-9525-93140CDD155B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The company allows me to maintain a healthy work life balance. : Level of Agreement : Bottom 2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Sheet1!$B$11</c:f>
              <c:numCache>
                <c:formatCode>0.0%</c:formatCode>
                <c:ptCount val="1"/>
                <c:pt idx="0">
                  <c:v>0.29799999999999999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F4F-48EA-9525-93140CDD155B}"/>
            </c:ext>
          </c:extLst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I am proud to work here. : Level of Agreement : Top 2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Sheet1!$B$12</c:f>
              <c:numCache>
                <c:formatCode>0.0%</c:formatCode>
                <c:ptCount val="1"/>
                <c:pt idx="0">
                  <c:v>0.29799999999999999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F4F-48EA-9525-93140CDD155B}"/>
            </c:ext>
          </c:extLst>
        </c:ser>
        <c:ser>
          <c:idx val="11"/>
          <c:order val="11"/>
          <c:tx>
            <c:strRef>
              <c:f>Sheet1!$A$13</c:f>
              <c:strCache>
                <c:ptCount val="1"/>
                <c:pt idx="0">
                  <c:v>I have a good understanding of my responsibilities. : Level of Agreement : Bottom 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Sheet1!$B$13</c:f>
              <c:numCache>
                <c:formatCode>0.0%</c:formatCode>
                <c:ptCount val="1"/>
                <c:pt idx="0">
                  <c:v>0.29199999999999998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F4F-48EA-9525-93140CDD155B}"/>
            </c:ext>
          </c:extLst>
        </c:ser>
        <c:ser>
          <c:idx val="12"/>
          <c:order val="12"/>
          <c:tx>
            <c:strRef>
              <c:f>Sheet1!$A$14</c:f>
              <c:strCache>
                <c:ptCount val="1"/>
                <c:pt idx="0">
                  <c:v>I enjoy my work. : Level of Agreement : Bottom 2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Sheet1!$B$14</c:f>
              <c:numCache>
                <c:formatCode>0.0%</c:formatCode>
                <c:ptCount val="1"/>
                <c:pt idx="0">
                  <c:v>0.29199999999999998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F4F-48EA-9525-93140CDD155B}"/>
            </c:ext>
          </c:extLst>
        </c:ser>
        <c:ser>
          <c:idx val="13"/>
          <c:order val="13"/>
          <c:tx>
            <c:strRef>
              <c:f>Sheet1!$A$15</c:f>
              <c:strCache>
                <c:ptCount val="1"/>
                <c:pt idx="0">
                  <c:v>It is a great company to work for. : Level of Agreement : Bottom 2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Sheet1!$B$15</c:f>
              <c:numCache>
                <c:formatCode>0.0%</c:formatCode>
                <c:ptCount val="1"/>
                <c:pt idx="0">
                  <c:v>0.28699999999999998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F4F-48EA-9525-93140CDD155B}"/>
            </c:ext>
          </c:extLst>
        </c:ser>
        <c:ser>
          <c:idx val="14"/>
          <c:order val="14"/>
          <c:tx>
            <c:strRef>
              <c:f>Sheet1!$A$16</c:f>
              <c:strCache>
                <c:ptCount val="1"/>
                <c:pt idx="0">
                  <c:v>My manager makes my objectives clear. : Level of Agreement : Top 2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Sheet1!$B$16</c:f>
              <c:numCache>
                <c:formatCode>0.0%</c:formatCode>
                <c:ptCount val="1"/>
                <c:pt idx="0">
                  <c:v>0.27500000000000002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2F4F-48EA-9525-93140CDD155B}"/>
            </c:ext>
          </c:extLst>
        </c:ser>
        <c:ser>
          <c:idx val="15"/>
          <c:order val="15"/>
          <c:tx>
            <c:strRef>
              <c:f>Sheet1!$A$17</c:f>
              <c:strCache>
                <c:ptCount val="1"/>
                <c:pt idx="0">
                  <c:v>The atmosphere in the workplace is good. : Level of Agreement : Bottom 2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Sheet1!$B$17</c:f>
              <c:numCache>
                <c:formatCode>0.0%</c:formatCode>
                <c:ptCount val="1"/>
                <c:pt idx="0">
                  <c:v>0.27500000000000002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F4F-48EA-9525-93140CDD155B}"/>
            </c:ext>
          </c:extLst>
        </c:ser>
        <c:ser>
          <c:idx val="16"/>
          <c:order val="16"/>
          <c:tx>
            <c:strRef>
              <c:f>Sheet1!$A$18</c:f>
              <c:strCache>
                <c:ptCount val="1"/>
                <c:pt idx="0">
                  <c:v>My manager provides constructive feedback on the tasks set out to me. : Level of Agreement : Top 2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Sheet1!$B$18</c:f>
              <c:numCache>
                <c:formatCode>0.0%</c:formatCode>
                <c:ptCount val="1"/>
                <c:pt idx="0">
                  <c:v>0.26400000000000001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2F4F-48EA-9525-93140CDD155B}"/>
            </c:ext>
          </c:extLst>
        </c:ser>
        <c:ser>
          <c:idx val="17"/>
          <c:order val="17"/>
          <c:tx>
            <c:strRef>
              <c:f>Sheet1!$A$19</c:f>
              <c:strCache>
                <c:ptCount val="1"/>
                <c:pt idx="0">
                  <c:v>My manager provides constructive feedback on the tasks set out to me. : Level of Agreement : Bottom 2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Sheet1!$B$19</c:f>
              <c:numCache>
                <c:formatCode>0.0%</c:formatCode>
                <c:ptCount val="1"/>
                <c:pt idx="0">
                  <c:v>0.253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2F4F-48EA-9525-93140CDD155B}"/>
            </c:ext>
          </c:extLst>
        </c:ser>
        <c:ser>
          <c:idx val="18"/>
          <c:order val="18"/>
          <c:tx>
            <c:strRef>
              <c:f>Sheet1!$A$20</c:f>
              <c:strCache>
                <c:ptCount val="1"/>
                <c:pt idx="0">
                  <c:v>I enjoy my work. : Level of Agreement : Top 2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Sheet1!$B$20</c:f>
              <c:numCache>
                <c:formatCode>0.0%</c:formatCode>
                <c:ptCount val="1"/>
                <c:pt idx="0">
                  <c:v>0.247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2F4F-48EA-9525-93140CDD155B}"/>
            </c:ext>
          </c:extLst>
        </c:ser>
        <c:ser>
          <c:idx val="19"/>
          <c:order val="19"/>
          <c:tx>
            <c:strRef>
              <c:f>Sheet1!$A$21</c:f>
              <c:strCache>
                <c:ptCount val="1"/>
                <c:pt idx="0">
                  <c:v>The company makes excellent products. : Level of Agreement : Bottom 2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Sheet1!$B$21</c:f>
              <c:numCache>
                <c:formatCode>0.0%</c:formatCode>
                <c:ptCount val="1"/>
                <c:pt idx="0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2F4F-48EA-9525-93140CDD155B}"/>
            </c:ext>
          </c:extLst>
        </c:ser>
        <c:ser>
          <c:idx val="20"/>
          <c:order val="20"/>
          <c:tx>
            <c:strRef>
              <c:f>Sheet1!$A$22</c:f>
              <c:strCache>
                <c:ptCount val="1"/>
                <c:pt idx="0">
                  <c:v>The company supports my career ambitions. : Level of Agreement : Bottom 2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Sheet1!$B$22</c:f>
              <c:numCache>
                <c:formatCode>0.0%</c:formatCode>
                <c:ptCount val="1"/>
                <c:pt idx="0">
                  <c:v>0.21899999999999997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2F4F-48EA-9525-93140CDD155B}"/>
            </c:ext>
          </c:extLst>
        </c:ser>
        <c:ser>
          <c:idx val="21"/>
          <c:order val="21"/>
          <c:tx>
            <c:strRef>
              <c:f>Sheet1!$A$23</c:f>
              <c:strCache>
                <c:ptCount val="1"/>
                <c:pt idx="0">
                  <c:v>It is a great company to work for. : Level of Agreement : Top 2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Sheet1!$B$23</c:f>
              <c:numCache>
                <c:formatCode>0.0%</c:formatCode>
                <c:ptCount val="1"/>
                <c:pt idx="0">
                  <c:v>0.19699999999999998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2F4F-48EA-9525-93140CDD155B}"/>
            </c:ext>
          </c:extLst>
        </c:ser>
        <c:ser>
          <c:idx val="22"/>
          <c:order val="22"/>
          <c:tx>
            <c:strRef>
              <c:f>Sheet1!$A$24</c:f>
              <c:strCache>
                <c:ptCount val="1"/>
                <c:pt idx="0">
                  <c:v>The company allows me to maintain a healthy work life balance. : Level of Agreement : Average Score (0 is Neutral)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Sheet1!$B$24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5-2F4F-48EA-9525-93140CDD155B}"/>
            </c:ext>
          </c:extLst>
        </c:ser>
        <c:ser>
          <c:idx val="23"/>
          <c:order val="23"/>
          <c:tx>
            <c:strRef>
              <c:f>Sheet1!$A$25</c:f>
              <c:strCache>
                <c:ptCount val="1"/>
                <c:pt idx="0">
                  <c:v>The company supports my career ambitions. : Level of Agreement : Average Score (0 is Neutral)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Sheet1!$B$25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6-2F4F-48EA-9525-93140CDD155B}"/>
            </c:ext>
          </c:extLst>
        </c:ser>
        <c:ser>
          <c:idx val="24"/>
          <c:order val="24"/>
          <c:tx>
            <c:strRef>
              <c:f>Sheet1!$A$26</c:f>
              <c:strCache>
                <c:ptCount val="1"/>
                <c:pt idx="0">
                  <c:v>I understand my career path and my promotion possibilities. : Level of Agreement : Average Score (0 is Neutral)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Sheet1!$B$26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7-2F4F-48EA-9525-93140CDD155B}"/>
            </c:ext>
          </c:extLst>
        </c:ser>
        <c:ser>
          <c:idx val="25"/>
          <c:order val="25"/>
          <c:tx>
            <c:strRef>
              <c:f>Sheet1!$A$27</c:f>
              <c:strCache>
                <c:ptCount val="1"/>
                <c:pt idx="0">
                  <c:v>I have a good understanding of my responsibilities. : Level of Agreement : Average Score (0 is Neutral)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Sheet1!$B$27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8-2F4F-48EA-9525-93140CDD155B}"/>
            </c:ext>
          </c:extLst>
        </c:ser>
        <c:ser>
          <c:idx val="26"/>
          <c:order val="26"/>
          <c:tx>
            <c:strRef>
              <c:f>Sheet1!$A$28</c:f>
              <c:strCache>
                <c:ptCount val="1"/>
                <c:pt idx="0">
                  <c:v>My manager provides constructive feedback on the tasks set out to me. : Level of Agreement : Average Score (0 is Neutral)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Sheet1!$B$28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9-2F4F-48EA-9525-93140CDD155B}"/>
            </c:ext>
          </c:extLst>
        </c:ser>
        <c:ser>
          <c:idx val="27"/>
          <c:order val="27"/>
          <c:tx>
            <c:strRef>
              <c:f>Sheet1!$A$29</c:f>
              <c:strCache>
                <c:ptCount val="1"/>
                <c:pt idx="0">
                  <c:v>My manager makes my objectives clear. : Level of Agreement : Average Score (0 is Neutral)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Sheet1!$B$29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A-2F4F-48EA-9525-93140CDD155B}"/>
            </c:ext>
          </c:extLst>
        </c:ser>
        <c:ser>
          <c:idx val="28"/>
          <c:order val="28"/>
          <c:tx>
            <c:strRef>
              <c:f>Sheet1!$A$30</c:f>
              <c:strCache>
                <c:ptCount val="1"/>
                <c:pt idx="0">
                  <c:v>I enjoy my work. : Level of Agreement : Average Score (0 is Neutral)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Sheet1!$B$30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B-2F4F-48EA-9525-93140CDD155B}"/>
            </c:ext>
          </c:extLst>
        </c:ser>
        <c:ser>
          <c:idx val="29"/>
          <c:order val="29"/>
          <c:tx>
            <c:strRef>
              <c:f>Sheet1!$A$31</c:f>
              <c:strCache>
                <c:ptCount val="1"/>
                <c:pt idx="0">
                  <c:v>I am proud to work here. : Level of Agreement : Average Score (0 is Neutral)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Sheet1!$B$31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C-2F4F-48EA-9525-93140CDD155B}"/>
            </c:ext>
          </c:extLst>
        </c:ser>
        <c:ser>
          <c:idx val="30"/>
          <c:order val="30"/>
          <c:tx>
            <c:strRef>
              <c:f>Sheet1!$A$32</c:f>
              <c:strCache>
                <c:ptCount val="1"/>
                <c:pt idx="0">
                  <c:v>The atmosphere in the workplace is good. : Level of Agreement : Average Score (0 is Neutral)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Sheet1!$B$32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D-2F4F-48EA-9525-93140CDD155B}"/>
            </c:ext>
          </c:extLst>
        </c:ser>
        <c:ser>
          <c:idx val="31"/>
          <c:order val="31"/>
          <c:tx>
            <c:strRef>
              <c:f>Sheet1!$A$33</c:f>
              <c:strCache>
                <c:ptCount val="1"/>
                <c:pt idx="0">
                  <c:v>The company makes excellent products. : Level of Agreement : Average Score (0 is Neutral)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Sheet1!$B$33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E-2F4F-48EA-9525-93140CDD155B}"/>
            </c:ext>
          </c:extLst>
        </c:ser>
        <c:ser>
          <c:idx val="32"/>
          <c:order val="32"/>
          <c:tx>
            <c:strRef>
              <c:f>Sheet1!$A$34</c:f>
              <c:strCache>
                <c:ptCount val="1"/>
                <c:pt idx="0">
                  <c:v>It is a great company to work for. : Level of Agreement : Average Score (0 is Neutral)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Sheet1!$B$34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2F-2F4F-48EA-9525-93140CDD155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7.9903151508224409E-3"/>
          <c:y val="0.17725671391255643"/>
          <c:w val="0.53042773876702731"/>
          <c:h val="0.766170709874873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my_class.auto_fill_columns(16) with limited series and sorted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12587011333769199"/>
          <c:y val="4.21042713239027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59665350501675396"/>
          <c:y val="0.13392874903376542"/>
          <c:w val="0.37254383007682546"/>
          <c:h val="0.6503295230683596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The company makes excellent products. : Level of Agreement : Top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It is a great company to work for. : Level of Agreement : Bottom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Sheet1!$B$3</c:f>
              <c:numCache>
                <c:formatCode>0%</c:formatCode>
                <c:ptCount val="1"/>
                <c:pt idx="0">
                  <c:v>0.28999999999999998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4F-48EA-9525-93140CDD155B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The company makes excellent products. : Level of Agreement : Bottom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Sheet1!$B$4</c:f>
              <c:numCache>
                <c:formatCode>0%</c:formatCode>
                <c:ptCount val="1"/>
                <c:pt idx="0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4F-48EA-9525-93140CDD155B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It is a great company to work for. : Level of Agreement : Top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Sheet1!$B$5</c:f>
              <c:numCache>
                <c:formatCode>0%</c:formatCode>
                <c:ptCount val="1"/>
                <c:pt idx="0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4F-48EA-9525-93140CDD155B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It is a great company to work for. : Level of Agreement : Somewhat Disagree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Sheet1!$B$6</c:f>
              <c:numCache>
                <c:formatCode>0%</c:formatCode>
                <c:ptCount val="1"/>
                <c:pt idx="0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4F-48EA-9525-93140CDD155B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The company makes excellent products. : Level of Agreement : Strongly Agree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Sheet1!$B$7</c:f>
              <c:numCache>
                <c:formatCode>0%</c:formatCode>
                <c:ptCount val="1"/>
                <c:pt idx="0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F4F-48EA-9525-93140CDD155B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It is a great company to work for. : Level of Agreement : Somewhat Agree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Sheet1!$B$8</c:f>
              <c:numCache>
                <c:formatCode>0%</c:formatCode>
                <c:ptCount val="1"/>
                <c:pt idx="0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F4F-48EA-9525-93140CDD155B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The company makes excellent products. : Level of Agreement : Neither Disagree nor Agree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Sheet1!$B$9</c:f>
              <c:numCache>
                <c:formatCode>0%</c:formatCode>
                <c:ptCount val="1"/>
                <c:pt idx="0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F4F-48EA-9525-93140CDD155B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The company makes excellent products. : Level of Agreement : Agree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Sheet1!$B$10</c:f>
              <c:numCache>
                <c:formatCode>0%</c:formatCode>
                <c:ptCount val="1"/>
                <c:pt idx="0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F4F-48EA-9525-93140CDD155B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It is a great company to work for. : Level of Agreement : Neither Disagree nor Agree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Sheet1!$B$11</c:f>
              <c:numCache>
                <c:formatCode>0%</c:formatCode>
                <c:ptCount val="1"/>
                <c:pt idx="0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F4F-48EA-9525-93140CDD155B}"/>
            </c:ext>
          </c:extLst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The company makes excellent products. : Level of Agreement : Somewhat Disagree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Sheet1!$B$12</c:f>
              <c:numCache>
                <c:formatCode>0%</c:formatCode>
                <c:ptCount val="1"/>
                <c:pt idx="0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F4F-48EA-9525-93140CDD155B}"/>
            </c:ext>
          </c:extLst>
        </c:ser>
        <c:ser>
          <c:idx val="11"/>
          <c:order val="11"/>
          <c:tx>
            <c:strRef>
              <c:f>Sheet1!$A$13</c:f>
              <c:strCache>
                <c:ptCount val="1"/>
                <c:pt idx="0">
                  <c:v>It is a great company to work for. : Level of Agreement : Strongly Disagree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Sheet1!$B$13</c:f>
              <c:numCache>
                <c:formatCode>0%</c:formatCode>
                <c:ptCount val="1"/>
                <c:pt idx="0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F4F-48EA-9525-93140CDD155B}"/>
            </c:ext>
          </c:extLst>
        </c:ser>
        <c:ser>
          <c:idx val="12"/>
          <c:order val="12"/>
          <c:tx>
            <c:strRef>
              <c:f>Sheet1!$A$14</c:f>
              <c:strCache>
                <c:ptCount val="1"/>
                <c:pt idx="0">
                  <c:v>The company makes excellent products. : Level of Agreement : Somewhat Agree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Sheet1!$B$14</c:f>
              <c:numCache>
                <c:formatCode>0%</c:formatCode>
                <c:ptCount val="1"/>
                <c:pt idx="0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F4F-48EA-9525-93140CDD155B}"/>
            </c:ext>
          </c:extLst>
        </c:ser>
        <c:ser>
          <c:idx val="13"/>
          <c:order val="13"/>
          <c:tx>
            <c:strRef>
              <c:f>Sheet1!$A$15</c:f>
              <c:strCache>
                <c:ptCount val="1"/>
                <c:pt idx="0">
                  <c:v>It is a great company to work for. : Level of Agreement : Disagree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Sheet1!$B$15</c:f>
              <c:numCache>
                <c:formatCode>0%</c:formatCode>
                <c:ptCount val="1"/>
                <c:pt idx="0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F4F-48EA-9525-93140CDD155B}"/>
            </c:ext>
          </c:extLst>
        </c:ser>
        <c:ser>
          <c:idx val="14"/>
          <c:order val="14"/>
          <c:tx>
            <c:strRef>
              <c:f>Sheet1!$A$16</c:f>
              <c:strCache>
                <c:ptCount val="1"/>
                <c:pt idx="0">
                  <c:v>The company makes excellent products. : Level of Agreement : Strongly Disagree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Sheet1!$B$16</c:f>
              <c:numCache>
                <c:formatCode>0%</c:formatCode>
                <c:ptCount val="1"/>
                <c:pt idx="0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2F4F-48EA-9525-93140CDD155B}"/>
            </c:ext>
          </c:extLst>
        </c:ser>
        <c:ser>
          <c:idx val="15"/>
          <c:order val="15"/>
          <c:tx>
            <c:strRef>
              <c:f>Sheet1!$A$17</c:f>
              <c:strCache>
                <c:ptCount val="1"/>
                <c:pt idx="0">
                  <c:v>The company makes excellent products. : Level of Agreement : Disagree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cat>
          <c:val>
            <c:numRef>
              <c:f>Sheet1!$B$17</c:f>
              <c:numCache>
                <c:formatCode>0%</c:formatCode>
                <c:ptCount val="1"/>
                <c:pt idx="0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F4F-48EA-9525-93140CDD155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7.9903151508224409E-3"/>
          <c:y val="0.17252979841249619"/>
          <c:w val="0.53776813300833792"/>
          <c:h val="0.590077490704081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my_class.auto_fill_columns(16) with flip data and limited series and sorted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4971999817543986"/>
          <c:y val="1.1080071401027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59665350501675396"/>
          <c:y val="0.13392874903376542"/>
          <c:w val="0.37254383007682546"/>
          <c:h val="0.6503295230683596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Sheet1!$B$1:$K$1</c:f>
              <c:strCache>
                <c:ptCount val="10"/>
                <c:pt idx="0">
                  <c:v>Top 2</c:v>
                </c:pt>
                <c:pt idx="1">
                  <c:v>Neither Disagree nor Agree</c:v>
                </c:pt>
                <c:pt idx="2">
                  <c:v>Average Score (0 is Neutral)</c:v>
                </c:pt>
                <c:pt idx="3">
                  <c:v>Bottom 2</c:v>
                </c:pt>
                <c:pt idx="4">
                  <c:v>Somewhat Disagree</c:v>
                </c:pt>
                <c:pt idx="5">
                  <c:v>Somewhat Agree</c:v>
                </c:pt>
                <c:pt idx="6">
                  <c:v>Strongly Agree</c:v>
                </c:pt>
                <c:pt idx="7">
                  <c:v>Agree</c:v>
                </c:pt>
                <c:pt idx="8">
                  <c:v>Strongly Disagree</c:v>
                </c:pt>
                <c:pt idx="9">
                  <c:v>Disagree</c:v>
                </c:pt>
              </c:strCache>
            </c:strRef>
          </c:cat>
          <c:val>
            <c:numRef>
              <c:f>Sheet1!$B$2:$K$2</c:f>
              <c:numCache>
                <c:formatCode>0%</c:formatCode>
                <c:ptCount val="10"/>
                <c:pt idx="0">
                  <c:v>0.26</c:v>
                </c:pt>
                <c:pt idx="1">
                  <c:v>0.21</c:v>
                </c:pt>
                <c:pt idx="2" formatCode="0.00">
                  <c:v>0.18</c:v>
                </c:pt>
                <c:pt idx="3">
                  <c:v>0.18</c:v>
                </c:pt>
                <c:pt idx="4">
                  <c:v>0.18</c:v>
                </c:pt>
                <c:pt idx="5">
                  <c:v>0.16</c:v>
                </c:pt>
                <c:pt idx="6">
                  <c:v>0.15</c:v>
                </c:pt>
                <c:pt idx="7">
                  <c:v>0.11</c:v>
                </c:pt>
                <c:pt idx="8">
                  <c:v>0.1</c:v>
                </c:pt>
                <c:pt idx="9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Sheet1!$B$1:$K$1</c:f>
              <c:strCache>
                <c:ptCount val="10"/>
                <c:pt idx="0">
                  <c:v>Top 2</c:v>
                </c:pt>
                <c:pt idx="1">
                  <c:v>Neither Disagree nor Agree</c:v>
                </c:pt>
                <c:pt idx="2">
                  <c:v>Average Score (0 is Neutral)</c:v>
                </c:pt>
                <c:pt idx="3">
                  <c:v>Bottom 2</c:v>
                </c:pt>
                <c:pt idx="4">
                  <c:v>Somewhat Disagree</c:v>
                </c:pt>
                <c:pt idx="5">
                  <c:v>Somewhat Agree</c:v>
                </c:pt>
                <c:pt idx="6">
                  <c:v>Strongly Agree</c:v>
                </c:pt>
                <c:pt idx="7">
                  <c:v>Agree</c:v>
                </c:pt>
                <c:pt idx="8">
                  <c:v>Strongly Disagree</c:v>
                </c:pt>
                <c:pt idx="9">
                  <c:v>Disagree</c:v>
                </c:pt>
              </c:strCache>
            </c:strRef>
          </c:cat>
          <c:val>
            <c:numRef>
              <c:f>Sheet1!$B$3:$K$3</c:f>
              <c:numCache>
                <c:formatCode>0%</c:formatCode>
                <c:ptCount val="10"/>
                <c:pt idx="0">
                  <c:v>0.34</c:v>
                </c:pt>
                <c:pt idx="1">
                  <c:v>0.17</c:v>
                </c:pt>
                <c:pt idx="2" formatCode="0.00">
                  <c:v>0.39</c:v>
                </c:pt>
                <c:pt idx="3">
                  <c:v>0.2</c:v>
                </c:pt>
                <c:pt idx="4">
                  <c:v>0.13</c:v>
                </c:pt>
                <c:pt idx="5">
                  <c:v>0.16</c:v>
                </c:pt>
                <c:pt idx="6">
                  <c:v>0.2</c:v>
                </c:pt>
                <c:pt idx="7">
                  <c:v>0.14000000000000001</c:v>
                </c:pt>
                <c:pt idx="8">
                  <c:v>0.12</c:v>
                </c:pt>
                <c:pt idx="9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D955-4516-8059-1BB91A798D0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my_class.auto_fill_columns() - flip data - large underlying table, limited rows, and sorted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3.257259311417289E-2"/>
          <c:y val="2.65921713624649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643556969531417"/>
          <c:y val="0.18268106319828442"/>
          <c:w val="0.74276176539826544"/>
          <c:h val="0.7079458943537002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Total - 2015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Sheet1!$B$2:$U$2</c:f>
              <c:numCache>
                <c:formatCode>0</c:formatCode>
                <c:ptCount val="20"/>
                <c:pt idx="0">
                  <c:v>29</c:v>
                </c:pt>
                <c:pt idx="1">
                  <c:v>29</c:v>
                </c:pt>
                <c:pt idx="2">
                  <c:v>17</c:v>
                </c:pt>
                <c:pt idx="3">
                  <c:v>9</c:v>
                </c:pt>
                <c:pt idx="4">
                  <c:v>9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8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6</c:v>
                </c:pt>
                <c:pt idx="18">
                  <c:v>6</c:v>
                </c:pt>
                <c:pt idx="1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Total - 2015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Sheet1!$B$3:$U$3</c:f>
              <c:numCache>
                <c:formatCode>0</c:formatCode>
                <c:ptCount val="20"/>
                <c:pt idx="0">
                  <c:v>36</c:v>
                </c:pt>
                <c:pt idx="1">
                  <c:v>36</c:v>
                </c:pt>
                <c:pt idx="2">
                  <c:v>13</c:v>
                </c:pt>
                <c:pt idx="3">
                  <c:v>11</c:v>
                </c:pt>
                <c:pt idx="4">
                  <c:v>12</c:v>
                </c:pt>
                <c:pt idx="5">
                  <c:v>9</c:v>
                </c:pt>
                <c:pt idx="6">
                  <c:v>5</c:v>
                </c:pt>
                <c:pt idx="7">
                  <c:v>6</c:v>
                </c:pt>
                <c:pt idx="8">
                  <c:v>5</c:v>
                </c:pt>
                <c:pt idx="9">
                  <c:v>9</c:v>
                </c:pt>
                <c:pt idx="10">
                  <c:v>10</c:v>
                </c:pt>
                <c:pt idx="11">
                  <c:v>3</c:v>
                </c:pt>
                <c:pt idx="12">
                  <c:v>6</c:v>
                </c:pt>
                <c:pt idx="13">
                  <c:v>8</c:v>
                </c:pt>
                <c:pt idx="14">
                  <c:v>3</c:v>
                </c:pt>
                <c:pt idx="15">
                  <c:v>10</c:v>
                </c:pt>
                <c:pt idx="16">
                  <c:v>5</c:v>
                </c:pt>
                <c:pt idx="17">
                  <c:v>8</c:v>
                </c:pt>
                <c:pt idx="18">
                  <c:v>6</c:v>
                </c:pt>
                <c:pt idx="1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Total - 2015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Sheet1!$B$4:$U$4</c:f>
              <c:numCache>
                <c:formatCode>0</c:formatCode>
                <c:ptCount val="20"/>
                <c:pt idx="0">
                  <c:v>141</c:v>
                </c:pt>
                <c:pt idx="1">
                  <c:v>143</c:v>
                </c:pt>
                <c:pt idx="2">
                  <c:v>94</c:v>
                </c:pt>
                <c:pt idx="3">
                  <c:v>36</c:v>
                </c:pt>
                <c:pt idx="4">
                  <c:v>40</c:v>
                </c:pt>
                <c:pt idx="5">
                  <c:v>25</c:v>
                </c:pt>
                <c:pt idx="6">
                  <c:v>50</c:v>
                </c:pt>
                <c:pt idx="7">
                  <c:v>48</c:v>
                </c:pt>
                <c:pt idx="8">
                  <c:v>51</c:v>
                </c:pt>
                <c:pt idx="9">
                  <c:v>44</c:v>
                </c:pt>
                <c:pt idx="10">
                  <c:v>35</c:v>
                </c:pt>
                <c:pt idx="11">
                  <c:v>29</c:v>
                </c:pt>
                <c:pt idx="12">
                  <c:v>45</c:v>
                </c:pt>
                <c:pt idx="13">
                  <c:v>38</c:v>
                </c:pt>
                <c:pt idx="14">
                  <c:v>32</c:v>
                </c:pt>
                <c:pt idx="15">
                  <c:v>35</c:v>
                </c:pt>
                <c:pt idx="16">
                  <c:v>48</c:v>
                </c:pt>
                <c:pt idx="17">
                  <c:v>25</c:v>
                </c:pt>
                <c:pt idx="18">
                  <c:v>29</c:v>
                </c:pt>
                <c:pt idx="1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1-109F-47EE-8D85-E85F860CA088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Total - 2015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Sheet1!$B$5:$U$5</c:f>
              <c:numCache>
                <c:formatCode>0</c:formatCode>
                <c:ptCount val="20"/>
                <c:pt idx="0">
                  <c:v>97</c:v>
                </c:pt>
                <c:pt idx="1">
                  <c:v>97</c:v>
                </c:pt>
                <c:pt idx="2">
                  <c:v>91</c:v>
                </c:pt>
                <c:pt idx="3">
                  <c:v>34</c:v>
                </c:pt>
                <c:pt idx="4">
                  <c:v>36</c:v>
                </c:pt>
                <c:pt idx="5">
                  <c:v>45</c:v>
                </c:pt>
                <c:pt idx="6">
                  <c:v>41</c:v>
                </c:pt>
                <c:pt idx="7">
                  <c:v>33</c:v>
                </c:pt>
                <c:pt idx="8">
                  <c:v>47</c:v>
                </c:pt>
                <c:pt idx="9">
                  <c:v>25</c:v>
                </c:pt>
                <c:pt idx="10">
                  <c:v>22</c:v>
                </c:pt>
                <c:pt idx="11">
                  <c:v>57</c:v>
                </c:pt>
                <c:pt idx="12">
                  <c:v>30</c:v>
                </c:pt>
                <c:pt idx="13">
                  <c:v>24</c:v>
                </c:pt>
                <c:pt idx="14">
                  <c:v>59</c:v>
                </c:pt>
                <c:pt idx="15">
                  <c:v>22</c:v>
                </c:pt>
                <c:pt idx="16">
                  <c:v>32</c:v>
                </c:pt>
                <c:pt idx="17">
                  <c:v>23</c:v>
                </c:pt>
                <c:pt idx="18">
                  <c:v>23</c:v>
                </c:pt>
                <c:pt idx="1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2-109F-47EE-8D85-E85F860CA0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3.8150494860122924E-2"/>
          <c:w val="1"/>
          <c:h val="0.93598716071952304"/>
        </c:manualLayout>
      </c:layout>
      <c:barChart>
        <c:barDir val="bar"/>
        <c:grouping val="percentStacked"/>
        <c:varyColors val="0"/>
        <c:ser>
          <c:idx val="4"/>
          <c:order val="0"/>
          <c:tx>
            <c:strRef>
              <c:f>Total!$A$2</c:f>
              <c:strCache>
                <c:ptCount val="1"/>
                <c:pt idx="0">
                  <c:v>Total - 2015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Pt>
            <c:idx val="4"/>
            <c:invertIfNegative val="0"/>
            <c:bubble3D val="0"/>
            <c:spPr>
              <a:solidFill>
                <a:srgbClr val="FFFFFF">
                  <a:lumMod val="65000"/>
                </a:srgbClr>
              </a:solidFill>
            </c:spPr>
            <c:extLst>
              <c:ext xmlns:c16="http://schemas.microsoft.com/office/drawing/2014/chart" uri="{C3380CC4-5D6E-409C-BE32-E72D297353CC}">
                <c16:uniqueId val="{00000023-47E6-4892-8390-62A26AFB011C}"/>
              </c:ext>
            </c:extLst>
          </c:dPt>
          <c:dLbls>
            <c:delete val="1"/>
          </c:dLbls>
          <c:cat>
            <c:strRef>
              <c:f>Total!$B$1:$U$1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Total!$B$2:$U$2</c:f>
              <c:numCache>
                <c:formatCode>0</c:formatCode>
                <c:ptCount val="20"/>
                <c:pt idx="0">
                  <c:v>29</c:v>
                </c:pt>
                <c:pt idx="1">
                  <c:v>29</c:v>
                </c:pt>
                <c:pt idx="2">
                  <c:v>17</c:v>
                </c:pt>
                <c:pt idx="3">
                  <c:v>9</c:v>
                </c:pt>
                <c:pt idx="4">
                  <c:v>9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8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6</c:v>
                </c:pt>
                <c:pt idx="18">
                  <c:v>6</c:v>
                </c:pt>
                <c:pt idx="1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94-459D-BAA5-4032CBA6A2B0}"/>
            </c:ext>
          </c:extLst>
        </c:ser>
        <c:ser>
          <c:idx val="0"/>
          <c:order val="1"/>
          <c:tx>
            <c:strRef>
              <c:f>Total!$A$3</c:f>
              <c:strCache>
                <c:ptCount val="1"/>
                <c:pt idx="0">
                  <c:v>Blank</c:v>
                </c:pt>
              </c:strCache>
            </c:strRef>
          </c:tx>
          <c:spPr>
            <a:noFill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1D15A747-D315-4D78-AA1D-6626D22D423E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47E6-4892-8390-62A26AFB01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B965C55-1276-4ECC-9A80-0070D07302B8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47E6-4892-8390-62A26AFB01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360EC3C-0122-4C82-BED1-4A117DFF9C53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47E6-4892-8390-62A26AFB011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D56E4D9-B0F5-417B-9096-56351672258B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47E6-4892-8390-62A26AFB011C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7A309EA8-DCF8-4A29-8331-71CE79157DD3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47E6-4892-8390-62A26AFB011C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209DAAD8-2336-4705-B15B-60A2FF0A46C0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47E6-4892-8390-62A26AFB011C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B4D8FA13-928F-4884-B145-1B14AB58B5F4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47E6-4892-8390-62A26AFB011C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4B0535BD-6F91-4CA2-86C5-B680273F429E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47E6-4892-8390-62A26AFB011C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9E6D1C49-4367-4FF6-9B04-ABA1C43EF149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5-47E6-4892-8390-62A26AFB011C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9DDC3604-5460-4185-B449-338560D5FFB9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19D0-43B0-A5FB-2BE2EDBEEE14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8894114E-2465-4EA0-B675-877A8539D66F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19D0-43B0-A5FB-2BE2EDBEEE14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88B621C7-9B2E-4CB5-ADB0-55855DD81175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19D0-43B0-A5FB-2BE2EDBEEE14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D09E9BA7-E958-4F67-A89D-E00818F359C3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19D0-43B0-A5FB-2BE2EDBEEE14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41688D3D-9FA2-4674-9B0F-337C8B7E893D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19D0-43B0-A5FB-2BE2EDBEEE14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DA04BC3D-A758-486D-8C5B-8C633D3ED0E5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19D0-43B0-A5FB-2BE2EDBEEE14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7C44F735-135B-4446-B698-1CB59EECAB1D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19D0-43B0-A5FB-2BE2EDBEEE14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06D637EE-0F83-4C82-B728-105A084140D2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5288-4FCE-A516-0430037A81F1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4EA2C611-C5F8-4023-8D8D-E92CB55821DB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5288-4FCE-A516-0430037A81F1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F2996100-FC6C-4CAE-BD43-5D8A39DB4781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5288-4FCE-A516-0430037A81F1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F117CAD5-9B0E-4E12-A6CE-E0A766FFC5DD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5288-4FCE-A516-0430037A81F1}"/>
                </c:ext>
              </c:extLst>
            </c:dLbl>
            <c:spPr>
              <a:noFill/>
              <a:ln>
                <a:noFill/>
              </a:ln>
              <a:effectLst/>
            </c:sp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strRef>
              <c:f>Total!$B$1:$U$1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Total!$B$3:$U$3</c:f>
              <c:numCache>
                <c:formatCode>0</c:formatCode>
                <c:ptCount val="20"/>
                <c:pt idx="0">
                  <c:v>142.6</c:v>
                </c:pt>
                <c:pt idx="1">
                  <c:v>142.6</c:v>
                </c:pt>
                <c:pt idx="2">
                  <c:v>154.6</c:v>
                </c:pt>
                <c:pt idx="3">
                  <c:v>162.6</c:v>
                </c:pt>
                <c:pt idx="4">
                  <c:v>162.6</c:v>
                </c:pt>
                <c:pt idx="5">
                  <c:v>163.6</c:v>
                </c:pt>
                <c:pt idx="6">
                  <c:v>163.6</c:v>
                </c:pt>
                <c:pt idx="7">
                  <c:v>163.6</c:v>
                </c:pt>
                <c:pt idx="8">
                  <c:v>163.6</c:v>
                </c:pt>
                <c:pt idx="9">
                  <c:v>163.6</c:v>
                </c:pt>
                <c:pt idx="10">
                  <c:v>164.6</c:v>
                </c:pt>
                <c:pt idx="11">
                  <c:v>164.6</c:v>
                </c:pt>
                <c:pt idx="12">
                  <c:v>164.6</c:v>
                </c:pt>
                <c:pt idx="13">
                  <c:v>164.6</c:v>
                </c:pt>
                <c:pt idx="14">
                  <c:v>164.6</c:v>
                </c:pt>
                <c:pt idx="15">
                  <c:v>164.6</c:v>
                </c:pt>
                <c:pt idx="16">
                  <c:v>164.6</c:v>
                </c:pt>
                <c:pt idx="17">
                  <c:v>165.6</c:v>
                </c:pt>
                <c:pt idx="18">
                  <c:v>165.6</c:v>
                </c:pt>
                <c:pt idx="19">
                  <c:v>166.6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Total!$B$2:$U$2</c15:f>
                <c15:dlblRangeCache>
                  <c:ptCount val="20"/>
                  <c:pt idx="0">
                    <c:v>29</c:v>
                  </c:pt>
                  <c:pt idx="1">
                    <c:v>29</c:v>
                  </c:pt>
                  <c:pt idx="2">
                    <c:v>17</c:v>
                  </c:pt>
                  <c:pt idx="3">
                    <c:v>9</c:v>
                  </c:pt>
                  <c:pt idx="4">
                    <c:v>9</c:v>
                  </c:pt>
                  <c:pt idx="5">
                    <c:v>8</c:v>
                  </c:pt>
                  <c:pt idx="6">
                    <c:v>8</c:v>
                  </c:pt>
                  <c:pt idx="7">
                    <c:v>8</c:v>
                  </c:pt>
                  <c:pt idx="8">
                    <c:v>8</c:v>
                  </c:pt>
                  <c:pt idx="9">
                    <c:v>8</c:v>
                  </c:pt>
                  <c:pt idx="10">
                    <c:v>7</c:v>
                  </c:pt>
                  <c:pt idx="11">
                    <c:v>7</c:v>
                  </c:pt>
                  <c:pt idx="12">
                    <c:v>7</c:v>
                  </c:pt>
                  <c:pt idx="13">
                    <c:v>7</c:v>
                  </c:pt>
                  <c:pt idx="14">
                    <c:v>7</c:v>
                  </c:pt>
                  <c:pt idx="15">
                    <c:v>7</c:v>
                  </c:pt>
                  <c:pt idx="16">
                    <c:v>7</c:v>
                  </c:pt>
                  <c:pt idx="17">
                    <c:v>6</c:v>
                  </c:pt>
                  <c:pt idx="18">
                    <c:v>6</c:v>
                  </c:pt>
                  <c:pt idx="19">
                    <c:v>5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1-A994-459D-BAA5-4032CBA6A2B0}"/>
            </c:ext>
          </c:extLst>
        </c:ser>
        <c:ser>
          <c:idx val="1"/>
          <c:order val="2"/>
          <c:tx>
            <c:strRef>
              <c:f>Total!$A$4</c:f>
              <c:strCache>
                <c:ptCount val="1"/>
                <c:pt idx="0">
                  <c:v>Total - 2015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Pt>
            <c:idx val="4"/>
            <c:invertIfNegative val="0"/>
            <c:bubble3D val="0"/>
            <c:spPr>
              <a:solidFill>
                <a:srgbClr val="FFFFFF">
                  <a:lumMod val="65000"/>
                </a:srgbClr>
              </a:solidFill>
            </c:spPr>
            <c:extLst>
              <c:ext xmlns:c16="http://schemas.microsoft.com/office/drawing/2014/chart" uri="{C3380CC4-5D6E-409C-BE32-E72D297353CC}">
                <c16:uniqueId val="{0000002E-47E6-4892-8390-62A26AFB011C}"/>
              </c:ext>
            </c:extLst>
          </c:dPt>
          <c:dLbls>
            <c:delete val="1"/>
          </c:dLbls>
          <c:cat>
            <c:strRef>
              <c:f>Total!$B$1:$U$1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Total!$B$4:$U$4</c:f>
              <c:numCache>
                <c:formatCode>0</c:formatCode>
                <c:ptCount val="20"/>
                <c:pt idx="0">
                  <c:v>36</c:v>
                </c:pt>
                <c:pt idx="1">
                  <c:v>36</c:v>
                </c:pt>
                <c:pt idx="2">
                  <c:v>13</c:v>
                </c:pt>
                <c:pt idx="3">
                  <c:v>11</c:v>
                </c:pt>
                <c:pt idx="4">
                  <c:v>12</c:v>
                </c:pt>
                <c:pt idx="5">
                  <c:v>9</c:v>
                </c:pt>
                <c:pt idx="6">
                  <c:v>5</c:v>
                </c:pt>
                <c:pt idx="7">
                  <c:v>6</c:v>
                </c:pt>
                <c:pt idx="8">
                  <c:v>5</c:v>
                </c:pt>
                <c:pt idx="9">
                  <c:v>9</c:v>
                </c:pt>
                <c:pt idx="10">
                  <c:v>10</c:v>
                </c:pt>
                <c:pt idx="11">
                  <c:v>3</c:v>
                </c:pt>
                <c:pt idx="12">
                  <c:v>6</c:v>
                </c:pt>
                <c:pt idx="13">
                  <c:v>8</c:v>
                </c:pt>
                <c:pt idx="14">
                  <c:v>3</c:v>
                </c:pt>
                <c:pt idx="15">
                  <c:v>10</c:v>
                </c:pt>
                <c:pt idx="16">
                  <c:v>5</c:v>
                </c:pt>
                <c:pt idx="17">
                  <c:v>8</c:v>
                </c:pt>
                <c:pt idx="18">
                  <c:v>6</c:v>
                </c:pt>
                <c:pt idx="1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47E6-4892-8390-62A26AFB011C}"/>
            </c:ext>
          </c:extLst>
        </c:ser>
        <c:ser>
          <c:idx val="2"/>
          <c:order val="3"/>
          <c:tx>
            <c:strRef>
              <c:f>Total!$A$5</c:f>
              <c:strCache>
                <c:ptCount val="1"/>
                <c:pt idx="0">
                  <c:v>Blank</c:v>
                </c:pt>
              </c:strCache>
            </c:strRef>
          </c:tx>
          <c:spPr>
            <a:noFill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0C2F3D8E-1099-47C5-83AE-C6778007FDA5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47E6-4892-8390-62A26AFB01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AA7CEA8-D40B-4E95-BC76-F1B8C3BE4923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47E6-4892-8390-62A26AFB01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248D921-83CA-4055-BF46-237DDEF93DD6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47E6-4892-8390-62A26AFB011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A7285A41-02E2-488E-9CDA-5C3C41D3B61C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47E6-4892-8390-62A26AFB011C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93C8EC82-8EF1-4178-8009-59B67AB2DB6C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47E6-4892-8390-62A26AFB011C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A289D018-4F85-4EBF-8026-E0C162360DBB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47E6-4892-8390-62A26AFB011C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9518830C-E01E-4D20-95F6-266343CE117A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47E6-4892-8390-62A26AFB011C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E26AE33F-39F7-4C89-BFF4-95EACFDBAC8B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47E6-4892-8390-62A26AFB011C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0C51A2A0-C1C5-4E0A-A91A-5C09F00B3812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9-47E6-4892-8390-62A26AFB011C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152B944A-440B-4449-8D7C-E08BD29D51BC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19D0-43B0-A5FB-2BE2EDBEEE14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F7378EF8-208E-4939-BFBB-738BD2482E52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19D0-43B0-A5FB-2BE2EDBEEE14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831B0C4D-EEEA-4AD3-80EE-7772DCCFCB59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19D0-43B0-A5FB-2BE2EDBEEE14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D7660E1F-8C7D-43E2-BFF3-7A3E1449012D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19D0-43B0-A5FB-2BE2EDBEEE14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6FBD1E4F-9246-4A0E-AE98-C07CC5273C16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19D0-43B0-A5FB-2BE2EDBEEE14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BBE4638B-618D-4CFB-8E30-F026E6CDD61D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19D0-43B0-A5FB-2BE2EDBEEE14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C152CB1D-DE08-4308-BDC1-D90B0211EDF5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19D0-43B0-A5FB-2BE2EDBEEE14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5288-4FCE-A516-0430037A81F1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5288-4FCE-A516-0430037A81F1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5288-4FCE-A516-0430037A81F1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5288-4FCE-A516-0430037A81F1}"/>
                </c:ext>
              </c:extLst>
            </c:dLbl>
            <c:spPr>
              <a:noFill/>
              <a:ln>
                <a:noFill/>
              </a:ln>
              <a:effectLst/>
            </c:sp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strRef>
              <c:f>Total!$B$1:$U$1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Total!$B$5:$U$5</c:f>
              <c:numCache>
                <c:formatCode>0</c:formatCode>
                <c:ptCount val="20"/>
                <c:pt idx="0">
                  <c:v>135.6</c:v>
                </c:pt>
                <c:pt idx="1">
                  <c:v>135.6</c:v>
                </c:pt>
                <c:pt idx="2">
                  <c:v>158.6</c:v>
                </c:pt>
                <c:pt idx="3">
                  <c:v>160.6</c:v>
                </c:pt>
                <c:pt idx="4">
                  <c:v>159.6</c:v>
                </c:pt>
                <c:pt idx="5">
                  <c:v>162.6</c:v>
                </c:pt>
                <c:pt idx="6">
                  <c:v>166.6</c:v>
                </c:pt>
                <c:pt idx="7">
                  <c:v>165.6</c:v>
                </c:pt>
                <c:pt idx="8">
                  <c:v>166.6</c:v>
                </c:pt>
                <c:pt idx="9">
                  <c:v>162.6</c:v>
                </c:pt>
                <c:pt idx="10">
                  <c:v>161.6</c:v>
                </c:pt>
                <c:pt idx="11">
                  <c:v>168.6</c:v>
                </c:pt>
                <c:pt idx="12">
                  <c:v>165.6</c:v>
                </c:pt>
                <c:pt idx="13">
                  <c:v>163.6</c:v>
                </c:pt>
                <c:pt idx="14">
                  <c:v>168.6</c:v>
                </c:pt>
                <c:pt idx="15">
                  <c:v>161.6</c:v>
                </c:pt>
                <c:pt idx="16">
                  <c:v>166.6</c:v>
                </c:pt>
                <c:pt idx="17">
                  <c:v>163.6</c:v>
                </c:pt>
                <c:pt idx="18">
                  <c:v>165.6</c:v>
                </c:pt>
                <c:pt idx="19">
                  <c:v>167.6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Total!$B$4:$U$4</c15:f>
                <c15:dlblRangeCache>
                  <c:ptCount val="20"/>
                  <c:pt idx="0">
                    <c:v>36</c:v>
                  </c:pt>
                  <c:pt idx="1">
                    <c:v>36</c:v>
                  </c:pt>
                  <c:pt idx="2">
                    <c:v>13</c:v>
                  </c:pt>
                  <c:pt idx="3">
                    <c:v>11</c:v>
                  </c:pt>
                  <c:pt idx="4">
                    <c:v>12</c:v>
                  </c:pt>
                  <c:pt idx="5">
                    <c:v>9</c:v>
                  </c:pt>
                  <c:pt idx="6">
                    <c:v>5</c:v>
                  </c:pt>
                  <c:pt idx="7">
                    <c:v>6</c:v>
                  </c:pt>
                  <c:pt idx="8">
                    <c:v>5</c:v>
                  </c:pt>
                  <c:pt idx="9">
                    <c:v>9</c:v>
                  </c:pt>
                  <c:pt idx="10">
                    <c:v>10</c:v>
                  </c:pt>
                  <c:pt idx="11">
                    <c:v>3</c:v>
                  </c:pt>
                  <c:pt idx="12">
                    <c:v>6</c:v>
                  </c:pt>
                  <c:pt idx="13">
                    <c:v>8</c:v>
                  </c:pt>
                  <c:pt idx="14">
                    <c:v>3</c:v>
                  </c:pt>
                  <c:pt idx="15">
                    <c:v>10</c:v>
                  </c:pt>
                  <c:pt idx="16">
                    <c:v>5</c:v>
                  </c:pt>
                  <c:pt idx="17">
                    <c:v>8</c:v>
                  </c:pt>
                  <c:pt idx="18">
                    <c:v>6</c:v>
                  </c:pt>
                  <c:pt idx="19">
                    <c:v>4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B-47E6-4892-8390-62A26AFB011C}"/>
            </c:ext>
          </c:extLst>
        </c:ser>
        <c:ser>
          <c:idx val="3"/>
          <c:order val="4"/>
          <c:tx>
            <c:strRef>
              <c:f>Total!$A$6</c:f>
              <c:strCache>
                <c:ptCount val="1"/>
                <c:pt idx="0">
                  <c:v>Total - 2015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Pt>
            <c:idx val="4"/>
            <c:invertIfNegative val="0"/>
            <c:bubble3D val="0"/>
            <c:spPr>
              <a:solidFill>
                <a:sysClr val="window" lastClr="FFFFFF">
                  <a:lumMod val="75000"/>
                </a:sysClr>
              </a:solidFill>
            </c:spPr>
            <c:extLst>
              <c:ext xmlns:c16="http://schemas.microsoft.com/office/drawing/2014/chart" uri="{C3380CC4-5D6E-409C-BE32-E72D297353CC}">
                <c16:uniqueId val="{00000004-1206-4F21-BCCF-0671C2469738}"/>
              </c:ext>
            </c:extLst>
          </c:dPt>
          <c:dLbls>
            <c:delete val="1"/>
          </c:dLbls>
          <c:cat>
            <c:strRef>
              <c:f>Total!$B$1:$U$1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Total!$B$6:$U$6</c:f>
              <c:numCache>
                <c:formatCode>0</c:formatCode>
                <c:ptCount val="20"/>
                <c:pt idx="0">
                  <c:v>141</c:v>
                </c:pt>
                <c:pt idx="1">
                  <c:v>143</c:v>
                </c:pt>
                <c:pt idx="2">
                  <c:v>94</c:v>
                </c:pt>
                <c:pt idx="3">
                  <c:v>36</c:v>
                </c:pt>
                <c:pt idx="4">
                  <c:v>40</c:v>
                </c:pt>
                <c:pt idx="5">
                  <c:v>25</c:v>
                </c:pt>
                <c:pt idx="6">
                  <c:v>50</c:v>
                </c:pt>
                <c:pt idx="7">
                  <c:v>48</c:v>
                </c:pt>
                <c:pt idx="8">
                  <c:v>51</c:v>
                </c:pt>
                <c:pt idx="9">
                  <c:v>44</c:v>
                </c:pt>
                <c:pt idx="10">
                  <c:v>35</c:v>
                </c:pt>
                <c:pt idx="11">
                  <c:v>29</c:v>
                </c:pt>
                <c:pt idx="12">
                  <c:v>45</c:v>
                </c:pt>
                <c:pt idx="13">
                  <c:v>38</c:v>
                </c:pt>
                <c:pt idx="14">
                  <c:v>32</c:v>
                </c:pt>
                <c:pt idx="15">
                  <c:v>35</c:v>
                </c:pt>
                <c:pt idx="16">
                  <c:v>48</c:v>
                </c:pt>
                <c:pt idx="17">
                  <c:v>25</c:v>
                </c:pt>
                <c:pt idx="18">
                  <c:v>29</c:v>
                </c:pt>
                <c:pt idx="1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356-4053-BFE1-C4F9F72EAA02}"/>
            </c:ext>
          </c:extLst>
        </c:ser>
        <c:ser>
          <c:idx val="5"/>
          <c:order val="5"/>
          <c:tx>
            <c:strRef>
              <c:f>Total!$A$7</c:f>
              <c:strCache>
                <c:ptCount val="1"/>
                <c:pt idx="0">
                  <c:v>Blank</c:v>
                </c:pt>
              </c:strCache>
            </c:strRef>
          </c:tx>
          <c:spPr>
            <a:noFill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E9434717-C278-409D-BECD-035908CB4066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1206-4F21-BCCF-0671C246973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5CD898A-F41A-495A-8E46-F4AECD25B6D0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1206-4F21-BCCF-0671C246973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B6742C0-68CF-4A74-9717-51ED82BF5F3C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1206-4F21-BCCF-0671C246973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EF6D0E8-86D9-4CC2-B5E3-BD520C16BE23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1206-4F21-BCCF-0671C246973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7A55780E-5B67-4095-AAF9-85B294A68C55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1206-4F21-BCCF-0671C246973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F21A3769-FE5E-48E5-91E1-D6EC8EE95E8E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1206-4F21-BCCF-0671C246973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FAC922D8-743F-4F57-90DD-649D2E023365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1206-4F21-BCCF-0671C246973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EC2CFAA8-D7EA-4B70-ACF3-73DA14CF906A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1206-4F21-BCCF-0671C246973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3A8AA7CB-87B7-4574-ABED-45A9BD3F1BF4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1206-4F21-BCCF-0671C246973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BD36C8AE-539C-4A3A-80D5-F3801FBC7EC5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1206-4F21-BCCF-0671C246973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387ACE30-3FF2-44FC-BAE5-B4CBD04BAB80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1206-4F21-BCCF-0671C246973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B770E972-4706-4A39-A19F-50121F0F7CDA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1206-4F21-BCCF-0671C246973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3D451A7F-DD9C-4763-8BEA-29590D3AA180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1206-4F21-BCCF-0671C246973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B72D903A-CDCA-4C27-8B90-FE20490676D2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1206-4F21-BCCF-0671C246973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C81ED177-9C98-4054-8DEE-3752A0B303B2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1206-4F21-BCCF-0671C246973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3910A6FE-74F3-46BA-A456-F7A3C1BD4E69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1206-4F21-BCCF-0671C246973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50812C00-CEC2-481D-8019-8C85234A7FD1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1206-4F21-BCCF-0671C246973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89282E96-593E-47EE-9811-A9BE5479AA5D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1206-4F21-BCCF-0671C246973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28791C6A-F812-414E-BD78-98DA50C327A6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1206-4F21-BCCF-0671C246973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3D30EAEF-D95B-4F8C-B3F1-08012E95A726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1206-4F21-BCCF-0671C2469738}"/>
                </c:ext>
              </c:extLst>
            </c:dLbl>
            <c:spPr>
              <a:noFill/>
              <a:ln>
                <a:noFill/>
              </a:ln>
              <a:effectLst/>
            </c:sp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strRef>
              <c:f>Total!$B$1:$U$1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Total!$B$7:$U$7</c:f>
              <c:numCache>
                <c:formatCode>0</c:formatCode>
                <c:ptCount val="20"/>
                <c:pt idx="0">
                  <c:v>30.6</c:v>
                </c:pt>
                <c:pt idx="1">
                  <c:v>28.6</c:v>
                </c:pt>
                <c:pt idx="2">
                  <c:v>77.599999999999994</c:v>
                </c:pt>
                <c:pt idx="3">
                  <c:v>135.6</c:v>
                </c:pt>
                <c:pt idx="4">
                  <c:v>131.6</c:v>
                </c:pt>
                <c:pt idx="5">
                  <c:v>146.6</c:v>
                </c:pt>
                <c:pt idx="6">
                  <c:v>121.6</c:v>
                </c:pt>
                <c:pt idx="7">
                  <c:v>123.6</c:v>
                </c:pt>
                <c:pt idx="8">
                  <c:v>120.6</c:v>
                </c:pt>
                <c:pt idx="9">
                  <c:v>127.6</c:v>
                </c:pt>
                <c:pt idx="10">
                  <c:v>136.6</c:v>
                </c:pt>
                <c:pt idx="11">
                  <c:v>142.6</c:v>
                </c:pt>
                <c:pt idx="12">
                  <c:v>126.6</c:v>
                </c:pt>
                <c:pt idx="13">
                  <c:v>133.6</c:v>
                </c:pt>
                <c:pt idx="14">
                  <c:v>139.6</c:v>
                </c:pt>
                <c:pt idx="15">
                  <c:v>136.6</c:v>
                </c:pt>
                <c:pt idx="16">
                  <c:v>123.6</c:v>
                </c:pt>
                <c:pt idx="17">
                  <c:v>146.6</c:v>
                </c:pt>
                <c:pt idx="18">
                  <c:v>142.6</c:v>
                </c:pt>
                <c:pt idx="19">
                  <c:v>147.6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Total!$B$6:$U$6</c15:f>
                <c15:dlblRangeCache>
                  <c:ptCount val="20"/>
                  <c:pt idx="0">
                    <c:v>141</c:v>
                  </c:pt>
                  <c:pt idx="1">
                    <c:v>143</c:v>
                  </c:pt>
                  <c:pt idx="2">
                    <c:v>94</c:v>
                  </c:pt>
                  <c:pt idx="3">
                    <c:v>36</c:v>
                  </c:pt>
                  <c:pt idx="4">
                    <c:v>40</c:v>
                  </c:pt>
                  <c:pt idx="5">
                    <c:v>25</c:v>
                  </c:pt>
                  <c:pt idx="6">
                    <c:v>50</c:v>
                  </c:pt>
                  <c:pt idx="7">
                    <c:v>48</c:v>
                  </c:pt>
                  <c:pt idx="8">
                    <c:v>51</c:v>
                  </c:pt>
                  <c:pt idx="9">
                    <c:v>44</c:v>
                  </c:pt>
                  <c:pt idx="10">
                    <c:v>35</c:v>
                  </c:pt>
                  <c:pt idx="11">
                    <c:v>29</c:v>
                  </c:pt>
                  <c:pt idx="12">
                    <c:v>45</c:v>
                  </c:pt>
                  <c:pt idx="13">
                    <c:v>38</c:v>
                  </c:pt>
                  <c:pt idx="14">
                    <c:v>32</c:v>
                  </c:pt>
                  <c:pt idx="15">
                    <c:v>35</c:v>
                  </c:pt>
                  <c:pt idx="16">
                    <c:v>48</c:v>
                  </c:pt>
                  <c:pt idx="17">
                    <c:v>25</c:v>
                  </c:pt>
                  <c:pt idx="18">
                    <c:v>29</c:v>
                  </c:pt>
                  <c:pt idx="19">
                    <c:v>24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9-1356-4053-BFE1-C4F9F72EAA02}"/>
            </c:ext>
          </c:extLst>
        </c:ser>
        <c:ser>
          <c:idx val="6"/>
          <c:order val="6"/>
          <c:tx>
            <c:strRef>
              <c:f>Total!$A$8</c:f>
              <c:strCache>
                <c:ptCount val="1"/>
                <c:pt idx="0">
                  <c:v>Total - 2015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dPt>
            <c:idx val="4"/>
            <c:invertIfNegative val="0"/>
            <c:bubble3D val="0"/>
            <c:spPr>
              <a:solidFill>
                <a:sysClr val="window" lastClr="FFFFFF">
                  <a:lumMod val="75000"/>
                </a:sysClr>
              </a:solidFill>
            </c:spPr>
            <c:extLst>
              <c:ext xmlns:c16="http://schemas.microsoft.com/office/drawing/2014/chart" uri="{C3380CC4-5D6E-409C-BE32-E72D297353CC}">
                <c16:uniqueId val="{0000002C-1206-4F21-BCCF-0671C2469738}"/>
              </c:ext>
            </c:extLst>
          </c:dPt>
          <c:dLbls>
            <c:delete val="1"/>
          </c:dLbls>
          <c:cat>
            <c:strRef>
              <c:f>Total!$B$1:$U$1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Total!$B$8:$U$8</c:f>
              <c:numCache>
                <c:formatCode>0</c:formatCode>
                <c:ptCount val="20"/>
                <c:pt idx="0">
                  <c:v>97</c:v>
                </c:pt>
                <c:pt idx="1">
                  <c:v>97</c:v>
                </c:pt>
                <c:pt idx="2">
                  <c:v>91</c:v>
                </c:pt>
                <c:pt idx="3">
                  <c:v>34</c:v>
                </c:pt>
                <c:pt idx="4">
                  <c:v>36</c:v>
                </c:pt>
                <c:pt idx="5">
                  <c:v>45</c:v>
                </c:pt>
                <c:pt idx="6">
                  <c:v>41</c:v>
                </c:pt>
                <c:pt idx="7">
                  <c:v>33</c:v>
                </c:pt>
                <c:pt idx="8">
                  <c:v>47</c:v>
                </c:pt>
                <c:pt idx="9">
                  <c:v>25</c:v>
                </c:pt>
                <c:pt idx="10">
                  <c:v>22</c:v>
                </c:pt>
                <c:pt idx="11">
                  <c:v>57</c:v>
                </c:pt>
                <c:pt idx="12">
                  <c:v>30</c:v>
                </c:pt>
                <c:pt idx="13">
                  <c:v>24</c:v>
                </c:pt>
                <c:pt idx="14">
                  <c:v>59</c:v>
                </c:pt>
                <c:pt idx="15">
                  <c:v>22</c:v>
                </c:pt>
                <c:pt idx="16">
                  <c:v>32</c:v>
                </c:pt>
                <c:pt idx="17">
                  <c:v>23</c:v>
                </c:pt>
                <c:pt idx="18">
                  <c:v>23</c:v>
                </c:pt>
                <c:pt idx="1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356-4053-BFE1-C4F9F72EAA02}"/>
            </c:ext>
          </c:extLst>
        </c:ser>
        <c:ser>
          <c:idx val="7"/>
          <c:order val="7"/>
          <c:tx>
            <c:strRef>
              <c:f>Total!$A$9</c:f>
              <c:strCache>
                <c:ptCount val="1"/>
                <c:pt idx="0">
                  <c:v>Blank</c:v>
                </c:pt>
              </c:strCache>
            </c:strRef>
          </c:tx>
          <c:spPr>
            <a:noFill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702BB33B-4F81-4276-9AA0-40B33FCFAD61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1206-4F21-BCCF-0671C246973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393D44A-EF82-4051-A730-CC32AF12795A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1206-4F21-BCCF-0671C246973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0647A59-5D91-4374-8EE9-6A898B0994C1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1206-4F21-BCCF-0671C246973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10BA0A83-51D1-4FCB-9314-51347BEFAFCC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1206-4F21-BCCF-0671C246973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1E69EDC1-F3FF-44EC-9F99-5F8D8A9504BD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1206-4F21-BCCF-0671C246973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329DE274-004F-4657-A14E-0E86C1DEEB3F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1206-4F21-BCCF-0671C246973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C6C4FEBB-CD67-4346-9995-82FE2E5C9D65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1206-4F21-BCCF-0671C246973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FBA22F0E-8AB4-474A-844B-42D94346BD06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1206-4F21-BCCF-0671C246973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413ECC86-1F33-4E75-9E71-051D0DCBC7AF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1206-4F21-BCCF-0671C246973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23996498-8D76-4657-8406-71B07A79D6B8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1206-4F21-BCCF-0671C246973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0DE9FCC8-F975-475F-8A03-6B3854427084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1206-4F21-BCCF-0671C246973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BC9DBDEF-BA7D-4507-96CC-343B1784E555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1206-4F21-BCCF-0671C246973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3F045388-A496-48F3-9F1B-814940A113DE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1206-4F21-BCCF-0671C246973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DD484FC8-D9BF-4072-9D00-5E766366E7EF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1206-4F21-BCCF-0671C246973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F4F762EE-AD3D-4863-8C75-6BF4AF04CF8D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1206-4F21-BCCF-0671C246973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8FF9CBCB-D783-45E7-BCBF-588E774346D2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1206-4F21-BCCF-0671C246973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AD7D0B83-B6C6-49BF-BEED-D53FDDC81FE5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1206-4F21-BCCF-0671C246973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8A5FBB0D-0DC6-42F1-8CF0-6686866A87C4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1206-4F21-BCCF-0671C246973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4E4EE62C-0C0C-44BD-9F4D-E15D7E81193C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1206-4F21-BCCF-0671C246973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0BA6CA0B-38C8-40AF-8D5D-EDFA09D7E421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1206-4F21-BCCF-0671C2469738}"/>
                </c:ext>
              </c:extLst>
            </c:dLbl>
            <c:spPr>
              <a:noFill/>
              <a:ln>
                <a:noFill/>
              </a:ln>
              <a:effectLst/>
            </c:sp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strRef>
              <c:f>Total!$B$1:$U$1</c:f>
              <c:strCache>
                <c:ptCount val="20"/>
                <c:pt idx="0">
                  <c:v>Frozen</c:v>
                </c:pt>
                <c:pt idx="1">
                  <c:v>Net: Frozen</c:v>
                </c:pt>
                <c:pt idx="2">
                  <c:v>Minions</c:v>
                </c:pt>
                <c:pt idx="3">
                  <c:v>Cars</c:v>
                </c:pt>
                <c:pt idx="4">
                  <c:v>Net: Cars</c:v>
                </c:pt>
                <c:pt idx="5">
                  <c:v>Nothing</c:v>
                </c:pt>
                <c:pt idx="6">
                  <c:v>Spider-Man</c:v>
                </c:pt>
                <c:pt idx="7">
                  <c:v>Net: Lego</c:v>
                </c:pt>
                <c:pt idx="8">
                  <c:v>Net: Spider-Man</c:v>
                </c:pt>
                <c:pt idx="9">
                  <c:v>Net: Toy Story</c:v>
                </c:pt>
                <c:pt idx="10">
                  <c:v>Cinderella</c:v>
                </c:pt>
                <c:pt idx="11">
                  <c:v>The Avengers</c:v>
                </c:pt>
                <c:pt idx="12">
                  <c:v>The Lego Movie</c:v>
                </c:pt>
                <c:pt idx="13">
                  <c:v>Toy Story</c:v>
                </c:pt>
                <c:pt idx="14">
                  <c:v>Net: The Avengers</c:v>
                </c:pt>
                <c:pt idx="15">
                  <c:v>Net: Cinderella</c:v>
                </c:pt>
                <c:pt idx="16">
                  <c:v>Net: SpongeBob SquarePants</c:v>
                </c:pt>
                <c:pt idx="17">
                  <c:v>Finding Nemo</c:v>
                </c:pt>
                <c:pt idx="18">
                  <c:v>Net: Despicable Me</c:v>
                </c:pt>
                <c:pt idx="19">
                  <c:v>Batman</c:v>
                </c:pt>
              </c:strCache>
            </c:strRef>
          </c:cat>
          <c:val>
            <c:numRef>
              <c:f>Total!$B$9:$U$9</c:f>
              <c:numCache>
                <c:formatCode>0</c:formatCode>
                <c:ptCount val="20"/>
                <c:pt idx="0">
                  <c:v>74.599999999999994</c:v>
                </c:pt>
                <c:pt idx="1">
                  <c:v>74.599999999999994</c:v>
                </c:pt>
                <c:pt idx="2">
                  <c:v>80.599999999999994</c:v>
                </c:pt>
                <c:pt idx="3">
                  <c:v>137.6</c:v>
                </c:pt>
                <c:pt idx="4">
                  <c:v>135.6</c:v>
                </c:pt>
                <c:pt idx="5">
                  <c:v>126.6</c:v>
                </c:pt>
                <c:pt idx="6">
                  <c:v>130.6</c:v>
                </c:pt>
                <c:pt idx="7">
                  <c:v>138.6</c:v>
                </c:pt>
                <c:pt idx="8">
                  <c:v>124.6</c:v>
                </c:pt>
                <c:pt idx="9">
                  <c:v>146.6</c:v>
                </c:pt>
                <c:pt idx="10">
                  <c:v>149.6</c:v>
                </c:pt>
                <c:pt idx="11">
                  <c:v>114.6</c:v>
                </c:pt>
                <c:pt idx="12">
                  <c:v>141.6</c:v>
                </c:pt>
                <c:pt idx="13">
                  <c:v>147.6</c:v>
                </c:pt>
                <c:pt idx="14">
                  <c:v>112.6</c:v>
                </c:pt>
                <c:pt idx="15">
                  <c:v>149.6</c:v>
                </c:pt>
                <c:pt idx="16">
                  <c:v>139.6</c:v>
                </c:pt>
                <c:pt idx="17">
                  <c:v>148.6</c:v>
                </c:pt>
                <c:pt idx="18">
                  <c:v>148.6</c:v>
                </c:pt>
                <c:pt idx="19">
                  <c:v>148.6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Total!$B$8:$U$8</c15:f>
                <c15:dlblRangeCache>
                  <c:ptCount val="20"/>
                  <c:pt idx="0">
                    <c:v>97</c:v>
                  </c:pt>
                  <c:pt idx="1">
                    <c:v>97</c:v>
                  </c:pt>
                  <c:pt idx="2">
                    <c:v>91</c:v>
                  </c:pt>
                  <c:pt idx="3">
                    <c:v>34</c:v>
                  </c:pt>
                  <c:pt idx="4">
                    <c:v>36</c:v>
                  </c:pt>
                  <c:pt idx="5">
                    <c:v>45</c:v>
                  </c:pt>
                  <c:pt idx="6">
                    <c:v>41</c:v>
                  </c:pt>
                  <c:pt idx="7">
                    <c:v>33</c:v>
                  </c:pt>
                  <c:pt idx="8">
                    <c:v>47</c:v>
                  </c:pt>
                  <c:pt idx="9">
                    <c:v>25</c:v>
                  </c:pt>
                  <c:pt idx="10">
                    <c:v>22</c:v>
                  </c:pt>
                  <c:pt idx="11">
                    <c:v>57</c:v>
                  </c:pt>
                  <c:pt idx="12">
                    <c:v>30</c:v>
                  </c:pt>
                  <c:pt idx="13">
                    <c:v>24</c:v>
                  </c:pt>
                  <c:pt idx="14">
                    <c:v>59</c:v>
                  </c:pt>
                  <c:pt idx="15">
                    <c:v>22</c:v>
                  </c:pt>
                  <c:pt idx="16">
                    <c:v>32</c:v>
                  </c:pt>
                  <c:pt idx="17">
                    <c:v>23</c:v>
                  </c:pt>
                  <c:pt idx="18">
                    <c:v>23</c:v>
                  </c:pt>
                  <c:pt idx="19">
                    <c:v>23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B-1356-4053-BFE1-C4F9F72EAA02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60"/>
        <c:overlap val="100"/>
        <c:axId val="108066016"/>
        <c:axId val="108065456"/>
      </c:barChart>
      <c:catAx>
        <c:axId val="108066016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one"/>
        <c:crossAx val="108065456"/>
        <c:crosses val="autoZero"/>
        <c:auto val="1"/>
        <c:lblAlgn val="ctr"/>
        <c:lblOffset val="100"/>
        <c:noMultiLvlLbl val="0"/>
      </c:catAx>
      <c:valAx>
        <c:axId val="108065456"/>
        <c:scaling>
          <c:orientation val="minMax"/>
          <c:max val="1"/>
          <c:min val="0"/>
        </c:scaling>
        <c:delete val="1"/>
        <c:axPos val="t"/>
        <c:numFmt formatCode="0%" sourceLinked="1"/>
        <c:majorTickMark val="none"/>
        <c:minorTickMark val="none"/>
        <c:tickLblPos val="none"/>
        <c:crossAx val="108066016"/>
        <c:crosses val="autoZero"/>
        <c:crossBetween val="between"/>
        <c:majorUnit val="0.25"/>
      </c:valAx>
    </c:plotArea>
    <c:plotVisOnly val="1"/>
    <c:dispBlanksAs val="gap"/>
    <c:showDLblsOverMax val="0"/>
  </c:chart>
  <c:spPr>
    <a:solidFill>
      <a:srgbClr val="FFFFFF">
        <a:lumMod val="95000"/>
        <a:alpha val="0"/>
      </a:srgbClr>
    </a:solidFill>
  </c:spPr>
  <c:txPr>
    <a:bodyPr/>
    <a:lstStyle/>
    <a:p>
      <a:pPr>
        <a:defRPr sz="800" b="0">
          <a:solidFill>
            <a:schemeClr val="tx1"/>
          </a:solidFill>
          <a:latin typeface="Arial" pitchFamily="34" charset="0"/>
          <a:cs typeface="Arial" pitchFamily="34" charset="0"/>
        </a:defRPr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my_class.auto_fill_rows(5) - first 5 only and sorted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4971999817543986"/>
          <c:y val="1.1080071401027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The company makes excellent products.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Sales and Marketing</c:v>
                </c:pt>
                <c:pt idx="1">
                  <c:v>Corporate</c:v>
                </c:pt>
                <c:pt idx="2">
                  <c:v>Operations</c:v>
                </c:pt>
                <c:pt idx="3">
                  <c:v>Logistics</c:v>
                </c:pt>
                <c:pt idx="4">
                  <c:v>Product Development</c:v>
                </c:pt>
              </c:strCache>
            </c:strRef>
          </c:cat>
          <c:val>
            <c:numRef>
              <c:f>Sheet1!$B$2:$F$2</c:f>
              <c:numCache>
                <c:formatCode>0.00</c:formatCode>
                <c:ptCount val="5"/>
                <c:pt idx="0">
                  <c:v>0.71</c:v>
                </c:pt>
                <c:pt idx="1">
                  <c:v>0.52</c:v>
                </c:pt>
                <c:pt idx="2">
                  <c:v>0.22</c:v>
                </c:pt>
                <c:pt idx="3">
                  <c:v>0.16</c:v>
                </c:pt>
                <c:pt idx="4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The atmosphere in the workplace is good.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Sales and Marketing</c:v>
                </c:pt>
                <c:pt idx="1">
                  <c:v>Corporate</c:v>
                </c:pt>
                <c:pt idx="2">
                  <c:v>Operations</c:v>
                </c:pt>
                <c:pt idx="3">
                  <c:v>Logistics</c:v>
                </c:pt>
                <c:pt idx="4">
                  <c:v>Product Development</c:v>
                </c:pt>
              </c:strCache>
            </c:strRef>
          </c:cat>
          <c:val>
            <c:numRef>
              <c:f>Sheet1!$B$3:$F$3</c:f>
              <c:numCache>
                <c:formatCode>0.00</c:formatCode>
                <c:ptCount val="5"/>
                <c:pt idx="0">
                  <c:v>-0.38</c:v>
                </c:pt>
                <c:pt idx="2">
                  <c:v>-0.19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accent1"/>
                </a:solidFill>
              </a:rPr>
              <a:t>my_class.auto_fill_rows() with simplify</a:t>
            </a:r>
            <a:endParaRPr lang="en-US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4971999817543986"/>
          <c:y val="1.1080071401027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Under £15,000</c:v>
                </c:pt>
                <c:pt idx="1">
                  <c:v>£15,000 to £25,000</c:v>
                </c:pt>
                <c:pt idx="2">
                  <c:v>£25,000 to £35,000</c:v>
                </c:pt>
                <c:pt idx="3">
                  <c:v>£35,000 to £50,000</c:v>
                </c:pt>
                <c:pt idx="4">
                  <c:v>Over £50,000</c:v>
                </c:pt>
              </c:strCache>
            </c:strRef>
          </c:cat>
          <c:val>
            <c:numRef>
              <c:f>Sheet1!$B$2:$F$2</c:f>
              <c:numCache>
                <c:formatCode>0%</c:formatCode>
                <c:ptCount val="5"/>
                <c:pt idx="0">
                  <c:v>0.27</c:v>
                </c:pt>
                <c:pt idx="1">
                  <c:v>0.23</c:v>
                </c:pt>
                <c:pt idx="2">
                  <c:v>0.18</c:v>
                </c:pt>
                <c:pt idx="3">
                  <c:v>0.2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C6-407C-9E07-D8B209881235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Under £15,000</c:v>
                </c:pt>
                <c:pt idx="1">
                  <c:v>£15,000 to £25,000</c:v>
                </c:pt>
                <c:pt idx="2">
                  <c:v>£25,000 to £35,000</c:v>
                </c:pt>
                <c:pt idx="3">
                  <c:v>£35,000 to £50,000</c:v>
                </c:pt>
                <c:pt idx="4">
                  <c:v>Over £50,000</c:v>
                </c:pt>
              </c:strCache>
            </c:strRef>
          </c:cat>
          <c:val>
            <c:numRef>
              <c:f>Sheet1!$B$3:$F$3</c:f>
              <c:numCache>
                <c:formatCode>0%</c:formatCode>
                <c:ptCount val="5"/>
                <c:pt idx="0">
                  <c:v>0.33</c:v>
                </c:pt>
                <c:pt idx="1">
                  <c:v>0.23</c:v>
                </c:pt>
                <c:pt idx="2">
                  <c:v>0.31</c:v>
                </c:pt>
                <c:pt idx="3">
                  <c:v>0.27</c:v>
                </c:pt>
                <c:pt idx="4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C6-407C-9E07-D8B20988123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accent1"/>
                </a:solidFill>
              </a:rPr>
              <a:t>my_class.auto_fill_rows(3) with 'simplify' selected</a:t>
            </a:r>
            <a:endParaRPr lang="en-US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4971999817543986"/>
          <c:y val="1.1080071401027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Top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Under £15,000</c:v>
                </c:pt>
                <c:pt idx="1">
                  <c:v>£15,000 to £25,000</c:v>
                </c:pt>
                <c:pt idx="2">
                  <c:v>£25,000 to £35,000</c:v>
                </c:pt>
              </c:strCache>
            </c:strRef>
          </c:cat>
          <c:val>
            <c:numRef>
              <c:f>Sheet1!$B$2:$D$2</c:f>
              <c:numCache>
                <c:formatCode>0%</c:formatCode>
                <c:ptCount val="3"/>
                <c:pt idx="0">
                  <c:v>0.27</c:v>
                </c:pt>
                <c:pt idx="1">
                  <c:v>0.23</c:v>
                </c:pt>
                <c:pt idx="2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Bottom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Under £15,000</c:v>
                </c:pt>
                <c:pt idx="1">
                  <c:v>£15,000 to £25,000</c:v>
                </c:pt>
                <c:pt idx="2">
                  <c:v>£25,000 to £35,000</c:v>
                </c:pt>
              </c:strCache>
            </c:strRef>
          </c:cat>
          <c:val>
            <c:numRef>
              <c:f>Sheet1!$B$3:$D$3</c:f>
              <c:numCache>
                <c:formatCode>0%</c:formatCode>
                <c:ptCount val="3"/>
                <c:pt idx="0">
                  <c:v>0.33</c:v>
                </c:pt>
                <c:pt idx="1">
                  <c:v>0.23</c:v>
                </c:pt>
                <c:pt idx="2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my_class.auto_fill_rows(5, sort=True) with 'simplify' selected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3.7976646678645143E-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Under £15,000</c:v>
                </c:pt>
                <c:pt idx="1">
                  <c:v>£35,000 to £50,000</c:v>
                </c:pt>
                <c:pt idx="2">
                  <c:v>Over £50,000</c:v>
                </c:pt>
                <c:pt idx="3">
                  <c:v>£15,000 to £25,000</c:v>
                </c:pt>
                <c:pt idx="4">
                  <c:v>£25,000 to £35,000</c:v>
                </c:pt>
              </c:strCache>
            </c:strRef>
          </c:cat>
          <c:val>
            <c:numRef>
              <c:f>Sheet1!$B$2:$F$2</c:f>
              <c:numCache>
                <c:formatCode>0%</c:formatCode>
                <c:ptCount val="5"/>
                <c:pt idx="0">
                  <c:v>0.17</c:v>
                </c:pt>
                <c:pt idx="1">
                  <c:v>0.11</c:v>
                </c:pt>
                <c:pt idx="2">
                  <c:v>0.1</c:v>
                </c:pt>
                <c:pt idx="3">
                  <c:v>0.09</c:v>
                </c:pt>
                <c:pt idx="4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Under £15,000</c:v>
                </c:pt>
                <c:pt idx="1">
                  <c:v>£35,000 to £50,000</c:v>
                </c:pt>
                <c:pt idx="2">
                  <c:v>Over £50,000</c:v>
                </c:pt>
                <c:pt idx="3">
                  <c:v>£15,000 to £25,000</c:v>
                </c:pt>
                <c:pt idx="4">
                  <c:v>£25,000 to £35,000</c:v>
                </c:pt>
              </c:strCache>
            </c:strRef>
          </c:cat>
          <c:val>
            <c:numRef>
              <c:f>Sheet1!$B$3:$F$3</c:f>
              <c:numCache>
                <c:formatCode>0%</c:formatCode>
                <c:ptCount val="5"/>
                <c:pt idx="0">
                  <c:v>0.1</c:v>
                </c:pt>
                <c:pt idx="1">
                  <c:v>0.09</c:v>
                </c:pt>
                <c:pt idx="3">
                  <c:v>0.14000000000000001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my_class.auto_fill_rows() with simplify and flip-data selected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19911466888689772"/>
          <c:y val="7.09124569665730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Under £15,000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Top 2</c:v>
                </c:pt>
                <c:pt idx="1">
                  <c:v>Bottom 2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0.27</c:v>
                </c:pt>
                <c:pt idx="1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£15,000 to £25,000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Top 2</c:v>
                </c:pt>
                <c:pt idx="1">
                  <c:v>Bottom 2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0.23</c:v>
                </c:pt>
                <c:pt idx="1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£25,000 to £35,000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Top 2</c:v>
                </c:pt>
                <c:pt idx="1">
                  <c:v>Bottom 2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0.18</c:v>
                </c:pt>
                <c:pt idx="1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B9-44D7-BD61-02265434780E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£35,000 to £50,000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Top 2</c:v>
                </c:pt>
                <c:pt idx="1">
                  <c:v>Bottom 2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0.2</c:v>
                </c:pt>
                <c:pt idx="1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B9-44D7-BD61-02265434780E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Over £50,000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Top 2</c:v>
                </c:pt>
                <c:pt idx="1">
                  <c:v>Bottom 2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</c:v>
                </c:pt>
                <c:pt idx="1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B9-44D7-BD61-02265434780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my_class.auto_fill_rows(5) with 'simplify' and flip-data selected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20044638807870144"/>
          <c:y val="5.31843427249298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Under £15,000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Top 2</c:v>
                </c:pt>
                <c:pt idx="1">
                  <c:v>Bottom 2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0.27</c:v>
                </c:pt>
                <c:pt idx="1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£15,000 to £25,000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Top 2</c:v>
                </c:pt>
                <c:pt idx="1">
                  <c:v>Bottom 2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0.23</c:v>
                </c:pt>
                <c:pt idx="1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£25,000 to £35,000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Top 2</c:v>
                </c:pt>
                <c:pt idx="1">
                  <c:v>Bottom 2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0.18</c:v>
                </c:pt>
                <c:pt idx="1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62-4ED1-85D0-414F0B35C6C5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£35,000 to £50,000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Top 2</c:v>
                </c:pt>
                <c:pt idx="1">
                  <c:v>Bottom 2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0.2</c:v>
                </c:pt>
                <c:pt idx="1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20-4178-8203-F0F67E6CDE93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Over £50,000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Top 2</c:v>
                </c:pt>
                <c:pt idx="1">
                  <c:v>Bottom 2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0.1</c:v>
                </c:pt>
                <c:pt idx="1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20-4178-8203-F0F67E6CDE9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GB" dirty="0" err="1">
                <a:solidFill>
                  <a:schemeClr val="accent1"/>
                </a:solidFill>
              </a:rPr>
              <a:t>my_class.auto_fill_rows() with multiple groups and simplify OFF</a:t>
            </a:r>
            <a:endParaRPr lang="en-GB" dirty="0">
              <a:solidFill>
                <a:schemeClr val="accent1"/>
              </a:solidFill>
            </a:endParaRPr>
          </a:p>
        </c:rich>
      </c:tx>
      <c:layout>
        <c:manualLayout>
          <c:xMode val="edge"/>
          <c:yMode val="edge"/>
          <c:x val="0.11787979818686957"/>
          <c:y val="7.09124569665730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841254353646935E-2"/>
          <c:y val="0.13392874903376542"/>
          <c:w val="0.89724119164749916"/>
          <c:h val="0.650329523068359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Average Score (0 is Neutral)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Male</c:v>
                </c:pt>
                <c:pt idx="1">
                  <c:v>Female</c:v>
                </c:pt>
                <c:pt idx="2">
                  <c:v>Male</c:v>
                </c:pt>
                <c:pt idx="3">
                  <c:v>Female</c:v>
                </c:pt>
              </c:strCache>
            </c:strRef>
          </c:cat>
          <c:val>
            <c:numRef>
              <c:f>Sheet1!$B$2:$E$2</c:f>
              <c:numCache>
                <c:formatCode>0.00</c:formatCode>
                <c:ptCount val="4"/>
                <c:pt idx="0">
                  <c:v>0.18</c:v>
                </c:pt>
                <c:pt idx="1">
                  <c:v>-0.71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F2-4618-825E-0278908584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Average Score (0 is Neutral)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Male</c:v>
                </c:pt>
                <c:pt idx="1">
                  <c:v>Female</c:v>
                </c:pt>
                <c:pt idx="2">
                  <c:v>Male</c:v>
                </c:pt>
                <c:pt idx="3">
                  <c:v>Female</c:v>
                </c:pt>
              </c:strCache>
            </c:strRef>
          </c:cat>
          <c:val>
            <c:numRef>
              <c:f>Sheet1!$B$3:$E$3</c:f>
              <c:numCache>
                <c:formatCode>0.00</c:formatCode>
                <c:ptCount val="4"/>
                <c:pt idx="2">
                  <c:v>0.32</c:v>
                </c:pt>
                <c:pt idx="3">
                  <c:v>-0.47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109F-47EE-8D85-E85F860CA0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32992344"/>
        <c:axId val="432994640"/>
      </c:barChart>
      <c:catAx>
        <c:axId val="432992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4640"/>
        <c:crosses val="autoZero"/>
        <c:auto val="1"/>
        <c:lblAlgn val="ctr"/>
        <c:lblOffset val="100"/>
        <c:noMultiLvlLbl val="0"/>
      </c:catAx>
      <c:valAx>
        <c:axId val="432994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9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0.01232</cdr:x>
      <cdr:y>0.00886</cdr:y>
    </cdr:from>
    <cdr:to>
      <cdr:x>0.21308</cdr:x>
      <cdr:y>0.05706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117475" y="50800"/>
          <a:ext cx="1914525" cy="276225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GB" dirty="0"/>
            <a:t>Uses table lookup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0.01232</cdr:x>
      <cdr:y>0.00886</cdr:y>
    </cdr:from>
    <cdr:to>
      <cdr:x>0.21308</cdr:x>
      <cdr:y>0.05706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117475" y="50800"/>
          <a:ext cx="1914525" cy="276225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GB" dirty="0"/>
            <a:t>Uses table lookup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0.01232</cdr:x>
      <cdr:y>0.00886</cdr:y>
    </cdr:from>
    <cdr:to>
      <cdr:x>0.21308</cdr:x>
      <cdr:y>0.05706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117475" y="50800"/>
          <a:ext cx="1914525" cy="276225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GB" dirty="0"/>
            <a:t>Uses table lookup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0.01232</cdr:x>
      <cdr:y>0.00886</cdr:y>
    </cdr:from>
    <cdr:to>
      <cdr:x>0.21308</cdr:x>
      <cdr:y>0.05706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117475" y="50800"/>
          <a:ext cx="1914525" cy="276225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GB" dirty="0"/>
            <a:t>Uses table lookup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C7B6F-F82F-4218-8EDA-26918D4AEF92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B7943-E7AB-4B57-A0DA-CD8AA93A54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10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F191E1-7F2D-4541-B1D6-DFD09879403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784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09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8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117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irls 3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9717" y="171929"/>
            <a:ext cx="5044016" cy="346249"/>
          </a:xfrm>
        </p:spPr>
        <p:txBody>
          <a:bodyPr anchor="t"/>
          <a:lstStyle>
            <a:lvl1pPr algn="l">
              <a:lnSpc>
                <a:spcPts val="27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5B30A-16F9-43EA-B604-D163EE5E6F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8016" y="6519508"/>
            <a:ext cx="6096000" cy="96950"/>
          </a:xfr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spcBef>
                <a:spcPts val="0"/>
              </a:spcBef>
              <a:defRPr lang="en-US" sz="700" i="1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342900" lvl="0" indent="-34290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90000"/>
            </a:pPr>
            <a:r>
              <a:rPr lang="en-US" dirty="0"/>
              <a:t>Click to edit Master text styles</a:t>
            </a:r>
          </a:p>
        </p:txBody>
      </p:sp>
      <p:grpSp>
        <p:nvGrpSpPr>
          <p:cNvPr id="3" name="Group 12"/>
          <p:cNvGrpSpPr/>
          <p:nvPr userDrawn="1"/>
        </p:nvGrpSpPr>
        <p:grpSpPr>
          <a:xfrm>
            <a:off x="116935" y="76203"/>
            <a:ext cx="668507" cy="664306"/>
            <a:chOff x="10430925" y="3084746"/>
            <a:chExt cx="501380" cy="664306"/>
          </a:xfrm>
        </p:grpSpPr>
        <p:grpSp>
          <p:nvGrpSpPr>
            <p:cNvPr id="5" name="Group 10300"/>
            <p:cNvGrpSpPr>
              <a:grpSpLocks noChangeAspect="1"/>
            </p:cNvGrpSpPr>
            <p:nvPr/>
          </p:nvGrpSpPr>
          <p:grpSpPr>
            <a:xfrm>
              <a:off x="10439946" y="3084746"/>
              <a:ext cx="467789" cy="640080"/>
              <a:chOff x="6455017" y="2995956"/>
              <a:chExt cx="637539" cy="872350"/>
            </a:xfrm>
          </p:grpSpPr>
          <p:sp>
            <p:nvSpPr>
              <p:cNvPr id="16" name="Freeform 8"/>
              <p:cNvSpPr>
                <a:spLocks noEditPoints="1"/>
              </p:cNvSpPr>
              <p:nvPr/>
            </p:nvSpPr>
            <p:spPr bwMode="auto">
              <a:xfrm>
                <a:off x="6520681" y="2995956"/>
                <a:ext cx="506211" cy="562923"/>
              </a:xfrm>
              <a:custGeom>
                <a:avLst/>
                <a:gdLst/>
                <a:ahLst/>
                <a:cxnLst>
                  <a:cxn ang="0">
                    <a:pos x="312" y="420"/>
                  </a:cxn>
                  <a:cxn ang="0">
                    <a:pos x="268" y="427"/>
                  </a:cxn>
                  <a:cxn ang="0">
                    <a:pos x="183" y="396"/>
                  </a:cxn>
                  <a:cxn ang="0">
                    <a:pos x="183" y="592"/>
                  </a:cxn>
                  <a:cxn ang="0">
                    <a:pos x="248" y="676"/>
                  </a:cxn>
                  <a:cxn ang="0">
                    <a:pos x="340" y="725"/>
                  </a:cxn>
                  <a:cxn ang="0">
                    <a:pos x="385" y="725"/>
                  </a:cxn>
                  <a:cxn ang="0">
                    <a:pos x="475" y="676"/>
                  </a:cxn>
                  <a:cxn ang="0">
                    <a:pos x="542" y="592"/>
                  </a:cxn>
                  <a:cxn ang="0">
                    <a:pos x="540" y="410"/>
                  </a:cxn>
                  <a:cxn ang="0">
                    <a:pos x="438" y="448"/>
                  </a:cxn>
                  <a:cxn ang="0">
                    <a:pos x="347" y="457"/>
                  </a:cxn>
                  <a:cxn ang="0">
                    <a:pos x="329" y="381"/>
                  </a:cxn>
                  <a:cxn ang="0">
                    <a:pos x="84" y="209"/>
                  </a:cxn>
                  <a:cxn ang="0">
                    <a:pos x="80" y="221"/>
                  </a:cxn>
                  <a:cxn ang="0">
                    <a:pos x="110" y="259"/>
                  </a:cxn>
                  <a:cxn ang="0">
                    <a:pos x="122" y="258"/>
                  </a:cxn>
                  <a:cxn ang="0">
                    <a:pos x="125" y="191"/>
                  </a:cxn>
                  <a:cxn ang="0">
                    <a:pos x="172" y="144"/>
                  </a:cxn>
                  <a:cxn ang="0">
                    <a:pos x="166" y="162"/>
                  </a:cxn>
                  <a:cxn ang="0">
                    <a:pos x="187" y="189"/>
                  </a:cxn>
                  <a:cxn ang="0">
                    <a:pos x="207" y="188"/>
                  </a:cxn>
                  <a:cxn ang="0">
                    <a:pos x="215" y="174"/>
                  </a:cxn>
                  <a:cxn ang="0">
                    <a:pos x="197" y="145"/>
                  </a:cxn>
                  <a:cxn ang="0">
                    <a:pos x="262" y="67"/>
                  </a:cxn>
                  <a:cxn ang="0">
                    <a:pos x="227" y="107"/>
                  </a:cxn>
                  <a:cxn ang="0">
                    <a:pos x="295" y="118"/>
                  </a:cxn>
                  <a:cxn ang="0">
                    <a:pos x="298" y="107"/>
                  </a:cxn>
                  <a:cxn ang="0">
                    <a:pos x="265" y="67"/>
                  </a:cxn>
                  <a:cxn ang="0">
                    <a:pos x="285" y="4"/>
                  </a:cxn>
                  <a:cxn ang="0">
                    <a:pos x="368" y="104"/>
                  </a:cxn>
                  <a:cxn ang="0">
                    <a:pos x="543" y="174"/>
                  </a:cxn>
                  <a:cxn ang="0">
                    <a:pos x="627" y="262"/>
                  </a:cxn>
                  <a:cxn ang="0">
                    <a:pos x="656" y="382"/>
                  </a:cxn>
                  <a:cxn ang="0">
                    <a:pos x="686" y="553"/>
                  </a:cxn>
                  <a:cxn ang="0">
                    <a:pos x="723" y="672"/>
                  </a:cxn>
                  <a:cxn ang="0">
                    <a:pos x="700" y="702"/>
                  </a:cxn>
                  <a:cxn ang="0">
                    <a:pos x="612" y="751"/>
                  </a:cxn>
                  <a:cxn ang="0">
                    <a:pos x="517" y="763"/>
                  </a:cxn>
                  <a:cxn ang="0">
                    <a:pos x="489" y="749"/>
                  </a:cxn>
                  <a:cxn ang="0">
                    <a:pos x="403" y="793"/>
                  </a:cxn>
                  <a:cxn ang="0">
                    <a:pos x="338" y="799"/>
                  </a:cxn>
                  <a:cxn ang="0">
                    <a:pos x="238" y="749"/>
                  </a:cxn>
                  <a:cxn ang="0">
                    <a:pos x="224" y="754"/>
                  </a:cxn>
                  <a:cxn ang="0">
                    <a:pos x="137" y="758"/>
                  </a:cxn>
                  <a:cxn ang="0">
                    <a:pos x="42" y="716"/>
                  </a:cxn>
                  <a:cxn ang="0">
                    <a:pos x="0" y="676"/>
                  </a:cxn>
                  <a:cxn ang="0">
                    <a:pos x="23" y="606"/>
                  </a:cxn>
                  <a:cxn ang="0">
                    <a:pos x="64" y="416"/>
                  </a:cxn>
                  <a:cxn ang="0">
                    <a:pos x="16" y="232"/>
                  </a:cxn>
                  <a:cxn ang="0">
                    <a:pos x="19" y="194"/>
                  </a:cxn>
                  <a:cxn ang="0">
                    <a:pos x="118" y="148"/>
                  </a:cxn>
                  <a:cxn ang="0">
                    <a:pos x="116" y="128"/>
                  </a:cxn>
                  <a:cxn ang="0">
                    <a:pos x="177" y="83"/>
                  </a:cxn>
                  <a:cxn ang="0">
                    <a:pos x="192" y="90"/>
                  </a:cxn>
                </a:cxnLst>
                <a:rect l="0" t="0" r="r" b="b"/>
                <a:pathLst>
                  <a:path w="723" h="804">
                    <a:moveTo>
                      <a:pt x="329" y="379"/>
                    </a:moveTo>
                    <a:lnTo>
                      <a:pt x="327" y="381"/>
                    </a:lnTo>
                    <a:lnTo>
                      <a:pt x="315" y="417"/>
                    </a:lnTo>
                    <a:lnTo>
                      <a:pt x="312" y="420"/>
                    </a:lnTo>
                    <a:lnTo>
                      <a:pt x="309" y="425"/>
                    </a:lnTo>
                    <a:lnTo>
                      <a:pt x="306" y="427"/>
                    </a:lnTo>
                    <a:lnTo>
                      <a:pt x="302" y="428"/>
                    </a:lnTo>
                    <a:lnTo>
                      <a:pt x="268" y="427"/>
                    </a:lnTo>
                    <a:lnTo>
                      <a:pt x="238" y="420"/>
                    </a:lnTo>
                    <a:lnTo>
                      <a:pt x="210" y="410"/>
                    </a:lnTo>
                    <a:lnTo>
                      <a:pt x="184" y="398"/>
                    </a:lnTo>
                    <a:lnTo>
                      <a:pt x="183" y="396"/>
                    </a:lnTo>
                    <a:lnTo>
                      <a:pt x="181" y="398"/>
                    </a:lnTo>
                    <a:lnTo>
                      <a:pt x="180" y="399"/>
                    </a:lnTo>
                    <a:lnTo>
                      <a:pt x="180" y="565"/>
                    </a:lnTo>
                    <a:lnTo>
                      <a:pt x="183" y="592"/>
                    </a:lnTo>
                    <a:lnTo>
                      <a:pt x="192" y="618"/>
                    </a:lnTo>
                    <a:lnTo>
                      <a:pt x="206" y="641"/>
                    </a:lnTo>
                    <a:lnTo>
                      <a:pt x="226" y="661"/>
                    </a:lnTo>
                    <a:lnTo>
                      <a:pt x="248" y="676"/>
                    </a:lnTo>
                    <a:lnTo>
                      <a:pt x="280" y="693"/>
                    </a:lnTo>
                    <a:lnTo>
                      <a:pt x="306" y="707"/>
                    </a:lnTo>
                    <a:lnTo>
                      <a:pt x="326" y="717"/>
                    </a:lnTo>
                    <a:lnTo>
                      <a:pt x="340" y="725"/>
                    </a:lnTo>
                    <a:lnTo>
                      <a:pt x="352" y="729"/>
                    </a:lnTo>
                    <a:lnTo>
                      <a:pt x="362" y="731"/>
                    </a:lnTo>
                    <a:lnTo>
                      <a:pt x="373" y="729"/>
                    </a:lnTo>
                    <a:lnTo>
                      <a:pt x="385" y="725"/>
                    </a:lnTo>
                    <a:lnTo>
                      <a:pt x="399" y="717"/>
                    </a:lnTo>
                    <a:lnTo>
                      <a:pt x="419" y="707"/>
                    </a:lnTo>
                    <a:lnTo>
                      <a:pt x="443" y="693"/>
                    </a:lnTo>
                    <a:lnTo>
                      <a:pt x="475" y="676"/>
                    </a:lnTo>
                    <a:lnTo>
                      <a:pt x="499" y="661"/>
                    </a:lnTo>
                    <a:lnTo>
                      <a:pt x="517" y="641"/>
                    </a:lnTo>
                    <a:lnTo>
                      <a:pt x="533" y="618"/>
                    </a:lnTo>
                    <a:lnTo>
                      <a:pt x="542" y="592"/>
                    </a:lnTo>
                    <a:lnTo>
                      <a:pt x="545" y="565"/>
                    </a:lnTo>
                    <a:lnTo>
                      <a:pt x="543" y="413"/>
                    </a:lnTo>
                    <a:lnTo>
                      <a:pt x="543" y="411"/>
                    </a:lnTo>
                    <a:lnTo>
                      <a:pt x="540" y="410"/>
                    </a:lnTo>
                    <a:lnTo>
                      <a:pt x="539" y="410"/>
                    </a:lnTo>
                    <a:lnTo>
                      <a:pt x="507" y="427"/>
                    </a:lnTo>
                    <a:lnTo>
                      <a:pt x="473" y="439"/>
                    </a:lnTo>
                    <a:lnTo>
                      <a:pt x="438" y="448"/>
                    </a:lnTo>
                    <a:lnTo>
                      <a:pt x="400" y="454"/>
                    </a:lnTo>
                    <a:lnTo>
                      <a:pt x="355" y="460"/>
                    </a:lnTo>
                    <a:lnTo>
                      <a:pt x="350" y="459"/>
                    </a:lnTo>
                    <a:lnTo>
                      <a:pt x="347" y="457"/>
                    </a:lnTo>
                    <a:lnTo>
                      <a:pt x="344" y="454"/>
                    </a:lnTo>
                    <a:lnTo>
                      <a:pt x="343" y="451"/>
                    </a:lnTo>
                    <a:lnTo>
                      <a:pt x="330" y="381"/>
                    </a:lnTo>
                    <a:lnTo>
                      <a:pt x="329" y="381"/>
                    </a:lnTo>
                    <a:lnTo>
                      <a:pt x="329" y="379"/>
                    </a:lnTo>
                    <a:close/>
                    <a:moveTo>
                      <a:pt x="125" y="191"/>
                    </a:moveTo>
                    <a:lnTo>
                      <a:pt x="87" y="207"/>
                    </a:lnTo>
                    <a:lnTo>
                      <a:pt x="84" y="209"/>
                    </a:lnTo>
                    <a:lnTo>
                      <a:pt x="81" y="212"/>
                    </a:lnTo>
                    <a:lnTo>
                      <a:pt x="80" y="215"/>
                    </a:lnTo>
                    <a:lnTo>
                      <a:pt x="80" y="218"/>
                    </a:lnTo>
                    <a:lnTo>
                      <a:pt x="80" y="221"/>
                    </a:lnTo>
                    <a:lnTo>
                      <a:pt x="81" y="224"/>
                    </a:lnTo>
                    <a:lnTo>
                      <a:pt x="102" y="250"/>
                    </a:lnTo>
                    <a:lnTo>
                      <a:pt x="107" y="256"/>
                    </a:lnTo>
                    <a:lnTo>
                      <a:pt x="110" y="259"/>
                    </a:lnTo>
                    <a:lnTo>
                      <a:pt x="113" y="261"/>
                    </a:lnTo>
                    <a:lnTo>
                      <a:pt x="116" y="261"/>
                    </a:lnTo>
                    <a:lnTo>
                      <a:pt x="119" y="259"/>
                    </a:lnTo>
                    <a:lnTo>
                      <a:pt x="122" y="258"/>
                    </a:lnTo>
                    <a:lnTo>
                      <a:pt x="125" y="256"/>
                    </a:lnTo>
                    <a:lnTo>
                      <a:pt x="149" y="221"/>
                    </a:lnTo>
                    <a:lnTo>
                      <a:pt x="137" y="206"/>
                    </a:lnTo>
                    <a:lnTo>
                      <a:pt x="125" y="191"/>
                    </a:lnTo>
                    <a:close/>
                    <a:moveTo>
                      <a:pt x="183" y="139"/>
                    </a:moveTo>
                    <a:lnTo>
                      <a:pt x="177" y="140"/>
                    </a:lnTo>
                    <a:lnTo>
                      <a:pt x="172" y="142"/>
                    </a:lnTo>
                    <a:lnTo>
                      <a:pt x="172" y="144"/>
                    </a:lnTo>
                    <a:lnTo>
                      <a:pt x="168" y="147"/>
                    </a:lnTo>
                    <a:lnTo>
                      <a:pt x="166" y="153"/>
                    </a:lnTo>
                    <a:lnTo>
                      <a:pt x="165" y="157"/>
                    </a:lnTo>
                    <a:lnTo>
                      <a:pt x="166" y="162"/>
                    </a:lnTo>
                    <a:lnTo>
                      <a:pt x="169" y="166"/>
                    </a:lnTo>
                    <a:lnTo>
                      <a:pt x="177" y="175"/>
                    </a:lnTo>
                    <a:lnTo>
                      <a:pt x="183" y="185"/>
                    </a:lnTo>
                    <a:lnTo>
                      <a:pt x="187" y="189"/>
                    </a:lnTo>
                    <a:lnTo>
                      <a:pt x="192" y="191"/>
                    </a:lnTo>
                    <a:lnTo>
                      <a:pt x="197" y="192"/>
                    </a:lnTo>
                    <a:lnTo>
                      <a:pt x="203" y="191"/>
                    </a:lnTo>
                    <a:lnTo>
                      <a:pt x="207" y="188"/>
                    </a:lnTo>
                    <a:lnTo>
                      <a:pt x="207" y="188"/>
                    </a:lnTo>
                    <a:lnTo>
                      <a:pt x="212" y="183"/>
                    </a:lnTo>
                    <a:lnTo>
                      <a:pt x="213" y="179"/>
                    </a:lnTo>
                    <a:lnTo>
                      <a:pt x="215" y="174"/>
                    </a:lnTo>
                    <a:lnTo>
                      <a:pt x="213" y="168"/>
                    </a:lnTo>
                    <a:lnTo>
                      <a:pt x="210" y="163"/>
                    </a:lnTo>
                    <a:lnTo>
                      <a:pt x="206" y="157"/>
                    </a:lnTo>
                    <a:lnTo>
                      <a:pt x="197" y="145"/>
                    </a:lnTo>
                    <a:lnTo>
                      <a:pt x="192" y="142"/>
                    </a:lnTo>
                    <a:lnTo>
                      <a:pt x="187" y="139"/>
                    </a:lnTo>
                    <a:lnTo>
                      <a:pt x="183" y="139"/>
                    </a:lnTo>
                    <a:close/>
                    <a:moveTo>
                      <a:pt x="262" y="67"/>
                    </a:moveTo>
                    <a:lnTo>
                      <a:pt x="259" y="67"/>
                    </a:lnTo>
                    <a:lnTo>
                      <a:pt x="256" y="69"/>
                    </a:lnTo>
                    <a:lnTo>
                      <a:pt x="253" y="72"/>
                    </a:lnTo>
                    <a:lnTo>
                      <a:pt x="227" y="107"/>
                    </a:lnTo>
                    <a:lnTo>
                      <a:pt x="248" y="133"/>
                    </a:lnTo>
                    <a:lnTo>
                      <a:pt x="251" y="137"/>
                    </a:lnTo>
                    <a:lnTo>
                      <a:pt x="291" y="121"/>
                    </a:lnTo>
                    <a:lnTo>
                      <a:pt x="295" y="118"/>
                    </a:lnTo>
                    <a:lnTo>
                      <a:pt x="297" y="113"/>
                    </a:lnTo>
                    <a:lnTo>
                      <a:pt x="298" y="113"/>
                    </a:lnTo>
                    <a:lnTo>
                      <a:pt x="298" y="110"/>
                    </a:lnTo>
                    <a:lnTo>
                      <a:pt x="298" y="107"/>
                    </a:lnTo>
                    <a:lnTo>
                      <a:pt x="297" y="104"/>
                    </a:lnTo>
                    <a:lnTo>
                      <a:pt x="271" y="70"/>
                    </a:lnTo>
                    <a:lnTo>
                      <a:pt x="268" y="69"/>
                    </a:lnTo>
                    <a:lnTo>
                      <a:pt x="265" y="67"/>
                    </a:lnTo>
                    <a:lnTo>
                      <a:pt x="262" y="67"/>
                    </a:lnTo>
                    <a:close/>
                    <a:moveTo>
                      <a:pt x="271" y="0"/>
                    </a:moveTo>
                    <a:lnTo>
                      <a:pt x="279" y="0"/>
                    </a:lnTo>
                    <a:lnTo>
                      <a:pt x="285" y="4"/>
                    </a:lnTo>
                    <a:lnTo>
                      <a:pt x="291" y="7"/>
                    </a:lnTo>
                    <a:lnTo>
                      <a:pt x="295" y="11"/>
                    </a:lnTo>
                    <a:lnTo>
                      <a:pt x="368" y="102"/>
                    </a:lnTo>
                    <a:lnTo>
                      <a:pt x="368" y="104"/>
                    </a:lnTo>
                    <a:lnTo>
                      <a:pt x="411" y="110"/>
                    </a:lnTo>
                    <a:lnTo>
                      <a:pt x="454" y="124"/>
                    </a:lnTo>
                    <a:lnTo>
                      <a:pt x="498" y="145"/>
                    </a:lnTo>
                    <a:lnTo>
                      <a:pt x="543" y="174"/>
                    </a:lnTo>
                    <a:lnTo>
                      <a:pt x="572" y="194"/>
                    </a:lnTo>
                    <a:lnTo>
                      <a:pt x="596" y="215"/>
                    </a:lnTo>
                    <a:lnTo>
                      <a:pt x="613" y="238"/>
                    </a:lnTo>
                    <a:lnTo>
                      <a:pt x="627" y="262"/>
                    </a:lnTo>
                    <a:lnTo>
                      <a:pt x="638" y="288"/>
                    </a:lnTo>
                    <a:lnTo>
                      <a:pt x="645" y="317"/>
                    </a:lnTo>
                    <a:lnTo>
                      <a:pt x="650" y="347"/>
                    </a:lnTo>
                    <a:lnTo>
                      <a:pt x="656" y="382"/>
                    </a:lnTo>
                    <a:lnTo>
                      <a:pt x="660" y="419"/>
                    </a:lnTo>
                    <a:lnTo>
                      <a:pt x="666" y="460"/>
                    </a:lnTo>
                    <a:lnTo>
                      <a:pt x="676" y="506"/>
                    </a:lnTo>
                    <a:lnTo>
                      <a:pt x="686" y="553"/>
                    </a:lnTo>
                    <a:lnTo>
                      <a:pt x="701" y="606"/>
                    </a:lnTo>
                    <a:lnTo>
                      <a:pt x="721" y="664"/>
                    </a:lnTo>
                    <a:lnTo>
                      <a:pt x="723" y="669"/>
                    </a:lnTo>
                    <a:lnTo>
                      <a:pt x="723" y="672"/>
                    </a:lnTo>
                    <a:lnTo>
                      <a:pt x="723" y="676"/>
                    </a:lnTo>
                    <a:lnTo>
                      <a:pt x="721" y="679"/>
                    </a:lnTo>
                    <a:lnTo>
                      <a:pt x="714" y="690"/>
                    </a:lnTo>
                    <a:lnTo>
                      <a:pt x="700" y="702"/>
                    </a:lnTo>
                    <a:lnTo>
                      <a:pt x="682" y="716"/>
                    </a:lnTo>
                    <a:lnTo>
                      <a:pt x="660" y="728"/>
                    </a:lnTo>
                    <a:lnTo>
                      <a:pt x="638" y="740"/>
                    </a:lnTo>
                    <a:lnTo>
                      <a:pt x="612" y="751"/>
                    </a:lnTo>
                    <a:lnTo>
                      <a:pt x="587" y="758"/>
                    </a:lnTo>
                    <a:lnTo>
                      <a:pt x="562" y="763"/>
                    </a:lnTo>
                    <a:lnTo>
                      <a:pt x="539" y="764"/>
                    </a:lnTo>
                    <a:lnTo>
                      <a:pt x="517" y="763"/>
                    </a:lnTo>
                    <a:lnTo>
                      <a:pt x="501" y="754"/>
                    </a:lnTo>
                    <a:lnTo>
                      <a:pt x="495" y="751"/>
                    </a:lnTo>
                    <a:lnTo>
                      <a:pt x="492" y="749"/>
                    </a:lnTo>
                    <a:lnTo>
                      <a:pt x="489" y="749"/>
                    </a:lnTo>
                    <a:lnTo>
                      <a:pt x="486" y="749"/>
                    </a:lnTo>
                    <a:lnTo>
                      <a:pt x="452" y="767"/>
                    </a:lnTo>
                    <a:lnTo>
                      <a:pt x="425" y="783"/>
                    </a:lnTo>
                    <a:lnTo>
                      <a:pt x="403" y="793"/>
                    </a:lnTo>
                    <a:lnTo>
                      <a:pt x="385" y="799"/>
                    </a:lnTo>
                    <a:lnTo>
                      <a:pt x="370" y="804"/>
                    </a:lnTo>
                    <a:lnTo>
                      <a:pt x="355" y="804"/>
                    </a:lnTo>
                    <a:lnTo>
                      <a:pt x="338" y="799"/>
                    </a:lnTo>
                    <a:lnTo>
                      <a:pt x="320" y="793"/>
                    </a:lnTo>
                    <a:lnTo>
                      <a:pt x="298" y="783"/>
                    </a:lnTo>
                    <a:lnTo>
                      <a:pt x="271" y="767"/>
                    </a:lnTo>
                    <a:lnTo>
                      <a:pt x="238" y="749"/>
                    </a:lnTo>
                    <a:lnTo>
                      <a:pt x="235" y="749"/>
                    </a:lnTo>
                    <a:lnTo>
                      <a:pt x="232" y="749"/>
                    </a:lnTo>
                    <a:lnTo>
                      <a:pt x="229" y="751"/>
                    </a:lnTo>
                    <a:lnTo>
                      <a:pt x="224" y="754"/>
                    </a:lnTo>
                    <a:lnTo>
                      <a:pt x="206" y="763"/>
                    </a:lnTo>
                    <a:lnTo>
                      <a:pt x="184" y="766"/>
                    </a:lnTo>
                    <a:lnTo>
                      <a:pt x="162" y="764"/>
                    </a:lnTo>
                    <a:lnTo>
                      <a:pt x="137" y="758"/>
                    </a:lnTo>
                    <a:lnTo>
                      <a:pt x="111" y="751"/>
                    </a:lnTo>
                    <a:lnTo>
                      <a:pt x="87" y="740"/>
                    </a:lnTo>
                    <a:lnTo>
                      <a:pt x="63" y="728"/>
                    </a:lnTo>
                    <a:lnTo>
                      <a:pt x="42" y="716"/>
                    </a:lnTo>
                    <a:lnTo>
                      <a:pt x="25" y="702"/>
                    </a:lnTo>
                    <a:lnTo>
                      <a:pt x="11" y="690"/>
                    </a:lnTo>
                    <a:lnTo>
                      <a:pt x="2" y="679"/>
                    </a:lnTo>
                    <a:lnTo>
                      <a:pt x="0" y="676"/>
                    </a:lnTo>
                    <a:lnTo>
                      <a:pt x="0" y="672"/>
                    </a:lnTo>
                    <a:lnTo>
                      <a:pt x="0" y="669"/>
                    </a:lnTo>
                    <a:lnTo>
                      <a:pt x="2" y="664"/>
                    </a:lnTo>
                    <a:lnTo>
                      <a:pt x="23" y="606"/>
                    </a:lnTo>
                    <a:lnTo>
                      <a:pt x="38" y="551"/>
                    </a:lnTo>
                    <a:lnTo>
                      <a:pt x="49" y="503"/>
                    </a:lnTo>
                    <a:lnTo>
                      <a:pt x="58" y="457"/>
                    </a:lnTo>
                    <a:lnTo>
                      <a:pt x="64" y="416"/>
                    </a:lnTo>
                    <a:lnTo>
                      <a:pt x="69" y="379"/>
                    </a:lnTo>
                    <a:lnTo>
                      <a:pt x="73" y="344"/>
                    </a:lnTo>
                    <a:lnTo>
                      <a:pt x="80" y="312"/>
                    </a:lnTo>
                    <a:lnTo>
                      <a:pt x="16" y="232"/>
                    </a:lnTo>
                    <a:lnTo>
                      <a:pt x="11" y="220"/>
                    </a:lnTo>
                    <a:lnTo>
                      <a:pt x="11" y="206"/>
                    </a:lnTo>
                    <a:lnTo>
                      <a:pt x="14" y="200"/>
                    </a:lnTo>
                    <a:lnTo>
                      <a:pt x="19" y="194"/>
                    </a:lnTo>
                    <a:lnTo>
                      <a:pt x="25" y="189"/>
                    </a:lnTo>
                    <a:lnTo>
                      <a:pt x="31" y="185"/>
                    </a:lnTo>
                    <a:lnTo>
                      <a:pt x="118" y="148"/>
                    </a:lnTo>
                    <a:lnTo>
                      <a:pt x="118" y="148"/>
                    </a:lnTo>
                    <a:lnTo>
                      <a:pt x="115" y="144"/>
                    </a:lnTo>
                    <a:lnTo>
                      <a:pt x="113" y="139"/>
                    </a:lnTo>
                    <a:lnTo>
                      <a:pt x="115" y="133"/>
                    </a:lnTo>
                    <a:lnTo>
                      <a:pt x="116" y="128"/>
                    </a:lnTo>
                    <a:lnTo>
                      <a:pt x="119" y="125"/>
                    </a:lnTo>
                    <a:lnTo>
                      <a:pt x="168" y="87"/>
                    </a:lnTo>
                    <a:lnTo>
                      <a:pt x="172" y="84"/>
                    </a:lnTo>
                    <a:lnTo>
                      <a:pt x="177" y="83"/>
                    </a:lnTo>
                    <a:lnTo>
                      <a:pt x="183" y="84"/>
                    </a:lnTo>
                    <a:lnTo>
                      <a:pt x="187" y="86"/>
                    </a:lnTo>
                    <a:lnTo>
                      <a:pt x="191" y="90"/>
                    </a:lnTo>
                    <a:lnTo>
                      <a:pt x="192" y="90"/>
                    </a:lnTo>
                    <a:lnTo>
                      <a:pt x="247" y="14"/>
                    </a:lnTo>
                    <a:lnTo>
                      <a:pt x="257" y="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FC46A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17" name="Freeform 10088"/>
              <p:cNvSpPr>
                <a:spLocks noEditPoints="1"/>
              </p:cNvSpPr>
              <p:nvPr/>
            </p:nvSpPr>
            <p:spPr bwMode="auto">
              <a:xfrm>
                <a:off x="6455017" y="3546085"/>
                <a:ext cx="637539" cy="322221"/>
              </a:xfrm>
              <a:custGeom>
                <a:avLst/>
                <a:gdLst/>
                <a:ahLst/>
                <a:cxnLst>
                  <a:cxn ang="0">
                    <a:pos x="2916" y="262"/>
                  </a:cxn>
                  <a:cxn ang="0">
                    <a:pos x="2738" y="318"/>
                  </a:cxn>
                  <a:cxn ang="0">
                    <a:pos x="2551" y="352"/>
                  </a:cxn>
                  <a:cxn ang="0">
                    <a:pos x="2355" y="364"/>
                  </a:cxn>
                  <a:cxn ang="0">
                    <a:pos x="2162" y="354"/>
                  </a:cxn>
                  <a:cxn ang="0">
                    <a:pos x="1977" y="319"/>
                  </a:cxn>
                  <a:cxn ang="0">
                    <a:pos x="1804" y="266"/>
                  </a:cxn>
                  <a:cxn ang="0">
                    <a:pos x="1761" y="291"/>
                  </a:cxn>
                  <a:cxn ang="0">
                    <a:pos x="1860" y="397"/>
                  </a:cxn>
                  <a:cxn ang="0">
                    <a:pos x="1982" y="481"/>
                  </a:cxn>
                  <a:cxn ang="0">
                    <a:pos x="2122" y="541"/>
                  </a:cxn>
                  <a:cxn ang="0">
                    <a:pos x="2276" y="573"/>
                  </a:cxn>
                  <a:cxn ang="0">
                    <a:pos x="2441" y="573"/>
                  </a:cxn>
                  <a:cxn ang="0">
                    <a:pos x="2597" y="541"/>
                  </a:cxn>
                  <a:cxn ang="0">
                    <a:pos x="2738" y="480"/>
                  </a:cxn>
                  <a:cxn ang="0">
                    <a:pos x="2860" y="394"/>
                  </a:cxn>
                  <a:cxn ang="0">
                    <a:pos x="2959" y="286"/>
                  </a:cxn>
                  <a:cxn ang="0">
                    <a:pos x="3078" y="0"/>
                  </a:cxn>
                  <a:cxn ang="0">
                    <a:pos x="4717" y="779"/>
                  </a:cxn>
                  <a:cxn ang="0">
                    <a:pos x="3683" y="1565"/>
                  </a:cxn>
                  <a:cxn ang="0">
                    <a:pos x="1034" y="2604"/>
                  </a:cxn>
                  <a:cxn ang="0">
                    <a:pos x="591" y="1776"/>
                  </a:cxn>
                  <a:cxn ang="0">
                    <a:pos x="1477" y="79"/>
                  </a:cxn>
                  <a:cxn ang="0">
                    <a:pos x="1645" y="10"/>
                  </a:cxn>
                  <a:cxn ang="0">
                    <a:pos x="1794" y="95"/>
                  </a:cxn>
                  <a:cxn ang="0">
                    <a:pos x="1963" y="159"/>
                  </a:cxn>
                  <a:cxn ang="0">
                    <a:pos x="2152" y="199"/>
                  </a:cxn>
                  <a:cxn ang="0">
                    <a:pos x="2355" y="213"/>
                  </a:cxn>
                  <a:cxn ang="0">
                    <a:pos x="2538" y="202"/>
                  </a:cxn>
                  <a:cxn ang="0">
                    <a:pos x="2711" y="169"/>
                  </a:cxn>
                  <a:cxn ang="0">
                    <a:pos x="2869" y="116"/>
                  </a:cxn>
                  <a:cxn ang="0">
                    <a:pos x="3009" y="45"/>
                  </a:cxn>
                  <a:cxn ang="0">
                    <a:pos x="3078" y="0"/>
                  </a:cxn>
                </a:cxnLst>
                <a:rect l="0" t="0" r="r" b="b"/>
                <a:pathLst>
                  <a:path w="4717" h="2604">
                    <a:moveTo>
                      <a:pt x="2999" y="226"/>
                    </a:moveTo>
                    <a:lnTo>
                      <a:pt x="2916" y="262"/>
                    </a:lnTo>
                    <a:lnTo>
                      <a:pt x="2829" y="294"/>
                    </a:lnTo>
                    <a:lnTo>
                      <a:pt x="2738" y="318"/>
                    </a:lnTo>
                    <a:lnTo>
                      <a:pt x="2647" y="338"/>
                    </a:lnTo>
                    <a:lnTo>
                      <a:pt x="2551" y="352"/>
                    </a:lnTo>
                    <a:lnTo>
                      <a:pt x="2454" y="361"/>
                    </a:lnTo>
                    <a:lnTo>
                      <a:pt x="2355" y="364"/>
                    </a:lnTo>
                    <a:lnTo>
                      <a:pt x="2258" y="361"/>
                    </a:lnTo>
                    <a:lnTo>
                      <a:pt x="2162" y="354"/>
                    </a:lnTo>
                    <a:lnTo>
                      <a:pt x="2069" y="339"/>
                    </a:lnTo>
                    <a:lnTo>
                      <a:pt x="1977" y="319"/>
                    </a:lnTo>
                    <a:lnTo>
                      <a:pt x="1889" y="295"/>
                    </a:lnTo>
                    <a:lnTo>
                      <a:pt x="1804" y="266"/>
                    </a:lnTo>
                    <a:lnTo>
                      <a:pt x="1721" y="231"/>
                    </a:lnTo>
                    <a:lnTo>
                      <a:pt x="1761" y="291"/>
                    </a:lnTo>
                    <a:lnTo>
                      <a:pt x="1807" y="346"/>
                    </a:lnTo>
                    <a:lnTo>
                      <a:pt x="1860" y="397"/>
                    </a:lnTo>
                    <a:lnTo>
                      <a:pt x="1917" y="442"/>
                    </a:lnTo>
                    <a:lnTo>
                      <a:pt x="1982" y="481"/>
                    </a:lnTo>
                    <a:lnTo>
                      <a:pt x="2049" y="514"/>
                    </a:lnTo>
                    <a:lnTo>
                      <a:pt x="2122" y="541"/>
                    </a:lnTo>
                    <a:lnTo>
                      <a:pt x="2198" y="561"/>
                    </a:lnTo>
                    <a:lnTo>
                      <a:pt x="2276" y="573"/>
                    </a:lnTo>
                    <a:lnTo>
                      <a:pt x="2359" y="577"/>
                    </a:lnTo>
                    <a:lnTo>
                      <a:pt x="2441" y="573"/>
                    </a:lnTo>
                    <a:lnTo>
                      <a:pt x="2521" y="561"/>
                    </a:lnTo>
                    <a:lnTo>
                      <a:pt x="2597" y="541"/>
                    </a:lnTo>
                    <a:lnTo>
                      <a:pt x="2670" y="514"/>
                    </a:lnTo>
                    <a:lnTo>
                      <a:pt x="2738" y="480"/>
                    </a:lnTo>
                    <a:lnTo>
                      <a:pt x="2803" y="439"/>
                    </a:lnTo>
                    <a:lnTo>
                      <a:pt x="2860" y="394"/>
                    </a:lnTo>
                    <a:lnTo>
                      <a:pt x="2913" y="342"/>
                    </a:lnTo>
                    <a:lnTo>
                      <a:pt x="2959" y="286"/>
                    </a:lnTo>
                    <a:lnTo>
                      <a:pt x="2999" y="226"/>
                    </a:lnTo>
                    <a:close/>
                    <a:moveTo>
                      <a:pt x="3078" y="0"/>
                    </a:moveTo>
                    <a:lnTo>
                      <a:pt x="3236" y="76"/>
                    </a:lnTo>
                    <a:lnTo>
                      <a:pt x="4717" y="779"/>
                    </a:lnTo>
                    <a:lnTo>
                      <a:pt x="4126" y="1776"/>
                    </a:lnTo>
                    <a:lnTo>
                      <a:pt x="3683" y="1565"/>
                    </a:lnTo>
                    <a:lnTo>
                      <a:pt x="3683" y="2604"/>
                    </a:lnTo>
                    <a:lnTo>
                      <a:pt x="1034" y="2604"/>
                    </a:lnTo>
                    <a:lnTo>
                      <a:pt x="1034" y="1565"/>
                    </a:lnTo>
                    <a:lnTo>
                      <a:pt x="591" y="1776"/>
                    </a:lnTo>
                    <a:lnTo>
                      <a:pt x="0" y="779"/>
                    </a:lnTo>
                    <a:lnTo>
                      <a:pt x="1477" y="79"/>
                    </a:lnTo>
                    <a:lnTo>
                      <a:pt x="1635" y="3"/>
                    </a:lnTo>
                    <a:lnTo>
                      <a:pt x="1645" y="10"/>
                    </a:lnTo>
                    <a:lnTo>
                      <a:pt x="1717" y="55"/>
                    </a:lnTo>
                    <a:lnTo>
                      <a:pt x="1794" y="95"/>
                    </a:lnTo>
                    <a:lnTo>
                      <a:pt x="1876" y="129"/>
                    </a:lnTo>
                    <a:lnTo>
                      <a:pt x="1963" y="159"/>
                    </a:lnTo>
                    <a:lnTo>
                      <a:pt x="2056" y="182"/>
                    </a:lnTo>
                    <a:lnTo>
                      <a:pt x="2152" y="199"/>
                    </a:lnTo>
                    <a:lnTo>
                      <a:pt x="2252" y="211"/>
                    </a:lnTo>
                    <a:lnTo>
                      <a:pt x="2355" y="213"/>
                    </a:lnTo>
                    <a:lnTo>
                      <a:pt x="2448" y="211"/>
                    </a:lnTo>
                    <a:lnTo>
                      <a:pt x="2538" y="202"/>
                    </a:lnTo>
                    <a:lnTo>
                      <a:pt x="2627" y="188"/>
                    </a:lnTo>
                    <a:lnTo>
                      <a:pt x="2711" y="169"/>
                    </a:lnTo>
                    <a:lnTo>
                      <a:pt x="2791" y="145"/>
                    </a:lnTo>
                    <a:lnTo>
                      <a:pt x="2869" y="116"/>
                    </a:lnTo>
                    <a:lnTo>
                      <a:pt x="2942" y="82"/>
                    </a:lnTo>
                    <a:lnTo>
                      <a:pt x="3009" y="45"/>
                    </a:lnTo>
                    <a:lnTo>
                      <a:pt x="3072" y="5"/>
                    </a:lnTo>
                    <a:lnTo>
                      <a:pt x="3078" y="0"/>
                    </a:lnTo>
                    <a:close/>
                  </a:path>
                </a:pathLst>
              </a:custGeom>
              <a:solidFill>
                <a:srgbClr val="FC46A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10430925" y="3502831"/>
              <a:ext cx="5013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3-11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680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1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32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65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91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7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00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85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DFA6-6B95-4553-B7D7-11376DF2CCB4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03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2DFA6-6B95-4553-B7D7-11376DF2CCB4}" type="datetimeFigureOut">
              <a:rPr lang="en-GB" smtClean="0"/>
              <a:t>17/11/2016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08876-CE63-4BF1-AB26-731E83BB7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5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tif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3.png"/><Relationship Id="rId20" Type="http://schemas.openxmlformats.org/officeDocument/2006/relationships/chart" Target="../charts/chart25.xml"/><Relationship Id="rId1" Type="http://schemas.openxmlformats.org/officeDocument/2006/relationships/tags" Target="../tags/tag26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6.jpe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This PowerPoint is a manual test of the </a:t>
            </a:r>
            <a:r>
              <a:rPr lang="en-GB" dirty="0" err="1"/>
              <a:t>auto_fill_matrix</a:t>
            </a:r>
            <a:r>
              <a:rPr lang="en-GB" dirty="0"/>
              <a:t> module installed with Slides.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It should be run as follows: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1. Open test_manual_auto_fill_matrix.pptx  and using Slides! run “Refresh all” and save the file.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2. From a command prompt run:</a:t>
            </a:r>
            <a:br>
              <a:rPr lang="en-GB" dirty="0"/>
            </a:br>
            <a:r>
              <a:rPr lang="en-GB" dirty="0" err="1"/>
              <a:t>diff_pptx_files</a:t>
            </a:r>
            <a:r>
              <a:rPr lang="en-GB" dirty="0"/>
              <a:t> -p1 " test_manual_auto_fill_matrix.pptx " -p2 " test_manual_auto_fill_matrix_known_good_results.pptx"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3. The output from this will be found here:</a:t>
            </a:r>
          </a:p>
          <a:p>
            <a:pPr marL="0" indent="0">
              <a:buNone/>
            </a:pPr>
            <a:r>
              <a:rPr lang="en-GB" dirty="0"/>
              <a:t>\</a:t>
            </a:r>
            <a:r>
              <a:rPr lang="en-GB" dirty="0" err="1"/>
              <a:t>diff_output_files</a:t>
            </a:r>
            <a:r>
              <a:rPr lang="en-GB" dirty="0"/>
              <a:t>\diff_ </a:t>
            </a:r>
            <a:r>
              <a:rPr lang="en-GB" dirty="0" err="1"/>
              <a:t>test_manual_auto_fill_matrix_known_good_results</a:t>
            </a:r>
            <a:r>
              <a:rPr lang="en-GB" dirty="0"/>
              <a:t>_ test_manual_auto_fill_matrix.html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Note: </a:t>
            </a:r>
            <a:r>
              <a:rPr lang="en-GB" dirty="0" err="1"/>
              <a:t>diff_pptx_files</a:t>
            </a:r>
            <a:r>
              <a:rPr lang="en-GB" dirty="0"/>
              <a:t> can be found here: https://github.com/swinstanley/slides-modules/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4486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68422793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auto_fill_rows</a:t>
            </a:r>
            <a:r>
              <a:rPr lang="en-GB" dirty="0"/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66675" y="0"/>
            <a:ext cx="19145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1671036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23074835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auto_fill_rows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00742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0367387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auto_fill_rows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17040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4620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Slides that test the </a:t>
            </a:r>
            <a:r>
              <a:rPr lang="en-GB" dirty="0" err="1">
                <a:solidFill>
                  <a:schemeClr val="accent1"/>
                </a:solidFill>
              </a:rPr>
              <a:t>auto_fill_columns</a:t>
            </a:r>
            <a:r>
              <a:rPr lang="en-GB" dirty="0">
                <a:solidFill>
                  <a:schemeClr val="accent1"/>
                </a:solidFill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2124676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29533876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20269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86781626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58242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57603379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85521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07641116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56954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53471807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8046440" y="125942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66675" y="0"/>
            <a:ext cx="19145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1112964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84509206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66675" y="0"/>
            <a:ext cx="19145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5396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4620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Slides that test the </a:t>
            </a:r>
            <a:r>
              <a:rPr lang="en-GB" dirty="0" err="1">
                <a:solidFill>
                  <a:schemeClr val="accent1"/>
                </a:solidFill>
              </a:rPr>
              <a:t>auto_fill_rows</a:t>
            </a:r>
            <a:r>
              <a:rPr lang="en-GB" dirty="0">
                <a:solidFill>
                  <a:schemeClr val="accent1"/>
                </a:solidFill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3472440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52551679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66675" y="0"/>
            <a:ext cx="19145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3691859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56823022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66675" y="0"/>
            <a:ext cx="19145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1671418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50622025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7987718" y="176276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68104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69658995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8189053" y="293722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66675" y="0"/>
            <a:ext cx="19145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2999001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94401020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26982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85537305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8046440" y="83997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04538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95134959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147443" y="0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501031" y="5550104"/>
            <a:ext cx="1480919" cy="10316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Group names missing</a:t>
            </a:r>
          </a:p>
        </p:txBody>
      </p:sp>
    </p:spTree>
    <p:extLst>
      <p:ext uri="{BB962C8B-B14F-4D97-AF65-F5344CB8AC3E}">
        <p14:creationId xmlns:p14="http://schemas.microsoft.com/office/powerpoint/2010/main" val="3339539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79695142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189053" y="293722"/>
            <a:ext cx="4025114" cy="8873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auto_fill_columns</a:t>
            </a:r>
            <a:r>
              <a:rPr lang="en-GB" dirty="0"/>
              <a:t>()</a:t>
            </a:r>
          </a:p>
        </p:txBody>
      </p:sp>
      <p:sp>
        <p:nvSpPr>
          <p:cNvPr id="2" name="Oval 1"/>
          <p:cNvSpPr/>
          <p:nvPr/>
        </p:nvSpPr>
        <p:spPr>
          <a:xfrm>
            <a:off x="2608976" y="192947"/>
            <a:ext cx="3598877" cy="6795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Customer data!!</a:t>
            </a:r>
            <a:endParaRPr lang="en-GB" b="1" dirty="0"/>
          </a:p>
        </p:txBody>
      </p:sp>
      <p:sp>
        <p:nvSpPr>
          <p:cNvPr id="5" name="Rectangle 4"/>
          <p:cNvSpPr/>
          <p:nvPr/>
        </p:nvSpPr>
        <p:spPr>
          <a:xfrm>
            <a:off x="66675" y="0"/>
            <a:ext cx="19145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150856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 bwMode="auto">
          <a:xfrm>
            <a:off x="4791076" y="825535"/>
            <a:ext cx="5709948" cy="5559361"/>
          </a:xfrm>
          <a:prstGeom prst="roundRect">
            <a:avLst>
              <a:gd name="adj" fmla="val 1203"/>
            </a:avLst>
          </a:prstGeom>
          <a:solidFill>
            <a:schemeClr val="accent3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latin typeface="Trebuchet MS" pitchFamily="34" charset="0"/>
            </a:endParaRPr>
          </a:p>
        </p:txBody>
      </p:sp>
      <p:graphicFrame>
        <p:nvGraphicFramePr>
          <p:cNvPr id="66" name="Table 65"/>
          <p:cNvGraphicFramePr>
            <a:graphicFrameLocks noGrp="1"/>
          </p:cNvGraphicFramePr>
          <p:nvPr>
            <p:extLst/>
          </p:nvPr>
        </p:nvGraphicFramePr>
        <p:xfrm>
          <a:off x="1667124" y="1822306"/>
          <a:ext cx="8686800" cy="4238256"/>
        </p:xfrm>
        <a:graphic>
          <a:graphicData uri="http://schemas.openxmlformats.org/drawingml/2006/table">
            <a:tbl>
              <a:tblPr/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0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XX*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X*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XX*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4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XX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D8D8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945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C325A-8460-43C9-B895-31F803B8E41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8" name="Text Placeholder 47"/>
          <p:cNvSpPr>
            <a:spLocks noGrp="1"/>
          </p:cNvSpPr>
          <p:nvPr>
            <p:ph type="body" sz="quarter" idx="11"/>
          </p:nvPr>
        </p:nvSpPr>
        <p:spPr>
          <a:xfrm>
            <a:off x="1627512" y="6519508"/>
            <a:ext cx="5271570" cy="9695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 Franchises with an asterisk next to them have had multiple movie mentions combined. See appendix for details.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43343" y="1524490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(n=xxx)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32809" y="1524490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(n=xxx)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30523" y="1524490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(n=xxx)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36868" y="1533116"/>
            <a:ext cx="479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(n=xxx)</a:t>
            </a:r>
          </a:p>
        </p:txBody>
      </p:sp>
      <p:grpSp>
        <p:nvGrpSpPr>
          <p:cNvPr id="3" name="Group 32"/>
          <p:cNvGrpSpPr>
            <a:grpSpLocks noChangeAspect="1"/>
          </p:cNvGrpSpPr>
          <p:nvPr/>
        </p:nvGrpSpPr>
        <p:grpSpPr>
          <a:xfrm>
            <a:off x="5385898" y="1005158"/>
            <a:ext cx="444079" cy="592786"/>
            <a:chOff x="7193418" y="3083423"/>
            <a:chExt cx="501380" cy="669275"/>
          </a:xfrm>
        </p:grpSpPr>
        <p:grpSp>
          <p:nvGrpSpPr>
            <p:cNvPr id="4" name="Group 10303"/>
            <p:cNvGrpSpPr>
              <a:grpSpLocks noChangeAspect="1"/>
            </p:cNvGrpSpPr>
            <p:nvPr/>
          </p:nvGrpSpPr>
          <p:grpSpPr>
            <a:xfrm>
              <a:off x="7206418" y="3083423"/>
              <a:ext cx="469933" cy="640080"/>
              <a:chOff x="3221489" y="2994633"/>
              <a:chExt cx="637539" cy="868370"/>
            </a:xfrm>
          </p:grpSpPr>
          <p:sp>
            <p:nvSpPr>
              <p:cNvPr id="37" name="Freeform 8"/>
              <p:cNvSpPr>
                <a:spLocks noEditPoints="1"/>
              </p:cNvSpPr>
              <p:nvPr/>
            </p:nvSpPr>
            <p:spPr bwMode="auto">
              <a:xfrm>
                <a:off x="3287153" y="2994633"/>
                <a:ext cx="506211" cy="562923"/>
              </a:xfrm>
              <a:custGeom>
                <a:avLst/>
                <a:gdLst/>
                <a:ahLst/>
                <a:cxnLst>
                  <a:cxn ang="0">
                    <a:pos x="312" y="420"/>
                  </a:cxn>
                  <a:cxn ang="0">
                    <a:pos x="268" y="427"/>
                  </a:cxn>
                  <a:cxn ang="0">
                    <a:pos x="183" y="396"/>
                  </a:cxn>
                  <a:cxn ang="0">
                    <a:pos x="183" y="592"/>
                  </a:cxn>
                  <a:cxn ang="0">
                    <a:pos x="248" y="676"/>
                  </a:cxn>
                  <a:cxn ang="0">
                    <a:pos x="340" y="725"/>
                  </a:cxn>
                  <a:cxn ang="0">
                    <a:pos x="385" y="725"/>
                  </a:cxn>
                  <a:cxn ang="0">
                    <a:pos x="475" y="676"/>
                  </a:cxn>
                  <a:cxn ang="0">
                    <a:pos x="542" y="592"/>
                  </a:cxn>
                  <a:cxn ang="0">
                    <a:pos x="540" y="410"/>
                  </a:cxn>
                  <a:cxn ang="0">
                    <a:pos x="438" y="448"/>
                  </a:cxn>
                  <a:cxn ang="0">
                    <a:pos x="347" y="457"/>
                  </a:cxn>
                  <a:cxn ang="0">
                    <a:pos x="329" y="381"/>
                  </a:cxn>
                  <a:cxn ang="0">
                    <a:pos x="84" y="209"/>
                  </a:cxn>
                  <a:cxn ang="0">
                    <a:pos x="80" y="221"/>
                  </a:cxn>
                  <a:cxn ang="0">
                    <a:pos x="110" y="259"/>
                  </a:cxn>
                  <a:cxn ang="0">
                    <a:pos x="122" y="258"/>
                  </a:cxn>
                  <a:cxn ang="0">
                    <a:pos x="125" y="191"/>
                  </a:cxn>
                  <a:cxn ang="0">
                    <a:pos x="172" y="144"/>
                  </a:cxn>
                  <a:cxn ang="0">
                    <a:pos x="166" y="162"/>
                  </a:cxn>
                  <a:cxn ang="0">
                    <a:pos x="187" y="189"/>
                  </a:cxn>
                  <a:cxn ang="0">
                    <a:pos x="207" y="188"/>
                  </a:cxn>
                  <a:cxn ang="0">
                    <a:pos x="215" y="174"/>
                  </a:cxn>
                  <a:cxn ang="0">
                    <a:pos x="197" y="145"/>
                  </a:cxn>
                  <a:cxn ang="0">
                    <a:pos x="262" y="67"/>
                  </a:cxn>
                  <a:cxn ang="0">
                    <a:pos x="227" y="107"/>
                  </a:cxn>
                  <a:cxn ang="0">
                    <a:pos x="295" y="118"/>
                  </a:cxn>
                  <a:cxn ang="0">
                    <a:pos x="298" y="107"/>
                  </a:cxn>
                  <a:cxn ang="0">
                    <a:pos x="265" y="67"/>
                  </a:cxn>
                  <a:cxn ang="0">
                    <a:pos x="285" y="4"/>
                  </a:cxn>
                  <a:cxn ang="0">
                    <a:pos x="368" y="104"/>
                  </a:cxn>
                  <a:cxn ang="0">
                    <a:pos x="543" y="174"/>
                  </a:cxn>
                  <a:cxn ang="0">
                    <a:pos x="627" y="262"/>
                  </a:cxn>
                  <a:cxn ang="0">
                    <a:pos x="656" y="382"/>
                  </a:cxn>
                  <a:cxn ang="0">
                    <a:pos x="686" y="553"/>
                  </a:cxn>
                  <a:cxn ang="0">
                    <a:pos x="723" y="672"/>
                  </a:cxn>
                  <a:cxn ang="0">
                    <a:pos x="700" y="702"/>
                  </a:cxn>
                  <a:cxn ang="0">
                    <a:pos x="612" y="751"/>
                  </a:cxn>
                  <a:cxn ang="0">
                    <a:pos x="517" y="763"/>
                  </a:cxn>
                  <a:cxn ang="0">
                    <a:pos x="489" y="749"/>
                  </a:cxn>
                  <a:cxn ang="0">
                    <a:pos x="403" y="793"/>
                  </a:cxn>
                  <a:cxn ang="0">
                    <a:pos x="338" y="799"/>
                  </a:cxn>
                  <a:cxn ang="0">
                    <a:pos x="238" y="749"/>
                  </a:cxn>
                  <a:cxn ang="0">
                    <a:pos x="224" y="754"/>
                  </a:cxn>
                  <a:cxn ang="0">
                    <a:pos x="137" y="758"/>
                  </a:cxn>
                  <a:cxn ang="0">
                    <a:pos x="42" y="716"/>
                  </a:cxn>
                  <a:cxn ang="0">
                    <a:pos x="0" y="676"/>
                  </a:cxn>
                  <a:cxn ang="0">
                    <a:pos x="23" y="606"/>
                  </a:cxn>
                  <a:cxn ang="0">
                    <a:pos x="64" y="416"/>
                  </a:cxn>
                  <a:cxn ang="0">
                    <a:pos x="16" y="232"/>
                  </a:cxn>
                  <a:cxn ang="0">
                    <a:pos x="19" y="194"/>
                  </a:cxn>
                  <a:cxn ang="0">
                    <a:pos x="118" y="148"/>
                  </a:cxn>
                  <a:cxn ang="0">
                    <a:pos x="116" y="128"/>
                  </a:cxn>
                  <a:cxn ang="0">
                    <a:pos x="177" y="83"/>
                  </a:cxn>
                  <a:cxn ang="0">
                    <a:pos x="192" y="90"/>
                  </a:cxn>
                </a:cxnLst>
                <a:rect l="0" t="0" r="r" b="b"/>
                <a:pathLst>
                  <a:path w="723" h="804">
                    <a:moveTo>
                      <a:pt x="329" y="379"/>
                    </a:moveTo>
                    <a:lnTo>
                      <a:pt x="327" y="381"/>
                    </a:lnTo>
                    <a:lnTo>
                      <a:pt x="315" y="417"/>
                    </a:lnTo>
                    <a:lnTo>
                      <a:pt x="312" y="420"/>
                    </a:lnTo>
                    <a:lnTo>
                      <a:pt x="309" y="425"/>
                    </a:lnTo>
                    <a:lnTo>
                      <a:pt x="306" y="427"/>
                    </a:lnTo>
                    <a:lnTo>
                      <a:pt x="302" y="428"/>
                    </a:lnTo>
                    <a:lnTo>
                      <a:pt x="268" y="427"/>
                    </a:lnTo>
                    <a:lnTo>
                      <a:pt x="238" y="420"/>
                    </a:lnTo>
                    <a:lnTo>
                      <a:pt x="210" y="410"/>
                    </a:lnTo>
                    <a:lnTo>
                      <a:pt x="184" y="398"/>
                    </a:lnTo>
                    <a:lnTo>
                      <a:pt x="183" y="396"/>
                    </a:lnTo>
                    <a:lnTo>
                      <a:pt x="181" y="398"/>
                    </a:lnTo>
                    <a:lnTo>
                      <a:pt x="180" y="399"/>
                    </a:lnTo>
                    <a:lnTo>
                      <a:pt x="180" y="565"/>
                    </a:lnTo>
                    <a:lnTo>
                      <a:pt x="183" y="592"/>
                    </a:lnTo>
                    <a:lnTo>
                      <a:pt x="192" y="618"/>
                    </a:lnTo>
                    <a:lnTo>
                      <a:pt x="206" y="641"/>
                    </a:lnTo>
                    <a:lnTo>
                      <a:pt x="226" y="661"/>
                    </a:lnTo>
                    <a:lnTo>
                      <a:pt x="248" y="676"/>
                    </a:lnTo>
                    <a:lnTo>
                      <a:pt x="280" y="693"/>
                    </a:lnTo>
                    <a:lnTo>
                      <a:pt x="306" y="707"/>
                    </a:lnTo>
                    <a:lnTo>
                      <a:pt x="326" y="717"/>
                    </a:lnTo>
                    <a:lnTo>
                      <a:pt x="340" y="725"/>
                    </a:lnTo>
                    <a:lnTo>
                      <a:pt x="352" y="729"/>
                    </a:lnTo>
                    <a:lnTo>
                      <a:pt x="362" y="731"/>
                    </a:lnTo>
                    <a:lnTo>
                      <a:pt x="373" y="729"/>
                    </a:lnTo>
                    <a:lnTo>
                      <a:pt x="385" y="725"/>
                    </a:lnTo>
                    <a:lnTo>
                      <a:pt x="399" y="717"/>
                    </a:lnTo>
                    <a:lnTo>
                      <a:pt x="419" y="707"/>
                    </a:lnTo>
                    <a:lnTo>
                      <a:pt x="443" y="693"/>
                    </a:lnTo>
                    <a:lnTo>
                      <a:pt x="475" y="676"/>
                    </a:lnTo>
                    <a:lnTo>
                      <a:pt x="499" y="661"/>
                    </a:lnTo>
                    <a:lnTo>
                      <a:pt x="517" y="641"/>
                    </a:lnTo>
                    <a:lnTo>
                      <a:pt x="533" y="618"/>
                    </a:lnTo>
                    <a:lnTo>
                      <a:pt x="542" y="592"/>
                    </a:lnTo>
                    <a:lnTo>
                      <a:pt x="545" y="565"/>
                    </a:lnTo>
                    <a:lnTo>
                      <a:pt x="543" y="413"/>
                    </a:lnTo>
                    <a:lnTo>
                      <a:pt x="543" y="411"/>
                    </a:lnTo>
                    <a:lnTo>
                      <a:pt x="540" y="410"/>
                    </a:lnTo>
                    <a:lnTo>
                      <a:pt x="539" y="410"/>
                    </a:lnTo>
                    <a:lnTo>
                      <a:pt x="507" y="427"/>
                    </a:lnTo>
                    <a:lnTo>
                      <a:pt x="473" y="439"/>
                    </a:lnTo>
                    <a:lnTo>
                      <a:pt x="438" y="448"/>
                    </a:lnTo>
                    <a:lnTo>
                      <a:pt x="400" y="454"/>
                    </a:lnTo>
                    <a:lnTo>
                      <a:pt x="355" y="460"/>
                    </a:lnTo>
                    <a:lnTo>
                      <a:pt x="350" y="459"/>
                    </a:lnTo>
                    <a:lnTo>
                      <a:pt x="347" y="457"/>
                    </a:lnTo>
                    <a:lnTo>
                      <a:pt x="344" y="454"/>
                    </a:lnTo>
                    <a:lnTo>
                      <a:pt x="343" y="451"/>
                    </a:lnTo>
                    <a:lnTo>
                      <a:pt x="330" y="381"/>
                    </a:lnTo>
                    <a:lnTo>
                      <a:pt x="329" y="381"/>
                    </a:lnTo>
                    <a:lnTo>
                      <a:pt x="329" y="379"/>
                    </a:lnTo>
                    <a:close/>
                    <a:moveTo>
                      <a:pt x="125" y="191"/>
                    </a:moveTo>
                    <a:lnTo>
                      <a:pt x="87" y="207"/>
                    </a:lnTo>
                    <a:lnTo>
                      <a:pt x="84" y="209"/>
                    </a:lnTo>
                    <a:lnTo>
                      <a:pt x="81" y="212"/>
                    </a:lnTo>
                    <a:lnTo>
                      <a:pt x="80" y="215"/>
                    </a:lnTo>
                    <a:lnTo>
                      <a:pt x="80" y="218"/>
                    </a:lnTo>
                    <a:lnTo>
                      <a:pt x="80" y="221"/>
                    </a:lnTo>
                    <a:lnTo>
                      <a:pt x="81" y="224"/>
                    </a:lnTo>
                    <a:lnTo>
                      <a:pt x="102" y="250"/>
                    </a:lnTo>
                    <a:lnTo>
                      <a:pt x="107" y="256"/>
                    </a:lnTo>
                    <a:lnTo>
                      <a:pt x="110" y="259"/>
                    </a:lnTo>
                    <a:lnTo>
                      <a:pt x="113" y="261"/>
                    </a:lnTo>
                    <a:lnTo>
                      <a:pt x="116" y="261"/>
                    </a:lnTo>
                    <a:lnTo>
                      <a:pt x="119" y="259"/>
                    </a:lnTo>
                    <a:lnTo>
                      <a:pt x="122" y="258"/>
                    </a:lnTo>
                    <a:lnTo>
                      <a:pt x="125" y="256"/>
                    </a:lnTo>
                    <a:lnTo>
                      <a:pt x="149" y="221"/>
                    </a:lnTo>
                    <a:lnTo>
                      <a:pt x="137" y="206"/>
                    </a:lnTo>
                    <a:lnTo>
                      <a:pt x="125" y="191"/>
                    </a:lnTo>
                    <a:close/>
                    <a:moveTo>
                      <a:pt x="183" y="139"/>
                    </a:moveTo>
                    <a:lnTo>
                      <a:pt x="177" y="140"/>
                    </a:lnTo>
                    <a:lnTo>
                      <a:pt x="172" y="142"/>
                    </a:lnTo>
                    <a:lnTo>
                      <a:pt x="172" y="144"/>
                    </a:lnTo>
                    <a:lnTo>
                      <a:pt x="168" y="147"/>
                    </a:lnTo>
                    <a:lnTo>
                      <a:pt x="166" y="153"/>
                    </a:lnTo>
                    <a:lnTo>
                      <a:pt x="165" y="157"/>
                    </a:lnTo>
                    <a:lnTo>
                      <a:pt x="166" y="162"/>
                    </a:lnTo>
                    <a:lnTo>
                      <a:pt x="169" y="166"/>
                    </a:lnTo>
                    <a:lnTo>
                      <a:pt x="177" y="175"/>
                    </a:lnTo>
                    <a:lnTo>
                      <a:pt x="183" y="185"/>
                    </a:lnTo>
                    <a:lnTo>
                      <a:pt x="187" y="189"/>
                    </a:lnTo>
                    <a:lnTo>
                      <a:pt x="192" y="191"/>
                    </a:lnTo>
                    <a:lnTo>
                      <a:pt x="197" y="192"/>
                    </a:lnTo>
                    <a:lnTo>
                      <a:pt x="203" y="191"/>
                    </a:lnTo>
                    <a:lnTo>
                      <a:pt x="207" y="188"/>
                    </a:lnTo>
                    <a:lnTo>
                      <a:pt x="207" y="188"/>
                    </a:lnTo>
                    <a:lnTo>
                      <a:pt x="212" y="183"/>
                    </a:lnTo>
                    <a:lnTo>
                      <a:pt x="213" y="179"/>
                    </a:lnTo>
                    <a:lnTo>
                      <a:pt x="215" y="174"/>
                    </a:lnTo>
                    <a:lnTo>
                      <a:pt x="213" y="168"/>
                    </a:lnTo>
                    <a:lnTo>
                      <a:pt x="210" y="163"/>
                    </a:lnTo>
                    <a:lnTo>
                      <a:pt x="206" y="157"/>
                    </a:lnTo>
                    <a:lnTo>
                      <a:pt x="197" y="145"/>
                    </a:lnTo>
                    <a:lnTo>
                      <a:pt x="192" y="142"/>
                    </a:lnTo>
                    <a:lnTo>
                      <a:pt x="187" y="139"/>
                    </a:lnTo>
                    <a:lnTo>
                      <a:pt x="183" y="139"/>
                    </a:lnTo>
                    <a:close/>
                    <a:moveTo>
                      <a:pt x="262" y="67"/>
                    </a:moveTo>
                    <a:lnTo>
                      <a:pt x="259" y="67"/>
                    </a:lnTo>
                    <a:lnTo>
                      <a:pt x="256" y="69"/>
                    </a:lnTo>
                    <a:lnTo>
                      <a:pt x="253" y="72"/>
                    </a:lnTo>
                    <a:lnTo>
                      <a:pt x="227" y="107"/>
                    </a:lnTo>
                    <a:lnTo>
                      <a:pt x="248" y="133"/>
                    </a:lnTo>
                    <a:lnTo>
                      <a:pt x="251" y="137"/>
                    </a:lnTo>
                    <a:lnTo>
                      <a:pt x="291" y="121"/>
                    </a:lnTo>
                    <a:lnTo>
                      <a:pt x="295" y="118"/>
                    </a:lnTo>
                    <a:lnTo>
                      <a:pt x="297" y="113"/>
                    </a:lnTo>
                    <a:lnTo>
                      <a:pt x="298" y="113"/>
                    </a:lnTo>
                    <a:lnTo>
                      <a:pt x="298" y="110"/>
                    </a:lnTo>
                    <a:lnTo>
                      <a:pt x="298" y="107"/>
                    </a:lnTo>
                    <a:lnTo>
                      <a:pt x="297" y="104"/>
                    </a:lnTo>
                    <a:lnTo>
                      <a:pt x="271" y="70"/>
                    </a:lnTo>
                    <a:lnTo>
                      <a:pt x="268" y="69"/>
                    </a:lnTo>
                    <a:lnTo>
                      <a:pt x="265" y="67"/>
                    </a:lnTo>
                    <a:lnTo>
                      <a:pt x="262" y="67"/>
                    </a:lnTo>
                    <a:close/>
                    <a:moveTo>
                      <a:pt x="271" y="0"/>
                    </a:moveTo>
                    <a:lnTo>
                      <a:pt x="279" y="0"/>
                    </a:lnTo>
                    <a:lnTo>
                      <a:pt x="285" y="4"/>
                    </a:lnTo>
                    <a:lnTo>
                      <a:pt x="291" y="7"/>
                    </a:lnTo>
                    <a:lnTo>
                      <a:pt x="295" y="11"/>
                    </a:lnTo>
                    <a:lnTo>
                      <a:pt x="368" y="102"/>
                    </a:lnTo>
                    <a:lnTo>
                      <a:pt x="368" y="104"/>
                    </a:lnTo>
                    <a:lnTo>
                      <a:pt x="411" y="110"/>
                    </a:lnTo>
                    <a:lnTo>
                      <a:pt x="454" y="124"/>
                    </a:lnTo>
                    <a:lnTo>
                      <a:pt x="498" y="145"/>
                    </a:lnTo>
                    <a:lnTo>
                      <a:pt x="543" y="174"/>
                    </a:lnTo>
                    <a:lnTo>
                      <a:pt x="572" y="194"/>
                    </a:lnTo>
                    <a:lnTo>
                      <a:pt x="596" y="215"/>
                    </a:lnTo>
                    <a:lnTo>
                      <a:pt x="613" y="238"/>
                    </a:lnTo>
                    <a:lnTo>
                      <a:pt x="627" y="262"/>
                    </a:lnTo>
                    <a:lnTo>
                      <a:pt x="638" y="288"/>
                    </a:lnTo>
                    <a:lnTo>
                      <a:pt x="645" y="317"/>
                    </a:lnTo>
                    <a:lnTo>
                      <a:pt x="650" y="347"/>
                    </a:lnTo>
                    <a:lnTo>
                      <a:pt x="656" y="382"/>
                    </a:lnTo>
                    <a:lnTo>
                      <a:pt x="660" y="419"/>
                    </a:lnTo>
                    <a:lnTo>
                      <a:pt x="666" y="460"/>
                    </a:lnTo>
                    <a:lnTo>
                      <a:pt x="676" y="506"/>
                    </a:lnTo>
                    <a:lnTo>
                      <a:pt x="686" y="553"/>
                    </a:lnTo>
                    <a:lnTo>
                      <a:pt x="701" y="606"/>
                    </a:lnTo>
                    <a:lnTo>
                      <a:pt x="721" y="664"/>
                    </a:lnTo>
                    <a:lnTo>
                      <a:pt x="723" y="669"/>
                    </a:lnTo>
                    <a:lnTo>
                      <a:pt x="723" y="672"/>
                    </a:lnTo>
                    <a:lnTo>
                      <a:pt x="723" y="676"/>
                    </a:lnTo>
                    <a:lnTo>
                      <a:pt x="721" y="679"/>
                    </a:lnTo>
                    <a:lnTo>
                      <a:pt x="714" y="690"/>
                    </a:lnTo>
                    <a:lnTo>
                      <a:pt x="700" y="702"/>
                    </a:lnTo>
                    <a:lnTo>
                      <a:pt x="682" y="716"/>
                    </a:lnTo>
                    <a:lnTo>
                      <a:pt x="660" y="728"/>
                    </a:lnTo>
                    <a:lnTo>
                      <a:pt x="638" y="740"/>
                    </a:lnTo>
                    <a:lnTo>
                      <a:pt x="612" y="751"/>
                    </a:lnTo>
                    <a:lnTo>
                      <a:pt x="587" y="758"/>
                    </a:lnTo>
                    <a:lnTo>
                      <a:pt x="562" y="763"/>
                    </a:lnTo>
                    <a:lnTo>
                      <a:pt x="539" y="764"/>
                    </a:lnTo>
                    <a:lnTo>
                      <a:pt x="517" y="763"/>
                    </a:lnTo>
                    <a:lnTo>
                      <a:pt x="501" y="754"/>
                    </a:lnTo>
                    <a:lnTo>
                      <a:pt x="495" y="751"/>
                    </a:lnTo>
                    <a:lnTo>
                      <a:pt x="492" y="749"/>
                    </a:lnTo>
                    <a:lnTo>
                      <a:pt x="489" y="749"/>
                    </a:lnTo>
                    <a:lnTo>
                      <a:pt x="486" y="749"/>
                    </a:lnTo>
                    <a:lnTo>
                      <a:pt x="452" y="767"/>
                    </a:lnTo>
                    <a:lnTo>
                      <a:pt x="425" y="783"/>
                    </a:lnTo>
                    <a:lnTo>
                      <a:pt x="403" y="793"/>
                    </a:lnTo>
                    <a:lnTo>
                      <a:pt x="385" y="799"/>
                    </a:lnTo>
                    <a:lnTo>
                      <a:pt x="370" y="804"/>
                    </a:lnTo>
                    <a:lnTo>
                      <a:pt x="355" y="804"/>
                    </a:lnTo>
                    <a:lnTo>
                      <a:pt x="338" y="799"/>
                    </a:lnTo>
                    <a:lnTo>
                      <a:pt x="320" y="793"/>
                    </a:lnTo>
                    <a:lnTo>
                      <a:pt x="298" y="783"/>
                    </a:lnTo>
                    <a:lnTo>
                      <a:pt x="271" y="767"/>
                    </a:lnTo>
                    <a:lnTo>
                      <a:pt x="238" y="749"/>
                    </a:lnTo>
                    <a:lnTo>
                      <a:pt x="235" y="749"/>
                    </a:lnTo>
                    <a:lnTo>
                      <a:pt x="232" y="749"/>
                    </a:lnTo>
                    <a:lnTo>
                      <a:pt x="229" y="751"/>
                    </a:lnTo>
                    <a:lnTo>
                      <a:pt x="224" y="754"/>
                    </a:lnTo>
                    <a:lnTo>
                      <a:pt x="206" y="763"/>
                    </a:lnTo>
                    <a:lnTo>
                      <a:pt x="184" y="766"/>
                    </a:lnTo>
                    <a:lnTo>
                      <a:pt x="162" y="764"/>
                    </a:lnTo>
                    <a:lnTo>
                      <a:pt x="137" y="758"/>
                    </a:lnTo>
                    <a:lnTo>
                      <a:pt x="111" y="751"/>
                    </a:lnTo>
                    <a:lnTo>
                      <a:pt x="87" y="740"/>
                    </a:lnTo>
                    <a:lnTo>
                      <a:pt x="63" y="728"/>
                    </a:lnTo>
                    <a:lnTo>
                      <a:pt x="42" y="716"/>
                    </a:lnTo>
                    <a:lnTo>
                      <a:pt x="25" y="702"/>
                    </a:lnTo>
                    <a:lnTo>
                      <a:pt x="11" y="690"/>
                    </a:lnTo>
                    <a:lnTo>
                      <a:pt x="2" y="679"/>
                    </a:lnTo>
                    <a:lnTo>
                      <a:pt x="0" y="676"/>
                    </a:lnTo>
                    <a:lnTo>
                      <a:pt x="0" y="672"/>
                    </a:lnTo>
                    <a:lnTo>
                      <a:pt x="0" y="669"/>
                    </a:lnTo>
                    <a:lnTo>
                      <a:pt x="2" y="664"/>
                    </a:lnTo>
                    <a:lnTo>
                      <a:pt x="23" y="606"/>
                    </a:lnTo>
                    <a:lnTo>
                      <a:pt x="38" y="551"/>
                    </a:lnTo>
                    <a:lnTo>
                      <a:pt x="49" y="503"/>
                    </a:lnTo>
                    <a:lnTo>
                      <a:pt x="58" y="457"/>
                    </a:lnTo>
                    <a:lnTo>
                      <a:pt x="64" y="416"/>
                    </a:lnTo>
                    <a:lnTo>
                      <a:pt x="69" y="379"/>
                    </a:lnTo>
                    <a:lnTo>
                      <a:pt x="73" y="344"/>
                    </a:lnTo>
                    <a:lnTo>
                      <a:pt x="80" y="312"/>
                    </a:lnTo>
                    <a:lnTo>
                      <a:pt x="16" y="232"/>
                    </a:lnTo>
                    <a:lnTo>
                      <a:pt x="11" y="220"/>
                    </a:lnTo>
                    <a:lnTo>
                      <a:pt x="11" y="206"/>
                    </a:lnTo>
                    <a:lnTo>
                      <a:pt x="14" y="200"/>
                    </a:lnTo>
                    <a:lnTo>
                      <a:pt x="19" y="194"/>
                    </a:lnTo>
                    <a:lnTo>
                      <a:pt x="25" y="189"/>
                    </a:lnTo>
                    <a:lnTo>
                      <a:pt x="31" y="185"/>
                    </a:lnTo>
                    <a:lnTo>
                      <a:pt x="118" y="148"/>
                    </a:lnTo>
                    <a:lnTo>
                      <a:pt x="118" y="148"/>
                    </a:lnTo>
                    <a:lnTo>
                      <a:pt x="115" y="144"/>
                    </a:lnTo>
                    <a:lnTo>
                      <a:pt x="113" y="139"/>
                    </a:lnTo>
                    <a:lnTo>
                      <a:pt x="115" y="133"/>
                    </a:lnTo>
                    <a:lnTo>
                      <a:pt x="116" y="128"/>
                    </a:lnTo>
                    <a:lnTo>
                      <a:pt x="119" y="125"/>
                    </a:lnTo>
                    <a:lnTo>
                      <a:pt x="168" y="87"/>
                    </a:lnTo>
                    <a:lnTo>
                      <a:pt x="172" y="84"/>
                    </a:lnTo>
                    <a:lnTo>
                      <a:pt x="177" y="83"/>
                    </a:lnTo>
                    <a:lnTo>
                      <a:pt x="183" y="84"/>
                    </a:lnTo>
                    <a:lnTo>
                      <a:pt x="187" y="86"/>
                    </a:lnTo>
                    <a:lnTo>
                      <a:pt x="191" y="90"/>
                    </a:lnTo>
                    <a:lnTo>
                      <a:pt x="192" y="90"/>
                    </a:lnTo>
                    <a:lnTo>
                      <a:pt x="247" y="14"/>
                    </a:lnTo>
                    <a:lnTo>
                      <a:pt x="257" y="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FFC1E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/>
              </a:p>
            </p:txBody>
          </p:sp>
          <p:sp>
            <p:nvSpPr>
              <p:cNvPr id="38" name="Freeform 10088"/>
              <p:cNvSpPr>
                <a:spLocks noEditPoints="1"/>
              </p:cNvSpPr>
              <p:nvPr/>
            </p:nvSpPr>
            <p:spPr bwMode="auto">
              <a:xfrm>
                <a:off x="3221489" y="3540782"/>
                <a:ext cx="637539" cy="322221"/>
              </a:xfrm>
              <a:custGeom>
                <a:avLst/>
                <a:gdLst/>
                <a:ahLst/>
                <a:cxnLst>
                  <a:cxn ang="0">
                    <a:pos x="2916" y="262"/>
                  </a:cxn>
                  <a:cxn ang="0">
                    <a:pos x="2738" y="318"/>
                  </a:cxn>
                  <a:cxn ang="0">
                    <a:pos x="2551" y="352"/>
                  </a:cxn>
                  <a:cxn ang="0">
                    <a:pos x="2355" y="364"/>
                  </a:cxn>
                  <a:cxn ang="0">
                    <a:pos x="2162" y="354"/>
                  </a:cxn>
                  <a:cxn ang="0">
                    <a:pos x="1977" y="319"/>
                  </a:cxn>
                  <a:cxn ang="0">
                    <a:pos x="1804" y="266"/>
                  </a:cxn>
                  <a:cxn ang="0">
                    <a:pos x="1761" y="291"/>
                  </a:cxn>
                  <a:cxn ang="0">
                    <a:pos x="1860" y="397"/>
                  </a:cxn>
                  <a:cxn ang="0">
                    <a:pos x="1982" y="481"/>
                  </a:cxn>
                  <a:cxn ang="0">
                    <a:pos x="2122" y="541"/>
                  </a:cxn>
                  <a:cxn ang="0">
                    <a:pos x="2276" y="573"/>
                  </a:cxn>
                  <a:cxn ang="0">
                    <a:pos x="2441" y="573"/>
                  </a:cxn>
                  <a:cxn ang="0">
                    <a:pos x="2597" y="541"/>
                  </a:cxn>
                  <a:cxn ang="0">
                    <a:pos x="2738" y="480"/>
                  </a:cxn>
                  <a:cxn ang="0">
                    <a:pos x="2860" y="394"/>
                  </a:cxn>
                  <a:cxn ang="0">
                    <a:pos x="2959" y="286"/>
                  </a:cxn>
                  <a:cxn ang="0">
                    <a:pos x="3078" y="0"/>
                  </a:cxn>
                  <a:cxn ang="0">
                    <a:pos x="4717" y="779"/>
                  </a:cxn>
                  <a:cxn ang="0">
                    <a:pos x="3683" y="1565"/>
                  </a:cxn>
                  <a:cxn ang="0">
                    <a:pos x="1034" y="2604"/>
                  </a:cxn>
                  <a:cxn ang="0">
                    <a:pos x="591" y="1776"/>
                  </a:cxn>
                  <a:cxn ang="0">
                    <a:pos x="1477" y="79"/>
                  </a:cxn>
                  <a:cxn ang="0">
                    <a:pos x="1645" y="10"/>
                  </a:cxn>
                  <a:cxn ang="0">
                    <a:pos x="1794" y="95"/>
                  </a:cxn>
                  <a:cxn ang="0">
                    <a:pos x="1963" y="159"/>
                  </a:cxn>
                  <a:cxn ang="0">
                    <a:pos x="2152" y="199"/>
                  </a:cxn>
                  <a:cxn ang="0">
                    <a:pos x="2355" y="213"/>
                  </a:cxn>
                  <a:cxn ang="0">
                    <a:pos x="2538" y="202"/>
                  </a:cxn>
                  <a:cxn ang="0">
                    <a:pos x="2711" y="169"/>
                  </a:cxn>
                  <a:cxn ang="0">
                    <a:pos x="2869" y="116"/>
                  </a:cxn>
                  <a:cxn ang="0">
                    <a:pos x="3009" y="45"/>
                  </a:cxn>
                  <a:cxn ang="0">
                    <a:pos x="3078" y="0"/>
                  </a:cxn>
                </a:cxnLst>
                <a:rect l="0" t="0" r="r" b="b"/>
                <a:pathLst>
                  <a:path w="4717" h="2604">
                    <a:moveTo>
                      <a:pt x="2999" y="226"/>
                    </a:moveTo>
                    <a:lnTo>
                      <a:pt x="2916" y="262"/>
                    </a:lnTo>
                    <a:lnTo>
                      <a:pt x="2829" y="294"/>
                    </a:lnTo>
                    <a:lnTo>
                      <a:pt x="2738" y="318"/>
                    </a:lnTo>
                    <a:lnTo>
                      <a:pt x="2647" y="338"/>
                    </a:lnTo>
                    <a:lnTo>
                      <a:pt x="2551" y="352"/>
                    </a:lnTo>
                    <a:lnTo>
                      <a:pt x="2454" y="361"/>
                    </a:lnTo>
                    <a:lnTo>
                      <a:pt x="2355" y="364"/>
                    </a:lnTo>
                    <a:lnTo>
                      <a:pt x="2258" y="361"/>
                    </a:lnTo>
                    <a:lnTo>
                      <a:pt x="2162" y="354"/>
                    </a:lnTo>
                    <a:lnTo>
                      <a:pt x="2069" y="339"/>
                    </a:lnTo>
                    <a:lnTo>
                      <a:pt x="1977" y="319"/>
                    </a:lnTo>
                    <a:lnTo>
                      <a:pt x="1889" y="295"/>
                    </a:lnTo>
                    <a:lnTo>
                      <a:pt x="1804" y="266"/>
                    </a:lnTo>
                    <a:lnTo>
                      <a:pt x="1721" y="231"/>
                    </a:lnTo>
                    <a:lnTo>
                      <a:pt x="1761" y="291"/>
                    </a:lnTo>
                    <a:lnTo>
                      <a:pt x="1807" y="346"/>
                    </a:lnTo>
                    <a:lnTo>
                      <a:pt x="1860" y="397"/>
                    </a:lnTo>
                    <a:lnTo>
                      <a:pt x="1917" y="442"/>
                    </a:lnTo>
                    <a:lnTo>
                      <a:pt x="1982" y="481"/>
                    </a:lnTo>
                    <a:lnTo>
                      <a:pt x="2049" y="514"/>
                    </a:lnTo>
                    <a:lnTo>
                      <a:pt x="2122" y="541"/>
                    </a:lnTo>
                    <a:lnTo>
                      <a:pt x="2198" y="561"/>
                    </a:lnTo>
                    <a:lnTo>
                      <a:pt x="2276" y="573"/>
                    </a:lnTo>
                    <a:lnTo>
                      <a:pt x="2359" y="577"/>
                    </a:lnTo>
                    <a:lnTo>
                      <a:pt x="2441" y="573"/>
                    </a:lnTo>
                    <a:lnTo>
                      <a:pt x="2521" y="561"/>
                    </a:lnTo>
                    <a:lnTo>
                      <a:pt x="2597" y="541"/>
                    </a:lnTo>
                    <a:lnTo>
                      <a:pt x="2670" y="514"/>
                    </a:lnTo>
                    <a:lnTo>
                      <a:pt x="2738" y="480"/>
                    </a:lnTo>
                    <a:lnTo>
                      <a:pt x="2803" y="439"/>
                    </a:lnTo>
                    <a:lnTo>
                      <a:pt x="2860" y="394"/>
                    </a:lnTo>
                    <a:lnTo>
                      <a:pt x="2913" y="342"/>
                    </a:lnTo>
                    <a:lnTo>
                      <a:pt x="2959" y="286"/>
                    </a:lnTo>
                    <a:lnTo>
                      <a:pt x="2999" y="226"/>
                    </a:lnTo>
                    <a:close/>
                    <a:moveTo>
                      <a:pt x="3078" y="0"/>
                    </a:moveTo>
                    <a:lnTo>
                      <a:pt x="3236" y="76"/>
                    </a:lnTo>
                    <a:lnTo>
                      <a:pt x="4717" y="779"/>
                    </a:lnTo>
                    <a:lnTo>
                      <a:pt x="4126" y="1776"/>
                    </a:lnTo>
                    <a:lnTo>
                      <a:pt x="3683" y="1565"/>
                    </a:lnTo>
                    <a:lnTo>
                      <a:pt x="3683" y="2604"/>
                    </a:lnTo>
                    <a:lnTo>
                      <a:pt x="1034" y="2604"/>
                    </a:lnTo>
                    <a:lnTo>
                      <a:pt x="1034" y="1565"/>
                    </a:lnTo>
                    <a:lnTo>
                      <a:pt x="591" y="1776"/>
                    </a:lnTo>
                    <a:lnTo>
                      <a:pt x="0" y="779"/>
                    </a:lnTo>
                    <a:lnTo>
                      <a:pt x="1477" y="79"/>
                    </a:lnTo>
                    <a:lnTo>
                      <a:pt x="1635" y="3"/>
                    </a:lnTo>
                    <a:lnTo>
                      <a:pt x="1645" y="10"/>
                    </a:lnTo>
                    <a:lnTo>
                      <a:pt x="1717" y="55"/>
                    </a:lnTo>
                    <a:lnTo>
                      <a:pt x="1794" y="95"/>
                    </a:lnTo>
                    <a:lnTo>
                      <a:pt x="1876" y="129"/>
                    </a:lnTo>
                    <a:lnTo>
                      <a:pt x="1963" y="159"/>
                    </a:lnTo>
                    <a:lnTo>
                      <a:pt x="2056" y="182"/>
                    </a:lnTo>
                    <a:lnTo>
                      <a:pt x="2152" y="199"/>
                    </a:lnTo>
                    <a:lnTo>
                      <a:pt x="2252" y="211"/>
                    </a:lnTo>
                    <a:lnTo>
                      <a:pt x="2355" y="213"/>
                    </a:lnTo>
                    <a:lnTo>
                      <a:pt x="2448" y="211"/>
                    </a:lnTo>
                    <a:lnTo>
                      <a:pt x="2538" y="202"/>
                    </a:lnTo>
                    <a:lnTo>
                      <a:pt x="2627" y="188"/>
                    </a:lnTo>
                    <a:lnTo>
                      <a:pt x="2711" y="169"/>
                    </a:lnTo>
                    <a:lnTo>
                      <a:pt x="2791" y="145"/>
                    </a:lnTo>
                    <a:lnTo>
                      <a:pt x="2869" y="116"/>
                    </a:lnTo>
                    <a:lnTo>
                      <a:pt x="2942" y="82"/>
                    </a:lnTo>
                    <a:lnTo>
                      <a:pt x="3009" y="45"/>
                    </a:lnTo>
                    <a:lnTo>
                      <a:pt x="3072" y="5"/>
                    </a:lnTo>
                    <a:lnTo>
                      <a:pt x="3078" y="0"/>
                    </a:lnTo>
                    <a:close/>
                  </a:path>
                </a:pathLst>
              </a:custGeom>
              <a:solidFill>
                <a:srgbClr val="FFC1E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7193418" y="3509455"/>
              <a:ext cx="501380" cy="243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3-5</a:t>
              </a:r>
            </a:p>
          </p:txBody>
        </p:sp>
      </p:grpSp>
      <p:grpSp>
        <p:nvGrpSpPr>
          <p:cNvPr id="5" name="Group 38"/>
          <p:cNvGrpSpPr>
            <a:grpSpLocks noChangeAspect="1"/>
          </p:cNvGrpSpPr>
          <p:nvPr/>
        </p:nvGrpSpPr>
        <p:grpSpPr>
          <a:xfrm>
            <a:off x="7090596" y="1005159"/>
            <a:ext cx="421993" cy="575141"/>
            <a:chOff x="7822897" y="3083421"/>
            <a:chExt cx="501380" cy="683338"/>
          </a:xfrm>
        </p:grpSpPr>
        <p:grpSp>
          <p:nvGrpSpPr>
            <p:cNvPr id="6" name="Group 10306"/>
            <p:cNvGrpSpPr>
              <a:grpSpLocks noChangeAspect="1"/>
            </p:cNvGrpSpPr>
            <p:nvPr/>
          </p:nvGrpSpPr>
          <p:grpSpPr>
            <a:xfrm>
              <a:off x="7835894" y="3083421"/>
              <a:ext cx="469217" cy="656804"/>
              <a:chOff x="3819162" y="2994633"/>
              <a:chExt cx="637539" cy="892419"/>
            </a:xfrm>
          </p:grpSpPr>
          <p:sp>
            <p:nvSpPr>
              <p:cNvPr id="42" name="Freeform 8"/>
              <p:cNvSpPr>
                <a:spLocks noEditPoints="1"/>
              </p:cNvSpPr>
              <p:nvPr/>
            </p:nvSpPr>
            <p:spPr bwMode="auto">
              <a:xfrm>
                <a:off x="3884826" y="2994633"/>
                <a:ext cx="506211" cy="562923"/>
              </a:xfrm>
              <a:custGeom>
                <a:avLst/>
                <a:gdLst/>
                <a:ahLst/>
                <a:cxnLst>
                  <a:cxn ang="0">
                    <a:pos x="312" y="420"/>
                  </a:cxn>
                  <a:cxn ang="0">
                    <a:pos x="268" y="427"/>
                  </a:cxn>
                  <a:cxn ang="0">
                    <a:pos x="183" y="396"/>
                  </a:cxn>
                  <a:cxn ang="0">
                    <a:pos x="183" y="592"/>
                  </a:cxn>
                  <a:cxn ang="0">
                    <a:pos x="248" y="676"/>
                  </a:cxn>
                  <a:cxn ang="0">
                    <a:pos x="340" y="725"/>
                  </a:cxn>
                  <a:cxn ang="0">
                    <a:pos x="385" y="725"/>
                  </a:cxn>
                  <a:cxn ang="0">
                    <a:pos x="475" y="676"/>
                  </a:cxn>
                  <a:cxn ang="0">
                    <a:pos x="542" y="592"/>
                  </a:cxn>
                  <a:cxn ang="0">
                    <a:pos x="540" y="410"/>
                  </a:cxn>
                  <a:cxn ang="0">
                    <a:pos x="438" y="448"/>
                  </a:cxn>
                  <a:cxn ang="0">
                    <a:pos x="347" y="457"/>
                  </a:cxn>
                  <a:cxn ang="0">
                    <a:pos x="329" y="381"/>
                  </a:cxn>
                  <a:cxn ang="0">
                    <a:pos x="84" y="209"/>
                  </a:cxn>
                  <a:cxn ang="0">
                    <a:pos x="80" y="221"/>
                  </a:cxn>
                  <a:cxn ang="0">
                    <a:pos x="110" y="259"/>
                  </a:cxn>
                  <a:cxn ang="0">
                    <a:pos x="122" y="258"/>
                  </a:cxn>
                  <a:cxn ang="0">
                    <a:pos x="125" y="191"/>
                  </a:cxn>
                  <a:cxn ang="0">
                    <a:pos x="172" y="144"/>
                  </a:cxn>
                  <a:cxn ang="0">
                    <a:pos x="166" y="162"/>
                  </a:cxn>
                  <a:cxn ang="0">
                    <a:pos x="187" y="189"/>
                  </a:cxn>
                  <a:cxn ang="0">
                    <a:pos x="207" y="188"/>
                  </a:cxn>
                  <a:cxn ang="0">
                    <a:pos x="215" y="174"/>
                  </a:cxn>
                  <a:cxn ang="0">
                    <a:pos x="197" y="145"/>
                  </a:cxn>
                  <a:cxn ang="0">
                    <a:pos x="262" y="67"/>
                  </a:cxn>
                  <a:cxn ang="0">
                    <a:pos x="227" y="107"/>
                  </a:cxn>
                  <a:cxn ang="0">
                    <a:pos x="295" y="118"/>
                  </a:cxn>
                  <a:cxn ang="0">
                    <a:pos x="298" y="107"/>
                  </a:cxn>
                  <a:cxn ang="0">
                    <a:pos x="265" y="67"/>
                  </a:cxn>
                  <a:cxn ang="0">
                    <a:pos x="285" y="4"/>
                  </a:cxn>
                  <a:cxn ang="0">
                    <a:pos x="368" y="104"/>
                  </a:cxn>
                  <a:cxn ang="0">
                    <a:pos x="543" y="174"/>
                  </a:cxn>
                  <a:cxn ang="0">
                    <a:pos x="627" y="262"/>
                  </a:cxn>
                  <a:cxn ang="0">
                    <a:pos x="656" y="382"/>
                  </a:cxn>
                  <a:cxn ang="0">
                    <a:pos x="686" y="553"/>
                  </a:cxn>
                  <a:cxn ang="0">
                    <a:pos x="723" y="672"/>
                  </a:cxn>
                  <a:cxn ang="0">
                    <a:pos x="700" y="702"/>
                  </a:cxn>
                  <a:cxn ang="0">
                    <a:pos x="612" y="751"/>
                  </a:cxn>
                  <a:cxn ang="0">
                    <a:pos x="517" y="763"/>
                  </a:cxn>
                  <a:cxn ang="0">
                    <a:pos x="489" y="749"/>
                  </a:cxn>
                  <a:cxn ang="0">
                    <a:pos x="403" y="793"/>
                  </a:cxn>
                  <a:cxn ang="0">
                    <a:pos x="338" y="799"/>
                  </a:cxn>
                  <a:cxn ang="0">
                    <a:pos x="238" y="749"/>
                  </a:cxn>
                  <a:cxn ang="0">
                    <a:pos x="224" y="754"/>
                  </a:cxn>
                  <a:cxn ang="0">
                    <a:pos x="137" y="758"/>
                  </a:cxn>
                  <a:cxn ang="0">
                    <a:pos x="42" y="716"/>
                  </a:cxn>
                  <a:cxn ang="0">
                    <a:pos x="0" y="676"/>
                  </a:cxn>
                  <a:cxn ang="0">
                    <a:pos x="23" y="606"/>
                  </a:cxn>
                  <a:cxn ang="0">
                    <a:pos x="64" y="416"/>
                  </a:cxn>
                  <a:cxn ang="0">
                    <a:pos x="16" y="232"/>
                  </a:cxn>
                  <a:cxn ang="0">
                    <a:pos x="19" y="194"/>
                  </a:cxn>
                  <a:cxn ang="0">
                    <a:pos x="118" y="148"/>
                  </a:cxn>
                  <a:cxn ang="0">
                    <a:pos x="116" y="128"/>
                  </a:cxn>
                  <a:cxn ang="0">
                    <a:pos x="177" y="83"/>
                  </a:cxn>
                  <a:cxn ang="0">
                    <a:pos x="192" y="90"/>
                  </a:cxn>
                </a:cxnLst>
                <a:rect l="0" t="0" r="r" b="b"/>
                <a:pathLst>
                  <a:path w="723" h="804">
                    <a:moveTo>
                      <a:pt x="329" y="379"/>
                    </a:moveTo>
                    <a:lnTo>
                      <a:pt x="327" y="381"/>
                    </a:lnTo>
                    <a:lnTo>
                      <a:pt x="315" y="417"/>
                    </a:lnTo>
                    <a:lnTo>
                      <a:pt x="312" y="420"/>
                    </a:lnTo>
                    <a:lnTo>
                      <a:pt x="309" y="425"/>
                    </a:lnTo>
                    <a:lnTo>
                      <a:pt x="306" y="427"/>
                    </a:lnTo>
                    <a:lnTo>
                      <a:pt x="302" y="428"/>
                    </a:lnTo>
                    <a:lnTo>
                      <a:pt x="268" y="427"/>
                    </a:lnTo>
                    <a:lnTo>
                      <a:pt x="238" y="420"/>
                    </a:lnTo>
                    <a:lnTo>
                      <a:pt x="210" y="410"/>
                    </a:lnTo>
                    <a:lnTo>
                      <a:pt x="184" y="398"/>
                    </a:lnTo>
                    <a:lnTo>
                      <a:pt x="183" y="396"/>
                    </a:lnTo>
                    <a:lnTo>
                      <a:pt x="181" y="398"/>
                    </a:lnTo>
                    <a:lnTo>
                      <a:pt x="180" y="399"/>
                    </a:lnTo>
                    <a:lnTo>
                      <a:pt x="180" y="565"/>
                    </a:lnTo>
                    <a:lnTo>
                      <a:pt x="183" y="592"/>
                    </a:lnTo>
                    <a:lnTo>
                      <a:pt x="192" y="618"/>
                    </a:lnTo>
                    <a:lnTo>
                      <a:pt x="206" y="641"/>
                    </a:lnTo>
                    <a:lnTo>
                      <a:pt x="226" y="661"/>
                    </a:lnTo>
                    <a:lnTo>
                      <a:pt x="248" y="676"/>
                    </a:lnTo>
                    <a:lnTo>
                      <a:pt x="280" y="693"/>
                    </a:lnTo>
                    <a:lnTo>
                      <a:pt x="306" y="707"/>
                    </a:lnTo>
                    <a:lnTo>
                      <a:pt x="326" y="717"/>
                    </a:lnTo>
                    <a:lnTo>
                      <a:pt x="340" y="725"/>
                    </a:lnTo>
                    <a:lnTo>
                      <a:pt x="352" y="729"/>
                    </a:lnTo>
                    <a:lnTo>
                      <a:pt x="362" y="731"/>
                    </a:lnTo>
                    <a:lnTo>
                      <a:pt x="373" y="729"/>
                    </a:lnTo>
                    <a:lnTo>
                      <a:pt x="385" y="725"/>
                    </a:lnTo>
                    <a:lnTo>
                      <a:pt x="399" y="717"/>
                    </a:lnTo>
                    <a:lnTo>
                      <a:pt x="419" y="707"/>
                    </a:lnTo>
                    <a:lnTo>
                      <a:pt x="443" y="693"/>
                    </a:lnTo>
                    <a:lnTo>
                      <a:pt x="475" y="676"/>
                    </a:lnTo>
                    <a:lnTo>
                      <a:pt x="499" y="661"/>
                    </a:lnTo>
                    <a:lnTo>
                      <a:pt x="517" y="641"/>
                    </a:lnTo>
                    <a:lnTo>
                      <a:pt x="533" y="618"/>
                    </a:lnTo>
                    <a:lnTo>
                      <a:pt x="542" y="592"/>
                    </a:lnTo>
                    <a:lnTo>
                      <a:pt x="545" y="565"/>
                    </a:lnTo>
                    <a:lnTo>
                      <a:pt x="543" y="413"/>
                    </a:lnTo>
                    <a:lnTo>
                      <a:pt x="543" y="411"/>
                    </a:lnTo>
                    <a:lnTo>
                      <a:pt x="540" y="410"/>
                    </a:lnTo>
                    <a:lnTo>
                      <a:pt x="539" y="410"/>
                    </a:lnTo>
                    <a:lnTo>
                      <a:pt x="507" y="427"/>
                    </a:lnTo>
                    <a:lnTo>
                      <a:pt x="473" y="439"/>
                    </a:lnTo>
                    <a:lnTo>
                      <a:pt x="438" y="448"/>
                    </a:lnTo>
                    <a:lnTo>
                      <a:pt x="400" y="454"/>
                    </a:lnTo>
                    <a:lnTo>
                      <a:pt x="355" y="460"/>
                    </a:lnTo>
                    <a:lnTo>
                      <a:pt x="350" y="459"/>
                    </a:lnTo>
                    <a:lnTo>
                      <a:pt x="347" y="457"/>
                    </a:lnTo>
                    <a:lnTo>
                      <a:pt x="344" y="454"/>
                    </a:lnTo>
                    <a:lnTo>
                      <a:pt x="343" y="451"/>
                    </a:lnTo>
                    <a:lnTo>
                      <a:pt x="330" y="381"/>
                    </a:lnTo>
                    <a:lnTo>
                      <a:pt x="329" y="381"/>
                    </a:lnTo>
                    <a:lnTo>
                      <a:pt x="329" y="379"/>
                    </a:lnTo>
                    <a:close/>
                    <a:moveTo>
                      <a:pt x="125" y="191"/>
                    </a:moveTo>
                    <a:lnTo>
                      <a:pt x="87" y="207"/>
                    </a:lnTo>
                    <a:lnTo>
                      <a:pt x="84" y="209"/>
                    </a:lnTo>
                    <a:lnTo>
                      <a:pt x="81" y="212"/>
                    </a:lnTo>
                    <a:lnTo>
                      <a:pt x="80" y="215"/>
                    </a:lnTo>
                    <a:lnTo>
                      <a:pt x="80" y="218"/>
                    </a:lnTo>
                    <a:lnTo>
                      <a:pt x="80" y="221"/>
                    </a:lnTo>
                    <a:lnTo>
                      <a:pt x="81" y="224"/>
                    </a:lnTo>
                    <a:lnTo>
                      <a:pt x="102" y="250"/>
                    </a:lnTo>
                    <a:lnTo>
                      <a:pt x="107" y="256"/>
                    </a:lnTo>
                    <a:lnTo>
                      <a:pt x="110" y="259"/>
                    </a:lnTo>
                    <a:lnTo>
                      <a:pt x="113" y="261"/>
                    </a:lnTo>
                    <a:lnTo>
                      <a:pt x="116" y="261"/>
                    </a:lnTo>
                    <a:lnTo>
                      <a:pt x="119" y="259"/>
                    </a:lnTo>
                    <a:lnTo>
                      <a:pt x="122" y="258"/>
                    </a:lnTo>
                    <a:lnTo>
                      <a:pt x="125" y="256"/>
                    </a:lnTo>
                    <a:lnTo>
                      <a:pt x="149" y="221"/>
                    </a:lnTo>
                    <a:lnTo>
                      <a:pt x="137" y="206"/>
                    </a:lnTo>
                    <a:lnTo>
                      <a:pt x="125" y="191"/>
                    </a:lnTo>
                    <a:close/>
                    <a:moveTo>
                      <a:pt x="183" y="139"/>
                    </a:moveTo>
                    <a:lnTo>
                      <a:pt x="177" y="140"/>
                    </a:lnTo>
                    <a:lnTo>
                      <a:pt x="172" y="142"/>
                    </a:lnTo>
                    <a:lnTo>
                      <a:pt x="172" y="144"/>
                    </a:lnTo>
                    <a:lnTo>
                      <a:pt x="168" y="147"/>
                    </a:lnTo>
                    <a:lnTo>
                      <a:pt x="166" y="153"/>
                    </a:lnTo>
                    <a:lnTo>
                      <a:pt x="165" y="157"/>
                    </a:lnTo>
                    <a:lnTo>
                      <a:pt x="166" y="162"/>
                    </a:lnTo>
                    <a:lnTo>
                      <a:pt x="169" y="166"/>
                    </a:lnTo>
                    <a:lnTo>
                      <a:pt x="177" y="175"/>
                    </a:lnTo>
                    <a:lnTo>
                      <a:pt x="183" y="185"/>
                    </a:lnTo>
                    <a:lnTo>
                      <a:pt x="187" y="189"/>
                    </a:lnTo>
                    <a:lnTo>
                      <a:pt x="192" y="191"/>
                    </a:lnTo>
                    <a:lnTo>
                      <a:pt x="197" y="192"/>
                    </a:lnTo>
                    <a:lnTo>
                      <a:pt x="203" y="191"/>
                    </a:lnTo>
                    <a:lnTo>
                      <a:pt x="207" y="188"/>
                    </a:lnTo>
                    <a:lnTo>
                      <a:pt x="207" y="188"/>
                    </a:lnTo>
                    <a:lnTo>
                      <a:pt x="212" y="183"/>
                    </a:lnTo>
                    <a:lnTo>
                      <a:pt x="213" y="179"/>
                    </a:lnTo>
                    <a:lnTo>
                      <a:pt x="215" y="174"/>
                    </a:lnTo>
                    <a:lnTo>
                      <a:pt x="213" y="168"/>
                    </a:lnTo>
                    <a:lnTo>
                      <a:pt x="210" y="163"/>
                    </a:lnTo>
                    <a:lnTo>
                      <a:pt x="206" y="157"/>
                    </a:lnTo>
                    <a:lnTo>
                      <a:pt x="197" y="145"/>
                    </a:lnTo>
                    <a:lnTo>
                      <a:pt x="192" y="142"/>
                    </a:lnTo>
                    <a:lnTo>
                      <a:pt x="187" y="139"/>
                    </a:lnTo>
                    <a:lnTo>
                      <a:pt x="183" y="139"/>
                    </a:lnTo>
                    <a:close/>
                    <a:moveTo>
                      <a:pt x="262" y="67"/>
                    </a:moveTo>
                    <a:lnTo>
                      <a:pt x="259" y="67"/>
                    </a:lnTo>
                    <a:lnTo>
                      <a:pt x="256" y="69"/>
                    </a:lnTo>
                    <a:lnTo>
                      <a:pt x="253" y="72"/>
                    </a:lnTo>
                    <a:lnTo>
                      <a:pt x="227" y="107"/>
                    </a:lnTo>
                    <a:lnTo>
                      <a:pt x="248" y="133"/>
                    </a:lnTo>
                    <a:lnTo>
                      <a:pt x="251" y="137"/>
                    </a:lnTo>
                    <a:lnTo>
                      <a:pt x="291" y="121"/>
                    </a:lnTo>
                    <a:lnTo>
                      <a:pt x="295" y="118"/>
                    </a:lnTo>
                    <a:lnTo>
                      <a:pt x="297" y="113"/>
                    </a:lnTo>
                    <a:lnTo>
                      <a:pt x="298" y="113"/>
                    </a:lnTo>
                    <a:lnTo>
                      <a:pt x="298" y="110"/>
                    </a:lnTo>
                    <a:lnTo>
                      <a:pt x="298" y="107"/>
                    </a:lnTo>
                    <a:lnTo>
                      <a:pt x="297" y="104"/>
                    </a:lnTo>
                    <a:lnTo>
                      <a:pt x="271" y="70"/>
                    </a:lnTo>
                    <a:lnTo>
                      <a:pt x="268" y="69"/>
                    </a:lnTo>
                    <a:lnTo>
                      <a:pt x="265" y="67"/>
                    </a:lnTo>
                    <a:lnTo>
                      <a:pt x="262" y="67"/>
                    </a:lnTo>
                    <a:close/>
                    <a:moveTo>
                      <a:pt x="271" y="0"/>
                    </a:moveTo>
                    <a:lnTo>
                      <a:pt x="279" y="0"/>
                    </a:lnTo>
                    <a:lnTo>
                      <a:pt x="285" y="4"/>
                    </a:lnTo>
                    <a:lnTo>
                      <a:pt x="291" y="7"/>
                    </a:lnTo>
                    <a:lnTo>
                      <a:pt x="295" y="11"/>
                    </a:lnTo>
                    <a:lnTo>
                      <a:pt x="368" y="102"/>
                    </a:lnTo>
                    <a:lnTo>
                      <a:pt x="368" y="104"/>
                    </a:lnTo>
                    <a:lnTo>
                      <a:pt x="411" y="110"/>
                    </a:lnTo>
                    <a:lnTo>
                      <a:pt x="454" y="124"/>
                    </a:lnTo>
                    <a:lnTo>
                      <a:pt x="498" y="145"/>
                    </a:lnTo>
                    <a:lnTo>
                      <a:pt x="543" y="174"/>
                    </a:lnTo>
                    <a:lnTo>
                      <a:pt x="572" y="194"/>
                    </a:lnTo>
                    <a:lnTo>
                      <a:pt x="596" y="215"/>
                    </a:lnTo>
                    <a:lnTo>
                      <a:pt x="613" y="238"/>
                    </a:lnTo>
                    <a:lnTo>
                      <a:pt x="627" y="262"/>
                    </a:lnTo>
                    <a:lnTo>
                      <a:pt x="638" y="288"/>
                    </a:lnTo>
                    <a:lnTo>
                      <a:pt x="645" y="317"/>
                    </a:lnTo>
                    <a:lnTo>
                      <a:pt x="650" y="347"/>
                    </a:lnTo>
                    <a:lnTo>
                      <a:pt x="656" y="382"/>
                    </a:lnTo>
                    <a:lnTo>
                      <a:pt x="660" y="419"/>
                    </a:lnTo>
                    <a:lnTo>
                      <a:pt x="666" y="460"/>
                    </a:lnTo>
                    <a:lnTo>
                      <a:pt x="676" y="506"/>
                    </a:lnTo>
                    <a:lnTo>
                      <a:pt x="686" y="553"/>
                    </a:lnTo>
                    <a:lnTo>
                      <a:pt x="701" y="606"/>
                    </a:lnTo>
                    <a:lnTo>
                      <a:pt x="721" y="664"/>
                    </a:lnTo>
                    <a:lnTo>
                      <a:pt x="723" y="669"/>
                    </a:lnTo>
                    <a:lnTo>
                      <a:pt x="723" y="672"/>
                    </a:lnTo>
                    <a:lnTo>
                      <a:pt x="723" y="676"/>
                    </a:lnTo>
                    <a:lnTo>
                      <a:pt x="721" y="679"/>
                    </a:lnTo>
                    <a:lnTo>
                      <a:pt x="714" y="690"/>
                    </a:lnTo>
                    <a:lnTo>
                      <a:pt x="700" y="702"/>
                    </a:lnTo>
                    <a:lnTo>
                      <a:pt x="682" y="716"/>
                    </a:lnTo>
                    <a:lnTo>
                      <a:pt x="660" y="728"/>
                    </a:lnTo>
                    <a:lnTo>
                      <a:pt x="638" y="740"/>
                    </a:lnTo>
                    <a:lnTo>
                      <a:pt x="612" y="751"/>
                    </a:lnTo>
                    <a:lnTo>
                      <a:pt x="587" y="758"/>
                    </a:lnTo>
                    <a:lnTo>
                      <a:pt x="562" y="763"/>
                    </a:lnTo>
                    <a:lnTo>
                      <a:pt x="539" y="764"/>
                    </a:lnTo>
                    <a:lnTo>
                      <a:pt x="517" y="763"/>
                    </a:lnTo>
                    <a:lnTo>
                      <a:pt x="501" y="754"/>
                    </a:lnTo>
                    <a:lnTo>
                      <a:pt x="495" y="751"/>
                    </a:lnTo>
                    <a:lnTo>
                      <a:pt x="492" y="749"/>
                    </a:lnTo>
                    <a:lnTo>
                      <a:pt x="489" y="749"/>
                    </a:lnTo>
                    <a:lnTo>
                      <a:pt x="486" y="749"/>
                    </a:lnTo>
                    <a:lnTo>
                      <a:pt x="452" y="767"/>
                    </a:lnTo>
                    <a:lnTo>
                      <a:pt x="425" y="783"/>
                    </a:lnTo>
                    <a:lnTo>
                      <a:pt x="403" y="793"/>
                    </a:lnTo>
                    <a:lnTo>
                      <a:pt x="385" y="799"/>
                    </a:lnTo>
                    <a:lnTo>
                      <a:pt x="370" y="804"/>
                    </a:lnTo>
                    <a:lnTo>
                      <a:pt x="355" y="804"/>
                    </a:lnTo>
                    <a:lnTo>
                      <a:pt x="338" y="799"/>
                    </a:lnTo>
                    <a:lnTo>
                      <a:pt x="320" y="793"/>
                    </a:lnTo>
                    <a:lnTo>
                      <a:pt x="298" y="783"/>
                    </a:lnTo>
                    <a:lnTo>
                      <a:pt x="271" y="767"/>
                    </a:lnTo>
                    <a:lnTo>
                      <a:pt x="238" y="749"/>
                    </a:lnTo>
                    <a:lnTo>
                      <a:pt x="235" y="749"/>
                    </a:lnTo>
                    <a:lnTo>
                      <a:pt x="232" y="749"/>
                    </a:lnTo>
                    <a:lnTo>
                      <a:pt x="229" y="751"/>
                    </a:lnTo>
                    <a:lnTo>
                      <a:pt x="224" y="754"/>
                    </a:lnTo>
                    <a:lnTo>
                      <a:pt x="206" y="763"/>
                    </a:lnTo>
                    <a:lnTo>
                      <a:pt x="184" y="766"/>
                    </a:lnTo>
                    <a:lnTo>
                      <a:pt x="162" y="764"/>
                    </a:lnTo>
                    <a:lnTo>
                      <a:pt x="137" y="758"/>
                    </a:lnTo>
                    <a:lnTo>
                      <a:pt x="111" y="751"/>
                    </a:lnTo>
                    <a:lnTo>
                      <a:pt x="87" y="740"/>
                    </a:lnTo>
                    <a:lnTo>
                      <a:pt x="63" y="728"/>
                    </a:lnTo>
                    <a:lnTo>
                      <a:pt x="42" y="716"/>
                    </a:lnTo>
                    <a:lnTo>
                      <a:pt x="25" y="702"/>
                    </a:lnTo>
                    <a:lnTo>
                      <a:pt x="11" y="690"/>
                    </a:lnTo>
                    <a:lnTo>
                      <a:pt x="2" y="679"/>
                    </a:lnTo>
                    <a:lnTo>
                      <a:pt x="0" y="676"/>
                    </a:lnTo>
                    <a:lnTo>
                      <a:pt x="0" y="672"/>
                    </a:lnTo>
                    <a:lnTo>
                      <a:pt x="0" y="669"/>
                    </a:lnTo>
                    <a:lnTo>
                      <a:pt x="2" y="664"/>
                    </a:lnTo>
                    <a:lnTo>
                      <a:pt x="23" y="606"/>
                    </a:lnTo>
                    <a:lnTo>
                      <a:pt x="38" y="551"/>
                    </a:lnTo>
                    <a:lnTo>
                      <a:pt x="49" y="503"/>
                    </a:lnTo>
                    <a:lnTo>
                      <a:pt x="58" y="457"/>
                    </a:lnTo>
                    <a:lnTo>
                      <a:pt x="64" y="416"/>
                    </a:lnTo>
                    <a:lnTo>
                      <a:pt x="69" y="379"/>
                    </a:lnTo>
                    <a:lnTo>
                      <a:pt x="73" y="344"/>
                    </a:lnTo>
                    <a:lnTo>
                      <a:pt x="80" y="312"/>
                    </a:lnTo>
                    <a:lnTo>
                      <a:pt x="16" y="232"/>
                    </a:lnTo>
                    <a:lnTo>
                      <a:pt x="11" y="220"/>
                    </a:lnTo>
                    <a:lnTo>
                      <a:pt x="11" y="206"/>
                    </a:lnTo>
                    <a:lnTo>
                      <a:pt x="14" y="200"/>
                    </a:lnTo>
                    <a:lnTo>
                      <a:pt x="19" y="194"/>
                    </a:lnTo>
                    <a:lnTo>
                      <a:pt x="25" y="189"/>
                    </a:lnTo>
                    <a:lnTo>
                      <a:pt x="31" y="185"/>
                    </a:lnTo>
                    <a:lnTo>
                      <a:pt x="118" y="148"/>
                    </a:lnTo>
                    <a:lnTo>
                      <a:pt x="118" y="148"/>
                    </a:lnTo>
                    <a:lnTo>
                      <a:pt x="115" y="144"/>
                    </a:lnTo>
                    <a:lnTo>
                      <a:pt x="113" y="139"/>
                    </a:lnTo>
                    <a:lnTo>
                      <a:pt x="115" y="133"/>
                    </a:lnTo>
                    <a:lnTo>
                      <a:pt x="116" y="128"/>
                    </a:lnTo>
                    <a:lnTo>
                      <a:pt x="119" y="125"/>
                    </a:lnTo>
                    <a:lnTo>
                      <a:pt x="168" y="87"/>
                    </a:lnTo>
                    <a:lnTo>
                      <a:pt x="172" y="84"/>
                    </a:lnTo>
                    <a:lnTo>
                      <a:pt x="177" y="83"/>
                    </a:lnTo>
                    <a:lnTo>
                      <a:pt x="183" y="84"/>
                    </a:lnTo>
                    <a:lnTo>
                      <a:pt x="187" y="86"/>
                    </a:lnTo>
                    <a:lnTo>
                      <a:pt x="191" y="90"/>
                    </a:lnTo>
                    <a:lnTo>
                      <a:pt x="192" y="90"/>
                    </a:lnTo>
                    <a:lnTo>
                      <a:pt x="247" y="14"/>
                    </a:lnTo>
                    <a:lnTo>
                      <a:pt x="257" y="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FEA4D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10088"/>
              <p:cNvSpPr>
                <a:spLocks noEditPoints="1"/>
              </p:cNvSpPr>
              <p:nvPr/>
            </p:nvSpPr>
            <p:spPr bwMode="auto">
              <a:xfrm>
                <a:off x="3819162" y="3542105"/>
                <a:ext cx="637539" cy="344947"/>
              </a:xfrm>
              <a:custGeom>
                <a:avLst/>
                <a:gdLst/>
                <a:ahLst/>
                <a:cxnLst>
                  <a:cxn ang="0">
                    <a:pos x="2916" y="262"/>
                  </a:cxn>
                  <a:cxn ang="0">
                    <a:pos x="2738" y="318"/>
                  </a:cxn>
                  <a:cxn ang="0">
                    <a:pos x="2551" y="352"/>
                  </a:cxn>
                  <a:cxn ang="0">
                    <a:pos x="2355" y="364"/>
                  </a:cxn>
                  <a:cxn ang="0">
                    <a:pos x="2162" y="354"/>
                  </a:cxn>
                  <a:cxn ang="0">
                    <a:pos x="1977" y="319"/>
                  </a:cxn>
                  <a:cxn ang="0">
                    <a:pos x="1804" y="266"/>
                  </a:cxn>
                  <a:cxn ang="0">
                    <a:pos x="1761" y="291"/>
                  </a:cxn>
                  <a:cxn ang="0">
                    <a:pos x="1860" y="397"/>
                  </a:cxn>
                  <a:cxn ang="0">
                    <a:pos x="1982" y="481"/>
                  </a:cxn>
                  <a:cxn ang="0">
                    <a:pos x="2122" y="541"/>
                  </a:cxn>
                  <a:cxn ang="0">
                    <a:pos x="2276" y="573"/>
                  </a:cxn>
                  <a:cxn ang="0">
                    <a:pos x="2441" y="573"/>
                  </a:cxn>
                  <a:cxn ang="0">
                    <a:pos x="2597" y="541"/>
                  </a:cxn>
                  <a:cxn ang="0">
                    <a:pos x="2738" y="480"/>
                  </a:cxn>
                  <a:cxn ang="0">
                    <a:pos x="2860" y="394"/>
                  </a:cxn>
                  <a:cxn ang="0">
                    <a:pos x="2959" y="286"/>
                  </a:cxn>
                  <a:cxn ang="0">
                    <a:pos x="3078" y="0"/>
                  </a:cxn>
                  <a:cxn ang="0">
                    <a:pos x="4717" y="779"/>
                  </a:cxn>
                  <a:cxn ang="0">
                    <a:pos x="3683" y="1565"/>
                  </a:cxn>
                  <a:cxn ang="0">
                    <a:pos x="1034" y="2604"/>
                  </a:cxn>
                  <a:cxn ang="0">
                    <a:pos x="591" y="1776"/>
                  </a:cxn>
                  <a:cxn ang="0">
                    <a:pos x="1477" y="79"/>
                  </a:cxn>
                  <a:cxn ang="0">
                    <a:pos x="1645" y="10"/>
                  </a:cxn>
                  <a:cxn ang="0">
                    <a:pos x="1794" y="95"/>
                  </a:cxn>
                  <a:cxn ang="0">
                    <a:pos x="1963" y="159"/>
                  </a:cxn>
                  <a:cxn ang="0">
                    <a:pos x="2152" y="199"/>
                  </a:cxn>
                  <a:cxn ang="0">
                    <a:pos x="2355" y="213"/>
                  </a:cxn>
                  <a:cxn ang="0">
                    <a:pos x="2538" y="202"/>
                  </a:cxn>
                  <a:cxn ang="0">
                    <a:pos x="2711" y="169"/>
                  </a:cxn>
                  <a:cxn ang="0">
                    <a:pos x="2869" y="116"/>
                  </a:cxn>
                  <a:cxn ang="0">
                    <a:pos x="3009" y="45"/>
                  </a:cxn>
                  <a:cxn ang="0">
                    <a:pos x="3078" y="0"/>
                  </a:cxn>
                </a:cxnLst>
                <a:rect l="0" t="0" r="r" b="b"/>
                <a:pathLst>
                  <a:path w="4717" h="2604">
                    <a:moveTo>
                      <a:pt x="2999" y="226"/>
                    </a:moveTo>
                    <a:lnTo>
                      <a:pt x="2916" y="262"/>
                    </a:lnTo>
                    <a:lnTo>
                      <a:pt x="2829" y="294"/>
                    </a:lnTo>
                    <a:lnTo>
                      <a:pt x="2738" y="318"/>
                    </a:lnTo>
                    <a:lnTo>
                      <a:pt x="2647" y="338"/>
                    </a:lnTo>
                    <a:lnTo>
                      <a:pt x="2551" y="352"/>
                    </a:lnTo>
                    <a:lnTo>
                      <a:pt x="2454" y="361"/>
                    </a:lnTo>
                    <a:lnTo>
                      <a:pt x="2355" y="364"/>
                    </a:lnTo>
                    <a:lnTo>
                      <a:pt x="2258" y="361"/>
                    </a:lnTo>
                    <a:lnTo>
                      <a:pt x="2162" y="354"/>
                    </a:lnTo>
                    <a:lnTo>
                      <a:pt x="2069" y="339"/>
                    </a:lnTo>
                    <a:lnTo>
                      <a:pt x="1977" y="319"/>
                    </a:lnTo>
                    <a:lnTo>
                      <a:pt x="1889" y="295"/>
                    </a:lnTo>
                    <a:lnTo>
                      <a:pt x="1804" y="266"/>
                    </a:lnTo>
                    <a:lnTo>
                      <a:pt x="1721" y="231"/>
                    </a:lnTo>
                    <a:lnTo>
                      <a:pt x="1761" y="291"/>
                    </a:lnTo>
                    <a:lnTo>
                      <a:pt x="1807" y="346"/>
                    </a:lnTo>
                    <a:lnTo>
                      <a:pt x="1860" y="397"/>
                    </a:lnTo>
                    <a:lnTo>
                      <a:pt x="1917" y="442"/>
                    </a:lnTo>
                    <a:lnTo>
                      <a:pt x="1982" y="481"/>
                    </a:lnTo>
                    <a:lnTo>
                      <a:pt x="2049" y="514"/>
                    </a:lnTo>
                    <a:lnTo>
                      <a:pt x="2122" y="541"/>
                    </a:lnTo>
                    <a:lnTo>
                      <a:pt x="2198" y="561"/>
                    </a:lnTo>
                    <a:lnTo>
                      <a:pt x="2276" y="573"/>
                    </a:lnTo>
                    <a:lnTo>
                      <a:pt x="2359" y="577"/>
                    </a:lnTo>
                    <a:lnTo>
                      <a:pt x="2441" y="573"/>
                    </a:lnTo>
                    <a:lnTo>
                      <a:pt x="2521" y="561"/>
                    </a:lnTo>
                    <a:lnTo>
                      <a:pt x="2597" y="541"/>
                    </a:lnTo>
                    <a:lnTo>
                      <a:pt x="2670" y="514"/>
                    </a:lnTo>
                    <a:lnTo>
                      <a:pt x="2738" y="480"/>
                    </a:lnTo>
                    <a:lnTo>
                      <a:pt x="2803" y="439"/>
                    </a:lnTo>
                    <a:lnTo>
                      <a:pt x="2860" y="394"/>
                    </a:lnTo>
                    <a:lnTo>
                      <a:pt x="2913" y="342"/>
                    </a:lnTo>
                    <a:lnTo>
                      <a:pt x="2959" y="286"/>
                    </a:lnTo>
                    <a:lnTo>
                      <a:pt x="2999" y="226"/>
                    </a:lnTo>
                    <a:close/>
                    <a:moveTo>
                      <a:pt x="3078" y="0"/>
                    </a:moveTo>
                    <a:lnTo>
                      <a:pt x="3236" y="76"/>
                    </a:lnTo>
                    <a:lnTo>
                      <a:pt x="4717" y="779"/>
                    </a:lnTo>
                    <a:lnTo>
                      <a:pt x="4126" y="1776"/>
                    </a:lnTo>
                    <a:lnTo>
                      <a:pt x="3683" y="1565"/>
                    </a:lnTo>
                    <a:lnTo>
                      <a:pt x="3683" y="2604"/>
                    </a:lnTo>
                    <a:lnTo>
                      <a:pt x="1034" y="2604"/>
                    </a:lnTo>
                    <a:lnTo>
                      <a:pt x="1034" y="1565"/>
                    </a:lnTo>
                    <a:lnTo>
                      <a:pt x="591" y="1776"/>
                    </a:lnTo>
                    <a:lnTo>
                      <a:pt x="0" y="779"/>
                    </a:lnTo>
                    <a:lnTo>
                      <a:pt x="1477" y="79"/>
                    </a:lnTo>
                    <a:lnTo>
                      <a:pt x="1635" y="3"/>
                    </a:lnTo>
                    <a:lnTo>
                      <a:pt x="1645" y="10"/>
                    </a:lnTo>
                    <a:lnTo>
                      <a:pt x="1717" y="55"/>
                    </a:lnTo>
                    <a:lnTo>
                      <a:pt x="1794" y="95"/>
                    </a:lnTo>
                    <a:lnTo>
                      <a:pt x="1876" y="129"/>
                    </a:lnTo>
                    <a:lnTo>
                      <a:pt x="1963" y="159"/>
                    </a:lnTo>
                    <a:lnTo>
                      <a:pt x="2056" y="182"/>
                    </a:lnTo>
                    <a:lnTo>
                      <a:pt x="2152" y="199"/>
                    </a:lnTo>
                    <a:lnTo>
                      <a:pt x="2252" y="211"/>
                    </a:lnTo>
                    <a:lnTo>
                      <a:pt x="2355" y="213"/>
                    </a:lnTo>
                    <a:lnTo>
                      <a:pt x="2448" y="211"/>
                    </a:lnTo>
                    <a:lnTo>
                      <a:pt x="2538" y="202"/>
                    </a:lnTo>
                    <a:lnTo>
                      <a:pt x="2627" y="188"/>
                    </a:lnTo>
                    <a:lnTo>
                      <a:pt x="2711" y="169"/>
                    </a:lnTo>
                    <a:lnTo>
                      <a:pt x="2791" y="145"/>
                    </a:lnTo>
                    <a:lnTo>
                      <a:pt x="2869" y="116"/>
                    </a:lnTo>
                    <a:lnTo>
                      <a:pt x="2942" y="82"/>
                    </a:lnTo>
                    <a:lnTo>
                      <a:pt x="3009" y="45"/>
                    </a:lnTo>
                    <a:lnTo>
                      <a:pt x="3072" y="5"/>
                    </a:lnTo>
                    <a:lnTo>
                      <a:pt x="3078" y="0"/>
                    </a:lnTo>
                    <a:close/>
                  </a:path>
                </a:pathLst>
              </a:custGeom>
              <a:solidFill>
                <a:srgbClr val="FEA4D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00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7822897" y="3510785"/>
              <a:ext cx="501380" cy="255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6-8</a:t>
              </a:r>
            </a:p>
          </p:txBody>
        </p:sp>
      </p:grpSp>
      <p:grpSp>
        <p:nvGrpSpPr>
          <p:cNvPr id="7" name="Group 44"/>
          <p:cNvGrpSpPr>
            <a:grpSpLocks noChangeAspect="1"/>
          </p:cNvGrpSpPr>
          <p:nvPr/>
        </p:nvGrpSpPr>
        <p:grpSpPr>
          <a:xfrm>
            <a:off x="8792880" y="1005164"/>
            <a:ext cx="421994" cy="566659"/>
            <a:chOff x="8466951" y="3083423"/>
            <a:chExt cx="501380" cy="673258"/>
          </a:xfrm>
        </p:grpSpPr>
        <p:grpSp>
          <p:nvGrpSpPr>
            <p:cNvPr id="8" name="Group 10309"/>
            <p:cNvGrpSpPr>
              <a:grpSpLocks noChangeAspect="1"/>
            </p:cNvGrpSpPr>
            <p:nvPr/>
          </p:nvGrpSpPr>
          <p:grpSpPr>
            <a:xfrm>
              <a:off x="8473280" y="3083423"/>
              <a:ext cx="472820" cy="640080"/>
              <a:chOff x="4408884" y="2994633"/>
              <a:chExt cx="637539" cy="863069"/>
            </a:xfrm>
          </p:grpSpPr>
          <p:sp>
            <p:nvSpPr>
              <p:cNvPr id="52" name="Freeform 8"/>
              <p:cNvSpPr>
                <a:spLocks noEditPoints="1"/>
              </p:cNvSpPr>
              <p:nvPr/>
            </p:nvSpPr>
            <p:spPr bwMode="auto">
              <a:xfrm>
                <a:off x="4474548" y="2994633"/>
                <a:ext cx="506211" cy="562923"/>
              </a:xfrm>
              <a:custGeom>
                <a:avLst/>
                <a:gdLst/>
                <a:ahLst/>
                <a:cxnLst>
                  <a:cxn ang="0">
                    <a:pos x="312" y="420"/>
                  </a:cxn>
                  <a:cxn ang="0">
                    <a:pos x="268" y="427"/>
                  </a:cxn>
                  <a:cxn ang="0">
                    <a:pos x="183" y="396"/>
                  </a:cxn>
                  <a:cxn ang="0">
                    <a:pos x="183" y="592"/>
                  </a:cxn>
                  <a:cxn ang="0">
                    <a:pos x="248" y="676"/>
                  </a:cxn>
                  <a:cxn ang="0">
                    <a:pos x="340" y="725"/>
                  </a:cxn>
                  <a:cxn ang="0">
                    <a:pos x="385" y="725"/>
                  </a:cxn>
                  <a:cxn ang="0">
                    <a:pos x="475" y="676"/>
                  </a:cxn>
                  <a:cxn ang="0">
                    <a:pos x="542" y="592"/>
                  </a:cxn>
                  <a:cxn ang="0">
                    <a:pos x="540" y="410"/>
                  </a:cxn>
                  <a:cxn ang="0">
                    <a:pos x="438" y="448"/>
                  </a:cxn>
                  <a:cxn ang="0">
                    <a:pos x="347" y="457"/>
                  </a:cxn>
                  <a:cxn ang="0">
                    <a:pos x="329" y="381"/>
                  </a:cxn>
                  <a:cxn ang="0">
                    <a:pos x="84" y="209"/>
                  </a:cxn>
                  <a:cxn ang="0">
                    <a:pos x="80" y="221"/>
                  </a:cxn>
                  <a:cxn ang="0">
                    <a:pos x="110" y="259"/>
                  </a:cxn>
                  <a:cxn ang="0">
                    <a:pos x="122" y="258"/>
                  </a:cxn>
                  <a:cxn ang="0">
                    <a:pos x="125" y="191"/>
                  </a:cxn>
                  <a:cxn ang="0">
                    <a:pos x="172" y="144"/>
                  </a:cxn>
                  <a:cxn ang="0">
                    <a:pos x="166" y="162"/>
                  </a:cxn>
                  <a:cxn ang="0">
                    <a:pos x="187" y="189"/>
                  </a:cxn>
                  <a:cxn ang="0">
                    <a:pos x="207" y="188"/>
                  </a:cxn>
                  <a:cxn ang="0">
                    <a:pos x="215" y="174"/>
                  </a:cxn>
                  <a:cxn ang="0">
                    <a:pos x="197" y="145"/>
                  </a:cxn>
                  <a:cxn ang="0">
                    <a:pos x="262" y="67"/>
                  </a:cxn>
                  <a:cxn ang="0">
                    <a:pos x="227" y="107"/>
                  </a:cxn>
                  <a:cxn ang="0">
                    <a:pos x="295" y="118"/>
                  </a:cxn>
                  <a:cxn ang="0">
                    <a:pos x="298" y="107"/>
                  </a:cxn>
                  <a:cxn ang="0">
                    <a:pos x="265" y="67"/>
                  </a:cxn>
                  <a:cxn ang="0">
                    <a:pos x="285" y="4"/>
                  </a:cxn>
                  <a:cxn ang="0">
                    <a:pos x="368" y="104"/>
                  </a:cxn>
                  <a:cxn ang="0">
                    <a:pos x="543" y="174"/>
                  </a:cxn>
                  <a:cxn ang="0">
                    <a:pos x="627" y="262"/>
                  </a:cxn>
                  <a:cxn ang="0">
                    <a:pos x="656" y="382"/>
                  </a:cxn>
                  <a:cxn ang="0">
                    <a:pos x="686" y="553"/>
                  </a:cxn>
                  <a:cxn ang="0">
                    <a:pos x="723" y="672"/>
                  </a:cxn>
                  <a:cxn ang="0">
                    <a:pos x="700" y="702"/>
                  </a:cxn>
                  <a:cxn ang="0">
                    <a:pos x="612" y="751"/>
                  </a:cxn>
                  <a:cxn ang="0">
                    <a:pos x="517" y="763"/>
                  </a:cxn>
                  <a:cxn ang="0">
                    <a:pos x="489" y="749"/>
                  </a:cxn>
                  <a:cxn ang="0">
                    <a:pos x="403" y="793"/>
                  </a:cxn>
                  <a:cxn ang="0">
                    <a:pos x="338" y="799"/>
                  </a:cxn>
                  <a:cxn ang="0">
                    <a:pos x="238" y="749"/>
                  </a:cxn>
                  <a:cxn ang="0">
                    <a:pos x="224" y="754"/>
                  </a:cxn>
                  <a:cxn ang="0">
                    <a:pos x="137" y="758"/>
                  </a:cxn>
                  <a:cxn ang="0">
                    <a:pos x="42" y="716"/>
                  </a:cxn>
                  <a:cxn ang="0">
                    <a:pos x="0" y="676"/>
                  </a:cxn>
                  <a:cxn ang="0">
                    <a:pos x="23" y="606"/>
                  </a:cxn>
                  <a:cxn ang="0">
                    <a:pos x="64" y="416"/>
                  </a:cxn>
                  <a:cxn ang="0">
                    <a:pos x="16" y="232"/>
                  </a:cxn>
                  <a:cxn ang="0">
                    <a:pos x="19" y="194"/>
                  </a:cxn>
                  <a:cxn ang="0">
                    <a:pos x="118" y="148"/>
                  </a:cxn>
                  <a:cxn ang="0">
                    <a:pos x="116" y="128"/>
                  </a:cxn>
                  <a:cxn ang="0">
                    <a:pos x="177" y="83"/>
                  </a:cxn>
                  <a:cxn ang="0">
                    <a:pos x="192" y="90"/>
                  </a:cxn>
                </a:cxnLst>
                <a:rect l="0" t="0" r="r" b="b"/>
                <a:pathLst>
                  <a:path w="723" h="804">
                    <a:moveTo>
                      <a:pt x="329" y="379"/>
                    </a:moveTo>
                    <a:lnTo>
                      <a:pt x="327" y="381"/>
                    </a:lnTo>
                    <a:lnTo>
                      <a:pt x="315" y="417"/>
                    </a:lnTo>
                    <a:lnTo>
                      <a:pt x="312" y="420"/>
                    </a:lnTo>
                    <a:lnTo>
                      <a:pt x="309" y="425"/>
                    </a:lnTo>
                    <a:lnTo>
                      <a:pt x="306" y="427"/>
                    </a:lnTo>
                    <a:lnTo>
                      <a:pt x="302" y="428"/>
                    </a:lnTo>
                    <a:lnTo>
                      <a:pt x="268" y="427"/>
                    </a:lnTo>
                    <a:lnTo>
                      <a:pt x="238" y="420"/>
                    </a:lnTo>
                    <a:lnTo>
                      <a:pt x="210" y="410"/>
                    </a:lnTo>
                    <a:lnTo>
                      <a:pt x="184" y="398"/>
                    </a:lnTo>
                    <a:lnTo>
                      <a:pt x="183" y="396"/>
                    </a:lnTo>
                    <a:lnTo>
                      <a:pt x="181" y="398"/>
                    </a:lnTo>
                    <a:lnTo>
                      <a:pt x="180" y="399"/>
                    </a:lnTo>
                    <a:lnTo>
                      <a:pt x="180" y="565"/>
                    </a:lnTo>
                    <a:lnTo>
                      <a:pt x="183" y="592"/>
                    </a:lnTo>
                    <a:lnTo>
                      <a:pt x="192" y="618"/>
                    </a:lnTo>
                    <a:lnTo>
                      <a:pt x="206" y="641"/>
                    </a:lnTo>
                    <a:lnTo>
                      <a:pt x="226" y="661"/>
                    </a:lnTo>
                    <a:lnTo>
                      <a:pt x="248" y="676"/>
                    </a:lnTo>
                    <a:lnTo>
                      <a:pt x="280" y="693"/>
                    </a:lnTo>
                    <a:lnTo>
                      <a:pt x="306" y="707"/>
                    </a:lnTo>
                    <a:lnTo>
                      <a:pt x="326" y="717"/>
                    </a:lnTo>
                    <a:lnTo>
                      <a:pt x="340" y="725"/>
                    </a:lnTo>
                    <a:lnTo>
                      <a:pt x="352" y="729"/>
                    </a:lnTo>
                    <a:lnTo>
                      <a:pt x="362" y="731"/>
                    </a:lnTo>
                    <a:lnTo>
                      <a:pt x="373" y="729"/>
                    </a:lnTo>
                    <a:lnTo>
                      <a:pt x="385" y="725"/>
                    </a:lnTo>
                    <a:lnTo>
                      <a:pt x="399" y="717"/>
                    </a:lnTo>
                    <a:lnTo>
                      <a:pt x="419" y="707"/>
                    </a:lnTo>
                    <a:lnTo>
                      <a:pt x="443" y="693"/>
                    </a:lnTo>
                    <a:lnTo>
                      <a:pt x="475" y="676"/>
                    </a:lnTo>
                    <a:lnTo>
                      <a:pt x="499" y="661"/>
                    </a:lnTo>
                    <a:lnTo>
                      <a:pt x="517" y="641"/>
                    </a:lnTo>
                    <a:lnTo>
                      <a:pt x="533" y="618"/>
                    </a:lnTo>
                    <a:lnTo>
                      <a:pt x="542" y="592"/>
                    </a:lnTo>
                    <a:lnTo>
                      <a:pt x="545" y="565"/>
                    </a:lnTo>
                    <a:lnTo>
                      <a:pt x="543" y="413"/>
                    </a:lnTo>
                    <a:lnTo>
                      <a:pt x="543" y="411"/>
                    </a:lnTo>
                    <a:lnTo>
                      <a:pt x="540" y="410"/>
                    </a:lnTo>
                    <a:lnTo>
                      <a:pt x="539" y="410"/>
                    </a:lnTo>
                    <a:lnTo>
                      <a:pt x="507" y="427"/>
                    </a:lnTo>
                    <a:lnTo>
                      <a:pt x="473" y="439"/>
                    </a:lnTo>
                    <a:lnTo>
                      <a:pt x="438" y="448"/>
                    </a:lnTo>
                    <a:lnTo>
                      <a:pt x="400" y="454"/>
                    </a:lnTo>
                    <a:lnTo>
                      <a:pt x="355" y="460"/>
                    </a:lnTo>
                    <a:lnTo>
                      <a:pt x="350" y="459"/>
                    </a:lnTo>
                    <a:lnTo>
                      <a:pt x="347" y="457"/>
                    </a:lnTo>
                    <a:lnTo>
                      <a:pt x="344" y="454"/>
                    </a:lnTo>
                    <a:lnTo>
                      <a:pt x="343" y="451"/>
                    </a:lnTo>
                    <a:lnTo>
                      <a:pt x="330" y="381"/>
                    </a:lnTo>
                    <a:lnTo>
                      <a:pt x="329" y="381"/>
                    </a:lnTo>
                    <a:lnTo>
                      <a:pt x="329" y="379"/>
                    </a:lnTo>
                    <a:close/>
                    <a:moveTo>
                      <a:pt x="125" y="191"/>
                    </a:moveTo>
                    <a:lnTo>
                      <a:pt x="87" y="207"/>
                    </a:lnTo>
                    <a:lnTo>
                      <a:pt x="84" y="209"/>
                    </a:lnTo>
                    <a:lnTo>
                      <a:pt x="81" y="212"/>
                    </a:lnTo>
                    <a:lnTo>
                      <a:pt x="80" y="215"/>
                    </a:lnTo>
                    <a:lnTo>
                      <a:pt x="80" y="218"/>
                    </a:lnTo>
                    <a:lnTo>
                      <a:pt x="80" y="221"/>
                    </a:lnTo>
                    <a:lnTo>
                      <a:pt x="81" y="224"/>
                    </a:lnTo>
                    <a:lnTo>
                      <a:pt x="102" y="250"/>
                    </a:lnTo>
                    <a:lnTo>
                      <a:pt x="107" y="256"/>
                    </a:lnTo>
                    <a:lnTo>
                      <a:pt x="110" y="259"/>
                    </a:lnTo>
                    <a:lnTo>
                      <a:pt x="113" y="261"/>
                    </a:lnTo>
                    <a:lnTo>
                      <a:pt x="116" y="261"/>
                    </a:lnTo>
                    <a:lnTo>
                      <a:pt x="119" y="259"/>
                    </a:lnTo>
                    <a:lnTo>
                      <a:pt x="122" y="258"/>
                    </a:lnTo>
                    <a:lnTo>
                      <a:pt x="125" y="256"/>
                    </a:lnTo>
                    <a:lnTo>
                      <a:pt x="149" y="221"/>
                    </a:lnTo>
                    <a:lnTo>
                      <a:pt x="137" y="206"/>
                    </a:lnTo>
                    <a:lnTo>
                      <a:pt x="125" y="191"/>
                    </a:lnTo>
                    <a:close/>
                    <a:moveTo>
                      <a:pt x="183" y="139"/>
                    </a:moveTo>
                    <a:lnTo>
                      <a:pt x="177" y="140"/>
                    </a:lnTo>
                    <a:lnTo>
                      <a:pt x="172" y="142"/>
                    </a:lnTo>
                    <a:lnTo>
                      <a:pt x="172" y="144"/>
                    </a:lnTo>
                    <a:lnTo>
                      <a:pt x="168" y="147"/>
                    </a:lnTo>
                    <a:lnTo>
                      <a:pt x="166" y="153"/>
                    </a:lnTo>
                    <a:lnTo>
                      <a:pt x="165" y="157"/>
                    </a:lnTo>
                    <a:lnTo>
                      <a:pt x="166" y="162"/>
                    </a:lnTo>
                    <a:lnTo>
                      <a:pt x="169" y="166"/>
                    </a:lnTo>
                    <a:lnTo>
                      <a:pt x="177" y="175"/>
                    </a:lnTo>
                    <a:lnTo>
                      <a:pt x="183" y="185"/>
                    </a:lnTo>
                    <a:lnTo>
                      <a:pt x="187" y="189"/>
                    </a:lnTo>
                    <a:lnTo>
                      <a:pt x="192" y="191"/>
                    </a:lnTo>
                    <a:lnTo>
                      <a:pt x="197" y="192"/>
                    </a:lnTo>
                    <a:lnTo>
                      <a:pt x="203" y="191"/>
                    </a:lnTo>
                    <a:lnTo>
                      <a:pt x="207" y="188"/>
                    </a:lnTo>
                    <a:lnTo>
                      <a:pt x="207" y="188"/>
                    </a:lnTo>
                    <a:lnTo>
                      <a:pt x="212" y="183"/>
                    </a:lnTo>
                    <a:lnTo>
                      <a:pt x="213" y="179"/>
                    </a:lnTo>
                    <a:lnTo>
                      <a:pt x="215" y="174"/>
                    </a:lnTo>
                    <a:lnTo>
                      <a:pt x="213" y="168"/>
                    </a:lnTo>
                    <a:lnTo>
                      <a:pt x="210" y="163"/>
                    </a:lnTo>
                    <a:lnTo>
                      <a:pt x="206" y="157"/>
                    </a:lnTo>
                    <a:lnTo>
                      <a:pt x="197" y="145"/>
                    </a:lnTo>
                    <a:lnTo>
                      <a:pt x="192" y="142"/>
                    </a:lnTo>
                    <a:lnTo>
                      <a:pt x="187" y="139"/>
                    </a:lnTo>
                    <a:lnTo>
                      <a:pt x="183" y="139"/>
                    </a:lnTo>
                    <a:close/>
                    <a:moveTo>
                      <a:pt x="262" y="67"/>
                    </a:moveTo>
                    <a:lnTo>
                      <a:pt x="259" y="67"/>
                    </a:lnTo>
                    <a:lnTo>
                      <a:pt x="256" y="69"/>
                    </a:lnTo>
                    <a:lnTo>
                      <a:pt x="253" y="72"/>
                    </a:lnTo>
                    <a:lnTo>
                      <a:pt x="227" y="107"/>
                    </a:lnTo>
                    <a:lnTo>
                      <a:pt x="248" y="133"/>
                    </a:lnTo>
                    <a:lnTo>
                      <a:pt x="251" y="137"/>
                    </a:lnTo>
                    <a:lnTo>
                      <a:pt x="291" y="121"/>
                    </a:lnTo>
                    <a:lnTo>
                      <a:pt x="295" y="118"/>
                    </a:lnTo>
                    <a:lnTo>
                      <a:pt x="297" y="113"/>
                    </a:lnTo>
                    <a:lnTo>
                      <a:pt x="298" y="113"/>
                    </a:lnTo>
                    <a:lnTo>
                      <a:pt x="298" y="110"/>
                    </a:lnTo>
                    <a:lnTo>
                      <a:pt x="298" y="107"/>
                    </a:lnTo>
                    <a:lnTo>
                      <a:pt x="297" y="104"/>
                    </a:lnTo>
                    <a:lnTo>
                      <a:pt x="271" y="70"/>
                    </a:lnTo>
                    <a:lnTo>
                      <a:pt x="268" y="69"/>
                    </a:lnTo>
                    <a:lnTo>
                      <a:pt x="265" y="67"/>
                    </a:lnTo>
                    <a:lnTo>
                      <a:pt x="262" y="67"/>
                    </a:lnTo>
                    <a:close/>
                    <a:moveTo>
                      <a:pt x="271" y="0"/>
                    </a:moveTo>
                    <a:lnTo>
                      <a:pt x="279" y="0"/>
                    </a:lnTo>
                    <a:lnTo>
                      <a:pt x="285" y="4"/>
                    </a:lnTo>
                    <a:lnTo>
                      <a:pt x="291" y="7"/>
                    </a:lnTo>
                    <a:lnTo>
                      <a:pt x="295" y="11"/>
                    </a:lnTo>
                    <a:lnTo>
                      <a:pt x="368" y="102"/>
                    </a:lnTo>
                    <a:lnTo>
                      <a:pt x="368" y="104"/>
                    </a:lnTo>
                    <a:lnTo>
                      <a:pt x="411" y="110"/>
                    </a:lnTo>
                    <a:lnTo>
                      <a:pt x="454" y="124"/>
                    </a:lnTo>
                    <a:lnTo>
                      <a:pt x="498" y="145"/>
                    </a:lnTo>
                    <a:lnTo>
                      <a:pt x="543" y="174"/>
                    </a:lnTo>
                    <a:lnTo>
                      <a:pt x="572" y="194"/>
                    </a:lnTo>
                    <a:lnTo>
                      <a:pt x="596" y="215"/>
                    </a:lnTo>
                    <a:lnTo>
                      <a:pt x="613" y="238"/>
                    </a:lnTo>
                    <a:lnTo>
                      <a:pt x="627" y="262"/>
                    </a:lnTo>
                    <a:lnTo>
                      <a:pt x="638" y="288"/>
                    </a:lnTo>
                    <a:lnTo>
                      <a:pt x="645" y="317"/>
                    </a:lnTo>
                    <a:lnTo>
                      <a:pt x="650" y="347"/>
                    </a:lnTo>
                    <a:lnTo>
                      <a:pt x="656" y="382"/>
                    </a:lnTo>
                    <a:lnTo>
                      <a:pt x="660" y="419"/>
                    </a:lnTo>
                    <a:lnTo>
                      <a:pt x="666" y="460"/>
                    </a:lnTo>
                    <a:lnTo>
                      <a:pt x="676" y="506"/>
                    </a:lnTo>
                    <a:lnTo>
                      <a:pt x="686" y="553"/>
                    </a:lnTo>
                    <a:lnTo>
                      <a:pt x="701" y="606"/>
                    </a:lnTo>
                    <a:lnTo>
                      <a:pt x="721" y="664"/>
                    </a:lnTo>
                    <a:lnTo>
                      <a:pt x="723" y="669"/>
                    </a:lnTo>
                    <a:lnTo>
                      <a:pt x="723" y="672"/>
                    </a:lnTo>
                    <a:lnTo>
                      <a:pt x="723" y="676"/>
                    </a:lnTo>
                    <a:lnTo>
                      <a:pt x="721" y="679"/>
                    </a:lnTo>
                    <a:lnTo>
                      <a:pt x="714" y="690"/>
                    </a:lnTo>
                    <a:lnTo>
                      <a:pt x="700" y="702"/>
                    </a:lnTo>
                    <a:lnTo>
                      <a:pt x="682" y="716"/>
                    </a:lnTo>
                    <a:lnTo>
                      <a:pt x="660" y="728"/>
                    </a:lnTo>
                    <a:lnTo>
                      <a:pt x="638" y="740"/>
                    </a:lnTo>
                    <a:lnTo>
                      <a:pt x="612" y="751"/>
                    </a:lnTo>
                    <a:lnTo>
                      <a:pt x="587" y="758"/>
                    </a:lnTo>
                    <a:lnTo>
                      <a:pt x="562" y="763"/>
                    </a:lnTo>
                    <a:lnTo>
                      <a:pt x="539" y="764"/>
                    </a:lnTo>
                    <a:lnTo>
                      <a:pt x="517" y="763"/>
                    </a:lnTo>
                    <a:lnTo>
                      <a:pt x="501" y="754"/>
                    </a:lnTo>
                    <a:lnTo>
                      <a:pt x="495" y="751"/>
                    </a:lnTo>
                    <a:lnTo>
                      <a:pt x="492" y="749"/>
                    </a:lnTo>
                    <a:lnTo>
                      <a:pt x="489" y="749"/>
                    </a:lnTo>
                    <a:lnTo>
                      <a:pt x="486" y="749"/>
                    </a:lnTo>
                    <a:lnTo>
                      <a:pt x="452" y="767"/>
                    </a:lnTo>
                    <a:lnTo>
                      <a:pt x="425" y="783"/>
                    </a:lnTo>
                    <a:lnTo>
                      <a:pt x="403" y="793"/>
                    </a:lnTo>
                    <a:lnTo>
                      <a:pt x="385" y="799"/>
                    </a:lnTo>
                    <a:lnTo>
                      <a:pt x="370" y="804"/>
                    </a:lnTo>
                    <a:lnTo>
                      <a:pt x="355" y="804"/>
                    </a:lnTo>
                    <a:lnTo>
                      <a:pt x="338" y="799"/>
                    </a:lnTo>
                    <a:lnTo>
                      <a:pt x="320" y="793"/>
                    </a:lnTo>
                    <a:lnTo>
                      <a:pt x="298" y="783"/>
                    </a:lnTo>
                    <a:lnTo>
                      <a:pt x="271" y="767"/>
                    </a:lnTo>
                    <a:lnTo>
                      <a:pt x="238" y="749"/>
                    </a:lnTo>
                    <a:lnTo>
                      <a:pt x="235" y="749"/>
                    </a:lnTo>
                    <a:lnTo>
                      <a:pt x="232" y="749"/>
                    </a:lnTo>
                    <a:lnTo>
                      <a:pt x="229" y="751"/>
                    </a:lnTo>
                    <a:lnTo>
                      <a:pt x="224" y="754"/>
                    </a:lnTo>
                    <a:lnTo>
                      <a:pt x="206" y="763"/>
                    </a:lnTo>
                    <a:lnTo>
                      <a:pt x="184" y="766"/>
                    </a:lnTo>
                    <a:lnTo>
                      <a:pt x="162" y="764"/>
                    </a:lnTo>
                    <a:lnTo>
                      <a:pt x="137" y="758"/>
                    </a:lnTo>
                    <a:lnTo>
                      <a:pt x="111" y="751"/>
                    </a:lnTo>
                    <a:lnTo>
                      <a:pt x="87" y="740"/>
                    </a:lnTo>
                    <a:lnTo>
                      <a:pt x="63" y="728"/>
                    </a:lnTo>
                    <a:lnTo>
                      <a:pt x="42" y="716"/>
                    </a:lnTo>
                    <a:lnTo>
                      <a:pt x="25" y="702"/>
                    </a:lnTo>
                    <a:lnTo>
                      <a:pt x="11" y="690"/>
                    </a:lnTo>
                    <a:lnTo>
                      <a:pt x="2" y="679"/>
                    </a:lnTo>
                    <a:lnTo>
                      <a:pt x="0" y="676"/>
                    </a:lnTo>
                    <a:lnTo>
                      <a:pt x="0" y="672"/>
                    </a:lnTo>
                    <a:lnTo>
                      <a:pt x="0" y="669"/>
                    </a:lnTo>
                    <a:lnTo>
                      <a:pt x="2" y="664"/>
                    </a:lnTo>
                    <a:lnTo>
                      <a:pt x="23" y="606"/>
                    </a:lnTo>
                    <a:lnTo>
                      <a:pt x="38" y="551"/>
                    </a:lnTo>
                    <a:lnTo>
                      <a:pt x="49" y="503"/>
                    </a:lnTo>
                    <a:lnTo>
                      <a:pt x="58" y="457"/>
                    </a:lnTo>
                    <a:lnTo>
                      <a:pt x="64" y="416"/>
                    </a:lnTo>
                    <a:lnTo>
                      <a:pt x="69" y="379"/>
                    </a:lnTo>
                    <a:lnTo>
                      <a:pt x="73" y="344"/>
                    </a:lnTo>
                    <a:lnTo>
                      <a:pt x="80" y="312"/>
                    </a:lnTo>
                    <a:lnTo>
                      <a:pt x="16" y="232"/>
                    </a:lnTo>
                    <a:lnTo>
                      <a:pt x="11" y="220"/>
                    </a:lnTo>
                    <a:lnTo>
                      <a:pt x="11" y="206"/>
                    </a:lnTo>
                    <a:lnTo>
                      <a:pt x="14" y="200"/>
                    </a:lnTo>
                    <a:lnTo>
                      <a:pt x="19" y="194"/>
                    </a:lnTo>
                    <a:lnTo>
                      <a:pt x="25" y="189"/>
                    </a:lnTo>
                    <a:lnTo>
                      <a:pt x="31" y="185"/>
                    </a:lnTo>
                    <a:lnTo>
                      <a:pt x="118" y="148"/>
                    </a:lnTo>
                    <a:lnTo>
                      <a:pt x="118" y="148"/>
                    </a:lnTo>
                    <a:lnTo>
                      <a:pt x="115" y="144"/>
                    </a:lnTo>
                    <a:lnTo>
                      <a:pt x="113" y="139"/>
                    </a:lnTo>
                    <a:lnTo>
                      <a:pt x="115" y="133"/>
                    </a:lnTo>
                    <a:lnTo>
                      <a:pt x="116" y="128"/>
                    </a:lnTo>
                    <a:lnTo>
                      <a:pt x="119" y="125"/>
                    </a:lnTo>
                    <a:lnTo>
                      <a:pt x="168" y="87"/>
                    </a:lnTo>
                    <a:lnTo>
                      <a:pt x="172" y="84"/>
                    </a:lnTo>
                    <a:lnTo>
                      <a:pt x="177" y="83"/>
                    </a:lnTo>
                    <a:lnTo>
                      <a:pt x="183" y="84"/>
                    </a:lnTo>
                    <a:lnTo>
                      <a:pt x="187" y="86"/>
                    </a:lnTo>
                    <a:lnTo>
                      <a:pt x="191" y="90"/>
                    </a:lnTo>
                    <a:lnTo>
                      <a:pt x="192" y="90"/>
                    </a:lnTo>
                    <a:lnTo>
                      <a:pt x="247" y="14"/>
                    </a:lnTo>
                    <a:lnTo>
                      <a:pt x="257" y="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FD77B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/>
              </a:p>
            </p:txBody>
          </p:sp>
          <p:sp>
            <p:nvSpPr>
              <p:cNvPr id="53" name="Freeform 10088"/>
              <p:cNvSpPr>
                <a:spLocks noEditPoints="1"/>
              </p:cNvSpPr>
              <p:nvPr/>
            </p:nvSpPr>
            <p:spPr bwMode="auto">
              <a:xfrm>
                <a:off x="4408884" y="3535481"/>
                <a:ext cx="637539" cy="322221"/>
              </a:xfrm>
              <a:custGeom>
                <a:avLst/>
                <a:gdLst/>
                <a:ahLst/>
                <a:cxnLst>
                  <a:cxn ang="0">
                    <a:pos x="2916" y="262"/>
                  </a:cxn>
                  <a:cxn ang="0">
                    <a:pos x="2738" y="318"/>
                  </a:cxn>
                  <a:cxn ang="0">
                    <a:pos x="2551" y="352"/>
                  </a:cxn>
                  <a:cxn ang="0">
                    <a:pos x="2355" y="364"/>
                  </a:cxn>
                  <a:cxn ang="0">
                    <a:pos x="2162" y="354"/>
                  </a:cxn>
                  <a:cxn ang="0">
                    <a:pos x="1977" y="319"/>
                  </a:cxn>
                  <a:cxn ang="0">
                    <a:pos x="1804" y="266"/>
                  </a:cxn>
                  <a:cxn ang="0">
                    <a:pos x="1761" y="291"/>
                  </a:cxn>
                  <a:cxn ang="0">
                    <a:pos x="1860" y="397"/>
                  </a:cxn>
                  <a:cxn ang="0">
                    <a:pos x="1982" y="481"/>
                  </a:cxn>
                  <a:cxn ang="0">
                    <a:pos x="2122" y="541"/>
                  </a:cxn>
                  <a:cxn ang="0">
                    <a:pos x="2276" y="573"/>
                  </a:cxn>
                  <a:cxn ang="0">
                    <a:pos x="2441" y="573"/>
                  </a:cxn>
                  <a:cxn ang="0">
                    <a:pos x="2597" y="541"/>
                  </a:cxn>
                  <a:cxn ang="0">
                    <a:pos x="2738" y="480"/>
                  </a:cxn>
                  <a:cxn ang="0">
                    <a:pos x="2860" y="394"/>
                  </a:cxn>
                  <a:cxn ang="0">
                    <a:pos x="2959" y="286"/>
                  </a:cxn>
                  <a:cxn ang="0">
                    <a:pos x="3078" y="0"/>
                  </a:cxn>
                  <a:cxn ang="0">
                    <a:pos x="4717" y="779"/>
                  </a:cxn>
                  <a:cxn ang="0">
                    <a:pos x="3683" y="1565"/>
                  </a:cxn>
                  <a:cxn ang="0">
                    <a:pos x="1034" y="2604"/>
                  </a:cxn>
                  <a:cxn ang="0">
                    <a:pos x="591" y="1776"/>
                  </a:cxn>
                  <a:cxn ang="0">
                    <a:pos x="1477" y="79"/>
                  </a:cxn>
                  <a:cxn ang="0">
                    <a:pos x="1645" y="10"/>
                  </a:cxn>
                  <a:cxn ang="0">
                    <a:pos x="1794" y="95"/>
                  </a:cxn>
                  <a:cxn ang="0">
                    <a:pos x="1963" y="159"/>
                  </a:cxn>
                  <a:cxn ang="0">
                    <a:pos x="2152" y="199"/>
                  </a:cxn>
                  <a:cxn ang="0">
                    <a:pos x="2355" y="213"/>
                  </a:cxn>
                  <a:cxn ang="0">
                    <a:pos x="2538" y="202"/>
                  </a:cxn>
                  <a:cxn ang="0">
                    <a:pos x="2711" y="169"/>
                  </a:cxn>
                  <a:cxn ang="0">
                    <a:pos x="2869" y="116"/>
                  </a:cxn>
                  <a:cxn ang="0">
                    <a:pos x="3009" y="45"/>
                  </a:cxn>
                  <a:cxn ang="0">
                    <a:pos x="3078" y="0"/>
                  </a:cxn>
                </a:cxnLst>
                <a:rect l="0" t="0" r="r" b="b"/>
                <a:pathLst>
                  <a:path w="4717" h="2604">
                    <a:moveTo>
                      <a:pt x="2999" y="226"/>
                    </a:moveTo>
                    <a:lnTo>
                      <a:pt x="2916" y="262"/>
                    </a:lnTo>
                    <a:lnTo>
                      <a:pt x="2829" y="294"/>
                    </a:lnTo>
                    <a:lnTo>
                      <a:pt x="2738" y="318"/>
                    </a:lnTo>
                    <a:lnTo>
                      <a:pt x="2647" y="338"/>
                    </a:lnTo>
                    <a:lnTo>
                      <a:pt x="2551" y="352"/>
                    </a:lnTo>
                    <a:lnTo>
                      <a:pt x="2454" y="361"/>
                    </a:lnTo>
                    <a:lnTo>
                      <a:pt x="2355" y="364"/>
                    </a:lnTo>
                    <a:lnTo>
                      <a:pt x="2258" y="361"/>
                    </a:lnTo>
                    <a:lnTo>
                      <a:pt x="2162" y="354"/>
                    </a:lnTo>
                    <a:lnTo>
                      <a:pt x="2069" y="339"/>
                    </a:lnTo>
                    <a:lnTo>
                      <a:pt x="1977" y="319"/>
                    </a:lnTo>
                    <a:lnTo>
                      <a:pt x="1889" y="295"/>
                    </a:lnTo>
                    <a:lnTo>
                      <a:pt x="1804" y="266"/>
                    </a:lnTo>
                    <a:lnTo>
                      <a:pt x="1721" y="231"/>
                    </a:lnTo>
                    <a:lnTo>
                      <a:pt x="1761" y="291"/>
                    </a:lnTo>
                    <a:lnTo>
                      <a:pt x="1807" y="346"/>
                    </a:lnTo>
                    <a:lnTo>
                      <a:pt x="1860" y="397"/>
                    </a:lnTo>
                    <a:lnTo>
                      <a:pt x="1917" y="442"/>
                    </a:lnTo>
                    <a:lnTo>
                      <a:pt x="1982" y="481"/>
                    </a:lnTo>
                    <a:lnTo>
                      <a:pt x="2049" y="514"/>
                    </a:lnTo>
                    <a:lnTo>
                      <a:pt x="2122" y="541"/>
                    </a:lnTo>
                    <a:lnTo>
                      <a:pt x="2198" y="561"/>
                    </a:lnTo>
                    <a:lnTo>
                      <a:pt x="2276" y="573"/>
                    </a:lnTo>
                    <a:lnTo>
                      <a:pt x="2359" y="577"/>
                    </a:lnTo>
                    <a:lnTo>
                      <a:pt x="2441" y="573"/>
                    </a:lnTo>
                    <a:lnTo>
                      <a:pt x="2521" y="561"/>
                    </a:lnTo>
                    <a:lnTo>
                      <a:pt x="2597" y="541"/>
                    </a:lnTo>
                    <a:lnTo>
                      <a:pt x="2670" y="514"/>
                    </a:lnTo>
                    <a:lnTo>
                      <a:pt x="2738" y="480"/>
                    </a:lnTo>
                    <a:lnTo>
                      <a:pt x="2803" y="439"/>
                    </a:lnTo>
                    <a:lnTo>
                      <a:pt x="2860" y="394"/>
                    </a:lnTo>
                    <a:lnTo>
                      <a:pt x="2913" y="342"/>
                    </a:lnTo>
                    <a:lnTo>
                      <a:pt x="2959" y="286"/>
                    </a:lnTo>
                    <a:lnTo>
                      <a:pt x="2999" y="226"/>
                    </a:lnTo>
                    <a:close/>
                    <a:moveTo>
                      <a:pt x="3078" y="0"/>
                    </a:moveTo>
                    <a:lnTo>
                      <a:pt x="3236" y="76"/>
                    </a:lnTo>
                    <a:lnTo>
                      <a:pt x="4717" y="779"/>
                    </a:lnTo>
                    <a:lnTo>
                      <a:pt x="4126" y="1776"/>
                    </a:lnTo>
                    <a:lnTo>
                      <a:pt x="3683" y="1565"/>
                    </a:lnTo>
                    <a:lnTo>
                      <a:pt x="3683" y="2604"/>
                    </a:lnTo>
                    <a:lnTo>
                      <a:pt x="1034" y="2604"/>
                    </a:lnTo>
                    <a:lnTo>
                      <a:pt x="1034" y="1565"/>
                    </a:lnTo>
                    <a:lnTo>
                      <a:pt x="591" y="1776"/>
                    </a:lnTo>
                    <a:lnTo>
                      <a:pt x="0" y="779"/>
                    </a:lnTo>
                    <a:lnTo>
                      <a:pt x="1477" y="79"/>
                    </a:lnTo>
                    <a:lnTo>
                      <a:pt x="1635" y="3"/>
                    </a:lnTo>
                    <a:lnTo>
                      <a:pt x="1645" y="10"/>
                    </a:lnTo>
                    <a:lnTo>
                      <a:pt x="1717" y="55"/>
                    </a:lnTo>
                    <a:lnTo>
                      <a:pt x="1794" y="95"/>
                    </a:lnTo>
                    <a:lnTo>
                      <a:pt x="1876" y="129"/>
                    </a:lnTo>
                    <a:lnTo>
                      <a:pt x="1963" y="159"/>
                    </a:lnTo>
                    <a:lnTo>
                      <a:pt x="2056" y="182"/>
                    </a:lnTo>
                    <a:lnTo>
                      <a:pt x="2152" y="199"/>
                    </a:lnTo>
                    <a:lnTo>
                      <a:pt x="2252" y="211"/>
                    </a:lnTo>
                    <a:lnTo>
                      <a:pt x="2355" y="213"/>
                    </a:lnTo>
                    <a:lnTo>
                      <a:pt x="2448" y="211"/>
                    </a:lnTo>
                    <a:lnTo>
                      <a:pt x="2538" y="202"/>
                    </a:lnTo>
                    <a:lnTo>
                      <a:pt x="2627" y="188"/>
                    </a:lnTo>
                    <a:lnTo>
                      <a:pt x="2711" y="169"/>
                    </a:lnTo>
                    <a:lnTo>
                      <a:pt x="2791" y="145"/>
                    </a:lnTo>
                    <a:lnTo>
                      <a:pt x="2869" y="116"/>
                    </a:lnTo>
                    <a:lnTo>
                      <a:pt x="2942" y="82"/>
                    </a:lnTo>
                    <a:lnTo>
                      <a:pt x="3009" y="45"/>
                    </a:lnTo>
                    <a:lnTo>
                      <a:pt x="3072" y="5"/>
                    </a:lnTo>
                    <a:lnTo>
                      <a:pt x="3078" y="0"/>
                    </a:lnTo>
                    <a:close/>
                  </a:path>
                </a:pathLst>
              </a:custGeom>
              <a:solidFill>
                <a:srgbClr val="FD77B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8466951" y="3500708"/>
              <a:ext cx="501380" cy="255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9-11</a:t>
              </a:r>
            </a:p>
          </p:txBody>
        </p:sp>
      </p:grpSp>
      <p:grpSp>
        <p:nvGrpSpPr>
          <p:cNvPr id="9" name="Group 53"/>
          <p:cNvGrpSpPr>
            <a:grpSpLocks noChangeAspect="1"/>
          </p:cNvGrpSpPr>
          <p:nvPr/>
        </p:nvGrpSpPr>
        <p:grpSpPr>
          <a:xfrm>
            <a:off x="3303414" y="1005159"/>
            <a:ext cx="421994" cy="566667"/>
            <a:chOff x="8466951" y="3083423"/>
            <a:chExt cx="501380" cy="673269"/>
          </a:xfrm>
          <a:solidFill>
            <a:srgbClr val="FC46A5"/>
          </a:solidFill>
        </p:grpSpPr>
        <p:grpSp>
          <p:nvGrpSpPr>
            <p:cNvPr id="10" name="Group 10309"/>
            <p:cNvGrpSpPr>
              <a:grpSpLocks noChangeAspect="1"/>
            </p:cNvGrpSpPr>
            <p:nvPr/>
          </p:nvGrpSpPr>
          <p:grpSpPr>
            <a:xfrm>
              <a:off x="8473280" y="3083423"/>
              <a:ext cx="472820" cy="640080"/>
              <a:chOff x="4408884" y="2994633"/>
              <a:chExt cx="637539" cy="863069"/>
            </a:xfrm>
            <a:grpFill/>
          </p:grpSpPr>
          <p:sp>
            <p:nvSpPr>
              <p:cNvPr id="57" name="Freeform 8"/>
              <p:cNvSpPr>
                <a:spLocks noEditPoints="1"/>
              </p:cNvSpPr>
              <p:nvPr/>
            </p:nvSpPr>
            <p:spPr bwMode="auto">
              <a:xfrm>
                <a:off x="4474548" y="2994633"/>
                <a:ext cx="506211" cy="562923"/>
              </a:xfrm>
              <a:custGeom>
                <a:avLst/>
                <a:gdLst/>
                <a:ahLst/>
                <a:cxnLst>
                  <a:cxn ang="0">
                    <a:pos x="312" y="420"/>
                  </a:cxn>
                  <a:cxn ang="0">
                    <a:pos x="268" y="427"/>
                  </a:cxn>
                  <a:cxn ang="0">
                    <a:pos x="183" y="396"/>
                  </a:cxn>
                  <a:cxn ang="0">
                    <a:pos x="183" y="592"/>
                  </a:cxn>
                  <a:cxn ang="0">
                    <a:pos x="248" y="676"/>
                  </a:cxn>
                  <a:cxn ang="0">
                    <a:pos x="340" y="725"/>
                  </a:cxn>
                  <a:cxn ang="0">
                    <a:pos x="385" y="725"/>
                  </a:cxn>
                  <a:cxn ang="0">
                    <a:pos x="475" y="676"/>
                  </a:cxn>
                  <a:cxn ang="0">
                    <a:pos x="542" y="592"/>
                  </a:cxn>
                  <a:cxn ang="0">
                    <a:pos x="540" y="410"/>
                  </a:cxn>
                  <a:cxn ang="0">
                    <a:pos x="438" y="448"/>
                  </a:cxn>
                  <a:cxn ang="0">
                    <a:pos x="347" y="457"/>
                  </a:cxn>
                  <a:cxn ang="0">
                    <a:pos x="329" y="381"/>
                  </a:cxn>
                  <a:cxn ang="0">
                    <a:pos x="84" y="209"/>
                  </a:cxn>
                  <a:cxn ang="0">
                    <a:pos x="80" y="221"/>
                  </a:cxn>
                  <a:cxn ang="0">
                    <a:pos x="110" y="259"/>
                  </a:cxn>
                  <a:cxn ang="0">
                    <a:pos x="122" y="258"/>
                  </a:cxn>
                  <a:cxn ang="0">
                    <a:pos x="125" y="191"/>
                  </a:cxn>
                  <a:cxn ang="0">
                    <a:pos x="172" y="144"/>
                  </a:cxn>
                  <a:cxn ang="0">
                    <a:pos x="166" y="162"/>
                  </a:cxn>
                  <a:cxn ang="0">
                    <a:pos x="187" y="189"/>
                  </a:cxn>
                  <a:cxn ang="0">
                    <a:pos x="207" y="188"/>
                  </a:cxn>
                  <a:cxn ang="0">
                    <a:pos x="215" y="174"/>
                  </a:cxn>
                  <a:cxn ang="0">
                    <a:pos x="197" y="145"/>
                  </a:cxn>
                  <a:cxn ang="0">
                    <a:pos x="262" y="67"/>
                  </a:cxn>
                  <a:cxn ang="0">
                    <a:pos x="227" y="107"/>
                  </a:cxn>
                  <a:cxn ang="0">
                    <a:pos x="295" y="118"/>
                  </a:cxn>
                  <a:cxn ang="0">
                    <a:pos x="298" y="107"/>
                  </a:cxn>
                  <a:cxn ang="0">
                    <a:pos x="265" y="67"/>
                  </a:cxn>
                  <a:cxn ang="0">
                    <a:pos x="285" y="4"/>
                  </a:cxn>
                  <a:cxn ang="0">
                    <a:pos x="368" y="104"/>
                  </a:cxn>
                  <a:cxn ang="0">
                    <a:pos x="543" y="174"/>
                  </a:cxn>
                  <a:cxn ang="0">
                    <a:pos x="627" y="262"/>
                  </a:cxn>
                  <a:cxn ang="0">
                    <a:pos x="656" y="382"/>
                  </a:cxn>
                  <a:cxn ang="0">
                    <a:pos x="686" y="553"/>
                  </a:cxn>
                  <a:cxn ang="0">
                    <a:pos x="723" y="672"/>
                  </a:cxn>
                  <a:cxn ang="0">
                    <a:pos x="700" y="702"/>
                  </a:cxn>
                  <a:cxn ang="0">
                    <a:pos x="612" y="751"/>
                  </a:cxn>
                  <a:cxn ang="0">
                    <a:pos x="517" y="763"/>
                  </a:cxn>
                  <a:cxn ang="0">
                    <a:pos x="489" y="749"/>
                  </a:cxn>
                  <a:cxn ang="0">
                    <a:pos x="403" y="793"/>
                  </a:cxn>
                  <a:cxn ang="0">
                    <a:pos x="338" y="799"/>
                  </a:cxn>
                  <a:cxn ang="0">
                    <a:pos x="238" y="749"/>
                  </a:cxn>
                  <a:cxn ang="0">
                    <a:pos x="224" y="754"/>
                  </a:cxn>
                  <a:cxn ang="0">
                    <a:pos x="137" y="758"/>
                  </a:cxn>
                  <a:cxn ang="0">
                    <a:pos x="42" y="716"/>
                  </a:cxn>
                  <a:cxn ang="0">
                    <a:pos x="0" y="676"/>
                  </a:cxn>
                  <a:cxn ang="0">
                    <a:pos x="23" y="606"/>
                  </a:cxn>
                  <a:cxn ang="0">
                    <a:pos x="64" y="416"/>
                  </a:cxn>
                  <a:cxn ang="0">
                    <a:pos x="16" y="232"/>
                  </a:cxn>
                  <a:cxn ang="0">
                    <a:pos x="19" y="194"/>
                  </a:cxn>
                  <a:cxn ang="0">
                    <a:pos x="118" y="148"/>
                  </a:cxn>
                  <a:cxn ang="0">
                    <a:pos x="116" y="128"/>
                  </a:cxn>
                  <a:cxn ang="0">
                    <a:pos x="177" y="83"/>
                  </a:cxn>
                  <a:cxn ang="0">
                    <a:pos x="192" y="90"/>
                  </a:cxn>
                </a:cxnLst>
                <a:rect l="0" t="0" r="r" b="b"/>
                <a:pathLst>
                  <a:path w="723" h="804">
                    <a:moveTo>
                      <a:pt x="329" y="379"/>
                    </a:moveTo>
                    <a:lnTo>
                      <a:pt x="327" y="381"/>
                    </a:lnTo>
                    <a:lnTo>
                      <a:pt x="315" y="417"/>
                    </a:lnTo>
                    <a:lnTo>
                      <a:pt x="312" y="420"/>
                    </a:lnTo>
                    <a:lnTo>
                      <a:pt x="309" y="425"/>
                    </a:lnTo>
                    <a:lnTo>
                      <a:pt x="306" y="427"/>
                    </a:lnTo>
                    <a:lnTo>
                      <a:pt x="302" y="428"/>
                    </a:lnTo>
                    <a:lnTo>
                      <a:pt x="268" y="427"/>
                    </a:lnTo>
                    <a:lnTo>
                      <a:pt x="238" y="420"/>
                    </a:lnTo>
                    <a:lnTo>
                      <a:pt x="210" y="410"/>
                    </a:lnTo>
                    <a:lnTo>
                      <a:pt x="184" y="398"/>
                    </a:lnTo>
                    <a:lnTo>
                      <a:pt x="183" y="396"/>
                    </a:lnTo>
                    <a:lnTo>
                      <a:pt x="181" y="398"/>
                    </a:lnTo>
                    <a:lnTo>
                      <a:pt x="180" y="399"/>
                    </a:lnTo>
                    <a:lnTo>
                      <a:pt x="180" y="565"/>
                    </a:lnTo>
                    <a:lnTo>
                      <a:pt x="183" y="592"/>
                    </a:lnTo>
                    <a:lnTo>
                      <a:pt x="192" y="618"/>
                    </a:lnTo>
                    <a:lnTo>
                      <a:pt x="206" y="641"/>
                    </a:lnTo>
                    <a:lnTo>
                      <a:pt x="226" y="661"/>
                    </a:lnTo>
                    <a:lnTo>
                      <a:pt x="248" y="676"/>
                    </a:lnTo>
                    <a:lnTo>
                      <a:pt x="280" y="693"/>
                    </a:lnTo>
                    <a:lnTo>
                      <a:pt x="306" y="707"/>
                    </a:lnTo>
                    <a:lnTo>
                      <a:pt x="326" y="717"/>
                    </a:lnTo>
                    <a:lnTo>
                      <a:pt x="340" y="725"/>
                    </a:lnTo>
                    <a:lnTo>
                      <a:pt x="352" y="729"/>
                    </a:lnTo>
                    <a:lnTo>
                      <a:pt x="362" y="731"/>
                    </a:lnTo>
                    <a:lnTo>
                      <a:pt x="373" y="729"/>
                    </a:lnTo>
                    <a:lnTo>
                      <a:pt x="385" y="725"/>
                    </a:lnTo>
                    <a:lnTo>
                      <a:pt x="399" y="717"/>
                    </a:lnTo>
                    <a:lnTo>
                      <a:pt x="419" y="707"/>
                    </a:lnTo>
                    <a:lnTo>
                      <a:pt x="443" y="693"/>
                    </a:lnTo>
                    <a:lnTo>
                      <a:pt x="475" y="676"/>
                    </a:lnTo>
                    <a:lnTo>
                      <a:pt x="499" y="661"/>
                    </a:lnTo>
                    <a:lnTo>
                      <a:pt x="517" y="641"/>
                    </a:lnTo>
                    <a:lnTo>
                      <a:pt x="533" y="618"/>
                    </a:lnTo>
                    <a:lnTo>
                      <a:pt x="542" y="592"/>
                    </a:lnTo>
                    <a:lnTo>
                      <a:pt x="545" y="565"/>
                    </a:lnTo>
                    <a:lnTo>
                      <a:pt x="543" y="413"/>
                    </a:lnTo>
                    <a:lnTo>
                      <a:pt x="543" y="411"/>
                    </a:lnTo>
                    <a:lnTo>
                      <a:pt x="540" y="410"/>
                    </a:lnTo>
                    <a:lnTo>
                      <a:pt x="539" y="410"/>
                    </a:lnTo>
                    <a:lnTo>
                      <a:pt x="507" y="427"/>
                    </a:lnTo>
                    <a:lnTo>
                      <a:pt x="473" y="439"/>
                    </a:lnTo>
                    <a:lnTo>
                      <a:pt x="438" y="448"/>
                    </a:lnTo>
                    <a:lnTo>
                      <a:pt x="400" y="454"/>
                    </a:lnTo>
                    <a:lnTo>
                      <a:pt x="355" y="460"/>
                    </a:lnTo>
                    <a:lnTo>
                      <a:pt x="350" y="459"/>
                    </a:lnTo>
                    <a:lnTo>
                      <a:pt x="347" y="457"/>
                    </a:lnTo>
                    <a:lnTo>
                      <a:pt x="344" y="454"/>
                    </a:lnTo>
                    <a:lnTo>
                      <a:pt x="343" y="451"/>
                    </a:lnTo>
                    <a:lnTo>
                      <a:pt x="330" y="381"/>
                    </a:lnTo>
                    <a:lnTo>
                      <a:pt x="329" y="381"/>
                    </a:lnTo>
                    <a:lnTo>
                      <a:pt x="329" y="379"/>
                    </a:lnTo>
                    <a:close/>
                    <a:moveTo>
                      <a:pt x="125" y="191"/>
                    </a:moveTo>
                    <a:lnTo>
                      <a:pt x="87" y="207"/>
                    </a:lnTo>
                    <a:lnTo>
                      <a:pt x="84" y="209"/>
                    </a:lnTo>
                    <a:lnTo>
                      <a:pt x="81" y="212"/>
                    </a:lnTo>
                    <a:lnTo>
                      <a:pt x="80" y="215"/>
                    </a:lnTo>
                    <a:lnTo>
                      <a:pt x="80" y="218"/>
                    </a:lnTo>
                    <a:lnTo>
                      <a:pt x="80" y="221"/>
                    </a:lnTo>
                    <a:lnTo>
                      <a:pt x="81" y="224"/>
                    </a:lnTo>
                    <a:lnTo>
                      <a:pt x="102" y="250"/>
                    </a:lnTo>
                    <a:lnTo>
                      <a:pt x="107" y="256"/>
                    </a:lnTo>
                    <a:lnTo>
                      <a:pt x="110" y="259"/>
                    </a:lnTo>
                    <a:lnTo>
                      <a:pt x="113" y="261"/>
                    </a:lnTo>
                    <a:lnTo>
                      <a:pt x="116" y="261"/>
                    </a:lnTo>
                    <a:lnTo>
                      <a:pt x="119" y="259"/>
                    </a:lnTo>
                    <a:lnTo>
                      <a:pt x="122" y="258"/>
                    </a:lnTo>
                    <a:lnTo>
                      <a:pt x="125" y="256"/>
                    </a:lnTo>
                    <a:lnTo>
                      <a:pt x="149" y="221"/>
                    </a:lnTo>
                    <a:lnTo>
                      <a:pt x="137" y="206"/>
                    </a:lnTo>
                    <a:lnTo>
                      <a:pt x="125" y="191"/>
                    </a:lnTo>
                    <a:close/>
                    <a:moveTo>
                      <a:pt x="183" y="139"/>
                    </a:moveTo>
                    <a:lnTo>
                      <a:pt x="177" y="140"/>
                    </a:lnTo>
                    <a:lnTo>
                      <a:pt x="172" y="142"/>
                    </a:lnTo>
                    <a:lnTo>
                      <a:pt x="172" y="144"/>
                    </a:lnTo>
                    <a:lnTo>
                      <a:pt x="168" y="147"/>
                    </a:lnTo>
                    <a:lnTo>
                      <a:pt x="166" y="153"/>
                    </a:lnTo>
                    <a:lnTo>
                      <a:pt x="165" y="157"/>
                    </a:lnTo>
                    <a:lnTo>
                      <a:pt x="166" y="162"/>
                    </a:lnTo>
                    <a:lnTo>
                      <a:pt x="169" y="166"/>
                    </a:lnTo>
                    <a:lnTo>
                      <a:pt x="177" y="175"/>
                    </a:lnTo>
                    <a:lnTo>
                      <a:pt x="183" y="185"/>
                    </a:lnTo>
                    <a:lnTo>
                      <a:pt x="187" y="189"/>
                    </a:lnTo>
                    <a:lnTo>
                      <a:pt x="192" y="191"/>
                    </a:lnTo>
                    <a:lnTo>
                      <a:pt x="197" y="192"/>
                    </a:lnTo>
                    <a:lnTo>
                      <a:pt x="203" y="191"/>
                    </a:lnTo>
                    <a:lnTo>
                      <a:pt x="207" y="188"/>
                    </a:lnTo>
                    <a:lnTo>
                      <a:pt x="207" y="188"/>
                    </a:lnTo>
                    <a:lnTo>
                      <a:pt x="212" y="183"/>
                    </a:lnTo>
                    <a:lnTo>
                      <a:pt x="213" y="179"/>
                    </a:lnTo>
                    <a:lnTo>
                      <a:pt x="215" y="174"/>
                    </a:lnTo>
                    <a:lnTo>
                      <a:pt x="213" y="168"/>
                    </a:lnTo>
                    <a:lnTo>
                      <a:pt x="210" y="163"/>
                    </a:lnTo>
                    <a:lnTo>
                      <a:pt x="206" y="157"/>
                    </a:lnTo>
                    <a:lnTo>
                      <a:pt x="197" y="145"/>
                    </a:lnTo>
                    <a:lnTo>
                      <a:pt x="192" y="142"/>
                    </a:lnTo>
                    <a:lnTo>
                      <a:pt x="187" y="139"/>
                    </a:lnTo>
                    <a:lnTo>
                      <a:pt x="183" y="139"/>
                    </a:lnTo>
                    <a:close/>
                    <a:moveTo>
                      <a:pt x="262" y="67"/>
                    </a:moveTo>
                    <a:lnTo>
                      <a:pt x="259" y="67"/>
                    </a:lnTo>
                    <a:lnTo>
                      <a:pt x="256" y="69"/>
                    </a:lnTo>
                    <a:lnTo>
                      <a:pt x="253" y="72"/>
                    </a:lnTo>
                    <a:lnTo>
                      <a:pt x="227" y="107"/>
                    </a:lnTo>
                    <a:lnTo>
                      <a:pt x="248" y="133"/>
                    </a:lnTo>
                    <a:lnTo>
                      <a:pt x="251" y="137"/>
                    </a:lnTo>
                    <a:lnTo>
                      <a:pt x="291" y="121"/>
                    </a:lnTo>
                    <a:lnTo>
                      <a:pt x="295" y="118"/>
                    </a:lnTo>
                    <a:lnTo>
                      <a:pt x="297" y="113"/>
                    </a:lnTo>
                    <a:lnTo>
                      <a:pt x="298" y="113"/>
                    </a:lnTo>
                    <a:lnTo>
                      <a:pt x="298" y="110"/>
                    </a:lnTo>
                    <a:lnTo>
                      <a:pt x="298" y="107"/>
                    </a:lnTo>
                    <a:lnTo>
                      <a:pt x="297" y="104"/>
                    </a:lnTo>
                    <a:lnTo>
                      <a:pt x="271" y="70"/>
                    </a:lnTo>
                    <a:lnTo>
                      <a:pt x="268" y="69"/>
                    </a:lnTo>
                    <a:lnTo>
                      <a:pt x="265" y="67"/>
                    </a:lnTo>
                    <a:lnTo>
                      <a:pt x="262" y="67"/>
                    </a:lnTo>
                    <a:close/>
                    <a:moveTo>
                      <a:pt x="271" y="0"/>
                    </a:moveTo>
                    <a:lnTo>
                      <a:pt x="279" y="0"/>
                    </a:lnTo>
                    <a:lnTo>
                      <a:pt x="285" y="4"/>
                    </a:lnTo>
                    <a:lnTo>
                      <a:pt x="291" y="7"/>
                    </a:lnTo>
                    <a:lnTo>
                      <a:pt x="295" y="11"/>
                    </a:lnTo>
                    <a:lnTo>
                      <a:pt x="368" y="102"/>
                    </a:lnTo>
                    <a:lnTo>
                      <a:pt x="368" y="104"/>
                    </a:lnTo>
                    <a:lnTo>
                      <a:pt x="411" y="110"/>
                    </a:lnTo>
                    <a:lnTo>
                      <a:pt x="454" y="124"/>
                    </a:lnTo>
                    <a:lnTo>
                      <a:pt x="498" y="145"/>
                    </a:lnTo>
                    <a:lnTo>
                      <a:pt x="543" y="174"/>
                    </a:lnTo>
                    <a:lnTo>
                      <a:pt x="572" y="194"/>
                    </a:lnTo>
                    <a:lnTo>
                      <a:pt x="596" y="215"/>
                    </a:lnTo>
                    <a:lnTo>
                      <a:pt x="613" y="238"/>
                    </a:lnTo>
                    <a:lnTo>
                      <a:pt x="627" y="262"/>
                    </a:lnTo>
                    <a:lnTo>
                      <a:pt x="638" y="288"/>
                    </a:lnTo>
                    <a:lnTo>
                      <a:pt x="645" y="317"/>
                    </a:lnTo>
                    <a:lnTo>
                      <a:pt x="650" y="347"/>
                    </a:lnTo>
                    <a:lnTo>
                      <a:pt x="656" y="382"/>
                    </a:lnTo>
                    <a:lnTo>
                      <a:pt x="660" y="419"/>
                    </a:lnTo>
                    <a:lnTo>
                      <a:pt x="666" y="460"/>
                    </a:lnTo>
                    <a:lnTo>
                      <a:pt x="676" y="506"/>
                    </a:lnTo>
                    <a:lnTo>
                      <a:pt x="686" y="553"/>
                    </a:lnTo>
                    <a:lnTo>
                      <a:pt x="701" y="606"/>
                    </a:lnTo>
                    <a:lnTo>
                      <a:pt x="721" y="664"/>
                    </a:lnTo>
                    <a:lnTo>
                      <a:pt x="723" y="669"/>
                    </a:lnTo>
                    <a:lnTo>
                      <a:pt x="723" y="672"/>
                    </a:lnTo>
                    <a:lnTo>
                      <a:pt x="723" y="676"/>
                    </a:lnTo>
                    <a:lnTo>
                      <a:pt x="721" y="679"/>
                    </a:lnTo>
                    <a:lnTo>
                      <a:pt x="714" y="690"/>
                    </a:lnTo>
                    <a:lnTo>
                      <a:pt x="700" y="702"/>
                    </a:lnTo>
                    <a:lnTo>
                      <a:pt x="682" y="716"/>
                    </a:lnTo>
                    <a:lnTo>
                      <a:pt x="660" y="728"/>
                    </a:lnTo>
                    <a:lnTo>
                      <a:pt x="638" y="740"/>
                    </a:lnTo>
                    <a:lnTo>
                      <a:pt x="612" y="751"/>
                    </a:lnTo>
                    <a:lnTo>
                      <a:pt x="587" y="758"/>
                    </a:lnTo>
                    <a:lnTo>
                      <a:pt x="562" y="763"/>
                    </a:lnTo>
                    <a:lnTo>
                      <a:pt x="539" y="764"/>
                    </a:lnTo>
                    <a:lnTo>
                      <a:pt x="517" y="763"/>
                    </a:lnTo>
                    <a:lnTo>
                      <a:pt x="501" y="754"/>
                    </a:lnTo>
                    <a:lnTo>
                      <a:pt x="495" y="751"/>
                    </a:lnTo>
                    <a:lnTo>
                      <a:pt x="492" y="749"/>
                    </a:lnTo>
                    <a:lnTo>
                      <a:pt x="489" y="749"/>
                    </a:lnTo>
                    <a:lnTo>
                      <a:pt x="486" y="749"/>
                    </a:lnTo>
                    <a:lnTo>
                      <a:pt x="452" y="767"/>
                    </a:lnTo>
                    <a:lnTo>
                      <a:pt x="425" y="783"/>
                    </a:lnTo>
                    <a:lnTo>
                      <a:pt x="403" y="793"/>
                    </a:lnTo>
                    <a:lnTo>
                      <a:pt x="385" y="799"/>
                    </a:lnTo>
                    <a:lnTo>
                      <a:pt x="370" y="804"/>
                    </a:lnTo>
                    <a:lnTo>
                      <a:pt x="355" y="804"/>
                    </a:lnTo>
                    <a:lnTo>
                      <a:pt x="338" y="799"/>
                    </a:lnTo>
                    <a:lnTo>
                      <a:pt x="320" y="793"/>
                    </a:lnTo>
                    <a:lnTo>
                      <a:pt x="298" y="783"/>
                    </a:lnTo>
                    <a:lnTo>
                      <a:pt x="271" y="767"/>
                    </a:lnTo>
                    <a:lnTo>
                      <a:pt x="238" y="749"/>
                    </a:lnTo>
                    <a:lnTo>
                      <a:pt x="235" y="749"/>
                    </a:lnTo>
                    <a:lnTo>
                      <a:pt x="232" y="749"/>
                    </a:lnTo>
                    <a:lnTo>
                      <a:pt x="229" y="751"/>
                    </a:lnTo>
                    <a:lnTo>
                      <a:pt x="224" y="754"/>
                    </a:lnTo>
                    <a:lnTo>
                      <a:pt x="206" y="763"/>
                    </a:lnTo>
                    <a:lnTo>
                      <a:pt x="184" y="766"/>
                    </a:lnTo>
                    <a:lnTo>
                      <a:pt x="162" y="764"/>
                    </a:lnTo>
                    <a:lnTo>
                      <a:pt x="137" y="758"/>
                    </a:lnTo>
                    <a:lnTo>
                      <a:pt x="111" y="751"/>
                    </a:lnTo>
                    <a:lnTo>
                      <a:pt x="87" y="740"/>
                    </a:lnTo>
                    <a:lnTo>
                      <a:pt x="63" y="728"/>
                    </a:lnTo>
                    <a:lnTo>
                      <a:pt x="42" y="716"/>
                    </a:lnTo>
                    <a:lnTo>
                      <a:pt x="25" y="702"/>
                    </a:lnTo>
                    <a:lnTo>
                      <a:pt x="11" y="690"/>
                    </a:lnTo>
                    <a:lnTo>
                      <a:pt x="2" y="679"/>
                    </a:lnTo>
                    <a:lnTo>
                      <a:pt x="0" y="676"/>
                    </a:lnTo>
                    <a:lnTo>
                      <a:pt x="0" y="672"/>
                    </a:lnTo>
                    <a:lnTo>
                      <a:pt x="0" y="669"/>
                    </a:lnTo>
                    <a:lnTo>
                      <a:pt x="2" y="664"/>
                    </a:lnTo>
                    <a:lnTo>
                      <a:pt x="23" y="606"/>
                    </a:lnTo>
                    <a:lnTo>
                      <a:pt x="38" y="551"/>
                    </a:lnTo>
                    <a:lnTo>
                      <a:pt x="49" y="503"/>
                    </a:lnTo>
                    <a:lnTo>
                      <a:pt x="58" y="457"/>
                    </a:lnTo>
                    <a:lnTo>
                      <a:pt x="64" y="416"/>
                    </a:lnTo>
                    <a:lnTo>
                      <a:pt x="69" y="379"/>
                    </a:lnTo>
                    <a:lnTo>
                      <a:pt x="73" y="344"/>
                    </a:lnTo>
                    <a:lnTo>
                      <a:pt x="80" y="312"/>
                    </a:lnTo>
                    <a:lnTo>
                      <a:pt x="16" y="232"/>
                    </a:lnTo>
                    <a:lnTo>
                      <a:pt x="11" y="220"/>
                    </a:lnTo>
                    <a:lnTo>
                      <a:pt x="11" y="206"/>
                    </a:lnTo>
                    <a:lnTo>
                      <a:pt x="14" y="200"/>
                    </a:lnTo>
                    <a:lnTo>
                      <a:pt x="19" y="194"/>
                    </a:lnTo>
                    <a:lnTo>
                      <a:pt x="25" y="189"/>
                    </a:lnTo>
                    <a:lnTo>
                      <a:pt x="31" y="185"/>
                    </a:lnTo>
                    <a:lnTo>
                      <a:pt x="118" y="148"/>
                    </a:lnTo>
                    <a:lnTo>
                      <a:pt x="118" y="148"/>
                    </a:lnTo>
                    <a:lnTo>
                      <a:pt x="115" y="144"/>
                    </a:lnTo>
                    <a:lnTo>
                      <a:pt x="113" y="139"/>
                    </a:lnTo>
                    <a:lnTo>
                      <a:pt x="115" y="133"/>
                    </a:lnTo>
                    <a:lnTo>
                      <a:pt x="116" y="128"/>
                    </a:lnTo>
                    <a:lnTo>
                      <a:pt x="119" y="125"/>
                    </a:lnTo>
                    <a:lnTo>
                      <a:pt x="168" y="87"/>
                    </a:lnTo>
                    <a:lnTo>
                      <a:pt x="172" y="84"/>
                    </a:lnTo>
                    <a:lnTo>
                      <a:pt x="177" y="83"/>
                    </a:lnTo>
                    <a:lnTo>
                      <a:pt x="183" y="84"/>
                    </a:lnTo>
                    <a:lnTo>
                      <a:pt x="187" y="86"/>
                    </a:lnTo>
                    <a:lnTo>
                      <a:pt x="191" y="90"/>
                    </a:lnTo>
                    <a:lnTo>
                      <a:pt x="192" y="90"/>
                    </a:lnTo>
                    <a:lnTo>
                      <a:pt x="247" y="14"/>
                    </a:lnTo>
                    <a:lnTo>
                      <a:pt x="257" y="5"/>
                    </a:lnTo>
                    <a:lnTo>
                      <a:pt x="2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/>
              </a:p>
            </p:txBody>
          </p:sp>
          <p:sp>
            <p:nvSpPr>
              <p:cNvPr id="58" name="Freeform 10088"/>
              <p:cNvSpPr>
                <a:spLocks noEditPoints="1"/>
              </p:cNvSpPr>
              <p:nvPr/>
            </p:nvSpPr>
            <p:spPr bwMode="auto">
              <a:xfrm>
                <a:off x="4408884" y="3535481"/>
                <a:ext cx="637539" cy="322221"/>
              </a:xfrm>
              <a:custGeom>
                <a:avLst/>
                <a:gdLst/>
                <a:ahLst/>
                <a:cxnLst>
                  <a:cxn ang="0">
                    <a:pos x="2916" y="262"/>
                  </a:cxn>
                  <a:cxn ang="0">
                    <a:pos x="2738" y="318"/>
                  </a:cxn>
                  <a:cxn ang="0">
                    <a:pos x="2551" y="352"/>
                  </a:cxn>
                  <a:cxn ang="0">
                    <a:pos x="2355" y="364"/>
                  </a:cxn>
                  <a:cxn ang="0">
                    <a:pos x="2162" y="354"/>
                  </a:cxn>
                  <a:cxn ang="0">
                    <a:pos x="1977" y="319"/>
                  </a:cxn>
                  <a:cxn ang="0">
                    <a:pos x="1804" y="266"/>
                  </a:cxn>
                  <a:cxn ang="0">
                    <a:pos x="1761" y="291"/>
                  </a:cxn>
                  <a:cxn ang="0">
                    <a:pos x="1860" y="397"/>
                  </a:cxn>
                  <a:cxn ang="0">
                    <a:pos x="1982" y="481"/>
                  </a:cxn>
                  <a:cxn ang="0">
                    <a:pos x="2122" y="541"/>
                  </a:cxn>
                  <a:cxn ang="0">
                    <a:pos x="2276" y="573"/>
                  </a:cxn>
                  <a:cxn ang="0">
                    <a:pos x="2441" y="573"/>
                  </a:cxn>
                  <a:cxn ang="0">
                    <a:pos x="2597" y="541"/>
                  </a:cxn>
                  <a:cxn ang="0">
                    <a:pos x="2738" y="480"/>
                  </a:cxn>
                  <a:cxn ang="0">
                    <a:pos x="2860" y="394"/>
                  </a:cxn>
                  <a:cxn ang="0">
                    <a:pos x="2959" y="286"/>
                  </a:cxn>
                  <a:cxn ang="0">
                    <a:pos x="3078" y="0"/>
                  </a:cxn>
                  <a:cxn ang="0">
                    <a:pos x="4717" y="779"/>
                  </a:cxn>
                  <a:cxn ang="0">
                    <a:pos x="3683" y="1565"/>
                  </a:cxn>
                  <a:cxn ang="0">
                    <a:pos x="1034" y="2604"/>
                  </a:cxn>
                  <a:cxn ang="0">
                    <a:pos x="591" y="1776"/>
                  </a:cxn>
                  <a:cxn ang="0">
                    <a:pos x="1477" y="79"/>
                  </a:cxn>
                  <a:cxn ang="0">
                    <a:pos x="1645" y="10"/>
                  </a:cxn>
                  <a:cxn ang="0">
                    <a:pos x="1794" y="95"/>
                  </a:cxn>
                  <a:cxn ang="0">
                    <a:pos x="1963" y="159"/>
                  </a:cxn>
                  <a:cxn ang="0">
                    <a:pos x="2152" y="199"/>
                  </a:cxn>
                  <a:cxn ang="0">
                    <a:pos x="2355" y="213"/>
                  </a:cxn>
                  <a:cxn ang="0">
                    <a:pos x="2538" y="202"/>
                  </a:cxn>
                  <a:cxn ang="0">
                    <a:pos x="2711" y="169"/>
                  </a:cxn>
                  <a:cxn ang="0">
                    <a:pos x="2869" y="116"/>
                  </a:cxn>
                  <a:cxn ang="0">
                    <a:pos x="3009" y="45"/>
                  </a:cxn>
                  <a:cxn ang="0">
                    <a:pos x="3078" y="0"/>
                  </a:cxn>
                </a:cxnLst>
                <a:rect l="0" t="0" r="r" b="b"/>
                <a:pathLst>
                  <a:path w="4717" h="2604">
                    <a:moveTo>
                      <a:pt x="2999" y="226"/>
                    </a:moveTo>
                    <a:lnTo>
                      <a:pt x="2916" y="262"/>
                    </a:lnTo>
                    <a:lnTo>
                      <a:pt x="2829" y="294"/>
                    </a:lnTo>
                    <a:lnTo>
                      <a:pt x="2738" y="318"/>
                    </a:lnTo>
                    <a:lnTo>
                      <a:pt x="2647" y="338"/>
                    </a:lnTo>
                    <a:lnTo>
                      <a:pt x="2551" y="352"/>
                    </a:lnTo>
                    <a:lnTo>
                      <a:pt x="2454" y="361"/>
                    </a:lnTo>
                    <a:lnTo>
                      <a:pt x="2355" y="364"/>
                    </a:lnTo>
                    <a:lnTo>
                      <a:pt x="2258" y="361"/>
                    </a:lnTo>
                    <a:lnTo>
                      <a:pt x="2162" y="354"/>
                    </a:lnTo>
                    <a:lnTo>
                      <a:pt x="2069" y="339"/>
                    </a:lnTo>
                    <a:lnTo>
                      <a:pt x="1977" y="319"/>
                    </a:lnTo>
                    <a:lnTo>
                      <a:pt x="1889" y="295"/>
                    </a:lnTo>
                    <a:lnTo>
                      <a:pt x="1804" y="266"/>
                    </a:lnTo>
                    <a:lnTo>
                      <a:pt x="1721" y="231"/>
                    </a:lnTo>
                    <a:lnTo>
                      <a:pt x="1761" y="291"/>
                    </a:lnTo>
                    <a:lnTo>
                      <a:pt x="1807" y="346"/>
                    </a:lnTo>
                    <a:lnTo>
                      <a:pt x="1860" y="397"/>
                    </a:lnTo>
                    <a:lnTo>
                      <a:pt x="1917" y="442"/>
                    </a:lnTo>
                    <a:lnTo>
                      <a:pt x="1982" y="481"/>
                    </a:lnTo>
                    <a:lnTo>
                      <a:pt x="2049" y="514"/>
                    </a:lnTo>
                    <a:lnTo>
                      <a:pt x="2122" y="541"/>
                    </a:lnTo>
                    <a:lnTo>
                      <a:pt x="2198" y="561"/>
                    </a:lnTo>
                    <a:lnTo>
                      <a:pt x="2276" y="573"/>
                    </a:lnTo>
                    <a:lnTo>
                      <a:pt x="2359" y="577"/>
                    </a:lnTo>
                    <a:lnTo>
                      <a:pt x="2441" y="573"/>
                    </a:lnTo>
                    <a:lnTo>
                      <a:pt x="2521" y="561"/>
                    </a:lnTo>
                    <a:lnTo>
                      <a:pt x="2597" y="541"/>
                    </a:lnTo>
                    <a:lnTo>
                      <a:pt x="2670" y="514"/>
                    </a:lnTo>
                    <a:lnTo>
                      <a:pt x="2738" y="480"/>
                    </a:lnTo>
                    <a:lnTo>
                      <a:pt x="2803" y="439"/>
                    </a:lnTo>
                    <a:lnTo>
                      <a:pt x="2860" y="394"/>
                    </a:lnTo>
                    <a:lnTo>
                      <a:pt x="2913" y="342"/>
                    </a:lnTo>
                    <a:lnTo>
                      <a:pt x="2959" y="286"/>
                    </a:lnTo>
                    <a:lnTo>
                      <a:pt x="2999" y="226"/>
                    </a:lnTo>
                    <a:close/>
                    <a:moveTo>
                      <a:pt x="3078" y="0"/>
                    </a:moveTo>
                    <a:lnTo>
                      <a:pt x="3236" y="76"/>
                    </a:lnTo>
                    <a:lnTo>
                      <a:pt x="4717" y="779"/>
                    </a:lnTo>
                    <a:lnTo>
                      <a:pt x="4126" y="1776"/>
                    </a:lnTo>
                    <a:lnTo>
                      <a:pt x="3683" y="1565"/>
                    </a:lnTo>
                    <a:lnTo>
                      <a:pt x="3683" y="2604"/>
                    </a:lnTo>
                    <a:lnTo>
                      <a:pt x="1034" y="2604"/>
                    </a:lnTo>
                    <a:lnTo>
                      <a:pt x="1034" y="1565"/>
                    </a:lnTo>
                    <a:lnTo>
                      <a:pt x="591" y="1776"/>
                    </a:lnTo>
                    <a:lnTo>
                      <a:pt x="0" y="779"/>
                    </a:lnTo>
                    <a:lnTo>
                      <a:pt x="1477" y="79"/>
                    </a:lnTo>
                    <a:lnTo>
                      <a:pt x="1635" y="3"/>
                    </a:lnTo>
                    <a:lnTo>
                      <a:pt x="1645" y="10"/>
                    </a:lnTo>
                    <a:lnTo>
                      <a:pt x="1717" y="55"/>
                    </a:lnTo>
                    <a:lnTo>
                      <a:pt x="1794" y="95"/>
                    </a:lnTo>
                    <a:lnTo>
                      <a:pt x="1876" y="129"/>
                    </a:lnTo>
                    <a:lnTo>
                      <a:pt x="1963" y="159"/>
                    </a:lnTo>
                    <a:lnTo>
                      <a:pt x="2056" y="182"/>
                    </a:lnTo>
                    <a:lnTo>
                      <a:pt x="2152" y="199"/>
                    </a:lnTo>
                    <a:lnTo>
                      <a:pt x="2252" y="211"/>
                    </a:lnTo>
                    <a:lnTo>
                      <a:pt x="2355" y="213"/>
                    </a:lnTo>
                    <a:lnTo>
                      <a:pt x="2448" y="211"/>
                    </a:lnTo>
                    <a:lnTo>
                      <a:pt x="2538" y="202"/>
                    </a:lnTo>
                    <a:lnTo>
                      <a:pt x="2627" y="188"/>
                    </a:lnTo>
                    <a:lnTo>
                      <a:pt x="2711" y="169"/>
                    </a:lnTo>
                    <a:lnTo>
                      <a:pt x="2791" y="145"/>
                    </a:lnTo>
                    <a:lnTo>
                      <a:pt x="2869" y="116"/>
                    </a:lnTo>
                    <a:lnTo>
                      <a:pt x="2942" y="82"/>
                    </a:lnTo>
                    <a:lnTo>
                      <a:pt x="3009" y="45"/>
                    </a:lnTo>
                    <a:lnTo>
                      <a:pt x="3072" y="5"/>
                    </a:lnTo>
                    <a:lnTo>
                      <a:pt x="307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8466951" y="3500719"/>
              <a:ext cx="501380" cy="255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3-11</a:t>
              </a:r>
            </a:p>
          </p:txBody>
        </p:sp>
      </p:grpSp>
      <p:sp>
        <p:nvSpPr>
          <p:cNvPr id="47" name="Rectangle 4"/>
          <p:cNvSpPr txBox="1">
            <a:spLocks noChangeArrowheads="1"/>
          </p:cNvSpPr>
          <p:nvPr/>
        </p:nvSpPr>
        <p:spPr bwMode="auto">
          <a:xfrm>
            <a:off x="1066992" y="136551"/>
            <a:ext cx="9407554" cy="615553"/>
          </a:xfrm>
          <a:prstGeom prst="rect">
            <a:avLst/>
          </a:prstGeom>
          <a:noFill/>
          <a:ln w="12700" cap="sq" algn="ctr">
            <a:noFill/>
            <a:miter lim="800000"/>
            <a:headEnd type="none" w="sm" len="sm"/>
            <a:tailEnd type="none" w="sm" len="sm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defRPr/>
            </a:pPr>
            <a:r>
              <a:rPr lang="en-US" sz="2000" b="1" kern="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Same as previous slide, but using horizontal stacked chart, and inserting blank series to pad out the results to look like individual charts.</a:t>
            </a:r>
          </a:p>
        </p:txBody>
      </p:sp>
      <p:grpSp>
        <p:nvGrpSpPr>
          <p:cNvPr id="11" name="Group 33"/>
          <p:cNvGrpSpPr/>
          <p:nvPr/>
        </p:nvGrpSpPr>
        <p:grpSpPr>
          <a:xfrm>
            <a:off x="9152469" y="6389050"/>
            <a:ext cx="1515531" cy="307777"/>
            <a:chOff x="7517807" y="6216134"/>
            <a:chExt cx="1620761" cy="307777"/>
          </a:xfrm>
        </p:grpSpPr>
        <p:sp>
          <p:nvSpPr>
            <p:cNvPr id="59" name="Rectangle 58"/>
            <p:cNvSpPr/>
            <p:nvPr/>
          </p:nvSpPr>
          <p:spPr>
            <a:xfrm>
              <a:off x="7687737" y="6216134"/>
              <a:ext cx="145083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000000"/>
                </a:buClr>
                <a:buSzPct val="100000"/>
              </a:pPr>
              <a:r>
                <a:rPr 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What movie is your most/second/third favorite?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517807" y="6256866"/>
              <a:ext cx="221316" cy="2286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?</a:t>
              </a:r>
            </a:p>
          </p:txBody>
        </p:sp>
      </p:grpSp>
      <p:sp>
        <p:nvSpPr>
          <p:cNvPr id="61" name="SubTitle"/>
          <p:cNvSpPr txBox="1"/>
          <p:nvPr/>
        </p:nvSpPr>
        <p:spPr>
          <a:xfrm>
            <a:off x="1914526" y="1123950"/>
            <a:ext cx="11334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Ranked by 3-11</a:t>
            </a:r>
          </a:p>
        </p:txBody>
      </p:sp>
      <p:grpSp>
        <p:nvGrpSpPr>
          <p:cNvPr id="12" name="Group 61"/>
          <p:cNvGrpSpPr/>
          <p:nvPr/>
        </p:nvGrpSpPr>
        <p:grpSpPr>
          <a:xfrm>
            <a:off x="1924580" y="1792215"/>
            <a:ext cx="378652" cy="4253392"/>
            <a:chOff x="185903" y="1667169"/>
            <a:chExt cx="378652" cy="4468139"/>
          </a:xfrm>
        </p:grpSpPr>
        <p:pic>
          <p:nvPicPr>
            <p:cNvPr id="23" name="Picture 5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1849" b="50179"/>
            <a:stretch>
              <a:fillRect/>
            </a:stretch>
          </p:blipFill>
          <p:spPr bwMode="auto">
            <a:xfrm>
              <a:off x="254055" y="4196062"/>
              <a:ext cx="242348" cy="2439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8" name="Picture 10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EFDFB"/>
                </a:clrFrom>
                <a:clrTo>
                  <a:srgbClr val="FEFDFB">
                    <a:alpha val="0"/>
                  </a:srgbClr>
                </a:clrTo>
              </a:clrChange>
            </a:blip>
            <a:srcRect r="2753" b="41813"/>
            <a:stretch>
              <a:fillRect/>
            </a:stretch>
          </p:blipFill>
          <p:spPr bwMode="auto">
            <a:xfrm>
              <a:off x="200795" y="2544359"/>
              <a:ext cx="348868" cy="250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24611" name="Picture 3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48075" y="1667169"/>
              <a:ext cx="254308" cy="275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5" name="Picture 16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03507" y="5015450"/>
              <a:ext cx="343444" cy="3490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6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43308" y="2810133"/>
              <a:ext cx="263842" cy="244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EFDFB"/>
                </a:clrFrom>
                <a:clrTo>
                  <a:srgbClr val="FEFDFB">
                    <a:alpha val="0"/>
                  </a:srgbClr>
                </a:clrTo>
              </a:clrChange>
            </a:blip>
            <a:srcRect t="4831" r="10006" b="45641"/>
            <a:stretch>
              <a:fillRect/>
            </a:stretch>
          </p:blipFill>
          <p:spPr bwMode="auto">
            <a:xfrm>
              <a:off x="233081" y="2265721"/>
              <a:ext cx="284296" cy="241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7" name="Picture 28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 r="476" b="43787"/>
            <a:stretch>
              <a:fillRect/>
            </a:stretch>
          </p:blipFill>
          <p:spPr bwMode="auto">
            <a:xfrm>
              <a:off x="233081" y="2000820"/>
              <a:ext cx="284296" cy="222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8" name="Picture 29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3441" b="38692"/>
            <a:stretch>
              <a:fillRect/>
            </a:stretch>
          </p:blipFill>
          <p:spPr bwMode="auto">
            <a:xfrm>
              <a:off x="293372" y="3924911"/>
              <a:ext cx="163714" cy="230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9" name="Picture 14"/>
            <p:cNvPicPr>
              <a:picLocks noChangeAspect="1" noChangeArrowheads="1"/>
            </p:cNvPicPr>
            <p:nvPr/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28057" y="3093831"/>
              <a:ext cx="294344" cy="2988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0" name="Picture 7"/>
            <p:cNvPicPr>
              <a:picLocks noChangeAspect="1" noChangeArrowheads="1"/>
            </p:cNvPicPr>
            <p:nvPr/>
          </p:nvPicPr>
          <p:blipFill>
            <a:blip r:embed="rId13" cstate="print">
              <a:clrChange>
                <a:clrFrom>
                  <a:srgbClr val="FFFFFD"/>
                </a:clrFrom>
                <a:clrTo>
                  <a:srgbClr val="FFFF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48154" y="3667651"/>
              <a:ext cx="254150" cy="25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" name="Picture 153" descr="Lightning McQueen head T"/>
            <p:cNvPicPr>
              <a:picLocks noChangeAspect="1" noChangeArrowheads="1"/>
            </p:cNvPicPr>
            <p:nvPr/>
          </p:nvPicPr>
          <p:blipFill>
            <a:blip r:embed="rId14" cstate="print"/>
            <a:stretch>
              <a:fillRect/>
            </a:stretch>
          </p:blipFill>
          <p:spPr bwMode="auto">
            <a:xfrm>
              <a:off x="185903" y="5396237"/>
              <a:ext cx="378652" cy="189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Picture 9"/>
            <p:cNvPicPr>
              <a:picLocks noChangeAspect="1" noChangeArrowheads="1"/>
            </p:cNvPicPr>
            <p:nvPr/>
          </p:nvPicPr>
          <p:blipFill>
            <a:blip r:embed="rId15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07170" y="4810372"/>
              <a:ext cx="136118" cy="240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3" name="Picture 18"/>
            <p:cNvPicPr>
              <a:picLocks noChangeAspect="1" noChangeArrowheads="1"/>
            </p:cNvPicPr>
            <p:nvPr/>
          </p:nvPicPr>
          <p:blipFill>
            <a:blip r:embed="rId1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40617" y="3359539"/>
              <a:ext cx="269224" cy="269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4" name="Picture 8"/>
            <p:cNvPicPr>
              <a:picLocks noChangeAspect="1" noChangeArrowheads="1"/>
            </p:cNvPicPr>
            <p:nvPr/>
          </p:nvPicPr>
          <p:blipFill>
            <a:blip r:embed="rId17" cstate="print">
              <a:clrChange>
                <a:clrFrom>
                  <a:srgbClr val="FEFEFC"/>
                </a:clrFrom>
                <a:clrTo>
                  <a:srgbClr val="FEFEFC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2199" y="4488026"/>
              <a:ext cx="246061" cy="250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5" name="Picture 2" descr="P:\150_Jagou\_Move to Closed\150-100109 &amp; 100537 US CSR 2010\Images\US Images 2010\Depiscable Me - T.tif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272822" y="5631726"/>
              <a:ext cx="204815" cy="245778"/>
            </a:xfrm>
            <a:prstGeom prst="rect">
              <a:avLst/>
            </a:prstGeom>
            <a:noFill/>
          </p:spPr>
        </p:pic>
        <p:pic>
          <p:nvPicPr>
            <p:cNvPr id="76" name="Picture 2" descr="\\cnc-unit-01p\Project\150_Jagou\150-120183 US CSR 2012\2012 ALL COUNTRIES CSR Character Images\HungerGames.jpg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216141" y="5922584"/>
              <a:ext cx="318177" cy="212724"/>
            </a:xfrm>
            <a:prstGeom prst="rect">
              <a:avLst/>
            </a:prstGeom>
            <a:noFill/>
          </p:spPr>
        </p:pic>
      </p:grpSp>
      <p:graphicFrame>
        <p:nvGraphicFramePr>
          <p:cNvPr id="62" name="Диаграмма 1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52782534"/>
              </p:ext>
            </p:extLst>
          </p:nvPr>
        </p:nvGraphicFramePr>
        <p:xfrm>
          <a:off x="3328632" y="1633823"/>
          <a:ext cx="7025293" cy="4537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sp>
        <p:nvSpPr>
          <p:cNvPr id="77" name="Oval 76"/>
          <p:cNvSpPr/>
          <p:nvPr/>
        </p:nvSpPr>
        <p:spPr>
          <a:xfrm>
            <a:off x="2608976" y="192947"/>
            <a:ext cx="3598877" cy="6795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Customer data!!</a:t>
            </a:r>
            <a:endParaRPr lang="en-GB" b="1" dirty="0"/>
          </a:p>
        </p:txBody>
      </p:sp>
      <p:sp>
        <p:nvSpPr>
          <p:cNvPr id="54" name="Rectangle 53"/>
          <p:cNvSpPr/>
          <p:nvPr/>
        </p:nvSpPr>
        <p:spPr>
          <a:xfrm>
            <a:off x="66675" y="0"/>
            <a:ext cx="19145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298732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132314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auto_fill_rows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0629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20216393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auto_fill_rows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95856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34313531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auto_fill_rows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19519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50985355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auto_fill_rows</a:t>
            </a:r>
            <a:r>
              <a:rPr lang="en-GB" dirty="0"/>
              <a:t>()</a:t>
            </a:r>
          </a:p>
        </p:txBody>
      </p:sp>
      <p:sp>
        <p:nvSpPr>
          <p:cNvPr id="2" name="Rectangle 1"/>
          <p:cNvSpPr/>
          <p:nvPr/>
        </p:nvSpPr>
        <p:spPr>
          <a:xfrm>
            <a:off x="66675" y="0"/>
            <a:ext cx="19145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2342187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57288748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auto_fill_rows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02555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58415316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auto_fill_rows</a:t>
            </a:r>
            <a:r>
              <a:rPr lang="en-GB" dirty="0"/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66675" y="0"/>
            <a:ext cx="19145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3815333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4816297"/>
              </p:ext>
            </p:extLst>
          </p:nvPr>
        </p:nvGraphicFramePr>
        <p:xfrm>
          <a:off x="623455" y="719666"/>
          <a:ext cx="9536545" cy="5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8036653" y="141322"/>
            <a:ext cx="4025114" cy="88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transformations.auto_fill_matrix</a:t>
            </a:r>
            <a:r>
              <a:rPr lang="en-GB" dirty="0"/>
              <a:t> module</a:t>
            </a:r>
          </a:p>
          <a:p>
            <a:pPr algn="ctr"/>
            <a:r>
              <a:rPr lang="en-GB" dirty="0" err="1"/>
              <a:t>auto_fill_rows</a:t>
            </a:r>
            <a:r>
              <a:rPr lang="en-GB" dirty="0"/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66675" y="0"/>
            <a:ext cx="191452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Uses table lookup</a:t>
            </a:r>
          </a:p>
        </p:txBody>
      </p:sp>
    </p:spTree>
    <p:extLst>
      <p:ext uri="{BB962C8B-B14F-4D97-AF65-F5344CB8AC3E}">
        <p14:creationId xmlns:p14="http://schemas.microsoft.com/office/powerpoint/2010/main" val="29748699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PresentationLink xmlns:i=&quot;http://www.w3.org/2001/XMLSchema-instance&quot; xmlns=&quot;http://www.forgetdata.com/Slides&quot;&gt;&lt;DataContext&gt;&lt;Connection xmlns:i=&quot;http://www.w3.org/2001/XMLSchema-instance&quot; xmlns=&quot;http://www.forgetdata.com/ReportingSuite&quot;&gt;&lt;ConnectionString&gt;C:\Projects\RepSuite\Releases\4.3\Forgetdata\Libraries\Lib\forgetdata\Scripts\transformations\utils\Master demo 2010.mtd&lt;/ConnectionString&gt;&lt;Name&gt;Item0&lt;/Name&gt;&lt;Provider&gt;SPSS MTD File Lite&lt;/Provider&gt;&lt;/Connection&gt;&lt;Connection xmlns:i=&quot;http://www.w3.org/2001/XMLSchema-instance&quot; xmlns=&quot;http://www.forgetdata.com/ReportingSuite&quot;&gt;&lt;ConnectionString&gt;C:\Projects\RepSuite\Releases\4.3\Forgetdata\Libraries\Lib\forgetdata\Scripts\transformations\utils\SmokeTest_v3.mtd&lt;/ConnectionString&gt;&lt;Name&gt;Item1&lt;/Name&gt;&lt;Provider&gt;SPSS MTD File Lite&lt;/Provider&gt;&lt;/Connection&gt;&lt;Connection xmlns:i=&quot;http://www.w3.org/2001/XMLSchema-instance&quot; xmlns=&quot;http://www.forgetdata.com/ReportingSuite&quot;&gt;&lt;ConnectionString&gt;C:\Users\ccurson\Google Drive\Projects\LRW\Memory issue Aug 2016\Q11_Ages 3-5_US Total Populated.mtd&lt;/ConnectionString&gt;&lt;Name&gt;Item2&lt;/Name&gt;&lt;Provider&gt;SPSS MTD File&lt;/Provider&gt;&lt;/Connection&gt;&lt;Connection xmlns:i=&quot;http://www.w3.org/2001/XMLSchema-instance&quot; xmlns=&quot;http://www.forgetdata.com/ReportingSuite&quot;&gt;&lt;ConnectionString&gt;C:\Users\ccurson\Google Drive\Projects\LRW\Memory issue Aug 2016\Q11_Ages 3-11_US Total Populated.mtd&lt;/ConnectionString&gt;&lt;Name&gt;Item3&lt;/Name&gt;&lt;Provider&gt;SPSS MTD File&lt;/Provider&gt;&lt;/Connection&gt;&lt;Connection xmlns:i=&quot;http://www.w3.org/2001/XMLSchema-instance&quot; xmlns=&quot;http://www.forgetdata.com/ReportingSuite&quot;&gt;&lt;ConnectionString&gt;C:\Users\ccurson\Google Drive\Projects\LRW\Memory issue Aug 2016\Q11_Ages 6-8_US Total Populated.mtd&lt;/ConnectionString&gt;&lt;Name&gt;Item4&lt;/Name&gt;&lt;Provider&gt;SPSS MTD File&lt;/Provider&gt;&lt;/Connection&gt;&lt;Connection xmlns:i=&quot;http://www.w3.org/2001/XMLSchema-instance&quot; xmlns=&quot;http://www.forgetdata.com/ReportingSuite&quot;&gt;&lt;ConnectionString&gt;C:\Users\ccurson\Google Drive\Projects\LRW\Memory issue Aug 2016\Q11_Ages 9-11_US Total Populated.mtd&lt;/ConnectionString&gt;&lt;Name&gt;Item5&lt;/Name&gt;&lt;Provider&gt;SPSS MTD File&lt;/Provider&gt;&lt;/Connection&gt;&lt;/DataContext&gt;&lt;Version&gt;4.2.0.0&lt;/Version&gt;&lt;/PresentationLink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Cell&lt;/d2p1:DataQueryType&gt;&lt;d2p1:RowSelection&gt;/0[1]&lt;/d2p1:RowSelection&gt;&lt;d2p1:TableName&gt;Table27&lt;/d2p1:TableName&gt;&lt;/d2p1:DataQueryItem&gt;&lt;d2p1:DataQueryItem&gt;&lt;d2p1:ColumnSelection&gt;/&lt;/d2p1:ColumnSelection&gt;&lt;d2p1:ConnectionName&gt;Item0&lt;/d2p1:ConnectionName&gt;&lt;d2p1:DataQueryType&gt;SelectCell&lt;/d2p1:DataQueryType&gt;&lt;d2p1:RowSelection&gt;/0[1]&lt;/d2p1:RowSelection&gt;&lt;d2p1:TableName&gt;Table34&lt;/d2p1:TableName&gt;&lt;/d2p1:DataQueryItem&gt;&lt;/d2p1:Items&gt;&lt;d2p1:RowCombinationSettings /&gt;&lt;d2p1:Transformation&gt;&lt;d2p1:PackagedScript&gt;&lt;d2p1:CreatedBy&gt;ccurson&lt;/d2p1:CreatedBy&gt;&lt;d2p1:LastUpdated&gt;2016-11-08T11:53:35.5069779+00:00&lt;/d2p1:LastUpdated&gt;&lt;d2p1:Script&gt;I29uIHJlZnJlc2gsIHJlc2V0IENvbHVtblNlbGVjdGlvbiBiYWNrIHRvIG9uZSBjZWxsDQpmb3IgaSBpbiByYW5nZSgwLDEwKToNCgl0cnk6DQoJCWlmIFF1ZXJ5Lkl0ZW1zW2ldLkNvbHVtblNlbGVjdGlvbiA9PSAiLyI6DQoJCQlRdWVyeS5JdGVtc1tpXS5Db2x1bW5TZWxlY3Rpb24gPSAiLzBbMV0iDQoJZXhjZXB0Og0KCQlwYXNzDQoJCQ0KaW1wb3J0IHRyYW5zZm9ybWF0aW9ucy5hdXRvX2ZpbGxfbWF0cml4IGFzIGF1dG9maWxsDQojaW1wb3J0IHRyYW5zZm9ybWF0aW9ucw0KI2Zyb20gdHJhbnNmb3JtYXRpb25zLnV0aWxzLnV0aWxpdGllcyBpbXBvcnQgZmluZF90YWJsZQ0KI3JlbG9hZChhdXRvZmlsbCkNCg0KDQpteV9jbGFzcyA9IGF1dG9maWxsLkZpbGxNYXRyaXgoTWF0cml4LCBDb25uZWN0aW9ucywgUXVlcnkpDQpteV9jbGFzcy5hdXRvX2ZpbGxfcm93cygpDQoNCg0KDQpNYXRyaXguTGFiZWwgPSAibXlfY2xhc3MuYXV0b19maWxsX3Jvd3MoKSB3aXRoIG11bHRpcGxlIGdyb3VwcyBhbmQgc2ltcGxpZnkgT0ZGIg==&lt;/d2p1:Script&gt;&lt;/d2p1:PackagedScript&gt;&lt;/d2p1:Transformation&gt;&lt;/Query&gt;&lt;Version&gt;4.2.0.0&lt;/Version&gt;&lt;/ShapeLink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7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34&lt;/d2p1:TableName&gt;&lt;/d2p1:DataQueryItem&gt;&lt;/d2p1:Items&gt;&lt;d2p1:RowCombinationSettings /&gt;&lt;d2p1:Simplify&gt;true&lt;/d2p1:Simplify&gt;&lt;d2p1:Transformation&gt;&lt;d2p1:PackagedScript&gt;&lt;d2p1:CreatedBy&gt;ccurson&lt;/d2p1:CreatedBy&gt;&lt;d2p1:LastUpdated&gt;2016-11-15T17:25:52.8105821+00:00&lt;/d2p1:LastUpdated&gt;&lt;d2p1:Script&gt;I29uIHJlZnJlc2gsIHJlc2V0IENvbHVtblNlbGVjdGlvbiBiYWNrIHRvIG9uZSBjZWxsDQpmb3IgaSBpbiByYW5nZSgwLDEwKToNCgl0cnk6DQoJCWlmIFF1ZXJ5Lkl0ZW1zW2ldLkNvbHVtblNlbGVjdGlvbiA9PSAiLyI6DQoJCQlRdWVyeS5JdGVtc1tpXS5Db2x1bW5TZWxlY3Rpb24gPSAiLzBbMV0iDQoJZXhjZXB0Og0KCQlwYXNzDQoJCQ0KaW1wb3J0IHRyYW5zZm9ybWF0aW9ucy5hdXRvX2ZpbGxfbWF0cml4IGFzIGF1dG9maWxsDQojaW1wb3J0IHRyYW5zZm9ybWF0aW9ucw0KI2Zyb20gdHJhbnNmb3JtYXRpb25zLnV0aWxzLnV0aWxpdGllcyBpbXBvcnQgZmluZF90YWJsZQ0KcmVsb2FkKGF1dG9maWxsKQ0KDQoNCm15X2NsYXNzID0gYXV0b2ZpbGwuRmlsbE1hdHJpeChNYXRyaXgsIENvbm5lY3Rpb25zLCBRdWVyeSkNCm15X2NsYXNzLmF1dG9fZmlsbF9yb3dzKCkNCg0KDQoNCk1hdHJpeC5MYWJlbCA9ICJteV9jbGFzcy5hdXRvX2ZpbGxfcm93cygpIHdpdGggbXVsdGlwbGUgZ3JvdXBzIHdpdGggU2ltcGxpZnki&lt;/d2p1:Script&gt;&lt;/d2p1:PackagedScript&gt;&lt;/d2p1:Transformation&gt;&lt;/Query&gt;&lt;Version&gt;4.2.0.0&lt;/Version&gt;&lt;/ShapeLink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&lt;/d2p1:RowSelection&gt;&lt;d2p1:TableName&gt;Table25&lt;/d2p1:TableName&gt;&lt;/d2p1:DataQueryItem&gt;&lt;d2p1:DataQueryItem&gt;&lt;d2p1:ColumnSelection&gt;/0[2]&lt;/d2p1:ColumnSelection&gt;&lt;d2p1:ConnectionName&gt;Item0&lt;/d2p1:ConnectionName&gt;&lt;d2p1:DataQueryType&gt;SelectCell&lt;/d2p1:DataQueryType&gt;&lt;d2p1:RowSelection&gt;/&lt;/d2p1:RowSelection&gt;&lt;d2p1:TableName&gt;Table25&lt;/d2p1:TableName&gt;&lt;/d2p1:DataQueryItem&gt;&lt;/d2p1:Items&gt;&lt;d2p1:RowCombinationSettings /&gt;&lt;d2p1:Transformation&gt;&lt;d2p1:PackagedScript&gt;&lt;d2p1:CreatedBy&gt;ccurson&lt;/d2p1:CreatedBy&gt;&lt;d2p1:LastUpdated&gt;2016-11-08T15:38:50.5990999+00:00&lt;/d2p1:LastUpdated&gt;&lt;d2p1:Script&gt;I29uIHJlZnJlc2gsIHJlc2V0IENvbHVtblNlbGVjdGlvbiBiYWNrIHRvIG9uZSBjZWxsDQpmb3IgaSBpbiByYW5nZSgwLDEwKToNCgl0cnk6DQoJCWlmIFF1ZXJ5Lkl0ZW1zW2ldLlJvd1NlbGVjdGlvbiA9PSAiLyI6DQoJCQlRdWVyeS5JdGVtc1tpXS5Sb3dTZWxlY3Rpb24gPSAiLzBbMV0iDQoJZXhjZXB0Og0KCQlwYXNzDQoJCQ0KaW1wb3J0IHRyYW5zZm9ybWF0aW9ucy5hdXRvX2ZpbGxfbWF0cml4IGFzIGF1dG9maWxsDQpteV9jbGFzcyA9IGF1dG9maWxsLkZpbGxNYXRyaXgoTWF0cml4LCBDb25uZWN0aW9ucywgUXVlcnkpDQpteV9jbGFzcy5hdXRvX2ZpbGxfY29sdW1ucygpDQoNCk1hdHJpeC5MYWJlbCA9ICJteV9jbGFzcy5hdXRvX2ZpbGxfY29sdW1ucygpIg0K&lt;/d2p1:Script&gt;&lt;/d2p1:PackagedScript&gt;&lt;/d2p1:Transformation&gt;&lt;/Query&gt;&lt;Version&gt;4.2.0.0&lt;/Version&gt;&lt;/ShapeLink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&lt;/d2p1:RowSelection&gt;&lt;d2p1:TableName&gt;Table25&lt;/d2p1:TableName&gt;&lt;/d2p1:DataQueryItem&gt;&lt;d2p1:DataQueryItem&gt;&lt;d2p1:ColumnSelection&gt;/0[2]&lt;/d2p1:ColumnSelection&gt;&lt;d2p1:ConnectionName&gt;Item0&lt;/d2p1:ConnectionName&gt;&lt;d2p1:DataQueryType&gt;SelectCell&lt;/d2p1:DataQueryType&gt;&lt;d2p1:RowSelection&gt;/&lt;/d2p1:RowSelection&gt;&lt;d2p1:TableName&gt;Table25&lt;/d2p1:TableName&gt;&lt;/d2p1:DataQueryItem&gt;&lt;/d2p1:Items&gt;&lt;d2p1:RowCombinationSettings /&gt;&lt;d2p1:Transformation&gt;&lt;d2p1:PackagedScript&gt;&lt;d2p1:CreatedBy&gt;ccurson&lt;/d2p1:CreatedBy&gt;&lt;d2p1:LastUpdated&gt;2016-11-08T15:38:40.3837133+00:00&lt;/d2p1:LastUpdated&gt;&lt;d2p1:Script&gt;I29uIHJlZnJlc2gsIHJlc2V0IENvbHVtblNlbGVjdGlvbiBiYWNrIHRvIG9uZSBjZWxsDQpmb3IgaSBpbiByYW5nZSgwLDEwKToNCgl0cnk6DQoJCWlmIFF1ZXJ5Lkl0ZW1zW2ldLlJvd1NlbGVjdGlvbiA9PSAiLyI6DQoJCQlRdWVyeS5JdGVtc1tpXS5Sb3dTZWxlY3Rpb24gPSAiLzBbMV0iDQoJZXhjZXB0Og0KCQlwYXNzDQppbXBvcnQgdHJhbnNmb3JtYXRpb25zLmF1dG9fZmlsbF9tYXRyaXggYXMgYXV0b2ZpbGwNCg0KbXlfY2xhc3MgPSBhdXRvZmlsbC5GaWxsTWF0cml4KE1hdHJpeCwgQ29ubmVjdGlvbnMsIFF1ZXJ5KQ0KbXlfY2xhc3MuYXV0b19maWxsX2NvbHVtbnMoMykNCg0KTWF0cml4LkxhYmVsID0gIm15X2NsYXNzLmF1dG9fZmlsbF9jb2x1bW5zKDMpIC0gZmlyc3QgMyBvbmx5Ig==&lt;/d2p1:Script&gt;&lt;/d2p1:PackagedScript&gt;&lt;/d2p1:Transformation&gt;&lt;/Query&gt;&lt;Version&gt;4.2.0.0&lt;/Version&gt;&lt;/ShapeLink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&lt;/d2p1:RowSelection&gt;&lt;d2p1:TableName&gt;Table25&lt;/d2p1:TableName&gt;&lt;/d2p1:DataQueryItem&gt;&lt;d2p1:DataQueryItem&gt;&lt;d2p1:ColumnSelection&gt;/0[2]&lt;/d2p1:ColumnSelection&gt;&lt;d2p1:ConnectionName&gt;Item0&lt;/d2p1:ConnectionName&gt;&lt;d2p1:DataQueryType&gt;SelectCell&lt;/d2p1:DataQueryType&gt;&lt;d2p1:RowSelection&gt;/&lt;/d2p1:RowSelection&gt;&lt;d2p1:TableName&gt;Table25&lt;/d2p1:TableName&gt;&lt;/d2p1:DataQueryItem&gt;&lt;/d2p1:Items&gt;&lt;d2p1:RowCombinationSettings /&gt;&lt;d2p1:Transformation&gt;&lt;d2p1:PackagedScript&gt;&lt;d2p1:CreatedBy&gt;ccurson&lt;/d2p1:CreatedBy&gt;&lt;d2p1:LastUpdated&gt;2016-11-08T15:39:23.5361946+00:00&lt;/d2p1:LastUpdated&gt;&lt;d2p1:Script&gt;I29uIHJlZnJlc2gsIHJlc2V0IENvbHVtblNlbGVjdGlvbiBiYWNrIHRvIG9uZSBjZWxsDQpmb3IgaSBpbiByYW5nZSgwLDEwKToNCgl0cnk6DQoJCWlmIFF1ZXJ5Lkl0ZW1zW2ldLlJvd1NlbGVjdGlvbiA9PSAiLyI6DQoJCQlRdWVyeS5JdGVtc1tpXS5Sb3dTZWxlY3Rpb24gPSAiLzBbMV0iDQoJZXhjZXB0Og0KCQlwYXNzDQppbXBvcnQgdHJhbnNmb3JtYXRpb25zLmF1dG9fZmlsbF9tYXRyaXggYXMgYXV0b2ZpbGwNCiNpbXBvcnQgdHJhbnNmb3JtYXRpb25zDQojZnJvbSB0cmFuc2Zvcm1hdGlvbnMudXRpbHMudXRpbGl0aWVzIGltcG9ydCBmaW5kX3RhYmxlDQojcmVsb2FkKGF1dG9maWxsKQ0KDQpteV9jbGFzcyA9IGF1dG9maWxsLkZpbGxNYXRyaXgoTWF0cml4LCBDb25uZWN0aW9ucywgUXVlcnkpDQpteV9jbGFzcy5hdXRvX2ZpbGxfY29sdW1ucyg1LCBzb3J0PVRydWUpDQoNCk1hdHJpeC5MYWJlbCA9ICJteV9jbGFzcy5hdXRvX2ZpbGxfY29sdW1ucyg1KSAtIGZpcnN0IDUgb25seSBhbmQgc29ydGVkIg==&lt;/d2p1:Script&gt;&lt;/d2p1:PackagedScript&gt;&lt;/d2p1:Transformation&gt;&lt;/Query&gt;&lt;Version&gt;4.2.0.0&lt;/Version&gt;&lt;/ShapeLink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9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7&lt;/d2p1:TableName&gt;&lt;/d2p1:DataQueryItem&gt;&lt;/d2p1:Items&gt;&lt;d2p1:RowCombinationSettings /&gt;&lt;d2p1:Simplify&gt;true&lt;/d2p1:Simplify&gt;&lt;d2p1:Transformation&gt;&lt;d2p1:PackagedScript&gt;&lt;d2p1:CreatedBy&gt;ccurson&lt;/d2p1:CreatedBy&gt;&lt;d2p1:LastUpdated&gt;2016-11-08T15:40:30.4235498+00:00&lt;/d2p1:LastUpdated&gt;&lt;d2p1:Script&gt;I29uIHJlZnJlc2gsIHJlc2V0IENvbHVtblNlbGVjdGlvbiBiYWNrIHRvIG9uZSBjZWxsDQpmb3IgaSBpbiByYW5nZSgwLDEwKToNCgl0cnk6DQoJCWlmIFF1ZXJ5Lkl0ZW1zW2ldLlJvd1NlbGVjdGlvbiA9PSAiLyI6DQoJCQlRdWVyeS5JdGVtc1tpXS5Sb3dTZWxlY3Rpb24gPSAiLzBbMV0iDQoJZXhjZXB0Og0KCQlwYXNzDQppbXBvcnQgdHJhbnNmb3JtYXRpb25zLmF1dG9fZmlsbF9tYXRyaXggYXMgYXV0b2ZpbGwNCiNpbXBvcnQgdHJhbnNmb3JtYXRpb25zDQojZnJvbSB0cmFuc2Zvcm1hdGlvbnMudXRpbHMudXRpbGl0aWVzIGltcG9ydCBmaW5kX3RhYmxlDQojcmVsb2FkKGF1dG9maWxsKQ0KDQoNCm15X2NsYXNzID0gYXV0b2ZpbGwuRmlsbE1hdHJpeChNYXRyaXgsIENvbm5lY3Rpb25zLCBRdWVyeSkNCm15X2NsYXNzLmF1dG9fZmlsbF9jb2x1bW5zKCkNCg0KDQoNCk1hdHJpeC5MYWJlbCA9ICJteV9jbGFzcy5hdXRvX2ZpbGxfY29sdW1ucygpIHdpdGggc2ltcGxpZnki&lt;/d2p1:Script&gt;&lt;/d2p1:PackagedScript&gt;&lt;/d2p1:Transformation&gt;&lt;/Query&gt;&lt;Version&gt;4.2.0.0&lt;/Version&gt;&lt;/ShapeLink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9&lt;/d2p1:TableName&gt;&lt;/d2p1:DataQueryItem&gt;&lt;d2p1:DataQueryItem&gt;&lt;d2p1:ColumnSelection&gt;/0[2]&lt;/d2p1:ColumnSelection&gt;&lt;d2p1:ConnectionName&gt;Item0&lt;/d2p1:ConnectionName&gt;&lt;d2p1:DataQueryType&gt;SelectCell&lt;/d2p1:DataQueryType&gt;&lt;d2p1:RowSelection&gt;/0[1]&lt;/d2p1:RowSelection&gt;&lt;d2p1:TableName&gt;Table29&lt;/d2p1:TableName&gt;&lt;/d2p1:DataQueryItem&gt;&lt;/d2p1:Items&gt;&lt;d2p1:RowCombinationSettings /&gt;&lt;d2p1:Simplify&gt;true&lt;/d2p1:Simplify&gt;&lt;d2p1:Transformation&gt;&lt;d2p1:PackagedScript&gt;&lt;d2p1:CreatedBy&gt;ccurson&lt;/d2p1:CreatedBy&gt;&lt;d2p1:LastUpdated&gt;2016-11-08T15:41:12.5831458+00:00&lt;/d2p1:LastUpdated&gt;&lt;d2p1:Script&gt;I29uIHJlZnJlc2gsIHJlc2V0IENvbHVtblNlbGVjdGlvbiBiYWNrIHRvIG9uZSBjZWxsDQpmb3IgaSBpbiByYW5nZSgwLDEwKToNCgl0cnk6DQoJCWlmIFF1ZXJ5Lkl0ZW1zW2ldLlJvd1NlbGVjdGlvbiA9PSAiLyI6DQoJCQlRdWVyeS5JdGVtc1tpXS5Sb3dTZWxlY3Rpb24gPSAiLzBbMV0iDQoJZXhjZXB0Og0KCQlwYXNzDQppbXBvcnQgdHJhbnNmb3JtYXRpb25zLmF1dG9fZmlsbF9tYXRyaXggYXMgYXV0b2ZpbGwNCiNpbXBvcnQgdHJhbnNmb3JtYXRpb25zDQojZnJvbSB0cmFuc2Zvcm1hdGlvbnMudXRpbHMudXRpbGl0aWVzIGltcG9ydCBmaW5kX3RhYmxlDQojcmVsb2FkKGF1dG9maWxsKQ0KDQoNCm15X2NsYXNzID0gYXV0b2ZpbGwuRmlsbE1hdHJpeChNYXRyaXgsIENvbm5lY3Rpb25zLCBRdWVyeSkNCm15X2NsYXNzLmF1dG9fZmlsbF9jb2x1bW5zKDMpDQoNCg0KDQpNYXRyaXguTGFiZWwgPSAibXlfY2xhc3MuYXV0b19maWxsX2NvbHVtbnMoMykgd2l0aCAnc2ltcGxpZnknIHNlbGVjdGVkIg==&lt;/d2p1:Script&gt;&lt;/d2p1:PackagedScript&gt;&lt;/d2p1:Transformation&gt;&lt;/Query&gt;&lt;Version&gt;4.2.0.0&lt;/Version&gt;&lt;/ShapeLink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9&lt;/d2p1:TableName&gt;&lt;/d2p1:DataQueryItem&gt;&lt;d2p1:DataQueryItem&gt;&lt;d2p1:ColumnSelection&gt;/0[2]&lt;/d2p1:ColumnSelection&gt;&lt;d2p1:ConnectionName&gt;Item0&lt;/d2p1:ConnectionName&gt;&lt;d2p1:DataQueryType&gt;SelectCell&lt;/d2p1:DataQueryType&gt;&lt;d2p1:RowSelection&gt;/0[2]&lt;/d2p1:RowSelection&gt;&lt;d2p1:TableName&gt;Table29&lt;/d2p1:TableName&gt;&lt;/d2p1:DataQueryItem&gt;&lt;/d2p1:Items&gt;&lt;d2p1:RowCombinationSettings /&gt;&lt;d2p1:Simplify&gt;true&lt;/d2p1:Simplify&gt;&lt;d2p1:Transformation&gt;&lt;d2p1:PackagedScript&gt;&lt;d2p1:CreatedBy&gt;ccurson&lt;/d2p1:CreatedBy&gt;&lt;d2p1:LastUpdated&gt;2016-11-08T15:41:48.609249+00:00&lt;/d2p1:LastUpdated&gt;&lt;d2p1:Script&gt;I29uIHJlZnJlc2gsIHJlc2V0IENvbHVtblNlbGVjdGlvbiBiYWNrIHRvIG9uZSBjZWxsDQpmb3IgaSBpbiByYW5nZSgwLDEwKToNCgl0cnk6DQoJCWlmIFF1ZXJ5Lkl0ZW1zW2ldLlJvd1NlbGVjdGlvbiA9PSAiLyI6DQoJCQlRdWVyeS5JdGVtc1tpXS5Sb3dTZWxlY3Rpb24gPSAiLzBbMV0iDQoJZXhjZXB0Og0KCQlwYXNzDQoJCQ0KaW1wb3J0IHRyYW5zZm9ybWF0aW9ucy5hdXRvX2ZpbGxfbWF0cml4IGFzIGF1dG9maWxsDQojaW1wb3J0IHRyYW5zZm9ybWF0aW9ucw0KI2Zyb20gdHJhbnNmb3JtYXRpb25zLnV0aWxzLnV0aWxpdGllcyBpbXBvcnQgZmluZF90YWJsZQ0KI3JlbG9hZChhdXRvZmlsbCkNCg0KDQpteV9jbGFzcyA9IGF1dG9maWxsLkZpbGxNYXRyaXgoTWF0cml4LCBDb25uZWN0aW9ucywgUXVlcnkpDQpteV9jbGFzcy5hdXRvX2ZpbGxfY29sdW1ucyg1LCBzb3J0PVRydWUpDQoNCg0KDQpNYXRyaXguTGFiZWwgPSAibXlfY2xhc3MuYXV0b19maWxsX2NvbHVtbnMoNSwgc29ydD1UcnVlKSB3aXRoICdzaW1wbGlmeScgc2VsZWN0ZWQi&lt;/d2p1:Script&gt;&lt;/d2p1:PackagedScript&gt;&lt;/d2p1:Transformation&gt;&lt;/Query&gt;&lt;Version&gt;4.2.0.0&lt;/Version&gt;&lt;/ShapeLink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2]&lt;/d2p1:RowSelection&gt;&lt;d2p1:TableName&gt;Table29&lt;/d2p1:TableName&gt;&lt;/d2p1:DataQueryItem&gt;&lt;d2p1:DataQueryItem&gt;&lt;d2p1:ColumnSelection&gt;/0[2]&lt;/d2p1:ColumnSelection&gt;&lt;d2p1:ConnectionName&gt;Item0&lt;/d2p1:ConnectionName&gt;&lt;d2p1:DataQueryType&gt;SelectCell&lt;/d2p1:DataQueryType&gt;&lt;d2p1:RowSelection&gt;/0[2]&lt;/d2p1:RowSelection&gt;&lt;d2p1:TableName&gt;Table29&lt;/d2p1:TableName&gt;&lt;/d2p1:DataQueryItem&gt;&lt;/d2p1:Items&gt;&lt;d2p1:RowCombinationSettings /&gt;&lt;d2p1:Simplify&gt;true&lt;/d2p1:Simplify&gt;&lt;d2p1:SwitchRowsAndColumns&gt;true&lt;/d2p1:SwitchRowsAndColumns&gt;&lt;d2p1:Transformation&gt;&lt;d2p1:PackagedScript&gt;&lt;d2p1:CreatedBy&gt;ccurson&lt;/d2p1:CreatedBy&gt;&lt;d2p1:LastUpdated&gt;2016-11-08T15:42:28.5365552+00:00&lt;/d2p1:LastUpdated&gt;&lt;d2p1:Script&gt;I29uIHJlZnJlc2gsIHJlc2V0IENvbHVtblNlbGVjdGlvbiBiYWNrIHRvIG9uZSBjZWxsDQpmb3IgaSBpbiByYW5nZSgwLDEwKToNCgl0cnk6DQoJCWlmIFF1ZXJ5Lkl0ZW1zW2ldLlJvd1NlbGVjdGlvbiA9PSAiLyI6DQoJCQlRdWVyeS5JdGVtc1tpXS5Sb3dTZWxlY3Rpb24gPSAiLzBbMV0iDQoJZXhjZXB0Og0KCQlwYXNzDQoJCQ0KCQkNCmltcG9ydCB0cmFuc2Zvcm1hdGlvbnMuYXV0b19maWxsX21hdHJpeCBhcyBhdXRvZmlsbA0KI2ltcG9ydCB0cmFuc2Zvcm1hdGlvbnMNCiNmcm9tIHRyYW5zZm9ybWF0aW9ucy51dGlscy51dGlsaXRpZXMgaW1wb3J0IGZpbmRfdGFibGUNCiNyZWxvYWQoYXV0b2ZpbGwpDQoNCg0KbXlfY2xhc3MgPSBhdXRvZmlsbC5GaWxsTWF0cml4KE1hdHJpeCwgQ29ubmVjdGlvbnMsIFF1ZXJ5KQ0KbXlfY2xhc3MuYXV0b19maWxsX2NvbHVtbnMoKQ0KDQoNCg0KTWF0cml4LkxhYmVsID0gIm15X2NsYXNzLmF1dG9fZmlsbF9jb2x1bW5zKCkgd2l0aCBzaW1wbGlmeSBhbmQgZmxpcC1kYXRhIHNlbGVjdGVkIg==&lt;/d2p1:Script&gt;&lt;/d2p1:PackagedScript&gt;&lt;/d2p1:Transformation&gt;&lt;/Query&gt;&lt;Version&gt;4.2.0.0&lt;/Version&gt;&lt;/ShapeLink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1]&lt;/d2p1:RowSelection&gt;&lt;d2p1:TableName&gt;Table29&lt;/d2p1:TableName&gt;&lt;/d2p1:DataQueryItem&gt;&lt;d2p1:DataQueryItem&gt;&lt;d2p1:ColumnSelection&gt;/0[2]&lt;/d2p1:ColumnSelection&gt;&lt;d2p1:ConnectionName&gt;Item0&lt;/d2p1:ConnectionName&gt;&lt;d2p1:DataQueryType&gt;SelectCell&lt;/d2p1:DataQueryType&gt;&lt;d2p1:RowSelection&gt;/0[2]&lt;/d2p1:RowSelection&gt;&lt;d2p1:TableName&gt;Table29&lt;/d2p1:TableName&gt;&lt;/d2p1:DataQueryItem&gt;&lt;/d2p1:Items&gt;&lt;d2p1:RowCombinationSettings /&gt;&lt;d2p1:Simplify&gt;true&lt;/d2p1:Simplify&gt;&lt;d2p1:SwitchRowsAndColumns&gt;true&lt;/d2p1:SwitchRowsAndColumns&gt;&lt;d2p1:Transformation&gt;&lt;d2p1:PackagedScript&gt;&lt;d2p1:CreatedBy&gt;ccurson&lt;/d2p1:CreatedBy&gt;&lt;d2p1:LastUpdated&gt;2016-11-08T15:42:55.599619+00:00&lt;/d2p1:LastUpdated&gt;&lt;d2p1:Script&gt;aW1wb3J0IHRyYW5zZm9ybWF0aW9ucy5hdXRvX2ZpbGxfbWF0cml4IGFzIGF1dG9maWxsDQojaW1wb3J0IHRyYW5zZm9ybWF0aW9ucw0KI2Zyb20gdHJhbnNmb3JtYXRpb25zLnV0aWxzLnV0aWxpdGllcyBpbXBvcnQgZmluZF90YWJsZQ0KI3JlbG9hZChhdXRvZmlsbCkNCg0KDQpteV9jbGFzcyA9IGF1dG9maWxsLkZpbGxNYXRyaXgoTWF0cml4LCBDb25uZWN0aW9ucywgUXVlcnkpDQpteV9jbGFzcy5hdXRvX2ZpbGxfY29sdW1ucyg1KQ0KDQoNCg0KTWF0cml4LkxhYmVsID0gIm15X2NsYXNzLmF1dG9fZmlsbF9jb2x1bW5zKDUpIHdpdGggJ3NpbXBsaWZ5JyBhbmQgZmxpcC1kYXRhIHNlbGVjdGVkIg==&lt;/d2p1:Script&gt;&lt;/d2p1:PackagedScript&gt;&lt;/d2p1:Transformation&gt;&lt;/Query&gt;&lt;Version&gt;4.2.0.0&lt;/Version&gt;&lt;/ShapeLink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Cell&lt;/d2p1:DataQueryType&gt;&lt;d2p1:RowSelection&gt;/0[1]/0[6]&lt;/d2p1:RowSelection&gt;&lt;d2p1:TableName&gt;Table25&lt;/d2p1:TableName&gt;&lt;/d2p1:DataQueryItem&gt;&lt;d2p1:DataQueryItem&gt;&lt;d2p1:ColumnSelection&gt;/&lt;/d2p1:ColumnSelection&gt;&lt;d2p1:ConnectionName&gt;Item0&lt;/d2p1:ConnectionName&gt;&lt;d2p1:DataQueryType&gt;SelectCell&lt;/d2p1:DataQueryType&gt;&lt;d2p1:RowSelection&gt;/0[1]/0[9]&lt;/d2p1:RowSelection&gt;&lt;d2p1:TableName&gt;Table25&lt;/d2p1:TableName&gt;&lt;/d2p1:DataQueryItem&gt;&lt;d2p1:DataQueryItem&gt;&lt;d2p1:ColumnSelection&gt;/&lt;/d2p1:ColumnSelection&gt;&lt;d2p1:ConnectionName&gt;Item0&lt;/d2p1:ConnectionName&gt;&lt;d2p1:DataQueryType&gt;SelectCell&lt;/d2p1:DataQueryType&gt;&lt;d2p1:RowSelection&gt;/0[1]/0[8]&lt;/d2p1:RowSelection&gt;&lt;d2p1:TableName&gt;Table25&lt;/d2p1:TableName&gt;&lt;/d2p1:DataQueryItem&gt;&lt;/d2p1:Items&gt;&lt;d2p1:RowCombinationSettings /&gt;&lt;d2p1:Transformation&gt;&lt;d2p1:PackagedScript&gt;&lt;d2p1:CreatedBy&gt;ccurson&lt;/d2p1:CreatedBy&gt;&lt;d2p1:LastUpdated&gt;2016-11-15T13:35:02.2497718+00:00&lt;/d2p1:LastUpdated&gt;&lt;d2p1:Script&gt;I29uIHJlZnJlc2gsIHJlc2V0IENvbHVtblNlbGVjdGlvbiBiYWNrIHRvIG9uZSBjZWxsDQpmb3IgaSBpbiByYW5nZSgwLDEwKToNCgl0cnk6DQoJCWlmIFF1ZXJ5Lkl0ZW1zW2ldLkNvbHVtblNlbGVjdGlvbiA9PSAiLyI6DQoJCQlRdWVyeS5JdGVtc1tpXS5Db2x1bW5TZWxlY3Rpb24gPSAiLzBbMV0iDQoJZXhjZXB0Og0KCQlwYXNzDQoJCQ0KaW1wb3J0IHRyYW5zZm9ybWF0aW9ucy5hdXRvX2ZpbGxfbWF0cml4IGFzIGF1dG9maWxsDQpteV9jbGFzcyA9IGF1dG9maWxsLkZpbGxNYXRyaXgoTWF0cml4LCBDb25uZWN0aW9ucywgUXVlcnkpDQpteV9jbGFzcy5hdXRvX2ZpbGxfcm93cygpDQoNCk1hdHJpeC5MYWJlbCA9ICJteV9jbGFzcy5hdXRvX2ZpbGxfcm93cygpIg0K&lt;/d2p1:Script&gt;&lt;/d2p1:PackagedScript&gt;&lt;/d2p1:Transformation&gt;&lt;/Query&gt;&lt;Version&gt;4.2.0.0&lt;/Version&gt;&lt;/ShapeLink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&lt;/d2p1:RowSelection&gt;&lt;d2p1:TableName&gt;Table27&lt;/d2p1:TableName&gt;&lt;/d2p1:DataQueryItem&gt;&lt;d2p1:DataQueryItem&gt;&lt;d2p1:ColumnSelection&gt;/0[2]&lt;/d2p1:ColumnSelection&gt;&lt;d2p1:ConnectionName&gt;Item0&lt;/d2p1:ConnectionName&gt;&lt;d2p1:DataQueryType&gt;SelectCell&lt;/d2p1:DataQueryType&gt;&lt;d2p1:RowSelection&gt;/&lt;/d2p1:RowSelection&gt;&lt;d2p1:TableName&gt;Table27&lt;/d2p1:TableName&gt;&lt;/d2p1:DataQueryItem&gt;&lt;/d2p1:Items&gt;&lt;d2p1:RowCombinationSettings /&gt;&lt;d2p1:Transformation&gt;&lt;d2p1:PackagedScript&gt;&lt;d2p1:CreatedBy&gt;ccurson&lt;/d2p1:CreatedBy&gt;&lt;d2p1:LastUpdated&gt;2016-11-08T15:43:43.2085704+00:00&lt;/d2p1:LastUpdated&gt;&lt;d2p1:Script&gt;I29uIHJlZnJlc2gsIHJlc2V0IENvbHVtblNlbGVjdGlvbiBiYWNrIHRvIG9uZSBjZWxsDQpmb3IgaSBpbiByYW5nZSgwLDEwKToNCgl0cnk6DQoJCWlmIFF1ZXJ5Lkl0ZW1zW2ldLlJvd1NlbGVjdGlvbiA9PSAiLyI6DQoJCQlRdWVyeS5JdGVtc1tpXS5Sb3dTZWxlY3Rpb24gPSAiLzBbMV0iDQoJZXhjZXB0Og0KCQlwYXNzDQoJCQ0KaW1wb3J0IHRyYW5zZm9ybWF0aW9ucy5hdXRvX2ZpbGxfbWF0cml4IGFzIGF1dG9maWxsDQojaW1wb3J0IHRyYW5zZm9ybWF0aW9ucw0KI2Zyb20gdHJhbnNmb3JtYXRpb25zLnV0aWxzLnV0aWxpdGllcyBpbXBvcnQgZmluZF90YWJsZQ0KI3JlbG9hZChhdXRvZmlsbCkNCg0KDQpteV9jbGFzcyA9IGF1dG9maWxsLkZpbGxNYXRyaXgoTWF0cml4LCBDb25uZWN0aW9ucywgUXVlcnkpDQpteV9jbGFzcy5hdXRvX2ZpbGxfY29sdW1ucygpDQoNCg0KDQpNYXRyaXguTGFiZWwgPSAibXlfY2xhc3MuYXV0b19maWxsX2NvbHVtbnMoKSB3aXRoIG11bHRpcGxlIGdyb3VwcyBhbmQgc2ltcGxpZnkgT0ZGIg==&lt;/d2p1:Script&gt;&lt;/d2p1:PackagedScript&gt;&lt;/d2p1:Transformation&gt;&lt;/Query&gt;&lt;Version&gt;4.2.0.0&lt;/Version&gt;&lt;/ShapeLink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2]&lt;/d2p1:RowSelection&gt;&lt;d2p1:TableName&gt;Table27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0[2]&lt;/d2p1:RowSelection&gt;&lt;d2p1:TableName&gt;Table34&lt;/d2p1:TableName&gt;&lt;/d2p1:DataQueryItem&gt;&lt;/d2p1:Items&gt;&lt;d2p1:RowCombinationSettings /&gt;&lt;d2p1:Simplify&gt;true&lt;/d2p1:Simplify&gt;&lt;d2p1:Transformation&gt;&lt;d2p1:PackagedScript&gt;&lt;d2p1:CreatedBy&gt;ccurson&lt;/d2p1:CreatedBy&gt;&lt;d2p1:LastUpdated&gt;2016-11-15T17:26:44.1137735+00:00&lt;/d2p1:LastUpdated&gt;&lt;d2p1:Script&gt;I29uIHJlZnJlc2gsIHJlc2V0IENvbHVtblNlbGVjdGlvbiBiYWNrIHRvIG9uZSBjZWxsDQpmb3IgaSBpbiByYW5nZSgwLDEwKToNCgl0cnk6DQoJCWlmIFF1ZXJ5Lkl0ZW1zW2ldLlJvd1NlbGVjdGlvbiA9PSAiLyI6DQoJCQlRdWVyeS5JdGVtc1tpXS5Sb3dTZWxlY3Rpb24gPSAiLzBbMV0iDQoJZXhjZXB0Og0KCQlwYXNzDQoJCQ0KaW1wb3J0IHRyYW5zZm9ybWF0aW9ucy5hdXRvX2ZpbGxfbWF0cml4IGFzIGF1dG9maWxsDQojaW1wb3J0IHRyYW5zZm9ybWF0aW9ucw0KI2Zyb20gdHJhbnNmb3JtYXRpb25zLnV0aWxzLnV0aWxpdGllcyBpbXBvcnQgZmluZF90YWJsZQ0KcmVsb2FkKGF1dG9maWxsKQ0KDQoNCm15X2NsYXNzID0gYXV0b2ZpbGwuRmlsbE1hdHJpeChNYXRyaXgsIENvbm5lY3Rpb25zLCBRdWVyeSkNCm15X2NsYXNzLmF1dG9fZmlsbF9jb2x1bW5zKCkNCg0KDQoNCk1hdHJpeC5MYWJlbCA9ICJteV9jbGFzcy5hdXRvX2ZpbGxfY29sdW1ucygpIHdpdGggbXVsdGlwbGUgZ3JvdXBzIHdpdGggU2ltcGxpZnki&lt;/d2p1:Script&gt;&lt;/d2p1:PackagedScript&gt;&lt;/d2p1:Transformation&gt;&lt;/Query&gt;&lt;Version&gt;4.2.0.0&lt;/Version&gt;&lt;/ShapeLink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&gt;&lt;d2p1:Reverse&gt;true&lt;/d2p1:Reverse&gt;&lt;d2p1:ShowHiddenMembers&gt;true&lt;/d2p1:ShowHiddenMembers&gt;&lt;/d2p1:ColumnCombinationSettings&gt;&lt;d2p1:Items&gt;&lt;d2p1:DataQueryItem&gt;&lt;d2p1:ColumnSelection&gt;/0[0]&lt;/d2p1:ColumnSelection&gt;&lt;d2p1:ConnectionName&gt;Item0&lt;/d2p1:ConnectionName&gt;&lt;d2p1:DataQueryType&gt;SelectColumn&lt;/d2p1:DataQueryType&gt;&lt;d2p1:RowSelection&gt;/&lt;/d2p1:RowSelection&gt;&lt;d2p1:TableName&gt;Table26&lt;/d2p1:TableName&gt;&lt;/d2p1:DataQueryItem&gt;&lt;/d2p1:Items&gt;&lt;d2p1:RowCombinationSettings&gt;&lt;d2p1:IgnoredTypes xmlns:d4p1=&quot;http://schemas.microsoft.com/2003/10/Serialization/Arrays&quot;&gt;&lt;d4p1:string&gt;Category&lt;/d4p1:string&gt;&lt;/d2p1:IgnoredTypes&gt;&lt;d2p1:Reverse&gt;true&lt;/d2p1:Reverse&gt;&lt;/d2p1:RowCombinationSettings&gt;&lt;d2p1:Transformation&gt;&lt;d2p1:PackagedScript&gt;&lt;d2p1:CreatedBy&gt;ccurson&lt;/d2p1:CreatedBy&gt;&lt;d2p1:LastUpdated&gt;2016-11-17T14:27:24.6555141+00:00&lt;/d2p1:LastUpdated&gt;&lt;d2p1:Script&gt;aW1wb3J0IHRyYW5zZm9ybWF0aW9ucyBhcyB0cg0KbXljbHMgPSB0ci5NYXRyaXhNYW5pcHVsYXRvcihNYXRyaXgpDQoNCm15Y2xzLnNvcnRfcm93cygpDQoNCk1hdHJpeC5MYWJlbCA9ICJJZiBzb3J0aW5nIGJldHdlZW4gR3JvdXBzIGlzIG5lZWRlZCwgZWcgVG9wMiB0aGVuLCBzZWxlY3QgQ29sdW1uIGFuZCB1c2UgRXhjbHVkZSBpdGVtcyBvZiB0aGlzIHR5cGUsIGFuZCB0aGVuIHNvcnQuICBHcm91cCBOYW1lcyBhcmUgYWRkZWQgaW50aGlzIGNhc2UiDQo=&lt;/d2p1:Script&gt;&lt;/d2p1:PackagedScript&gt;&lt;/d2p1:Transformation&gt;&lt;/Query&gt;&lt;Version&gt;4.2.0.0&lt;/Version&gt;&lt;/ShapeLink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&gt;&lt;d2p1:MergeGroupsByName&gt;true&lt;/d2p1:MergeGroupsByName&gt;&lt;d2p1:MergeMembersByName&gt;true&lt;/d2p1:MergeMembersByName&gt;&lt;d2p1:Reverse&gt;true&lt;/d2p1:Reverse&gt;&lt;d2p1:ShowHiddenMembers&gt;true&lt;/d2p1:ShowHiddenMembers&gt;&lt;/d2p1:ColumnCombinationSettings&gt;&lt;d2p1:Items&gt;&lt;d2p1:DataQueryItem&gt;&lt;d2p1:ColumnSelection&gt;/0[0]&lt;/d2p1:ColumnSelection&gt;&lt;d2p1:ConnectionName&gt;Item0&lt;/d2p1:ConnectionName&gt;&lt;d2p1:DataQueryType&gt;SelectCell&lt;/d2p1:DataQueryType&gt;&lt;d2p1:RowSelection&gt;/&lt;/d2p1:RowSelection&gt;&lt;d2p1:TableName&gt;Table13&lt;/d2p1:TableName&gt;&lt;/d2p1:DataQueryItem&gt;&lt;d2p1:DataQueryItem&gt;&lt;d2p1:ColumnSelection&gt;/0[0]&lt;/d2p1:ColumnSelection&gt;&lt;d2p1:ConnectionName&gt;Item0&lt;/d2p1:ConnectionName&gt;&lt;d2p1:DataQueryType&gt;SelectCell&lt;/d2p1:DataQueryType&gt;&lt;d2p1:RowSelection&gt;/&lt;/d2p1:RowSelection&gt;&lt;d2p1:TableName&gt;Table14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d2p1:Reverse&gt;true&lt;/d2p1:Reverse&gt;&lt;/d2p1:RowCombinationSettings&gt;&lt;d2p1:Transformation&gt;&lt;d2p1:PackagedScript&gt;&lt;d2p1:CreatedBy&gt;ccurson&lt;/d2p1:CreatedBy&gt;&lt;d2p1:LastUpdated&gt;2016-11-17T14:06:53.42857+00:00&lt;/d2p1:LastUpdated&gt;&lt;d2p1:Script&gt;aW1wb3J0IHRyYW5zZm9ybWF0aW9ucy5hdXRvX2ZpbGxfbWF0cml4IGFzIGF1dG9maWxsDQojcmVsb2FkKGF1dG9maWxsKQ0KDQoNCg0KbXlfY2xhc3MgPSBhdXRvZmlsbC5GaWxsTWF0cml4KE1hdHJpeCwgQ29ubmVjdGlvbnMsIFF1ZXJ5KQ0KbXlfY2xhc3MuYXV0b19maWxsX2NvbHVtbnMoMTYsIHNvcnQ9VHJ1ZSkgIyA1LCBzb3J0VHJ1ZQ0KDQoNCmltcG9ydCB0cmFuc2Zvcm1hdGlvbnMgYXMgdHINCiNyZWxvYWQodHIpDQojcmVsb2FkKHRyLnNlcmllcykNCiNteWNscz10ci5NYXRyaXhNYW5pcHVsYXRvcihNYXRyaXgpDQojbXljbHMuZGVsX2Jhc2Vfc2VyaWVzKCkNCg0KDQpNYXRyaXguTGFiZWwgPSAibXlfY2xhc3MuYXV0b19maWxsX2NvbHVtbnMoMTYpIHdpdGggbGltaXRlZCBzZXJpZXMgYW5kIHNvcnRlZCI=&lt;/d2p1:Script&gt;&lt;/d2p1:PackagedScript&gt;&lt;/d2p1:Transformation&gt;&lt;/Query&gt;&lt;Version&gt;4.2.0.0&lt;/Version&gt;&lt;/ShapeLink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&gt;&lt;d2p1:Reverse&gt;true&lt;/d2p1:Reverse&gt;&lt;/d2p1:ColumnCombinationSettings&gt;&lt;d2p1:Items&gt;&lt;d2p1:DataQueryItem&gt;&lt;d2p1:ColumnSelection&gt;/0[1]&lt;/d2p1:ColumnSelection&gt;&lt;d2p1:ConnectionName&gt;Item0&lt;/d2p1:ConnectionName&gt;&lt;d2p1:DataQueryType&gt;SelectCell&lt;/d2p1:DataQueryType&gt;&lt;d2p1:RowSelection&gt;/&lt;/d2p1:RowSelection&gt;&lt;d2p1:TableName&gt;Table13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&lt;/d2p1:RowSelection&gt;&lt;d2p1:TableName&gt;Table14&lt;/d2p1:TableName&gt;&lt;/d2p1:DataQueryItem&gt;&lt;/d2p1:Items&gt;&lt;d2p1:RowCombinationSettings&gt;&lt;d2p1:IgnoredTypes xmlns:d4p1=&quot;http://schemas.microsoft.com/2003/10/Serialization/Arrays&quot;&gt;&lt;d4p1:string&gt;Mean&lt;/d4p1:string&gt;&lt;/d2p1:IgnoredTypes&gt;&lt;d2p1:MergeGroupsByName&gt;true&lt;/d2p1:MergeGroupsByName&gt;&lt;d2p1:MergeMembersByName&gt;true&lt;/d2p1:MergeMembersByName&gt;&lt;d2p1:Reverse&gt;true&lt;/d2p1:Reverse&gt;&lt;/d2p1:RowCombinationSettings&gt;&lt;d2p1:Simplify&gt;true&lt;/d2p1:Simplify&gt;&lt;d2p1:SwitchRowsAndColumns&gt;true&lt;/d2p1:SwitchRowsAndColumns&gt;&lt;d2p1:Transformation&gt;&lt;d2p1:PackagedScript&gt;&lt;d2p1:CreatedBy&gt;ccurson&lt;/d2p1:CreatedBy&gt;&lt;d2p1:LastUpdated&gt;2016-11-17T14:34:09.87463+00:00&lt;/d2p1:LastUpdated&gt;&lt;d2p1:Script&gt;aW1wb3J0IHRyYW5zZm9ybWF0aW9ucy5hdXRvX2ZpbGxfbWF0cml4IGFzIGF1dG9maWxsDQpyZWxvYWQoYXV0b2ZpbGwpDQoNCm15X2NsYXNzID0gYXV0b2ZpbGwuRmlsbE1hdHJpeChNYXRyaXgsIENvbm5lY3Rpb25zLCBRdWVyeSkNCm15X2NsYXNzLmF1dG9fZmlsbF9jb2x1bW5zKHNvcnQ9VHJ1ZSkgIyA1LCBzb3J0VHJ1ZQ0KDQppbXBvcnQgdHJhbnNmb3JtYXRpb25zIGFzIHRyDQojcmVsb2FkKHRyKQ0KI3JlbG9hZCh0ci5zZXJpZXMpDQojbXljbHM9dHIuTWF0cml4TWFuaXB1bGF0b3IoTWF0cml4KQ0KI215Y2xzLmRlbF9iYXNlX3NlcmllcygpDQoNCk1hdHJpeC5MYWJlbCA9ICJteV9jbGFzcy5hdXRvX2ZpbGxfY29sdW1ucygxNikgd2l0aCBmbGlwIGRhdGEgYW5kIGxpbWl0ZWQgc2VyaWVzIGFuZCBzb3J0ZWQi&lt;/d2p1:Script&gt;&lt;/d2p1:PackagedScript&gt;&lt;/d2p1:Transformation&gt;&lt;/Query&gt;&lt;Version&gt;4.2.0.0&lt;/Version&gt;&lt;/ShapeLink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&gt;&lt;d2p1:ShowHiddenMembers&gt;true&lt;/d2p1:ShowHiddenMembers&gt;&lt;/d2p1:ColumnCombinationSettings&gt;&lt;d2p1:Items&gt;&lt;d2p1:DataQueryItem&gt;&lt;d2p1:ColumnSelection&gt;/0[0]&lt;/d2p1:ColumnSelection&gt;&lt;d2p1:ConnectionName&gt;Item3&lt;/d2p1:ConnectionName&gt;&lt;d2p1:DataQueryType&gt;SelectCell&lt;/d2p1:DataQueryType&gt;&lt;d2p1:RowSelection&gt;/0[3]&lt;/d2p1:RowSelection&gt;&lt;d2p1:TableName&gt;Q11tables&lt;/d2p1:TableName&gt;&lt;/d2p1:DataQueryItem&gt;&lt;d2p1:DataQueryItem&gt;&lt;d2p1:ColumnSelection&gt;/0[0]&lt;/d2p1:ColumnSelection&gt;&lt;d2p1:ConnectionName&gt;Item2&lt;/d2p1:ConnectionName&gt;&lt;d2p1:DataQueryType&gt;SelectCell&lt;/d2p1:DataQueryType&gt;&lt;d2p1:RowSelection&gt;/0[1]&lt;/d2p1:RowSelection&gt;&lt;d2p1:TableName&gt;Q11tables&lt;/d2p1:TableName&gt;&lt;/d2p1:DataQueryItem&gt;&lt;d2p1:DataQueryItem&gt;&lt;d2p1:ColumnSelection&gt;/0[0]&lt;/d2p1:ColumnSelection&gt;&lt;d2p1:ConnectionName&gt;Item4&lt;/d2p1:ConnectionName&gt;&lt;d2p1:DataQueryType&gt;SelectCell&lt;/d2p1:DataQueryType&gt;&lt;d2p1:RowSelection&gt;/0[2]&lt;/d2p1:RowSelection&gt;&lt;d2p1:TableName&gt;Q11tables&lt;/d2p1:TableName&gt;&lt;/d2p1:DataQueryItem&gt;&lt;d2p1:DataQueryItem&gt;&lt;d2p1:ColumnSelection&gt;/0[0]&lt;/d2p1:ColumnSelection&gt;&lt;d2p1:ConnectionName&gt;Item5&lt;/d2p1:ConnectionName&gt;&lt;d2p1:DataQueryType&gt;SelectCell&lt;/d2p1:DataQueryType&gt;&lt;d2p1:RowSelection&gt;/0[4]&lt;/d2p1:RowSelection&gt;&lt;d2p1:TableName&gt;Q11tables&lt;/d2p1:TableName&gt;&lt;/d2p1:DataQueryItem&gt;&lt;/d2p1:Items&gt;&lt;d2p1:RowCombinationSettings /&gt;&lt;d2p1:SwitchRowsAndColumns&gt;true&lt;/d2p1:SwitchRowsAndColumns&gt;&lt;d2p1:Transformation&gt;&lt;d2p1:PackagedScript&gt;&lt;d2p1:CreatedBy&gt;ccurson&lt;/d2p1:CreatedBy&gt;&lt;d2p1:LastUpdated&gt;2016-11-17T12:35:26.8457269+00:00&lt;/d2p1:LastUpdated&gt;&lt;d2p1:Script&gt;aW1wb3J0IHRyYW5zZm9ybWF0aW9ucy5hdXRvX2ZpbGxfbWF0cml4IGFzIGF1dG9maWxsDQpyZWxvYWQoYXV0b2ZpbGwpDQoNCm15X2NsYXNzID0gYXV0b2ZpbGwuRmlsbE1hdHJpeChNYXRyaXgsIENvbm5lY3Rpb25zLCBRdWVyeSkNCm15X2NsYXNzLmF1dG9fZmlsbF9jb2x1bW5zKGxpbWl0X3NlcmllcyA9IDIyLCBzb3J0PVRydWUpICMgNSwgc29ydFRydWUNCg0KaW1wb3J0IHRyYW5zZm9ybWF0aW9ucyBhcyB0cg0KbXljbHM9dHIuTWF0cml4TWFuaXB1bGF0b3IoTWF0cml4KQ0KbXljbHMuZGVsX2Jhc2VfY2F0ZWdvcnkoKQ0KDQpNYXRyaXguTGFiZWwgPSAibXlfY2xhc3MuYXV0b19maWxsX2NvbHVtbnMoKSAtIGZsaXAgZGF0YSAtIGxhcmdlIHVuZGVybHlpbmcgdGFibGUsIGxpbWl0ZWQgcm93cywgYW5kIHNvcnRlZCI=&lt;/d2p1:Script&gt;&lt;/d2p1:PackagedScript&gt;&lt;/d2p1:Transformation&gt;&lt;/Query&gt;&lt;Version&gt;4.2.0.0&lt;/Version&gt;&lt;/ShapeLink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&gt;&lt;d2p1:IgnoredTypes xmlns:d4p1=&quot;http://schemas.microsoft.com/2003/10/Serialization/Arrays&quot;&gt;&lt;d4p1:string&gt;UnweightedBase&lt;/d4p1:string&gt;&lt;d4p1:string&gt;TableStatistic&lt;/d4p1:string&gt;&lt;d4p1:string&gt;SumWeightsSquared&lt;/d4p1:string&gt;&lt;d4p1:string&gt;SumN&lt;/d4p1:string&gt;&lt;d4p1:string&gt;SumX&lt;/d4p1:string&gt;&lt;d4p1:string&gt;SumXSquared&lt;/d4p1:string&gt;&lt;d4p1:string&gt;SumUnweightedN&lt;/d4p1:string&gt;&lt;d4p1:string&gt;StdDev&lt;/d4p1:string&gt;&lt;d4p1:string&gt;StdErr&lt;/d4p1:string&gt;&lt;d4p1:string&gt;SampleVar&lt;/d4p1:string&gt;&lt;d4p1:string&gt;Total&lt;/d4p1:string&gt;&lt;d4p1:string&gt;SubTotal&lt;/d4p1:string&gt;&lt;d4p1:string&gt;Text&lt;/d4p1:string&gt;&lt;d4p1:string&gt;NetDiffs&lt;/d4p1:string&gt;&lt;d4p1:string&gt;PairedPref&lt;/d4p1:string&gt;&lt;d4p1:string&gt;Profile&lt;/d4p1:string&gt;&lt;d4p1:string&gt;ProfileResult&lt;/d4p1:string&gt;&lt;d4p1:string&gt;TValue&lt;/d4p1:string&gt;&lt;d4p1:string&gt;TProb&lt;/d4p1:string&gt;&lt;/d2p1:IgnoredTypes&gt;&lt;d2p1:ShowHiddenMembers&gt;true&lt;/d2p1:ShowHiddenMembers&gt;&lt;/d2p1:ColumnCombinationSettings&gt;&lt;d2p1:Items&gt;&lt;d2p1:DataQueryItem&gt;&lt;d2p1:ColumnSelection&gt;/0[0]&lt;/d2p1:ColumnSelection&gt;&lt;d2p1:ConnectionName&gt;Item3&lt;/d2p1:ConnectionName&gt;&lt;d2p1:DataQueryType&gt;SelectCell&lt;/d2p1:DataQueryType&gt;&lt;d2p1:RowSelection&gt;/0[1]&lt;/d2p1:RowSelection&gt;&lt;d2p1:TableName&gt;Q11tables&lt;/d2p1:TableName&gt;&lt;/d2p1:DataQueryItem&gt;&lt;d2p1:DataQueryItem&gt;&lt;d2p1:ColumnSelection&gt;/0[0]&lt;/d2p1:ColumnSelection&gt;&lt;d2p1:ConnectionName&gt;Item2&lt;/d2p1:ConnectionName&gt;&lt;d2p1:DataQueryType&gt;SelectCell&lt;/d2p1:DataQueryType&gt;&lt;d2p1:RowSelection&gt;/0[1]&lt;/d2p1:RowSelection&gt;&lt;d2p1:TableName&gt;Q11tables&lt;/d2p1:TableName&gt;&lt;/d2p1:DataQueryItem&gt;&lt;d2p1:DataQueryItem&gt;&lt;d2p1:ColumnSelection&gt;/0[0]&lt;/d2p1:ColumnSelection&gt;&lt;d2p1:ConnectionName&gt;Item4&lt;/d2p1:ConnectionName&gt;&lt;d2p1:DataQueryType&gt;SelectCell&lt;/d2p1:DataQueryType&gt;&lt;d2p1:RowSelection&gt;/0[1]&lt;/d2p1:RowSelection&gt;&lt;d2p1:TableName&gt;Q11tables&lt;/d2p1:TableName&gt;&lt;/d2p1:DataQueryItem&gt;&lt;d2p1:DataQueryItem&gt;&lt;d2p1:ColumnSelection&gt;/0[0]&lt;/d2p1:ColumnSelection&gt;&lt;d2p1:ConnectionName&gt;Item5&lt;/d2p1:ConnectionName&gt;&lt;d2p1:DataQueryType&gt;SelectCell&lt;/d2p1:DataQueryType&gt;&lt;d2p1:RowSelection&gt;/0[1]&lt;/d2p1:RowSelection&gt;&lt;d2p1:TableName&gt;Q11tables&lt;/d2p1:TableName&gt;&lt;/d2p1:DataQueryItem&gt;&lt;/d2p1:Items&gt;&lt;d2p1:RowCombinationSettings&gt;&lt;d2p1:IgnoredTypes xmlns:d4p1=&quot;http://schemas.microsoft.com/2003/10/Serialization/Arrays&quot;&gt;&lt;d4p1:string&gt;TableStatistic&lt;/d4p1:string&gt;&lt;d4p1:string&gt;SumWeightsSquared&lt;/d4p1:string&gt;&lt;d4p1:string&gt;SumN&lt;/d4p1:string&gt;&lt;d4p1:string&gt;SumX&lt;/d4p1:string&gt;&lt;d4p1:string&gt;SumXSquared&lt;/d4p1:string&gt;&lt;d4p1:string&gt;SumUnweightedN&lt;/d4p1:string&gt;&lt;d4p1:string&gt;StdDev&lt;/d4p1:string&gt;&lt;d4p1:string&gt;StdErr&lt;/d4p1:string&gt;&lt;d4p1:string&gt;SampleVar&lt;/d4p1:string&gt;&lt;d4p1:string&gt;Total&lt;/d4p1:string&gt;&lt;d4p1:string&gt;SubTotal&lt;/d4p1:string&gt;&lt;d4p1:string&gt;Text&lt;/d4p1:string&gt;&lt;d4p1:string&gt;NetDiffs&lt;/d4p1:string&gt;&lt;d4p1:string&gt;PairedPref&lt;/d4p1:string&gt;&lt;d4p1:string&gt;Profile&lt;/d4p1:string&gt;&lt;d4p1:string&gt;ProfileResult&lt;/d4p1:string&gt;&lt;d4p1:string&gt;TValue&lt;/d4p1:string&gt;&lt;d4p1:string&gt;TProb&lt;/d4p1:string&gt;&lt;d4p1:string&gt;Mean&lt;/d4p1:string&gt;&lt;/d2p1:IgnoredTypes&gt;&lt;d2p1:MergeGroupsByName&gt;true&lt;/d2p1:MergeGroupsByName&gt;&lt;d2p1:MergeMembersByName&gt;true&lt;/d2p1:MergeMembersByName&gt;&lt;d2p1:ShowHiddenMembers&gt;true&lt;/d2p1:ShowHiddenMembers&gt;&lt;/d2p1:RowCombinationSettings&gt;&lt;d2p1:SwitchRowsAndColumns&gt;true&lt;/d2p1:SwitchRowsAndColumns&gt;&lt;d2p1:Transformation&gt;&lt;d2p1:PackagedScript&gt;&lt;d2p1:CreatedBy&gt;ccurson&lt;/d2p1:CreatedBy&gt;&lt;d2p1:LastUpdated&gt;2016-11-17T14:37:35.4019173+00:00&lt;/d2p1:LastUpdated&gt;&lt;d2p1:Script&gt;IyMgZGF0YSBpbiB0aGlzIGV4YW1wbGUgaXMgaW5jb25zaXN0ZW50IC0gc29tZSBvZiB0aGUgZGF0YSBzZXRzIGhhdmUgMiBjZWxsIGl0ZW1zLg0KDQppbXBvcnQgdHJhbnNmb3JtYXRpb25zLmF1dG9fZmlsbF9tYXRyaXggYXMgYXV0b2ZpbGwNCnJlbG9hZChhdXRvZmlsbCkNCk15Q2xzID0gYXV0b2ZpbGwuRmlsbE1hdHJpeChNYXRyaXgsIENvbm5lY3Rpb25zLCBRdWVyeSkNCk15Q2xzLmF1dG9fZmlsbF9jb2x1bW5zKGxpbWl0X3Nlcmllcz0yMixzb3J0ID0gVHJ1ZSkNCg0KaW1wb3J0IHRyYW5zZm9ybWF0aW9ucyBhcyB0cg0KcmVsb2FkKHRyKQ0KcmVsb2FkKHRyLnNlcmllcykNCm15Y2xhc3MgPSB0ci5NYXRyaXhNYW5pcHVsYXRvcihNYXRyaXgpDQpteWNsYXNzLmRlbF9iYXNlX2NhdGVnb3J5KCkNCm15Y2xhc3MuZm9ybWF0X3BlcmNlbnRfYXNfd2hvbGVfbnVtYmVyKCkNCm15Y2xhc3MuY3JlYXRlX2FuZF9maWxsX2R1bW15X3NlcmllcygpDQoNCg0K&lt;/d2p1:Script&gt;&lt;/d2p1:PackagedScript&gt;&lt;/d2p1:Transformation&gt;&lt;/Query&gt;&lt;Version&gt;4.2.0.0&lt;/Version&gt;&lt;/ShapeLink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Cell&lt;/d2p1:DataQueryType&gt;&lt;d2p1:RowSelection&gt;/0[1]/0[2]&lt;/d2p1:RowSelection&gt;&lt;d2p1:TableName&gt;Table25&lt;/d2p1:TableName&gt;&lt;/d2p1:DataQueryItem&gt;&lt;d2p1:DataQueryItem&gt;&lt;d2p1:ColumnSelection&gt;/&lt;/d2p1:ColumnSelection&gt;&lt;d2p1:ConnectionName&gt;Item0&lt;/d2p1:ConnectionName&gt;&lt;d2p1:DataQueryType&gt;SelectCell&lt;/d2p1:DataQueryType&gt;&lt;d2p1:RowSelection&gt;/0[1]/0[3]&lt;/d2p1:RowSelection&gt;&lt;d2p1:TableName&gt;Table25&lt;/d2p1:TableName&gt;&lt;/d2p1:DataQueryItem&gt;&lt;d2p1:DataQueryItem&gt;&lt;d2p1:ColumnSelection&gt;/&lt;/d2p1:ColumnSelection&gt;&lt;d2p1:ConnectionName&gt;Item0&lt;/d2p1:ConnectionName&gt;&lt;d2p1:DataQueryType&gt;SelectCell&lt;/d2p1:DataQueryType&gt;&lt;d2p1:RowSelection&gt;/0[1]/0[1]&lt;/d2p1:RowSelection&gt;&lt;d2p1:TableName&gt;Table25&lt;/d2p1:TableName&gt;&lt;/d2p1:DataQueryItem&gt;&lt;/d2p1:Items&gt;&lt;d2p1:RowCombinationSettings /&gt;&lt;d2p1:Transformation&gt;&lt;d2p1:PackagedScript&gt;&lt;d2p1:CreatedBy&gt;ccurson&lt;/d2p1:CreatedBy&gt;&lt;d2p1:LastUpdated&gt;2016-11-08T11:30:47.1199411+00:00&lt;/d2p1:LastUpdated&gt;&lt;d2p1:Script&gt;I29uIHJlZnJlc2gsIHJlc2V0IENvbHVtblNlbGVjdGlvbiBiYWNrIHRvIG9uZSBjZWxsDQpmb3IgaSBpbiByYW5nZSgwLDEwKToNCgl0cnk6DQoJCWlmIFF1ZXJ5Lkl0ZW1zW2ldLkNvbHVtblNlbGVjdGlvbiA9PSAiLyI6DQoJCQlRdWVyeS5JdGVtc1tpXS5Db2x1bW5TZWxlY3Rpb24gPSAiLzBbMV0iDQoJZXhjZXB0Og0KCQlwYXNzDQppbXBvcnQgdHJhbnNmb3JtYXRpb25zLmF1dG9fZmlsbF9tYXRyaXggYXMgYXV0b2ZpbGwNCg0KbXlfY2xhc3MgPSBhdXRvZmlsbC5GaWxsTWF0cml4KE1hdHJpeCwgQ29ubmVjdGlvbnMsIFF1ZXJ5KQ0KbXlfY2xhc3MuYXV0b19maWxsX3Jvd3MoMykNCg0KTWF0cml4LkxhYmVsID0gIm15X2NsYXNzLmF1dG9fZmlsbF9yb3dzKDMpIC0gZmlyc3QgMyBvbmx5Ig==&lt;/d2p1:Script&gt;&lt;/d2p1:PackagedScript&gt;&lt;/d2p1:Transformation&gt;&lt;/Query&gt;&lt;Version&gt;4.2.0.0&lt;/Version&gt;&lt;/ShapeLink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&lt;/d2p1:ColumnSelection&gt;&lt;d2p1:ConnectionName&gt;Item0&lt;/d2p1:ConnectionName&gt;&lt;d2p1:DataQueryType&gt;SelectCell&lt;/d2p1:DataQueryType&gt;&lt;d2p1:RowSelection&gt;/0[1]/0[2]&lt;/d2p1:RowSelection&gt;&lt;d2p1:TableName&gt;Table25&lt;/d2p1:TableName&gt;&lt;/d2p1:DataQueryItem&gt;&lt;d2p1:DataQueryItem&gt;&lt;d2p1:ColumnSelection&gt;/&lt;/d2p1:ColumnSelection&gt;&lt;d2p1:ConnectionName&gt;Item0&lt;/d2p1:ConnectionName&gt;&lt;d2p1:DataQueryType&gt;SelectCell&lt;/d2p1:DataQueryType&gt;&lt;d2p1:RowSelection&gt;/0[1]/0[3]&lt;/d2p1:RowSelection&gt;&lt;d2p1:TableName&gt;Table25&lt;/d2p1:TableName&gt;&lt;/d2p1:DataQueryItem&gt;&lt;/d2p1:Items&gt;&lt;d2p1:RowCombinationSettings /&gt;&lt;d2p1:Transformation&gt;&lt;d2p1:PackagedScript&gt;&lt;d2p1:CreatedBy&gt;ccurson&lt;/d2p1:CreatedBy&gt;&lt;d2p1:LastUpdated&gt;2016-11-08T11:31:04.7275878+00:00&lt;/d2p1:LastUpdated&gt;&lt;d2p1:Script&gt;I29uIHJlZnJlc2gsIHJlc2V0IENvbHVtblNlbGVjdGlvbiBiYWNrIHRvIG9uZSBjZWxsDQpmb3IgaSBpbiByYW5nZSgwLDEwKToNCgl0cnk6DQoJCWlmIFF1ZXJ5Lkl0ZW1zW2ldLkNvbHVtblNlbGVjdGlvbiA9PSAiLyI6DQoJCQlRdWVyeS5JdGVtc1tpXS5Db2x1bW5TZWxlY3Rpb24gPSAiLzBbMV0iDQoJZXhjZXB0Og0KCQlwYXNzDQppbXBvcnQgdHJhbnNmb3JtYXRpb25zLmF1dG9fZmlsbF9tYXRyaXggYXMgYXV0b2ZpbGwNCiNpbXBvcnQgdHJhbnNmb3JtYXRpb25zDQojZnJvbSB0cmFuc2Zvcm1hdGlvbnMudXRpbHMudXRpbGl0aWVzIGltcG9ydCBmaW5kX3RhYmxlDQojcmVsb2FkKGF1dG9maWxsKQ0KDQpteV9jbGFzcyA9IGF1dG9maWxsLkZpbGxNYXRyaXgoTWF0cml4LCBDb25uZWN0aW9ucywgUXVlcnkpDQpteV9jbGFzcy5hdXRvX2ZpbGxfcm93cyg1LCBzb3J0PVRydWUpDQoNCk1hdHJpeC5MYWJlbCA9ICJteV9jbGFzcy5hdXRvX2ZpbGxfcm93cyg1KSAtIGZpcnN0IDUgb25seSBhbmQgc29ydGVkIg==&lt;/d2p1:Script&gt;&lt;/d2p1:PackagedScript&gt;&lt;/d2p1:Transformation&gt;&lt;/Query&gt;&lt;Version&gt;4.2.0.0&lt;/Version&gt;&lt;/ShapeLink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2]&lt;/d2p1:RowSelection&gt;&lt;d2p1:TableName&gt;Table29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0[3]&lt;/d2p1:RowSelection&gt;&lt;d2p1:TableName&gt;Table29&lt;/d2p1:TableName&gt;&lt;/d2p1:DataQueryItem&gt;&lt;/d2p1:Items&gt;&lt;d2p1:RowCombinationSettings /&gt;&lt;d2p1:Simplify&gt;true&lt;/d2p1:Simplify&gt;&lt;d2p1:Transformation&gt;&lt;d2p1:PackagedScript&gt;&lt;d2p1:CreatedBy&gt;ccurson&lt;/d2p1:CreatedBy&gt;&lt;d2p1:LastUpdated&gt;2016-11-15T12:41:23.622931+00:00&lt;/d2p1:LastUpdated&gt;&lt;d2p1:Script&gt;DQppbXBvcnQgdHJhbnNmb3JtYXRpb25zLmF1dG9fZmlsbF9tYXRyaXggYXMgYXV0b2ZpbGwNCnJlbG9hZChhdXRvZmlsbCkNCg0KbXlfY2xhc3MgPSBhdXRvZmlsbC5GaWxsTWF0cml4KE1hdHJpeCwgQ29ubmVjdGlvbnMsIFF1ZXJ5KQ0KbXlfY2xhc3MuYXV0b19maWxsX3Jvd3MoKQ0KDQpNYXRyaXguTGFiZWwgPSAibXlfY2xhc3MuYXV0b19maWxsX3Jvd3MoKSB3aXRoIHNpbXBsaWZ5Ig==&lt;/d2p1:Script&gt;&lt;/d2p1:PackagedScript&gt;&lt;/d2p1:Transformation&gt;&lt;/Query&gt;&lt;Version&gt;4.2.0.0&lt;/Version&gt;&lt;/ShapeLink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2]&lt;/d2p1:RowSelection&gt;&lt;d2p1:TableName&gt;Table29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0[3]&lt;/d2p1:RowSelection&gt;&lt;d2p1:TableName&gt;Table29&lt;/d2p1:TableName&gt;&lt;/d2p1:DataQueryItem&gt;&lt;/d2p1:Items&gt;&lt;d2p1:RowCombinationSettings /&gt;&lt;d2p1:Simplify&gt;true&lt;/d2p1:Simplify&gt;&lt;d2p1:Transformation&gt;&lt;d2p1:PackagedScript&gt;&lt;d2p1:CreatedBy&gt;ccurson&lt;/d2p1:CreatedBy&gt;&lt;d2p1:LastUpdated&gt;2016-11-17T14:46:46.8409605+00:00&lt;/d2p1:LastUpdated&gt;&lt;d2p1:Script&gt;I29uIHJlZnJlc2gsIHJlc2V0IENvbHVtblNlbGVjdGlvbiBiYWNrIHRvIG9uZSBjZWxsDQpmb3IgaSBpbiByYW5nZSgwLDEwKToNCgl0cnk6DQoJCWlmIFF1ZXJ5Lkl0ZW1zW2ldLkNvbHVtblNlbGVjdGlvbiA9PSAiLyI6DQoJCQlRdWVyeS5JdGVtc1tpXS5Db2x1bW5TZWxlY3Rpb24gPSAiLzBbMV0iDQoJZXhjZXB0Og0KCQlwYXNzDQppbXBvcnQgdHJhbnNmb3JtYXRpb25zLmF1dG9fZmlsbF9tYXRyaXggYXMgYXV0b2ZpbGwNCiNpbXBvcnQgdHJhbnNmb3JtYXRpb25zDQojZnJvbSB0cmFuc2Zvcm1hdGlvbnMudXRpbHMudXRpbGl0aWVzIGltcG9ydCBmaW5kX3RhYmxlDQojcmVsb2FkKGF1dG9maWxsKQ0KDQoNCm15X2NsYXNzID0gYXV0b2ZpbGwuRmlsbE1hdHJpeChNYXRyaXgsIENvbm5lY3Rpb25zLCBRdWVyeSkNCm15X2NsYXNzLmF1dG9fZmlsbF9yb3dzKDMpDQoNCg0KDQpNYXRyaXguTGFiZWwgPSAibXlfY2xhc3MuYXV0b19maWxsX3Jvd3MoMykgd2l0aCAnc2ltcGxpZnknIHNlbGVjdGVkIg==&lt;/d2p1:Script&gt;&lt;/d2p1:PackagedScript&gt;&lt;/d2p1:Transformation&gt;&lt;/Query&gt;&lt;Version&gt;4.2.0.0&lt;/Version&gt;&lt;/ShapeLink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4]&lt;/d2p1:RowSelection&gt;&lt;d2p1:TableName&gt;Table29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0[5]&lt;/d2p1:RowSelection&gt;&lt;d2p1:TableName&gt;Table29&lt;/d2p1:TableName&gt;&lt;/d2p1:DataQueryItem&gt;&lt;/d2p1:Items&gt;&lt;d2p1:RowCombinationSettings /&gt;&lt;d2p1:Simplify&gt;true&lt;/d2p1:Simplify&gt;&lt;d2p1:Transformation&gt;&lt;d2p1:PackagedScript&gt;&lt;d2p1:CreatedBy&gt;ccurson&lt;/d2p1:CreatedBy&gt;&lt;d2p1:LastUpdated&gt;2016-11-08T11:38:03.072786+00:00&lt;/d2p1:LastUpdated&gt;&lt;d2p1:Script&gt;I29uIHJlZnJlc2gsIHJlc2V0IENvbHVtblNlbGVjdGlvbiBiYWNrIHRvIG9uZSBjZWxsDQpmb3IgaSBpbiByYW5nZSgwLDEwKToNCgl0cnk6DQoJCWlmIFF1ZXJ5Lkl0ZW1zW2ldLkNvbHVtblNlbGVjdGlvbiA9PSAiLyI6DQoJCQlRdWVyeS5JdGVtc1tpXS5Db2x1bW5TZWxlY3Rpb24gPSAiLzBbMV0iDQoJZXhjZXB0Og0KCQlwYXNzDQoJCQ0KaW1wb3J0IHRyYW5zZm9ybWF0aW9ucy5hdXRvX2ZpbGxfbWF0cml4IGFzIGF1dG9maWxsDQojaW1wb3J0IHRyYW5zZm9ybWF0aW9ucw0KI2Zyb20gdHJhbnNmb3JtYXRpb25zLnV0aWxzLnV0aWxpdGllcyBpbXBvcnQgZmluZF90YWJsZQ0KI3JlbG9hZChhdXRvZmlsbCkNCg0KDQpteV9jbGFzcyA9IGF1dG9maWxsLkZpbGxNYXRyaXgoTWF0cml4LCBDb25uZWN0aW9ucywgUXVlcnkpDQpteV9jbGFzcy5hdXRvX2ZpbGxfcm93cyg1LCBzb3J0PVRydWUpDQoNCg0KDQpNYXRyaXguTGFiZWwgPSAibXlfY2xhc3MuYXV0b19maWxsX3Jvd3MoNSwgc29ydD1UcnVlKSB3aXRoICdzaW1wbGlmeScgc2VsZWN0ZWQi&lt;/d2p1:Script&gt;&lt;/d2p1:PackagedScript&gt;&lt;/d2p1:Transformation&gt;&lt;/Query&gt;&lt;Version&gt;4.2.0.0&lt;/Version&gt;&lt;/ShapeLink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2]&lt;/d2p1:RowSelection&gt;&lt;d2p1:TableName&gt;Table29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0[3]&lt;/d2p1:RowSelection&gt;&lt;d2p1:TableName&gt;Table29&lt;/d2p1:TableName&gt;&lt;/d2p1:DataQueryItem&gt;&lt;/d2p1:Items&gt;&lt;d2p1:RowCombinationSettings /&gt;&lt;d2p1:Simplify&gt;true&lt;/d2p1:Simplify&gt;&lt;d2p1:SwitchRowsAndColumns&gt;true&lt;/d2p1:SwitchRowsAndColumns&gt;&lt;d2p1:Transformation&gt;&lt;d2p1:PackagedScript&gt;&lt;d2p1:CreatedBy&gt;ccurson&lt;/d2p1:CreatedBy&gt;&lt;d2p1:LastUpdated&gt;2016-11-17T14:48:03.6564624+00:00&lt;/d2p1:LastUpdated&gt;&lt;d2p1:Script&gt;I29uIHJlZnJlc2gsIHJlc2V0IENvbHVtblNlbGVjdGlvbiBiYWNrIHRvIG9uZSBjZWxsDQpmb3IgaSBpbiByYW5nZSgwLDEwKToNCgl0cnk6DQoJCWlmIFF1ZXJ5Lkl0ZW1zW2ldLkNvbHVtblNlbGVjdGlvbiA9PSAiLyI6DQoJCQlRdWVyeS5JdGVtc1tpXS5Db2x1bW5TZWxlY3Rpb24gPSAiLzBbMV0iDQoJZXhjZXB0Og0KCQlwYXNzDQoJCQ0KCQkNCmltcG9ydCB0cmFuc2Zvcm1hdGlvbnMuYXV0b19maWxsX21hdHJpeCBhcyBhdXRvZmlsbA0KI2ltcG9ydCB0cmFuc2Zvcm1hdGlvbnMNCiNmcm9tIHRyYW5zZm9ybWF0aW9ucy51dGlscy51dGlsaXRpZXMgaW1wb3J0IGZpbmRfdGFibGUNCiNyZWxvYWQoYXV0b2ZpbGwpDQoNCg0KbXlfY2xhc3MgPSBhdXRvZmlsbC5GaWxsTWF0cml4KE1hdHJpeCwgQ29ubmVjdGlvbnMsIFF1ZXJ5KQ0KbXlfY2xhc3MuYXV0b19maWxsX3Jvd3MoKQ0KDQoNCg0KTWF0cml4LkxhYmVsID0gIm15X2NsYXNzLmF1dG9fZmlsbF9yb3dzKCkgd2l0aCBzaW1wbGlmeSBhbmQgZmxpcC1kYXRhIHNlbGVjdGVkIg==&lt;/d2p1:Script&gt;&lt;/d2p1:PackagedScript&gt;&lt;/d2p1:Transformation&gt;&lt;/Query&gt;&lt;Version&gt;4.2.0.0&lt;/Version&gt;&lt;/ShapeLink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ShapeLink xmlns:i=&quot;http://www.w3.org/2001/XMLSchema-instance&quot; xmlns=&quot;http://www.forgetdata.com/Slides&quot;&gt;&lt;FillerProperties i:type=&quot;GenericChartFillerSettings&quot;&gt;&lt;ChartTitleSource&gt;MatrixTitle&lt;/ChartTitleSource&gt;&lt;CreateDataSeries&gt;true&lt;/CreateDataSeries&gt;&lt;DataItem&gt;0&lt;/DataItem&gt;&lt;HeaderLabelDepth&gt;1&lt;/HeaderLabelDepth&gt;&lt;IncludeColumnGroupHeadings&gt;false&lt;/IncludeColumnGroupHeadings&gt;&lt;IncludeRowGroupHeadings&gt;false&lt;/IncludeRowGroupHeadings&gt;&lt;RowLabelDepth&gt;1&lt;/RowLabelDepth&gt;&lt;TTestResultSettings&gt;&lt;HeadingPrefix&gt;&lt;/HeadingPrefix&gt;&lt;HeadingSuffix&gt;&lt;/HeadingSuffix&gt;&lt;ResultPrefix&gt;&lt;/ResultPrefix&gt;&lt;ResultSuffix&gt;&lt;/ResultSuffix&gt;&lt;/TTestResultSettings&gt;&lt;/FillerProperties&gt;&lt;Query xmlns:d2p1=&quot;http://www.forgetdata.com/ReportingSuite&quot;&gt;&lt;d2p1:ColumnCombinationSettings /&gt;&lt;d2p1:Items&gt;&lt;d2p1:DataQueryItem&gt;&lt;d2p1:ColumnSelection&gt;/0[1]&lt;/d2p1:ColumnSelection&gt;&lt;d2p1:ConnectionName&gt;Item0&lt;/d2p1:ConnectionName&gt;&lt;d2p1:DataQueryType&gt;SelectCell&lt;/d2p1:DataQueryType&gt;&lt;d2p1:RowSelection&gt;/0[2]&lt;/d2p1:RowSelection&gt;&lt;d2p1:TableName&gt;Table29&lt;/d2p1:TableName&gt;&lt;/d2p1:DataQueryItem&gt;&lt;d2p1:DataQueryItem&gt;&lt;d2p1:ColumnSelection&gt;/0[1]&lt;/d2p1:ColumnSelection&gt;&lt;d2p1:ConnectionName&gt;Item0&lt;/d2p1:ConnectionName&gt;&lt;d2p1:DataQueryType&gt;SelectCell&lt;/d2p1:DataQueryType&gt;&lt;d2p1:RowSelection&gt;/0[3]&lt;/d2p1:RowSelection&gt;&lt;d2p1:TableName&gt;Table29&lt;/d2p1:TableName&gt;&lt;/d2p1:DataQueryItem&gt;&lt;/d2p1:Items&gt;&lt;d2p1:RowCombinationSettings /&gt;&lt;d2p1:Simplify&gt;true&lt;/d2p1:Simplify&gt;&lt;d2p1:SwitchRowsAndColumns&gt;true&lt;/d2p1:SwitchRowsAndColumns&gt;&lt;d2p1:Transformation&gt;&lt;d2p1:PackagedScript&gt;&lt;d2p1:CreatedBy&gt;ccurson&lt;/d2p1:CreatedBy&gt;&lt;d2p1:LastUpdated&gt;2016-11-08T11:39:06.5846772+00:00&lt;/d2p1:LastUpdated&gt;&lt;d2p1:Script&gt;aW1wb3J0IHRyYW5zZm9ybWF0aW9ucy5hdXRvX2ZpbGxfbWF0cml4IGFzIGF1dG9maWxsDQojaW1wb3J0IHRyYW5zZm9ybWF0aW9ucw0KI2Zyb20gdHJhbnNmb3JtYXRpb25zLnV0aWxzLnV0aWxpdGllcyBpbXBvcnQgZmluZF90YWJsZQ0KI3JlbG9hZChhdXRvZmlsbCkNCg0KDQpteV9jbGFzcyA9IGF1dG9maWxsLkZpbGxNYXRyaXgoTWF0cml4LCBDb25uZWN0aW9ucywgUXVlcnkpDQpteV9jbGFzcy5hdXRvX2ZpbGxfcm93cyg1KQ0KDQoNCg0KTWF0cml4LkxhYmVsID0gIm15X2NsYXNzLmF1dG9fZmlsbF9yb3dzKDUpIHdpdGggJ3NpbXBsaWZ5JyBhbmQgZmxpcC1kYXRhIHNlbGVjdGVkIg==&lt;/d2p1:Script&gt;&lt;/d2p1:PackagedScript&gt;&lt;/d2p1:Transformation&gt;&lt;/Query&gt;&lt;Version&gt;4.2.0.0&lt;/Version&gt;&lt;/ShapeLink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24545</TotalTime>
  <Words>465</Words>
  <Application>Microsoft Office PowerPoint</Application>
  <PresentationFormat>Widescreen</PresentationFormat>
  <Paragraphs>144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Trebuchet MS</vt:lpstr>
      <vt:lpstr>Office Theme</vt:lpstr>
      <vt:lpstr>This PowerPoint is a manual test of the auto_fill_matrix module installed with Slides. </vt:lpstr>
      <vt:lpstr>Slides that test the auto_fill_rows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Slides that test the auto_fill_columns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tr.get_series_labels() : Average Score (0 is Neutral), Top 2, Bottom 2, Strongly Agree, Agree, Somewhat Agree, Neither Disagree nor Agree, Somewhat Disagree, Disagree, Strongly Disagree</dc:title>
  <dc:creator>swinstanley</dc:creator>
  <cp:lastModifiedBy>swinstanley</cp:lastModifiedBy>
  <cp:revision>290</cp:revision>
  <dcterms:created xsi:type="dcterms:W3CDTF">2016-02-02T17:03:25Z</dcterms:created>
  <dcterms:modified xsi:type="dcterms:W3CDTF">2016-11-17T14:51:31Z</dcterms:modified>
</cp:coreProperties>
</file>