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5.xml" ContentType="application/vnd.openxmlformats-officedocument.presentationml.tags+xml"/>
  <Override PartName="/ppt/tags/tag186.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7.xml" ContentType="application/vnd.openxmlformats-officedocument.presentationml.tags+xml"/>
  <Override PartName="/ppt/tags/tag188.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189.xml" ContentType="application/vnd.openxmlformats-officedocument.presentationml.tags+xml"/>
  <Override PartName="/ppt/tags/tag190.xml" ContentType="application/vnd.openxmlformats-officedocument.presentationml.tags+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191.xml" ContentType="application/vnd.openxmlformats-officedocument.presentationml.tags+xml"/>
  <Override PartName="/ppt/tags/tag192.xml" ContentType="application/vnd.openxmlformats-officedocument.presentationml.tags+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193.xml" ContentType="application/vnd.openxmlformats-officedocument.presentationml.tags+xml"/>
  <Override PartName="/ppt/tags/tag194.xml" ContentType="application/vnd.openxmlformats-officedocument.presentationml.tags+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tags/tag198.xml" ContentType="application/vnd.openxmlformats-officedocument.presentationml.tags+xml"/>
  <Override PartName="/ppt/tags/tag199.xml" ContentType="application/vnd.openxmlformats-officedocument.presentationml.tags+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tags/tag200.xml" ContentType="application/vnd.openxmlformats-officedocument.presentationml.tags+xml"/>
  <Override PartName="/ppt/tags/tag201.xml" ContentType="application/vnd.openxmlformats-officedocument.presentationml.tags+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258" r:id="rId10"/>
    <p:sldId id="259" r:id="rId11"/>
    <p:sldId id="260" r:id="rId12"/>
    <p:sldId id="261" r:id="rId13"/>
    <p:sldId id="316" r:id="rId14"/>
    <p:sldId id="317" r:id="rId15"/>
    <p:sldId id="263" r:id="rId16"/>
    <p:sldId id="264" r:id="rId17"/>
    <p:sldId id="269" r:id="rId18"/>
    <p:sldId id="318" r:id="rId19"/>
    <p:sldId id="313" r:id="rId20"/>
    <p:sldId id="328" r:id="rId21"/>
    <p:sldId id="265" r:id="rId22"/>
    <p:sldId id="266" r:id="rId23"/>
    <p:sldId id="267" r:id="rId24"/>
    <p:sldId id="268" r:id="rId25"/>
    <p:sldId id="319" r:id="rId26"/>
    <p:sldId id="371" r:id="rId27"/>
    <p:sldId id="270" r:id="rId28"/>
    <p:sldId id="271" r:id="rId29"/>
    <p:sldId id="320" r:id="rId30"/>
    <p:sldId id="272" r:id="rId31"/>
    <p:sldId id="370" r:id="rId32"/>
    <p:sldId id="369" r:id="rId33"/>
    <p:sldId id="273" r:id="rId34"/>
    <p:sldId id="274" r:id="rId35"/>
    <p:sldId id="275" r:id="rId36"/>
    <p:sldId id="276" r:id="rId37"/>
    <p:sldId id="277" r:id="rId38"/>
    <p:sldId id="368" r:id="rId39"/>
    <p:sldId id="278" r:id="rId40"/>
    <p:sldId id="279" r:id="rId41"/>
    <p:sldId id="280" r:id="rId42"/>
    <p:sldId id="281" r:id="rId43"/>
    <p:sldId id="282" r:id="rId44"/>
    <p:sldId id="283" r:id="rId45"/>
    <p:sldId id="284" r:id="rId46"/>
    <p:sldId id="285" r:id="rId47"/>
    <p:sldId id="329" r:id="rId48"/>
    <p:sldId id="330" r:id="rId49"/>
    <p:sldId id="286" r:id="rId50"/>
    <p:sldId id="331" r:id="rId51"/>
    <p:sldId id="332" r:id="rId52"/>
    <p:sldId id="333" r:id="rId53"/>
    <p:sldId id="334" r:id="rId54"/>
    <p:sldId id="335" r:id="rId55"/>
    <p:sldId id="336" r:id="rId56"/>
    <p:sldId id="341" r:id="rId57"/>
    <p:sldId id="338" r:id="rId58"/>
    <p:sldId id="342" r:id="rId59"/>
    <p:sldId id="340" r:id="rId60"/>
    <p:sldId id="358" r:id="rId61"/>
    <p:sldId id="359" r:id="rId62"/>
    <p:sldId id="360" r:id="rId63"/>
    <p:sldId id="364" r:id="rId64"/>
    <p:sldId id="287" r:id="rId65"/>
    <p:sldId id="292" r:id="rId66"/>
    <p:sldId id="293" r:id="rId67"/>
    <p:sldId id="294" r:id="rId68"/>
    <p:sldId id="299" r:id="rId69"/>
    <p:sldId id="300" r:id="rId70"/>
    <p:sldId id="301" r:id="rId71"/>
    <p:sldId id="343" r:id="rId72"/>
    <p:sldId id="347" r:id="rId73"/>
    <p:sldId id="298" r:id="rId74"/>
    <p:sldId id="348" r:id="rId75"/>
    <p:sldId id="349" r:id="rId76"/>
    <p:sldId id="350" r:id="rId77"/>
    <p:sldId id="351" r:id="rId78"/>
    <p:sldId id="352" r:id="rId79"/>
    <p:sldId id="353" r:id="rId80"/>
    <p:sldId id="354" r:id="rId81"/>
    <p:sldId id="355" r:id="rId82"/>
    <p:sldId id="356" r:id="rId83"/>
    <p:sldId id="357" r:id="rId84"/>
    <p:sldId id="361" r:id="rId85"/>
    <p:sldId id="362" r:id="rId86"/>
    <p:sldId id="363" r:id="rId87"/>
    <p:sldId id="367" r:id="rId88"/>
    <p:sldId id="307" r:id="rId89"/>
    <p:sldId id="324" r:id="rId90"/>
    <p:sldId id="321" r:id="rId91"/>
    <p:sldId id="322" r:id="rId92"/>
    <p:sldId id="323" r:id="rId93"/>
  </p:sldIdLst>
  <p:sldSz cx="12192000" cy="6858000"/>
  <p:notesSz cx="6858000" cy="9144000"/>
  <p:custDataLst>
    <p:tags r:id="rId9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tr.create_and_fill_dummy_series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Sheet1!$A$2</c:f>
              <c:strCache>
                <c:ptCount val="1"/>
                <c:pt idx="0">
                  <c:v>17-20 years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Sheet1!$B$2:$I$2</c:f>
              <c:numCache>
                <c:formatCode>0%</c:formatCode>
                <c:ptCount val="8"/>
                <c:pt idx="0">
                  <c:v>0.78</c:v>
                </c:pt>
                <c:pt idx="1">
                  <c:v>0.23</c:v>
                </c:pt>
                <c:pt idx="2">
                  <c:v>0.12</c:v>
                </c:pt>
                <c:pt idx="3">
                  <c:v>0.08</c:v>
                </c:pt>
                <c:pt idx="4">
                  <c:v>0.08</c:v>
                </c:pt>
                <c:pt idx="5">
                  <c:v>0.03</c:v>
                </c:pt>
                <c:pt idx="6">
                  <c:v>0.15</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Sheet1!$B$3:$I$3</c:f>
              <c:numCache>
                <c:formatCode>0%</c:formatCode>
                <c:ptCount val="8"/>
                <c:pt idx="0">
                  <c:v>0.18</c:v>
                </c:pt>
                <c:pt idx="1">
                  <c:v>0.73</c:v>
                </c:pt>
                <c:pt idx="2">
                  <c:v>0.84</c:v>
                </c:pt>
                <c:pt idx="3">
                  <c:v>0.88</c:v>
                </c:pt>
                <c:pt idx="4">
                  <c:v>0.88</c:v>
                </c:pt>
                <c:pt idx="5">
                  <c:v>0.93</c:v>
                </c:pt>
                <c:pt idx="6">
                  <c:v>0.81</c:v>
                </c:pt>
                <c:pt idx="7" formatCode="0.00">
                  <c:v>0.96</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21-24 years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Sheet1!$B$4:$I$4</c:f>
              <c:numCache>
                <c:formatCode>0%</c:formatCode>
                <c:ptCount val="8"/>
                <c:pt idx="0">
                  <c:v>0.69</c:v>
                </c:pt>
                <c:pt idx="1">
                  <c:v>0.19</c:v>
                </c:pt>
                <c:pt idx="2">
                  <c:v>0.14000000000000001</c:v>
                </c:pt>
                <c:pt idx="3">
                  <c:v>0.06</c:v>
                </c:pt>
                <c:pt idx="4">
                  <c:v>7.0000000000000007E-2</c:v>
                </c:pt>
                <c:pt idx="5">
                  <c:v>0.1</c:v>
                </c:pt>
                <c:pt idx="6">
                  <c:v>0.11</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Sheet1!$B$5:$I$5</c:f>
              <c:numCache>
                <c:formatCode>0%</c:formatCode>
                <c:ptCount val="8"/>
                <c:pt idx="0">
                  <c:v>0.27</c:v>
                </c:pt>
                <c:pt idx="1">
                  <c:v>0.77</c:v>
                </c:pt>
                <c:pt idx="2">
                  <c:v>0.82</c:v>
                </c:pt>
                <c:pt idx="3">
                  <c:v>0.9</c:v>
                </c:pt>
                <c:pt idx="4">
                  <c:v>0.89</c:v>
                </c:pt>
                <c:pt idx="5">
                  <c:v>0.86</c:v>
                </c:pt>
                <c:pt idx="6">
                  <c:v>0.85</c:v>
                </c:pt>
                <c:pt idx="7" formatCode="0.00">
                  <c:v>0.96</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25-34 years</c:v>
                </c:pt>
              </c:strCache>
            </c:strRef>
          </c:tx>
          <c:spPr>
            <a:solidFill>
              <a:schemeClr val="accent5"/>
            </a:solid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Sheet1!$B$6:$I$6</c:f>
              <c:numCache>
                <c:formatCode>0%</c:formatCode>
                <c:ptCount val="8"/>
                <c:pt idx="0">
                  <c:v>0.8</c:v>
                </c:pt>
                <c:pt idx="1">
                  <c:v>0.16</c:v>
                </c:pt>
                <c:pt idx="2">
                  <c:v>0.09</c:v>
                </c:pt>
                <c:pt idx="3">
                  <c:v>0.05</c:v>
                </c:pt>
                <c:pt idx="4">
                  <c:v>0.03</c:v>
                </c:pt>
                <c:pt idx="5">
                  <c:v>0.02</c:v>
                </c:pt>
                <c:pt idx="6">
                  <c:v>7.0000000000000007E-2</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Blank</c:v>
                </c:pt>
              </c:strCache>
            </c:strRef>
          </c:tx>
          <c:spPr>
            <a:noFill/>
            <a:ln>
              <a:noFill/>
            </a:ln>
            <a:effectLst/>
          </c:spPr>
          <c:invertIfNegative val="0"/>
          <c:cat>
            <c:strRef>
              <c:f>Sheet1!$B$1:$I$1</c:f>
              <c:strCache>
                <c:ptCount val="8"/>
                <c:pt idx="0">
                  <c:v>National Museum of Science</c:v>
                </c:pt>
                <c:pt idx="1">
                  <c:v>Museum of Design</c:v>
                </c:pt>
                <c:pt idx="2">
                  <c:v>Institute of Textiles and Fashion</c:v>
                </c:pt>
                <c:pt idx="3">
                  <c:v>Archeological Museum</c:v>
                </c:pt>
                <c:pt idx="4">
                  <c:v>National Art Gallery</c:v>
                </c:pt>
                <c:pt idx="5">
                  <c:v>Northern Gallery</c:v>
                </c:pt>
                <c:pt idx="6">
                  <c:v>Other</c:v>
                </c:pt>
                <c:pt idx="7">
                  <c:v>Not answered</c:v>
                </c:pt>
              </c:strCache>
            </c:strRef>
          </c:cat>
          <c:val>
            <c:numRef>
              <c:f>Sheet1!$B$7:$I$7</c:f>
              <c:numCache>
                <c:formatCode>0%</c:formatCode>
                <c:ptCount val="8"/>
                <c:pt idx="0">
                  <c:v>0.16</c:v>
                </c:pt>
                <c:pt idx="1">
                  <c:v>0.8</c:v>
                </c:pt>
                <c:pt idx="2">
                  <c:v>0.87</c:v>
                </c:pt>
                <c:pt idx="3">
                  <c:v>0.91</c:v>
                </c:pt>
                <c:pt idx="4">
                  <c:v>0.93</c:v>
                </c:pt>
                <c:pt idx="5">
                  <c:v>0.94</c:v>
                </c:pt>
                <c:pt idx="6">
                  <c:v>0.89</c:v>
                </c:pt>
                <c:pt idx="7" formatCode="0.00">
                  <c:v>0.96</c:v>
                </c:pt>
              </c:numCache>
            </c:numRef>
          </c:val>
          <c:extLst>
            <c:ext xmlns:c16="http://schemas.microsoft.com/office/drawing/2014/chart" uri="{C3380CC4-5D6E-409C-BE32-E72D297353CC}">
              <c16:uniqueId val="{00000002-305D-469C-9552-E8A1CF29757C}"/>
            </c:ext>
          </c:extLst>
        </c:ser>
        <c:dLbls>
          <c:showLegendKey val="0"/>
          <c:showVal val="0"/>
          <c:showCatName val="0"/>
          <c:showSerName val="0"/>
          <c:showPercent val="0"/>
          <c:showBubbleSize val="0"/>
        </c:dLbls>
        <c:gapWidth val="219"/>
        <c:overlap val="100"/>
        <c:axId val="421818704"/>
        <c:axId val="421809848"/>
      </c:barChart>
      <c:catAx>
        <c:axId val="421818704"/>
        <c:scaling>
          <c:orientation val="maxMin"/>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tr.format_percent_as_whole_number()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26.1</c:v>
                </c:pt>
                <c:pt idx="1">
                  <c:v>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18.5</c:v>
                </c:pt>
                <c:pt idx="1">
                  <c:v>39.5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15.2</c:v>
                </c:pt>
                <c:pt idx="1">
                  <c:v>5.8</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10.9</c:v>
                </c:pt>
                <c:pt idx="1">
                  <c:v>7.0000000000000009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16.3</c:v>
                </c:pt>
                <c:pt idx="1">
                  <c:v>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20.7</c:v>
                </c:pt>
                <c:pt idx="1">
                  <c:v>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18.5</c:v>
                </c:pt>
                <c:pt idx="1">
                  <c:v>19.8</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8.6999999999999993</c:v>
                </c:pt>
                <c:pt idx="1">
                  <c:v>18.600000000000001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9.8000000000000007</c:v>
                </c:pt>
                <c:pt idx="1">
                  <c:v>20.9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tr.format_whole_number_as_percent()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0.26100000000000001</c:v>
                </c:pt>
                <c:pt idx="1">
                  <c:v>0.128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Bottom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0.185</c:v>
                </c:pt>
                <c:pt idx="1">
                  <c:v>0.39500000000000002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Strongly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0.152</c:v>
                </c:pt>
                <c:pt idx="1">
                  <c:v>5.7999999999999996E-2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0.109</c:v>
                </c:pt>
                <c:pt idx="1">
                  <c:v>7.0000000000000007E-2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0.16300000000000001</c:v>
                </c:pt>
                <c:pt idx="1">
                  <c:v>0.17399999999999999</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Neither Disagree nor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0.20699999999999999</c:v>
                </c:pt>
                <c:pt idx="1">
                  <c:v>0.105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0.185</c:v>
                </c:pt>
                <c:pt idx="1">
                  <c:v>0.19800000000000001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8.6999999999999994E-2</c:v>
                </c:pt>
                <c:pt idx="1">
                  <c:v>0.18600000000000003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9.8000000000000004E-2</c:v>
                </c:pt>
                <c:pt idx="1">
                  <c:v>0.20899999999999999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0.32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39%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41%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23% </a:t>
                    </a:r>
                    <a:r>
                      <a:rPr lang="en-US">
                        <a:solidFill>
                          <a:srgbClr val="000000"/>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r>
                      <a:rPr lang="en-US">
                        <a:solidFill>
                          <a:srgbClr val="000000"/>
                        </a:solidFill>
                      </a:rPr>
                      <a:t>16% </a:t>
                    </a:r>
                    <a:r>
                      <a:rPr lang="en-US">
                        <a:solidFill>
                          <a:srgbClr val="000000"/>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0.32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39%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41%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23% </a:t>
                    </a:r>
                    <a:r>
                      <a:rPr lang="en-US">
                        <a:solidFill>
                          <a:srgbClr val="FFFFFF"/>
                        </a:solidFill>
                        <a:latin typeface="Wingdings" panose="05000000000000000000" pitchFamily="2" charset="2"/>
                      </a:rPr>
                      <a:t>é</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r>
                      <a:rPr lang="en-US">
                        <a:solidFill>
                          <a:srgbClr val="FFFFFF"/>
                        </a:solidFill>
                      </a:rPr>
                      <a:t>16% </a:t>
                    </a:r>
                    <a:r>
                      <a:rPr lang="en-US">
                        <a:solidFill>
                          <a:srgbClr val="FFFFFF"/>
                        </a:solidFill>
                        <a:latin typeface="Wingdings" panose="05000000000000000000" pitchFamily="2" charset="2"/>
                      </a:rPr>
                      <a:t>ê</a:t>
                    </a:r>
                  </a:p>
                </c:rich>
              </c:tx>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['Top 2', '',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tr.sort_rows(client_name = _client_name) - blank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tr.sort_rows(descending=False)
</a:t>
            </a:r>
            <a:endParaRPr lang="en-US" dirty="0"/>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tr.insert_gap_between_series_groups() - one group:
 ['Top 2']</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0.39100000000000001</c:v>
                </c:pt>
                <c:pt idx="1">
                  <c:v>0.19800000000000001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0.35899999999999999</c:v>
                </c:pt>
                <c:pt idx="1">
                  <c:v>0.314</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0.35899999999999999</c:v>
                </c:pt>
                <c:pt idx="1">
                  <c:v>0.30199999999999999</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0.33700000000000002</c:v>
                </c:pt>
                <c:pt idx="1">
                  <c:v>0.314</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0.315</c:v>
                </c:pt>
                <c:pt idx="1">
                  <c:v>0.29100000000000004</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0.29299999999999998</c:v>
                </c:pt>
                <c:pt idx="1">
                  <c:v>0.314</c:v>
                </c:pt>
              </c:numCache>
            </c:numRef>
          </c:val>
          <c:extLst>
            <c:ext xmlns:c16="http://schemas.microsoft.com/office/drawing/2014/chart" uri="{C3380CC4-5D6E-409C-BE32-E72D297353CC}">
              <c16:uniqueId val="{00000000-59A1-437E-8751-D571CD56B14B}"/>
            </c:ext>
          </c:extLst>
        </c:ser>
        <c:ser>
          <c:idx val="6"/>
          <c:order val="6"/>
          <c:tx>
            <c:strRef>
              <c:f>Sheet1!$A$8</c:f>
              <c:strCache>
                <c:ptCount val="1"/>
                <c:pt idx="0">
                  <c:v>Top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0.29299999999999998</c:v>
                </c:pt>
                <c:pt idx="1">
                  <c:v>0.25600000000000001</c:v>
                </c:pt>
              </c:numCache>
            </c:numRef>
          </c:val>
          <c:extLst>
            <c:ext xmlns:c16="http://schemas.microsoft.com/office/drawing/2014/chart" uri="{C3380CC4-5D6E-409C-BE32-E72D297353CC}">
              <c16:uniqueId val="{00000001-59A1-437E-8751-D571CD56B14B}"/>
            </c:ext>
          </c:extLst>
        </c:ser>
        <c:ser>
          <c:idx val="7"/>
          <c:order val="7"/>
          <c:tx>
            <c:strRef>
              <c:f>Sheet1!$A$9</c:f>
              <c:strCache>
                <c:ptCount val="1"/>
                <c:pt idx="0">
                  <c:v>Top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0.27200000000000002</c:v>
                </c:pt>
                <c:pt idx="1">
                  <c:v>0.25600000000000001</c:v>
                </c:pt>
              </c:numCache>
            </c:numRef>
          </c:val>
          <c:extLst>
            <c:ext xmlns:c16="http://schemas.microsoft.com/office/drawing/2014/chart" uri="{C3380CC4-5D6E-409C-BE32-E72D297353CC}">
              <c16:uniqueId val="{00000002-59A1-437E-8751-D571CD56B14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0.26100000000000001</c:v>
                </c:pt>
                <c:pt idx="1">
                  <c:v>0.128</c:v>
                </c:pt>
              </c:numCache>
            </c:numRef>
          </c:val>
          <c:extLst>
            <c:ext xmlns:c16="http://schemas.microsoft.com/office/drawing/2014/chart" uri="{C3380CC4-5D6E-409C-BE32-E72D297353CC}">
              <c16:uniqueId val="{00000003-59A1-437E-8751-D571CD56B14B}"/>
            </c:ext>
          </c:extLst>
        </c:ser>
        <c:ser>
          <c:idx val="9"/>
          <c:order val="9"/>
          <c:tx>
            <c:strRef>
              <c:f>Sheet1!$A$11</c:f>
              <c:strCache>
                <c:ptCount val="1"/>
                <c:pt idx="0">
                  <c:v>Top 2</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0.0%</c:formatCode>
                <c:ptCount val="2"/>
                <c:pt idx="0">
                  <c:v>0.23899999999999999</c:v>
                </c:pt>
                <c:pt idx="1">
                  <c:v>0.25600000000000001</c:v>
                </c:pt>
              </c:numCache>
            </c:numRef>
          </c:val>
          <c:extLst>
            <c:ext xmlns:c16="http://schemas.microsoft.com/office/drawing/2014/chart" uri="{C3380CC4-5D6E-409C-BE32-E72D297353CC}">
              <c16:uniqueId val="{00000004-59A1-437E-8751-D571CD56B14B}"/>
            </c:ext>
          </c:extLst>
        </c:ser>
        <c:ser>
          <c:idx val="10"/>
          <c:order val="10"/>
          <c:tx>
            <c:strRef>
              <c:f>Sheet1!$A$12</c:f>
              <c:strCache>
                <c:ptCount val="1"/>
                <c:pt idx="0">
                  <c:v>Top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Sheet1!$B$12:$C$12</c:f>
              <c:numCache>
                <c:formatCode>0.0%</c:formatCode>
                <c:ptCount val="2"/>
                <c:pt idx="0">
                  <c:v>0.23899999999999999</c:v>
                </c:pt>
                <c:pt idx="1">
                  <c:v>0.37200000000000005</c:v>
                </c:pt>
              </c:numCache>
            </c:numRef>
          </c:val>
          <c:extLst>
            <c:ext xmlns:c16="http://schemas.microsoft.com/office/drawing/2014/chart" uri="{C3380CC4-5D6E-409C-BE32-E72D297353CC}">
              <c16:uniqueId val="{00000005-59A1-437E-8751-D571CD56B14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35-45</c:v>
                </c:pt>
                <c:pt idx="5">
                  <c:v>45-55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tr.sort_columns(descending=False)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I am proud to work here. : Level of Agreement : Top 2</c:v>
                </c:pt>
                <c:pt idx="1">
                  <c:v>The company makes excellent products. : Level of Agreement : Top 2</c:v>
                </c:pt>
                <c:pt idx="2">
                  <c:v>The atmosphere in the workplace is good. : Level of Agreement : Top 2</c:v>
                </c:pt>
                <c:pt idx="3">
                  <c:v>I am proud to work here. : Level of Agreement : Bottom 2</c:v>
                </c:pt>
                <c:pt idx="4">
                  <c:v>It is a great company to work for. : Level of Agreement : Top 2</c:v>
                </c:pt>
                <c:pt idx="5">
                  <c:v>The atmosphere in the workplace is good. : Level of Agreement : Bottom 2</c:v>
                </c:pt>
                <c:pt idx="6">
                  <c:v>The company makes excellent products. : Level of Agreement : Bottom 2</c:v>
                </c:pt>
                <c:pt idx="7">
                  <c:v>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Sheet1!$B$2:$L$2</c:f>
              <c:numCache>
                <c:formatCode>0.0%</c:formatCode>
                <c:ptCount val="11"/>
                <c:pt idx="0">
                  <c:v>0.39100000000000001</c:v>
                </c:pt>
                <c:pt idx="1">
                  <c:v>0.35899999999999999</c:v>
                </c:pt>
                <c:pt idx="2">
                  <c:v>0.35899999999999999</c:v>
                </c:pt>
                <c:pt idx="3">
                  <c:v>0.33700000000000002</c:v>
                </c:pt>
                <c:pt idx="4">
                  <c:v>0.315</c:v>
                </c:pt>
                <c:pt idx="5">
                  <c:v>0.29299999999999998</c:v>
                </c:pt>
                <c:pt idx="6">
                  <c:v>0.29299999999999998</c:v>
                </c:pt>
                <c:pt idx="7">
                  <c:v>0.27200000000000002</c:v>
                </c:pt>
                <c:pt idx="8">
                  <c:v>0.26100000000000001</c:v>
                </c:pt>
                <c:pt idx="9">
                  <c:v>0.23899999999999999</c:v>
                </c:pt>
                <c:pt idx="10">
                  <c:v>0.23899999999999999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Top 2</c:v>
                </c:pt>
                <c:pt idx="1">
                  <c:v>Top 2</c:v>
                </c:pt>
                <c:pt idx="2">
                  <c:v>Top 2</c:v>
                </c:pt>
                <c:pt idx="3">
                  <c:v>Top 2</c:v>
                </c:pt>
                <c:pt idx="4">
                  <c:v>Top 2</c:v>
                </c:pt>
                <c:pt idx="5">
                  <c:v>Top 2</c:v>
                </c:pt>
                <c:pt idx="6">
                  <c:v>Top 2</c:v>
                </c:pt>
                <c:pt idx="7">
                  <c:v>Top 2</c:v>
                </c:pt>
                <c:pt idx="8">
                  <c:v>Top 2</c:v>
                </c:pt>
                <c:pt idx="9">
                  <c:v>Top 2</c:v>
                </c:pt>
                <c:pt idx="10">
                  <c:v>Top 2</c:v>
                </c:pt>
              </c:strCache>
            </c:strRef>
          </c:cat>
          <c:val>
            <c:numRef>
              <c:f>Sheet1!$B$3:$L$3</c:f>
              <c:numCache>
                <c:formatCode>0.0%</c:formatCode>
                <c:ptCount val="11"/>
                <c:pt idx="0">
                  <c:v>0.19800000000000001</c:v>
                </c:pt>
                <c:pt idx="1">
                  <c:v>0.314</c:v>
                </c:pt>
                <c:pt idx="2">
                  <c:v>0.30199999999999999</c:v>
                </c:pt>
                <c:pt idx="3">
                  <c:v>0.314</c:v>
                </c:pt>
                <c:pt idx="4">
                  <c:v>0.29100000000000004</c:v>
                </c:pt>
                <c:pt idx="5">
                  <c:v>0.314</c:v>
                </c:pt>
                <c:pt idx="6">
                  <c:v>0.25600000000000001</c:v>
                </c:pt>
                <c:pt idx="7">
                  <c:v>0.25600000000000001</c:v>
                </c:pt>
                <c:pt idx="8">
                  <c:v>0.128</c:v>
                </c:pt>
                <c:pt idx="9">
                  <c:v>0.25600000000000001</c:v>
                </c:pt>
                <c:pt idx="10">
                  <c:v>0.37200000000000005</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tr.insert_gap_between_category_groups():
 ['Base', 'Male', 'Female', '', 'Base', 'Under 20', '20-25', '25-35', '35-45', '45-55', '55 Plus']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24/11/2016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24/11/2016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24/11/2016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24/11/2016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24/11/2016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24/11/2016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chart" Target="../charts/char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1.xml"/><Relationship Id="rId4" Type="http://schemas.openxmlformats.org/officeDocument/2006/relationships/tags" Target="../tags/tag8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chart" Target="../charts/chart5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chart" Target="../charts/chart6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chart" Target="../charts/chart6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chart" Target="../charts/chart6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chart" Target="../charts/chart6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chart" Target="../charts/chart6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7.xml"/><Relationship Id="rId1" Type="http://schemas.openxmlformats.org/officeDocument/2006/relationships/tags" Target="../tags/tag196.xml"/><Relationship Id="rId4" Type="http://schemas.openxmlformats.org/officeDocument/2006/relationships/chart" Target="../charts/chart65.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chart" Target="../charts/chart66.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chart" Target="../charts/char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442896617"/>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146927449"/>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tr.insert_topN_into_series(4):
Top 4 52%</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2208875896"/>
              </p:ex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7793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956064582"/>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tr.get_category_labels() :
['Male', 'Female']</a:t>
            </a:r>
            <a:endParaRPr lang="en-GB" sz="1600" dirty="0"/>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tr.get_category_base_summary() :
Male: 92, Female: 86</a:t>
            </a:r>
            <a:endParaRPr lang="en-GB" sz="1600" dirty="0"/>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tr.get_category_labels() with values formatted using labels module:
['Male (n = 92)', 'Female (n = 86)']</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6887360"/>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1161665349"/>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a:t>tr.del_base_category() :
Before: ['Base', 'Male', 'Female']
After: ['Male', 'Female']</a:t>
            </a:r>
            <a:endParaRPr lang="en-GB" sz="1600" dirty="0"/>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
['Female']</a:t>
            </a:r>
            <a:endParaRPr lang="en-GB" sz="1600" dirty="0"/>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tr.del_base_category(['Total','Base']) :
Before: ['Base', 'Total', 'Female']
After: ['Female']</a:t>
            </a:r>
            <a:endParaRPr lang="en-GB" sz="1600" dirty="0"/>
          </a:p>
        </p:txBody>
      </p:sp>
    </p:spTree>
    <p:extLst>
      <p:ext uri="{BB962C8B-B14F-4D97-AF65-F5344CB8AC3E}">
        <p14:creationId xmlns:p14="http://schemas.microsoft.com/office/powerpoint/2010/main" val="8730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2063986832"/>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822097907"/>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60763047"/>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tr.create_and_fill_dummy_series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06154717"/>
              </p:ext>
            </p:extLst>
          </p:nvPr>
        </p:nvGraphicFramePr>
        <p:xfrm>
          <a:off x="713064" y="1384583"/>
          <a:ext cx="9084986" cy="3952362"/>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003190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tr.get_series_group_labels() :
['It is a great company to work for. : Level of Agreement', 'The company makes excellent products. : Level of Agreement']</a:t>
            </a:r>
            <a:endParaRPr lang="en-GB" sz="1600" dirty="0"/>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tr.format_percent_as_whole_number</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93508198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839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tr.format_whole_number_as_percent</a:t>
            </a:r>
            <a:r>
              <a:rPr lang="en-GB" sz="1600" dirty="0"/>
              <a:t>() :
['26%', '13%', '19%', '40%', '15%', '6%', '11%', '7%', '16%', '17%', '21%', '11%', '19%', '20%', '9%', '19%', '10%', '21%']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9198993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82577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a:t>tr.category_difference(a,b) :
['-0.89', '-13.3%', '21.0%', '-9.4%', '-3.9%', '1.1%', '-10.2%', '1.3%', '9.9%', '11.1%']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610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17831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0546907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83565753"/>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60471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black</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45790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 set wingdings to default (white)</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24788504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7316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5821237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1053322243"/>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3148196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90994223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74507717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8022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87484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049459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6485767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97245904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439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9762725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8366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Strongly Agree,  client_name = Disagree)
['19%', '7%', '10%', '13%', '17%', '20%', '21%', '40%',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681062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392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864271556"/>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12479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36340960"/>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65960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70882257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95653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43181868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136837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72960"/>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738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3463971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8974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28760"/>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5921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7406333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601167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016772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364936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59308762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63442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40493909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266332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09802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10393"/>
            <a:ext cx="9144000" cy="2164359"/>
          </a:xfrm>
        </p:spPr>
        <p:txBody>
          <a:bodyPr>
            <a:noAutofit/>
          </a:bodyPr>
          <a:lstStyle/>
          <a:p>
            <a:pPr algn="l"/>
            <a:r>
              <a:rPr lang="en-GB" sz="1600" dirty="0"/>
              <a:t>Sorting between different table selections,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67142429"/>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8779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444580131"/>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274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60917989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2130837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924198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7218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860590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3561939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a:solidFill>
                  <a:schemeClr val="accent1"/>
                </a:solidFill>
              </a:rPr>
              <a:t>set_series_groups_formatted_labels( label_format = '{0.Label} :: {0.SortIndex}') :
It is a great company to work for. : Level of Agreement :: 0</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a:t>Top 2</a:t>
                      </a:r>
                      <a:endParaRPr lang="en-GB" dirty="0"/>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30869471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4922002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393771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632308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02127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8062486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3562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3509989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71218946"/>
              </p:ex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4851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by_row = 1 ( vals from row 1 only)
['21', '15', '9', '6', '3', '3', '-',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198136712"/>
              </p:ex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417926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063934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7359118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86353046"/>
              </p:ex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3"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308151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680359"/>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6934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082286433"/>
              </p:ex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534587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84348313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390514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0710751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01980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48770331"/>
              </p:ex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654239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3551136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a:t>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310217080"/>
              </p:ex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313600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multiple tables,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978678622"/>
              </p:ex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6116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69"/>
            <a:ext cx="9144000" cy="2042221"/>
          </a:xfrm>
        </p:spPr>
        <p:txBody>
          <a:bodyPr>
            <a:noAutofit/>
          </a:bodyPr>
          <a:lstStyle/>
          <a:p>
            <a:pPr algn="l"/>
            <a:r>
              <a:rPr lang="en-GB" sz="1600"/>
              <a:t>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86724518"/>
              </p:ext>
            </p:extLst>
          </p:nvPr>
        </p:nvGraphicFramePr>
        <p:xfrm>
          <a:off x="2032000" y="2785145"/>
          <a:ext cx="8128000" cy="3739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11943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a:t>tr.del_base_series() :
Before: ['Base', 'Average Score (0 is Neutral)', 'Top 2', 'Bottom 2']
After: ['Average Score (0 is Neutral)', 'Top 2', 'Bottom 2']</a:t>
            </a:r>
            <a:endParaRPr lang="en-GB" sz="1200" dirty="0"/>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
['Average Score (0 is Neutral)', 'Bottom 2', 'Strongly Agree', 'Agree', 'Somewhat Agree', 'Neither Disagree nor Agree', 'Somewhat Disagree', 'Disagree', 'Strongly Disagree']</a:t>
            </a:r>
            <a:endParaRPr lang="en-GB" sz="1200" dirty="0"/>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 bad parameter - not a list:
['Average Score (0 is Neutral)', 'Top 2', 'Bottom 2', 'Strongly Agree', 'Agree', 'Somewhat Agree', 'Neither Disagree nor Agree', 'Somewhat Disagree', 'Disagree', 'Strongly Disagree']</a:t>
            </a:r>
            <a:endParaRPr lang="en-GB" sz="1200" dirty="0"/>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2','Bottom 2']):
['Average Score (0 is Neutral)', 'Strongly Agree', 'Agree', 'Somewhat Agree', 'Neither Disagree nor Agree', 'Somewhat Disagree', 'Disagree', 'Strongly Disagree']</a:t>
            </a:r>
            <a:endParaRPr lang="en-GB" sz="1200" dirty="0"/>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tr.del_series(['Top 2X','Bottom 2']):
['Average Score (0 is Neutral)', 'Top 2', 'Strongly Agree', 'Agree', 'Somewhat Agree', 'Neither Disagree nor Agree', 'Somewhat Disagree', 'Disagree', 'Strongly Disagree']</a:t>
            </a:r>
            <a:endParaRPr lang="en-GB" sz="1200" dirty="0"/>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tr.del_series() bad parameter -blank: 
['Average Score (0 is Neutral)', 'Top 2', 'Bottom 2']
 and tr.del_series([]) bad parameter -blank list: 
['Average Score (0 is Neutral)', 'Top 2', 'Bottom 2']</a:t>
            </a:r>
            <a:endParaRPr lang="en-GB" sz="1200" dirty="0"/>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a:t>tr.del_base_series('Total','Base']) :
Before: ['Base', 'Total', 'Top 2', 'Bottom 2']
After: ['Top 2', 'Bottom 2']</a:t>
            </a:r>
            <a:endParaRPr lang="en-GB" sz="1200" dirty="0"/>
          </a:p>
        </p:txBody>
      </p:sp>
    </p:spTree>
    <p:extLst>
      <p:ext uri="{BB962C8B-B14F-4D97-AF65-F5344CB8AC3E}">
        <p14:creationId xmlns:p14="http://schemas.microsoft.com/office/powerpoint/2010/main" val="13088559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579356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69567825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11937221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49:25.680330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JsYWNrIg==&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44.5665869+01:00&lt;/d3p1:LastUpdated&gt;&lt;d3p1:Script&gt;aW1wb3J0IGNoYXJ0cw0KY2hhcnRzLmNvbnZlcnRfZ2x5cGhzX3RvX2NvbG9yX3dpbmdkaW5ncyhDaGFydCwgcmdiPVswLDAsMF0p&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44.4715927+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31.1525318+01: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ICsgIiBzZXQgd2luZ2RpbmdzIHRvIGRlZmF1bHQgKHdoaXRlKSI=&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10-27T15:50:06.9940083+01: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10-27T15:50:06.896276+01: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5:56.3260562+01:00&lt;/d2p1:LastUpdated&gt;&lt;d2p1:Script&gt;aW1wb3J0IHRyYW5zZm9ybWF0aW9ucw0KcmVsb2FkKHRyYW5zZm9ybWF0aW9ucykNCnJlbG9hZCh0cmFuc2Zvcm1hdGlvbnMuc29ydGluZykNCg0KDQp0ciA9IHRyYW5zZm9ybWF0aW9ucy5NYXRyaXhNYW5pcHVsYXRvcihNYXRyaXgpDQoNCnRyLnNvcnRfcm93cygpDQpNYXRyaXguRGVsZXRlQ29sdW1uKDEpDQpNYXRyaXguTGFiZWwgPSAidHIuc29ydF9yb3dzKCkgLSBkZWZhdWx0ICggdmFscyBmcm9tIGNvbCAxIG9ubHkpXG4iICsgc3RyKHRyLmdldF9kYXRhX3ZhbHVlcygpKQ==&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26:58.9250243+01:00&lt;/d2p1:LastUpdated&gt;&lt;d2p1:Script&gt;aW1wb3J0IHRyYW5zZm9ybWF0aW9ucw0KcmVsb2FkKHRyYW5zZm9ybWF0aW9ucykNCnJlbG9hZCh0cmFuc2Zvcm1hdGlvbnMuZGF0YSkNCnJlbG9hZCh0cmFuc2Zvcm1hdGlvbnMuc29ydGluZykNCg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37:23.137696+01:00&lt;/d2p1:LastUpdated&gt;&lt;d2p1:Script&gt;aW1wb3J0IHRyYW5zZm9ybWF0aW9ucw0KcmVsb2FkKHRyYW5zZm9ybWF0aW9ucykNCnJlbG9hZCh0cmFuc2Zvcm1hdGlvbnMuc29ydGluZykNCnRyID0gdHJhbnNmb3JtYXRpb25zLk1hdHJpeE1hbmlwdWxhdG9yKE1hdHJpeCkNCnRyLnNvcnRfcm93cyhieV9jb2x1bW4gPSAxKQ0KTWF0cml4LkRlbGV0ZUNvbHVtbigwKQ0KTWF0cml4LkxhYmVsID0gInRyLnNvcnRfcm93cygpIC0gYnlfY29sdW1uID0gMSAoIHZhbHMgZnJvbSBjb2wgMSBvbmx5KVxuIiArIHN0cih0ci5nZXRfZGF0YV92YWx1ZXMoKSk=&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3:41.247903+01:00&lt;/d2p1:LastUpdated&gt;&lt;d2p1:Script&gt;aW1wb3J0IHRyYW5zZm9ybWF0aW9ucw0KcmVsb2FkKHRyYW5zZm9ybWF0aW9ucykNCnJlbG9hZCh0cmFuc2Zvcm1hdGlvbnMuc29ydGluZykNCnRyID0gdHJhbnNmb3JtYXRpb25zLk1hdHJpeE1hbmlwdWxhdG9yKE1hdHJpeCkNCnRyLnNvcnRfcm93cyhieV9jb2x1bW4gPSAxKQ0KTWF0cml4LkxhYmVsID0gInRyLnNvcnRfcm93cygpIC0gYnlfY29sdW1uID0gMVxuIg==&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59:57.741359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0:53:04.9450437+01: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23.4158198+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32.9660708+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45.0293695+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0:53.301210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11:36.004065+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6:06:59.4861862+01:00&lt;/d2p1:LastUpdated&gt;&lt;d2p1:Script&gt;aW1wb3J0IHRyYW5zZm9ybWF0aW9ucw0KcmVsb2FkKHRyYW5zZm9ybWF0aW9ucykNCnJlbG9hZCh0cmFuc2Zvcm1hdGlvbnMuZGF0YSkNCnJlbG9hZCh0cmFuc2Zvcm1hdGlvbnMuc29ydGluZykNCnRyID0gdHJhbnNmb3JtYXRpb25zLk1hdHJpeE1hbmlwdWxhdG9yKE1hdHJpeCkNCnRyLnNvcnRfcm93cyhieV9jb2x1bW4gPSAxKQ0KTWF0cml4LkxhYmVsID0gInRyLnNvcnRfcm93cygpIC0gYnlfY29sdW1uID0gMVxuIg0KDQppID0gJ05vbmUnDQpwcmludCBpLmlzZGlnaXQoKQ==&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6:34.9126999+01:00&lt;/d2p1:LastUpdated&gt;&lt;d2p1:Script&gt;aW1wb3J0IHRyYW5zZm9ybWF0aW9ucw0KcmVsb2FkKHRyYW5zZm9ybWF0aW9ucykNCnJlbG9hZCh0cmFuc2Zvcm1hdGlvbnMuc29ydGluZykNCg0KdHIgPSB0cmFuc2Zvcm1hdGlvbnMuTWF0cml4TWFuaXB1bGF0b3IoTWF0cml4KQ0KDQpmb3Igcm93IGluIE1hdHJpeDoNCglmb3IgY29sIGluIHJvdzoNCgkJdHJ5Og0KCQkJY29sLkFkZFZhbHVlKHN0cihjb2xbMF0uR2V0TnVtZXJpY1ZhbHVlKCkqLTEpKQ0KCQlleGNlcHQ6DQoJCQljb2wuQWRkVmFsdWUoIi0iKQ0KDQojTWF0cml4WzJdWzBdLkFkZFZhbHVlKHN0cihNYXRyaXhbMl1bMF1bMF0uR2V0TnVtZXJpY1ZhbHVlKCkpKQ0KI01hdHJpeFsyXVswXS5SZW1vdmVWYWx1ZUF0KDApDQoNCnRyLnNvcnRfcm93cyh1c2luZ19jZWxsX3ZhbHVlID0gMikNCg0KTWF0cml4LkRlbGV0ZUNvbHVtbigxKQ0KDQpmb3Igcm93IGluIE1hdHJpeDoNCglmb3IgY29sIGluIHJvdzoNCgkJY29sLlJlbW92ZVZhbHVlQXQoMCkNCgkJY29sLlJlbW92ZVZhbHVlQXQoMCkNCg0KTWF0cml4LkxhYmVsID0gInRyLnNvcnRfcm93cyh1c2luZ19jZWxsX3ZhbHVlID0gMikgKCB2YWxzIGZyb20gY29sIDAgb25seSlcbiIgKyBzdHIodHIuZ2V0X2RhdGFfdmFsdWVzKCkp&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2:04.3172499+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7:50.3921053+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15.5991499+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40.495177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8:51.5755977+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49:02.569839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4:31.534400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16.5511181+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kaWZmZXJlbnQgdGFibGUgc2VsZWN0aW9ucywgZWcgVG9wIDIgc3VtbWFyeSBcblxuIiArICJ0ci5zb3J0X3Jvd3MoKSwgd2l0aCBtZXJnZSBjb2x1bW5zIGVuYWJsZWQ6IFxuIiArIHRyLmdldF9zZXJpZXNfYmFzZV9zdW1tYXJ5KCkNCg0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4:34.5508621+01:00&lt;/d2p1:LastUpdated&gt;&lt;d2p1:Script&gt;aW1wb3J0IHRyYW5zZm9ybWF0aW9ucw0KdHIgPSB0cmFuc2Zvcm1hdGlvbnMuTWF0cml4TWFuaXB1bGF0b3IoTWF0cml4KQ0KdHIuc29ydF9yb3dzKCkNCk1hdHJpeC5EZWxldGVDb2x1bW4oMSkNCk1hdHJpeC5MYWJlbCA9ICJTb3J0aW5nIGJldHdlZW4gZGlmZmVyZW50IHRhYmxlIHNlbGVjdGlvbnMsIHdoZW4gbW9yZSB0aGFuIG9uZSByb3cgc2VsZWN0ZWQgcGVyIGdyb3VwIFxuXG4iICsgInRyLnNvcnRfcm93cygpLCB3aXRoIG1lcmdlIGNvbHVtbnMgZW5hYmxlZDogXG4iICsgdHIuZ2V0X3Nlcmllc19iYXNlX3N1bW1hcnkoKQ0KDQo=&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3:58.6972828+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pbXBvcnQgdHJhbnNmb3JtYXRpb25zDQp0ciA9IHRyYW5zZm9ybWF0aW9ucy5NYXRyaXhNYW5pcHVsYXRvcihNYXRyaXgpDQp0ci5zb3J0X3Jvd3MoKQ0KTWF0cml4LkRlbGV0ZUNvbHVtbigxKQ0KdHIuc2V0X3Nlcmllc19mb3JtYXR0ZWRfbGFiZWxzKGxhYmVsX2Zvcm1hdD0iezAuU2lkZU1lbWJlci5Hcm91cC5MYWJlbH0gLSB7MC5TaWRlTWVtYmVyLkxhYmVsfSIpDQpNYXRyaXguTGFiZWwgPSAiU29ydGluZyBiZXR3ZWVuIGdyb3VwcyB3aXRoaW4gdGhlIHNhbWUgdGFibGUsIGVnIFRvcCAyIHN1bW1hcnkgXG5cbiIgKyAidHIuc29ydF9yb3dzKClcbiIgKyB0ci5nZXRfc2VyaWVzX2Jhc2Vfc3VtbWFyeSgpDQoNCg==&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Transformation&gt;&lt;d2p1:PackagedScript&gt;&lt;d2p1:CreatedBy&gt;ccurson&lt;/d2p1:CreatedBy&gt;&lt;d2p1:LastUpdated&gt;2016-09-29T14:00:42.2440892+01:00&lt;/d2p1:LastUpdated&gt;&lt;d2p1:Script&gt;aW1wb3J0IHRyYW5zZm9ybWF0aW9ucw0KDQpyb3d0b2RlbCA9IGxpc3QoKQ0KZm9yIHJvdyBpbiBNYXRyaXg6DQoJaWYgcm93Lk1lbWJlci5MYWJlbCA9PSAiQm90dG9tIDIiOg0KCQlyb3d0b2RlbC5hcHBlbmQocm93Lk1lbWJlci5EYXRhSW5kZXgpDQoNCmZvciBpdGVtIGluIHJldmVyc2VkKHJvd3RvZGVsKToNCglNYXRyaXguRGVsZXRlUm93KGl0ZW0pDQoJDQp0ciA9IHRyYW5zZm9ybWF0aW9ucy5NYXRyaXhNYW5pcHVsYXRvcihNYXRyaXgpDQp0ci5zb3J0X3Jvd3MoKQ0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5:05:13.1792853+01:00&lt;/d2p1:LastUpdated&gt;&lt;d2p1:Script&gt;aW1wb3J0IHRyYW5zZm9ybWF0aW9ucw0KcmVsb2FkKHRyYW5zZm9ybWF0aW9ucykNCnJlbG9hZCh0cmFuc2Zvcm1hdGlvbnMuZGF0YSkNCnJlbG9hZCh0cmFuc2Zvcm1hdGlvbnMuc29ydGluZykNCnRyID0gdHJhbnNmb3JtYXRpb25zLk1hdHJpeE1hbmlwdWxhdG9yKE1hdHJpeCkNCnRyLnNvcnRfY29sdW1ucygpDQpNYXRyaXguTGFiZWwgPSAidHIuc29ydF9jb2x1bW5zKCkgLSBkZWZhdWx0XG4iDQpmb3IgaSBpbiByZXZlcnNlZChyYW5nZSgxLE1hdHJpeC5Db3VudCkpOg0KCU1hdHJpeC5EZWxldGVSb3coaSk=&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3:05:07.677659+01: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1:23:51.0669168+01:00&lt;/d2p1:LastUpdated&gt;&lt;d2p1:Script&gt;aW1wb3J0IHRyYW5zZm9ybWF0aW9ucwkNCnRyID0gdHJhbnNmb3JtYXRpb25zLk1hdHJpeE1hbmlwdWxhdG9yKE1hdHJpeCkNCl9maWxlX25hbWUgPSAidHJhbnNmb3JtYXRpb25zXFx1dGlsc1xcZmlsZV9uYW1lLnR4dCINCnRyLnNvcnRfY29sdW1ucyhmaWxlX25hbWUgPSBfZmlsZV9uYW1lKQ0KTWF0cml4LkxhYmVsID0gInRyLnNvcnRfY29sdW1ucyhmaWxlX25hbWUgPSBfZmlsZV9uYW1lKSAtIFN0cm9uZ2x5IEFncmVlIGF0IGVuZFxuIg0KZm9yIGkgaW4gcmV2ZXJzZWQocmFuZ2UoMSxNYXRyaXguQ291bnQpKToNCglNYXRyaXguRGVsZXRlUm93KGkp&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3:57.0354699+01: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4:07:45.2465493+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kaWZmZXJlbnQgdGFibGVzLCBlZyBUb3AgMiBzdW1tYXJ5IFxuXG4iICsgInRyLnNvcnRfY29sdW1ucygpOiBcbiIgKyB0ci5nZXRfY2F0ZWdvcnlfYmFzZV9zdW1tYXJ5KCkNCg0K&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1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4:08:00.6224087+01:00&lt;/d2p1:LastUpdated&gt;&lt;d2p1:Script&gt;aW1wb3J0IHRyYW5zZm9ybWF0aW9ucw0KdHIgPSB0cmFuc2Zvcm1hdGlvbnMuTWF0cml4TWFuaXB1bGF0b3IoTWF0cml4KQ0KdHIuc29ydF9jb2x1bW5zKCkNCk1hdHJpeC5EZWxldGVSb3coMSkNCk1hdHJpeC5MYWJlbCA9ICJTb3J0aW5nIGJldHdlZW4gbXVsdGlwbGUgdGFibGV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10:58.3661737+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pbXBvcnQgdHJhbnNmb3JtYXRpb25zDQp0ciA9IHRyYW5zZm9ybWF0aW9ucy5NYXRyaXhNYW5pcHVsYXRvcihNYXRyaXgpDQp0ci5zb3J0X2NvbHVtbnMoKQ0KTWF0cml4LkRlbGV0ZVJvdygxKQ0KdHIuc2V0X2NhdGVnb3J5X2Zvcm1hdHRlZF9sYWJlbHMobGFiZWxfZm9ybWF0PSJ7MC5Ub3BNZW1iZXIuR3JvdXAuTGFiZWx9IC0gezAuVG9wTWVtYmVyLkxhYmVsfSIpDQpNYXRyaXguTGFiZWwgPSAiU29ydGluZyBiZXR3ZWVuIGdyb3VwcyB3aXRoaW4gdGhlIHNhbWUgdGFibGUsIGVnIFRvcCAyIHN1bW1hcnkgXG5cbiIgKyAidHIuc29ydF9jb2x1bW5zKClcbiIgKyB0ci5nZXRfY2F0ZWdvcnlfYmFzZV9zdW1tYXJ5KCkNCg0K&lt;/d2p1:Script&gt;&lt;/d2p1:PackagedScript&gt;&lt;/d2p1:Transformation&gt;&lt;/Query&gt;&lt;Version&gt;4.2.0.0&lt;/Version&gt;&lt;/ShapeLink&gt;"/>
</p:tagLst>
</file>

<file path=ppt/tags/tag1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1]&lt;/d2p1:ColumnSelection&gt;&lt;d2p1:ConnectionName&gt;Item0&lt;/d2p1:ConnectionName&gt;&lt;d2p1:DataQueryType&gt;SelectColumn&lt;/d2p1:DataQueryType&gt;&lt;d2p1:RowSelection&gt;/&lt;/d2p1:RowSelection&gt;&lt;d2p1:TableName&gt;Table26&lt;/d2p1:TableName&gt;&lt;/d2p1:DataQueryItem&gt;&lt;d2p1:DataQueryItem&gt;&lt;d2p1:ColumnSelection&gt;/0[2]&lt;/d2p1:ColumnSelection&gt;&lt;d2p1:ConnectionName&gt;Item0&lt;/d2p1:ConnectionName&gt;&lt;d2p1:DataQueryType&gt;SelectColumn&lt;/d2p1:DataQueryType&gt;&lt;d2p1:RowSelection&gt;/&lt;/d2p1:RowSelection&gt;&lt;d2p1:TableName&gt;Table26&lt;/d2p1:TableName&gt;&lt;/d2p1:DataQueryItem&gt;&lt;/d2p1:Items&gt;&lt;d2p1:RowCombinationSettings&gt;&lt;d2p1:IgnoredTypes xmlns:d4p1=&quot;http://schemas.microsoft.com/2003/10/Serialization/Arrays&quot;&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9-29T14:08:58.7027738+01:00&lt;/d2p1:LastUpdated&gt;&lt;d2p1:Script&gt;aW1wb3J0IHRyYW5zZm9ybWF0aW9ucw0KDQpjb2x0b2RlbCA9IGxpc3QoKQ0KZm9yIGNvbCBpbiBNYXRyaXhbMF06DQoJaWYgY29sLlRvcE1lbWJlci5MYWJlbCA9PSAiQm90dG9tIDIiOg0KCQljb2x0b2RlbC5hcHBlbmQoY29sLlRvcE1lbWJlci5EYXRhSW5kZXgpDQoNCmZvciBpdGVtIGluIHJldmVyc2VkKGNvbHRvZGVsKToNCglNYXRyaXguRGVsZXRlQ29sdW1uKGl0ZW0pDQoJDQp0ciA9IHRyYW5zZm9ybWF0aW9ucy5NYXRyaXhNYW5pcHVsYXRvcihNYXRyaXgpDQp0ci5zb3J0X2NvbHVtbnMoKQ0K&lt;/d2p1:Script&gt;&lt;/d2p1:PackagedScript&gt;&lt;/d2p1:Transformation&gt;&lt;/Query&gt;&lt;Version&gt;4.2.0.0&lt;/Version&gt;&lt;/ShapeLink&gt;"/>
</p:tagLst>
</file>

<file path=ppt/tags/tag1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56:19.3572547+01: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56.148374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35.0325729+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3-15T14:07:47.0446486+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2]&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3]&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4]&lt;/d2p1:ColumnSelection&gt;&lt;d2p1:ConnectionName&gt;Item1&lt;/d2p1:ConnectionName&gt;&lt;d2p1:DataQueryType&gt;SelectColumnInGroup&lt;/d2p1:DataQueryType&gt;&lt;d2p1:RowSelection&gt;/0&lt;/d2p1:RowSelection&gt;&lt;d2p1:TableName&gt;Table39&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SwitchRowsAndColumns&gt;true&lt;/d2p1:SwitchRowsAndColumns&gt;&lt;d2p1:Transformation&gt;&lt;d2p1:PackagedScript&gt;&lt;d2p1:CreatedBy&gt;ccurson&lt;/d2p1:CreatedBy&gt;&lt;d2p1:LastUpdated&gt;2016-11-24T16:46:43.4399325+00:00&lt;/d2p1:LastUpdated&gt;&lt;d2p1:Script&gt;aW1wb3J0IHRyYW5zZm9ybWF0aW9ucw0KdHIgPSB0cmFuc2Zvcm1hdGlvbnMuTWF0cml4TWFuaXB1bGF0b3IoTWF0cml4KQ0KdHIuY3JlYXRlX2FuZF9maWxsX2R1bW15X3NlcmllcygpDQpNYXRyaXguTGFiZWwgPSAidHIuY3JlYXRlX2FuZF9maWxsX2R1bW15X3NlcmllcyI=&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2]&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3]&lt;/d2p1:ColumnSelection&gt;&lt;d2p1:ConnectionName&gt;Item1&lt;/d2p1:ConnectionName&gt;&lt;d2p1:DataQueryType&gt;SelectColumnInGroup&lt;/d2p1:DataQueryType&gt;&lt;d2p1:RowSelection&gt;/0&lt;/d2p1:RowSelection&gt;&lt;d2p1:TableName&gt;Table39&lt;/d2p1:TableName&gt;&lt;/d2p1:DataQueryItem&gt;&lt;d2p1:DataQueryItem&gt;&lt;d2p1:ColumnSelection&gt;/0[4]&lt;/d2p1:ColumnSelection&gt;&lt;d2p1:ConnectionName&gt;Item1&lt;/d2p1:ConnectionName&gt;&lt;d2p1:DataQueryType&gt;SelectColumnInGroup&lt;/d2p1:DataQueryType&gt;&lt;d2p1:RowSelection&gt;/0&lt;/d2p1:RowSelection&gt;&lt;d2p1:TableName&gt;Table39&lt;/d2p1:TableName&gt;&lt;/d2p1:DataQueryItem&gt;&lt;/d2p1:Items&gt;&lt;d2p1:RowCombinationSettings&gt;&lt;d2p1:IgnoredTypes xmlns:d4p1=&quot;http://schemas.microsoft.com/2003/10/Serialization/Arrays&quot;&gt;&lt;d4p1:string&gt;Combine&lt;/d4p1:string&gt;&lt;d4p1:string&gt;Mean&lt;/d4p1:string&gt;&lt;d4p1:string&gt;Base&lt;/d4p1:string&gt;&lt;/d2p1:IgnoredTypes&gt;&lt;/d2p1:RowCombinationSettings&gt;&lt;d2p1:SwitchRowsAndColumns&gt;true&lt;/d2p1:SwitchRowsAndColumns&gt;&lt;d2p1:Transformation&gt;&lt;d2p1:PackagedScript&gt;&lt;d2p1:CreatedBy&gt;ccurson&lt;/d2p1:CreatedBy&gt;&lt;d2p1:LastUpdated&gt;2016-11-24T16:45:06.7392284+00:00&lt;/d2p1:LastUpdated&gt;&lt;d2p1:Script&gt;aW1wb3J0IHRyYW5zZm9ybWF0aW9ucw0KdHIgPSB0cmFuc2Zvcm1hdGlvbnMuTWF0cml4TWFuaXB1bGF0b3IoTWF0cml4KQ0KdHIuY3JlYXRlX2FuZF9maWxsX2R1bW15X3NlcmllcygpDQpNYXRyaXguTGFiZWwgPSAidHIuY3JlYXRlX2FuZF9maWxsX2R1bW15X3NlcmllcyIg&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18:34.1993003+00:00&lt;/d2p1:LastUpdated&gt;&lt;d2p1:Script&gt;aW1wb3J0IHRyYW5zZm9ybWF0aW9ucw0KdHIgPSB0cmFuc2Zvcm1hdGlvbnMuTWF0cml4TWFuaXB1bGF0b3IoTWF0cml4KQ0KcHJpbnQgZGlyKHRyKQ0KdHIuZm9ybWF0X3BlcmNlbnRfYXNfd2hvbGVfbnVtYmVyKCkNCg0KTWF0cml4LkxhYmVsID0gInRyLmZvcm1hdF9wZXJjZW50X2FzX3dob2xlX251bWJlci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15.8113285+00:00&lt;/d2p1:LastUpdated&gt;&lt;d2p1:Script&gt;aW1wb3J0IHRyYW5zZm9ybWF0aW9ucw0KdHIgPSB0cmFuc2Zvcm1hdGlvbnMuTWF0cml4TWFuaXB1bGF0b3IoTWF0cml4KQ0KcHJpbnQgZGlyKHRyKQ0KdHIuZm9ybWF0X3BlcmNlbnRfYXNfd2hvbGVfbnVtYmVyKCkNCk1hdHJpeC5MYWJlbCA9ICJ0ci5mb3JtYXRfcGVyY2VudF9hc193aG9sZV9udW1iZXIoKS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0:02.7123067+00:00&lt;/d2p1:LastUpdated&gt;&lt;d2p1:Script&gt;aW1wb3J0IHRyYW5zZm9ybWF0aW9ucw0KdHIgPSB0cmFuc2Zvcm1hdGlvbnMuTWF0cml4TWFuaXB1bGF0b3IoTWF0cml4KQ0KDQp0ci5mb3JtYXRfcGVyY2VudF9hc193aG9sZV9udW1iZXIoKQ0KdHIuZm9ybWF0X3dob2xlX251bWJlcl9hc19wZXJjZW50KCkNCg0KTWF0cml4LkxhYmVsID0gInRyLmZvcm1hdF93aG9sZV9udW1iZXJfYXNfcGVyY2VudCgpI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11-24T15:22:49.0102442+00:00&lt;/d2p1:LastUpdated&gt;&lt;d2p1:Script&gt;DQppbXBvcnQgdHJhbnNmb3JtYXRpb25zDQp0ciA9IHRyYW5zZm9ybWF0aW9ucy5NYXRyaXhNYW5pcHVsYXRvcihNYXRyaXgpDQoNCnRyLmZvcm1hdF9wZXJjZW50X2FzX3dob2xlX251bWJlcigpDQp0ci5mb3JtYXRfd2hvbGVfbnVtYmVyX2FzX3BlcmNlbnQoKQ0KTWF0cml4LkxhYmVsID0gInRyLmZvcm1hdF93aG9sZV9udW1iZXJfYXNfcGVyY2VudCgpIg0KDQo=&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10736</TotalTime>
  <Words>2095</Words>
  <Application>Microsoft Office PowerPoint</Application>
  <PresentationFormat>Widescreen</PresentationFormat>
  <Paragraphs>413</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tr.create_and_fill_dummy_series</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tr.format_percent_as_whole_number() :
['26', '13', '19', '40', '15', '6', '11', '7', '16', '17', '21', '11', '19', '20', '9', '19', '10', '21']</vt:lpstr>
      <vt:lpstr>tr.format_whole_number_as_percent() :
['26%', '13%', '19%', '40%', '15%', '6%', '11%', '7%', '16%', '17%', '21%', '11%', '19%', '20%', '9%', '19%', '10%', '21%']</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 set wingdings to black</vt:lpstr>
      <vt:lpstr>tr.convert_significant_results_to_arrows():
['0.32', '-0.47', '39%', '20%', '28%', '41%', '23%', '13%', '16%', '7%', '10%', '14%', '12%', '13%', '11%', '13%', '16%', '22%', '12%', '19%'] set wingdings to default (white)</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different table selections,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different table selections,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between groups within the same table, eg Top 2 summary 
tr.sort_rows()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different tables, eg Top 2 summary 
tr.sort_columns():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multiple tables, when more than one column selected per group 
tr.sort_columns(), with merge columns enabled: 
Top 2: 26%, Top 2: 29%, Top 2: 39%, Bottom 2: 18%, Bottom 2: 20%, Bottom 2: 24%, Bottom 2: 28%</vt:lpstr>
      <vt:lpstr>Sorting between groups within the same table, eg Top 2 summary 
tr.sort_columns()
I am proud to work here. : Level of Agreement - Top 2: 39.1%, The company supports my career ambitions. : Level of Agreement - Top 2: 35.9%, The company allows me to maintain a healthy work life balance. : Level of Agreement - Top 2: 35.9%, The company makes excellent products. : Level of Agreement - Top 2: 33.7%, I understand my career path and my promotion possibilities. : Level of Agreement - Top 2: 31.5%, The atmosphere in the workplace is good. : Level of Agreement - Top 2: 29.3%, My manager makes my objectives clear. : Level of Agreement - Top 2: 29.3%, My manager provides constructive feedback on the tasks set out to me. : Level of Agreement - Top 2: 27.2%, It is a great company to work for. : Level of Agreement - Top 2: 26.1%, I enjoy my work. : Level of Agreement - Top 2: 23.9%, I have a good understanding of my responsibilities. : Level of Agreement - Top 2: 23.9%</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232</cp:revision>
  <dcterms:created xsi:type="dcterms:W3CDTF">2016-02-02T17:03:25Z</dcterms:created>
  <dcterms:modified xsi:type="dcterms:W3CDTF">2016-11-24T16:48:30Z</dcterms:modified>
</cp:coreProperties>
</file>