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6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7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8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9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23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25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262" r:id="rId3"/>
    <p:sldId id="371" r:id="rId4"/>
    <p:sldId id="395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69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80" r:id="rId25"/>
    <p:sldId id="394" r:id="rId26"/>
    <p:sldId id="381" r:id="rId27"/>
    <p:sldId id="382" r:id="rId28"/>
    <p:sldId id="39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Sheet1!$B$2:$H$2</c:f>
              <c:numCache>
                <c:formatCode>0.00</c:formatCode>
                <c:ptCount val="7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  <c:pt idx="3">
                  <c:v>0.16</c:v>
                </c:pt>
                <c:pt idx="4">
                  <c:v>0.04</c:v>
                </c:pt>
                <c:pt idx="5">
                  <c:v>-0.15</c:v>
                </c:pt>
                <c:pt idx="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Sheet1!$B$3:$H$3</c:f>
              <c:numCache>
                <c:formatCode>0.00</c:formatCode>
                <c:ptCount val="7"/>
                <c:pt idx="0">
                  <c:v>-0.19</c:v>
                </c:pt>
                <c:pt idx="1">
                  <c:v>-0.38</c:v>
                </c:pt>
                <c:pt idx="3">
                  <c:v>0.2</c:v>
                </c:pt>
                <c:pt idx="4">
                  <c:v>0.46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Sheet1!$B$4:$H$4</c:f>
              <c:numCache>
                <c:formatCode>0.00</c:formatCode>
                <c:ptCount val="7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  <c:pt idx="3">
                  <c:v>-0.04</c:v>
                </c:pt>
                <c:pt idx="4">
                  <c:v>-0.04</c:v>
                </c:pt>
                <c:pt idx="5">
                  <c:v>-0.4</c:v>
                </c:pt>
                <c:pt idx="6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0.32</c:v>
                </c:pt>
                <c:pt idx="1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4-4F5A-8A14-170AB81F4DA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 enjoy my work.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-0.22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4-4F5A-8A14-170AB81F4DA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Sheet1!$B$7:$C$7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4-4F5A-8A14-170AB81F4DA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My manager provides constructive feedback on the tasks set out to me.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Sheet1!$B$8:$C$8</c:f>
              <c:numCache>
                <c:formatCode>0.00</c:formatCode>
                <c:ptCount val="2"/>
                <c:pt idx="0">
                  <c:v>-0.59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04-4F5A-8A14-170AB81F4DA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Sheet1!$B$9:$C$9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04-4F5A-8A14-170AB81F4DA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Sheet1!$B$10:$C$10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04-4F5A-8A14-170AB81F4DA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supports my career ambitions.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Sheet1!$B$11:$C$11</c:f>
              <c:numCache>
                <c:formatCode>0.00</c:formatCode>
                <c:ptCount val="2"/>
                <c:pt idx="0">
                  <c:v>0.19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4-4F5A-8A14-170AB81F4DA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allows me to maintain a healthy work life balance.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Sheet1!$B$12:$C$12</c:f>
              <c:numCache>
                <c:formatCode>0.00</c:formatCode>
                <c:ptCount val="2"/>
                <c:pt idx="0">
                  <c:v>-0.22</c:v>
                </c:pt>
                <c:pt idx="1">
                  <c:v>-0.12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04-4F5A-8A14-170AB81F4D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642701838034634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437-8F61-23D62D71BBF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437-8F61-23D62D71BBF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437-8F61-23D62D71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9B6-A286-2DCC33FF9D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9B6-A286-2DCC33FF9D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9B6-A286-2DCC33FF9DB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0.17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9B6-A286-2DCC33FF9DB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9B6-A286-2DCC33FF9DB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7-49B6-A286-2DCC33FF9DB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0.13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7-49B6-A286-2DCC33FF9DB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97-49B6-A286-2DCC33FF9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5.096832844472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-0.37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B-411A-9066-54A7E830B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310982646230896"/>
          <c:y val="4.43202856041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A-4EDD-8DA6-A331EA7C4C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A-4EDD-8DA6-A331EA7C4C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A-4EDD-8DA6-A331EA7C4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  <c:pt idx="5">
                  <c:v>0.17</c:v>
                </c:pt>
                <c:pt idx="6">
                  <c:v>0.03</c:v>
                </c:pt>
                <c:pt idx="7">
                  <c:v>0.2</c:v>
                </c:pt>
                <c:pt idx="8">
                  <c:v>0.13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0.11</c:v>
                </c:pt>
                <c:pt idx="7">
                  <c:v>0.37</c:v>
                </c:pt>
                <c:pt idx="8">
                  <c:v>0.09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171273475356005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A90-9146-79991DDE80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4-4A90-9146-79991DDE80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A90-9146-79991DDE80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54-4A90-9146-79991DDE80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A90-9146-79991DDE803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54-4A90-9146-79991DDE803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54-4A90-9146-79991DDE8036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54-4A90-9146-79991DDE8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Sheet1!$B$2:$D$2</c:f>
              <c:numCache>
                <c:formatCode>0.00</c:formatCode>
                <c:ptCount val="3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Sheet1!$B$3:$D$3</c:f>
              <c:numCache>
                <c:formatCode>0.00</c:formatCode>
                <c:ptCount val="3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Sheet1!$B$4:$D$4</c:f>
              <c:numCache>
                <c:formatCode>0.00</c:formatCode>
                <c:ptCount val="3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4.6836668835516402E-3"/>
          <c:y val="2.437615708225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A-481F-8E7E-DD34DB3B8F5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A-481F-8E7E-DD34DB3B8F5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BA-481F-8E7E-DD34DB3B8F5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BA-481F-8E7E-DD34DB3B8F5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A-481F-8E7E-DD34DB3B8F5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BA-481F-8E7E-DD34DB3B8F5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BA-481F-8E7E-DD34DB3B8F5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BA-481F-8E7E-DD34DB3B8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If sorting between Groups is needed, eg Top2 then, select Column and use Exclude items of this type, and then sort.  Group Names are added inthis case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78329037988068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am proud to work here. : Level of Agreement : 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supports my career ambitions. : Level of Agreement : 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My manager makes my objectives clear.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The company allows me to maintain a healthy work life balance.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 understand my career path and my promotion possibilities. : Level of Agreement : Bottom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 understand my career path and my promotion possibilities. : Level of Agreement : Top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 : Level of Agreement : 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atmosphere in the workplace is good. : Level of Agreement : Top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allows me to maintain a healthy work life balance. : Level of Agreement : Bottom 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I am proud to work here. : Level of Agreement : Top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 have a good understanding of my responsibilities. : Level of Agreement : Bottom 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I enjoy my work. : Level of Agreement : Bottom 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0.0%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My manager makes my objectives clear. : Level of Agreement : Top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atmosphere in the workplace is good. : Level of Agreement : Bottom 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My manager provides constructive feedback on the tasks set out to me. : Level of Agreement : Top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Sheet1!$B$18</c:f>
              <c:numCache>
                <c:formatCode>0.0%</c:formatCode>
                <c:ptCount val="1"/>
                <c:pt idx="0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F4F-48EA-9525-93140CDD155B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My manager provides constructive feedback on the tasks set out to me. : Level of Agreement : Bottom 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Sheet1!$B$19</c:f>
              <c:numCache>
                <c:formatCode>0.0%</c:formatCode>
                <c:ptCount val="1"/>
                <c:pt idx="0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F4F-48EA-9525-93140CDD155B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I enjoy my work. : Level of Agreement : Top 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Sheet1!$B$20</c:f>
              <c:numCache>
                <c:formatCode>0.0%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F4F-48EA-9525-93140CDD155B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Sheet1!$B$21</c:f>
              <c:numCache>
                <c:formatCode>0.0%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4F-48EA-9525-93140CDD155B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The company supports my career ambitions. : Level of Agreement : Bottom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Sheet1!$B$22</c:f>
              <c:numCache>
                <c:formatCode>0.0%</c:formatCode>
                <c:ptCount val="1"/>
                <c:pt idx="0">
                  <c:v>0.21899999999999997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F4F-48EA-9525-93140CDD155B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Sheet1!$B$23</c:f>
              <c:numCache>
                <c:formatCode>0.0%</c:formatCode>
                <c:ptCount val="1"/>
                <c:pt idx="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4F-48EA-9525-93140CDD155B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The company allows me to maintain a healthy work life balance. : Level of Agreement : Average Score (0 is Neutral)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5-2F4F-48EA-9525-93140CDD155B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The company supports my career ambitions. : Level of Agreement : Average Score (0 is Neutral)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6-2F4F-48EA-9525-93140CDD155B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I understand my career path and my promotion possibilities. : Level of Agreement : Average Score (0 is Neutral)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7-2F4F-48EA-9525-93140CDD155B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I have a good understanding of my responsibilities. : Level of Agreement : Average Score (0 is Neutral)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8-2F4F-48EA-9525-93140CDD155B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My manager provides constructive feedback on the tasks set out to me. : Level of Agreement : Average Score (0 is Neutral)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9-2F4F-48EA-9525-93140CDD155B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My manager makes my objectives clear. : Level of Agreement : Average Score (0 is Neutral)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A-2F4F-48EA-9525-93140CDD155B}"/>
            </c:ext>
          </c:extLst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I enjoy my work. : Level of Agreement : Average Score (0 is Neutral)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B-2F4F-48EA-9525-93140CDD155B}"/>
            </c:ext>
          </c:extLst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I am proud to work here. : Level of Agreement : Average Score (0 is Neutral)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C-2F4F-48EA-9525-93140CDD155B}"/>
            </c:ext>
          </c:extLst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The atmosphere in the workplace is good. : Level of Agreement : Average Score (0 is Neutral)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D-2F4F-48EA-9525-93140CDD155B}"/>
            </c:ext>
          </c:extLst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The company makes excellent products. : Level of Agreement : Average Score (0 is Neutral)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E-2F4F-48EA-9525-93140CDD155B}"/>
            </c:ext>
          </c:extLst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It is a great company to work for. : Level of Agreement : Average Score (0 is Neutral)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F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725671391255643"/>
          <c:w val="0.53042773876702731"/>
          <c:h val="0.76617070987487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It is a great company to work for. : Level of Agreement : 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 company makes excellent products. : Level of Agreement :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It is a great company to work for. : Level of Agreement : Somewhat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The company makes excellent products. : Level of Agreement : Neither Disagree nor 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company makes excellent products. : Level of Agreement :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It is a great company to work for. : Level of Agreement : Neither Disagree nor 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makes excellent products. : Level of Agreement : Somewhat Disagree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It is a great company to work for. : Level of Agreement : Strongly Disagree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The company makes excellent products. : Level of Agreement : Somewhat Agree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Disagree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The company makes excellent products. : Level of Agreement : Strongly Disagree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company makes excellent products. : Level of Agreement : Disagree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252979841249619"/>
          <c:w val="0.53776813300833792"/>
          <c:h val="0.59007749070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flip data and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0.26</c:v>
                </c:pt>
                <c:pt idx="1">
                  <c:v>0.21</c:v>
                </c:pt>
                <c:pt idx="2" formatCode="0.00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0.16</c:v>
                </c:pt>
                <c:pt idx="6">
                  <c:v>0.15</c:v>
                </c:pt>
                <c:pt idx="7">
                  <c:v>0.11</c:v>
                </c:pt>
                <c:pt idx="8">
                  <c:v>0.1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0.34</c:v>
                </c:pt>
                <c:pt idx="1">
                  <c:v>0.17</c:v>
                </c:pt>
                <c:pt idx="2" formatCode="0.00">
                  <c:v>0.39</c:v>
                </c:pt>
                <c:pt idx="3">
                  <c:v>0.2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0.14000000000000001</c:v>
                </c:pt>
                <c:pt idx="8">
                  <c:v>0.12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55-4516-8059-1BB91A798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- flip data - large underlying table, limited rows,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257259311417289E-2"/>
          <c:y val="2.659217136246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3556969531417"/>
          <c:y val="0.18268106319828442"/>
          <c:w val="0.74276176539826544"/>
          <c:h val="0.707945894353700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Sheet1!$B$3:$U$3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Sheet1!$B$4:$U$4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109F-47EE-8D85-E85F860CA0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Sheet1!$B$5:$U$5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150494860122924E-2"/>
          <c:w val="1"/>
          <c:h val="0.93598716071952304"/>
        </c:manualLayout>
      </c:layout>
      <c:barChart>
        <c:barDir val="bar"/>
        <c:grouping val="percentStacked"/>
        <c:varyColors val="0"/>
        <c:ser>
          <c:idx val="4"/>
          <c:order val="0"/>
          <c:tx>
            <c:strRef>
              <c:f>Total!$A$2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3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4-459D-BAA5-4032CBA6A2B0}"/>
            </c:ext>
          </c:extLst>
        </c:ser>
        <c:ser>
          <c:idx val="0"/>
          <c:order val="1"/>
          <c:tx>
            <c:strRef>
              <c:f>Total!$A$3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C2D5EBC-AC1D-46D7-AAE7-189314DA61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2F51A8-A97D-45B2-8A46-2131B4AFD34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75764CA-C75C-45FB-9F04-774BAD68AB3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FF06EFE-A4D0-40F4-AA60-8E37E12300B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7C4A47-1B77-49CE-AD9C-B9D61FD3AF2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4904129-4EB4-4183-AAD0-052886ECAEC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5ACBB05-3FE7-4DFC-867A-8F4C031EDAE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3325FD6-9CAC-4132-B74E-D108A887B33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96DDCBE-C7BF-49F5-8046-7FA4922C3F9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3C16520-518E-4A38-B073-C02464E79D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E10E194-F79D-4208-B525-FAE0602D7DF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E3BB59B-1037-493C-BE67-861887A38BC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BDE0D3-B857-4A11-8FA0-1E9537A3B9A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A4736E3-DF78-43DB-9855-E9C04167DD3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89AFF19-A173-4C4A-BA61-93D8561607C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0BB7861-8954-4822-81D2-5CE10943EC2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D0-43B0-A5FB-2BE2EDBEEE1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D5799D7-2E5E-4E0F-ACB6-FB496D3C2AE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88-4FCE-A516-0430037A81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DA1B838-7F28-46D0-88ED-1CD73073A2D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88-4FCE-A516-0430037A81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2784EBC-576B-44E1-ADF6-CCD63AA03DB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88-4FCE-A516-0430037A81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4EFBB03F-356C-4880-A0E4-BB4AD006B2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Total!$B$3:$U$3</c:f>
              <c:numCache>
                <c:formatCode>0</c:formatCode>
                <c:ptCount val="20"/>
                <c:pt idx="0">
                  <c:v>142.6</c:v>
                </c:pt>
                <c:pt idx="1">
                  <c:v>142.6</c:v>
                </c:pt>
                <c:pt idx="2">
                  <c:v>154.6</c:v>
                </c:pt>
                <c:pt idx="3">
                  <c:v>162.6</c:v>
                </c:pt>
                <c:pt idx="4">
                  <c:v>162.6</c:v>
                </c:pt>
                <c:pt idx="5">
                  <c:v>163.6</c:v>
                </c:pt>
                <c:pt idx="6">
                  <c:v>163.6</c:v>
                </c:pt>
                <c:pt idx="7">
                  <c:v>163.6</c:v>
                </c:pt>
                <c:pt idx="8">
                  <c:v>163.6</c:v>
                </c:pt>
                <c:pt idx="9">
                  <c:v>163.6</c:v>
                </c:pt>
                <c:pt idx="10">
                  <c:v>164.6</c:v>
                </c:pt>
                <c:pt idx="11">
                  <c:v>164.6</c:v>
                </c:pt>
                <c:pt idx="12">
                  <c:v>164.6</c:v>
                </c:pt>
                <c:pt idx="13">
                  <c:v>164.6</c:v>
                </c:pt>
                <c:pt idx="14">
                  <c:v>164.6</c:v>
                </c:pt>
                <c:pt idx="15">
                  <c:v>164.6</c:v>
                </c:pt>
                <c:pt idx="16">
                  <c:v>164.6</c:v>
                </c:pt>
                <c:pt idx="17">
                  <c:v>165.6</c:v>
                </c:pt>
                <c:pt idx="18">
                  <c:v>165.6</c:v>
                </c:pt>
                <c:pt idx="19">
                  <c:v>166.6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Total!$B$2:$U$2</c15:f>
                <c15:dlblRangeCache>
                  <c:ptCount val="20"/>
                  <c:pt idx="0">
                    <c:v>29</c:v>
                  </c:pt>
                  <c:pt idx="1">
                    <c:v>29</c:v>
                  </c:pt>
                  <c:pt idx="2">
                    <c:v>17</c:v>
                  </c:pt>
                  <c:pt idx="3">
                    <c:v>9</c:v>
                  </c:pt>
                  <c:pt idx="4">
                    <c:v>9</c:v>
                  </c:pt>
                  <c:pt idx="5">
                    <c:v>8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7</c:v>
                  </c:pt>
                  <c:pt idx="11">
                    <c:v>7</c:v>
                  </c:pt>
                  <c:pt idx="12">
                    <c:v>7</c:v>
                  </c:pt>
                  <c:pt idx="13">
                    <c:v>7</c:v>
                  </c:pt>
                  <c:pt idx="14">
                    <c:v>7</c:v>
                  </c:pt>
                  <c:pt idx="15">
                    <c:v>7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994-459D-BAA5-4032CBA6A2B0}"/>
            </c:ext>
          </c:extLst>
        </c:ser>
        <c:ser>
          <c:idx val="1"/>
          <c:order val="2"/>
          <c:tx>
            <c:strRef>
              <c:f>Total!$A$4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E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Total!$B$4:$U$4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E6-4892-8390-62A26AFB011C}"/>
            </c:ext>
          </c:extLst>
        </c:ser>
        <c:ser>
          <c:idx val="2"/>
          <c:order val="3"/>
          <c:tx>
            <c:strRef>
              <c:f>Total!$A$5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AA05F2F-B433-4D29-AEE5-26574FDF3C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73C9D7-6AFE-4E72-849B-4273EF5B6CD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0EE8E1B-4176-40A6-B61C-17F5DE1120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E8DDFE6-5ED4-4859-B915-EEC3E28B6FD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669DAEB-1E2C-49BE-9155-B1C7D664F42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91BC449-D070-4BB2-A7B6-7877C5CC5B0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A186301-5D8E-4C80-BB54-0D3A88BBD4D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D7E534B-E191-4FEC-8184-C869EA207F5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438E704-7F81-4B3E-987B-E406CACA456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10127D3-871E-4076-BF29-532BA03EEC2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F7E8E84-8AEC-434D-93C3-695E8DC5B9F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8F1F0CC-7C5E-4983-A042-ED8C6909F73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D155DBD-D6C1-458C-B983-A089ADA55FD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3247045-AA99-4862-958F-B396F60C8A7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ABB68A6-6167-4ED9-B39B-166D8C2A32D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6196C27-E606-4665-9C48-C82354570F2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9D0-43B0-A5FB-2BE2EDBEE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288-4FCE-A516-0430037A81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88-4FCE-A516-0430037A81F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288-4FCE-A516-0430037A81F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Total!$B$5:$U$5</c:f>
              <c:numCache>
                <c:formatCode>0</c:formatCode>
                <c:ptCount val="20"/>
                <c:pt idx="0">
                  <c:v>135.6</c:v>
                </c:pt>
                <c:pt idx="1">
                  <c:v>135.6</c:v>
                </c:pt>
                <c:pt idx="2">
                  <c:v>158.6</c:v>
                </c:pt>
                <c:pt idx="3">
                  <c:v>160.6</c:v>
                </c:pt>
                <c:pt idx="4">
                  <c:v>159.6</c:v>
                </c:pt>
                <c:pt idx="5">
                  <c:v>162.6</c:v>
                </c:pt>
                <c:pt idx="6">
                  <c:v>166.6</c:v>
                </c:pt>
                <c:pt idx="7">
                  <c:v>165.6</c:v>
                </c:pt>
                <c:pt idx="8">
                  <c:v>166.6</c:v>
                </c:pt>
                <c:pt idx="9">
                  <c:v>162.6</c:v>
                </c:pt>
                <c:pt idx="10">
                  <c:v>161.6</c:v>
                </c:pt>
                <c:pt idx="11">
                  <c:v>168.6</c:v>
                </c:pt>
                <c:pt idx="12">
                  <c:v>165.6</c:v>
                </c:pt>
                <c:pt idx="13">
                  <c:v>163.6</c:v>
                </c:pt>
                <c:pt idx="14">
                  <c:v>168.6</c:v>
                </c:pt>
                <c:pt idx="15">
                  <c:v>161.6</c:v>
                </c:pt>
                <c:pt idx="16">
                  <c:v>166.6</c:v>
                </c:pt>
                <c:pt idx="17">
                  <c:v>163.6</c:v>
                </c:pt>
                <c:pt idx="18">
                  <c:v>165.6</c:v>
                </c:pt>
                <c:pt idx="19">
                  <c:v>167.6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Total!$B$4:$U$4</c15:f>
                <c15:dlblRangeCache>
                  <c:ptCount val="20"/>
                  <c:pt idx="0">
                    <c:v>36</c:v>
                  </c:pt>
                  <c:pt idx="1">
                    <c:v>36</c:v>
                  </c:pt>
                  <c:pt idx="2">
                    <c:v>13</c:v>
                  </c:pt>
                  <c:pt idx="3">
                    <c:v>11</c:v>
                  </c:pt>
                  <c:pt idx="4">
                    <c:v>12</c:v>
                  </c:pt>
                  <c:pt idx="5">
                    <c:v>9</c:v>
                  </c:pt>
                  <c:pt idx="6">
                    <c:v>5</c:v>
                  </c:pt>
                  <c:pt idx="7">
                    <c:v>6</c:v>
                  </c:pt>
                  <c:pt idx="8">
                    <c:v>5</c:v>
                  </c:pt>
                  <c:pt idx="9">
                    <c:v>9</c:v>
                  </c:pt>
                  <c:pt idx="10">
                    <c:v>10</c:v>
                  </c:pt>
                  <c:pt idx="11">
                    <c:v>3</c:v>
                  </c:pt>
                  <c:pt idx="12">
                    <c:v>6</c:v>
                  </c:pt>
                  <c:pt idx="13">
                    <c:v>8</c:v>
                  </c:pt>
                  <c:pt idx="14">
                    <c:v>3</c:v>
                  </c:pt>
                  <c:pt idx="15">
                    <c:v>10</c:v>
                  </c:pt>
                  <c:pt idx="16">
                    <c:v>5</c:v>
                  </c:pt>
                  <c:pt idx="17">
                    <c:v>8</c:v>
                  </c:pt>
                  <c:pt idx="18">
                    <c:v>6</c:v>
                  </c:pt>
                  <c:pt idx="19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47E6-4892-8390-62A26AFB011C}"/>
            </c:ext>
          </c:extLst>
        </c:ser>
        <c:ser>
          <c:idx val="3"/>
          <c:order val="4"/>
          <c:tx>
            <c:strRef>
              <c:f>Total!$A$6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4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Total!$B$6:$U$6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56-4053-BFE1-C4F9F72EAA02}"/>
            </c:ext>
          </c:extLst>
        </c:ser>
        <c:ser>
          <c:idx val="5"/>
          <c:order val="5"/>
          <c:tx>
            <c:strRef>
              <c:f>Total!$A$7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74DE4FC-CE94-4E7A-ADC5-E5D78433BBC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5F373DC-7D86-4E75-8F1C-D2A07A5A00B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0551EC-56C6-43DD-92B1-32837835348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EFC0FB1-28EB-4152-B65A-D3E36FB7D2C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8C545AF-8DE5-4B73-8E71-BF05E288326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E0D310-AC57-4672-8ABF-45B693B622E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B4F4E14-1D71-420A-BAC4-EE97CD65E92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EF89665-F6AB-49A7-A441-67C8EF3B96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53E8E98-3C91-4A75-AADA-6A1572FDB7E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A7248C9-0C82-4921-90B8-8C684D6CAC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F750CE3-0265-4986-9984-F848A0D4D96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87F80AF-A2A9-40A1-A54B-99D849139CE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E15A918-C7F5-4F9D-97BE-50BFEA0C009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6BCE987-4AEA-4E2D-8292-7BB82BC56BB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5DE232B-1BE8-4C92-8077-0A96226EB1C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96183EB-B76E-4E21-B593-731F33BE984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634A139-E0E2-4CA4-B1C1-F4EFD06D8F9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3E5BF1D-A2DB-41A3-BB80-D8451432C7C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6A32B1E-CBC0-4191-9000-84A2A791D9B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596DD30-61C0-4B1E-BF36-AEFF8A3F2A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Total!$B$7:$U$7</c:f>
              <c:numCache>
                <c:formatCode>0</c:formatCode>
                <c:ptCount val="20"/>
                <c:pt idx="0">
                  <c:v>30.6</c:v>
                </c:pt>
                <c:pt idx="1">
                  <c:v>28.6</c:v>
                </c:pt>
                <c:pt idx="2">
                  <c:v>77.599999999999994</c:v>
                </c:pt>
                <c:pt idx="3">
                  <c:v>135.6</c:v>
                </c:pt>
                <c:pt idx="4">
                  <c:v>131.6</c:v>
                </c:pt>
                <c:pt idx="5">
                  <c:v>146.6</c:v>
                </c:pt>
                <c:pt idx="6">
                  <c:v>121.6</c:v>
                </c:pt>
                <c:pt idx="7">
                  <c:v>123.6</c:v>
                </c:pt>
                <c:pt idx="8">
                  <c:v>120.6</c:v>
                </c:pt>
                <c:pt idx="9">
                  <c:v>127.6</c:v>
                </c:pt>
                <c:pt idx="10">
                  <c:v>136.6</c:v>
                </c:pt>
                <c:pt idx="11">
                  <c:v>142.6</c:v>
                </c:pt>
                <c:pt idx="12">
                  <c:v>126.6</c:v>
                </c:pt>
                <c:pt idx="13">
                  <c:v>133.6</c:v>
                </c:pt>
                <c:pt idx="14">
                  <c:v>139.6</c:v>
                </c:pt>
                <c:pt idx="15">
                  <c:v>136.6</c:v>
                </c:pt>
                <c:pt idx="16">
                  <c:v>123.6</c:v>
                </c:pt>
                <c:pt idx="17">
                  <c:v>146.6</c:v>
                </c:pt>
                <c:pt idx="18">
                  <c:v>142.6</c:v>
                </c:pt>
                <c:pt idx="19">
                  <c:v>147.6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Total!$B$6:$U$6</c15:f>
                <c15:dlblRangeCache>
                  <c:ptCount val="20"/>
                  <c:pt idx="0">
                    <c:v>141</c:v>
                  </c:pt>
                  <c:pt idx="1">
                    <c:v>143</c:v>
                  </c:pt>
                  <c:pt idx="2">
                    <c:v>94</c:v>
                  </c:pt>
                  <c:pt idx="3">
                    <c:v>36</c:v>
                  </c:pt>
                  <c:pt idx="4">
                    <c:v>40</c:v>
                  </c:pt>
                  <c:pt idx="5">
                    <c:v>25</c:v>
                  </c:pt>
                  <c:pt idx="6">
                    <c:v>50</c:v>
                  </c:pt>
                  <c:pt idx="7">
                    <c:v>48</c:v>
                  </c:pt>
                  <c:pt idx="8">
                    <c:v>51</c:v>
                  </c:pt>
                  <c:pt idx="9">
                    <c:v>44</c:v>
                  </c:pt>
                  <c:pt idx="10">
                    <c:v>35</c:v>
                  </c:pt>
                  <c:pt idx="11">
                    <c:v>29</c:v>
                  </c:pt>
                  <c:pt idx="12">
                    <c:v>45</c:v>
                  </c:pt>
                  <c:pt idx="13">
                    <c:v>38</c:v>
                  </c:pt>
                  <c:pt idx="14">
                    <c:v>32</c:v>
                  </c:pt>
                  <c:pt idx="15">
                    <c:v>35</c:v>
                  </c:pt>
                  <c:pt idx="16">
                    <c:v>48</c:v>
                  </c:pt>
                  <c:pt idx="17">
                    <c:v>25</c:v>
                  </c:pt>
                  <c:pt idx="18">
                    <c:v>29</c:v>
                  </c:pt>
                  <c:pt idx="19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56-4053-BFE1-C4F9F72EAA02}"/>
            </c:ext>
          </c:extLst>
        </c:ser>
        <c:ser>
          <c:idx val="6"/>
          <c:order val="6"/>
          <c:tx>
            <c:strRef>
              <c:f>Total!$A$8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2C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Total!$B$8:$U$8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56-4053-BFE1-C4F9F72EAA02}"/>
            </c:ext>
          </c:extLst>
        </c:ser>
        <c:ser>
          <c:idx val="7"/>
          <c:order val="7"/>
          <c:tx>
            <c:strRef>
              <c:f>Total!$A$9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8416349-E744-43A1-8DE7-4A638C62C83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86B22B7-A2FC-4FAC-B08E-67D6A6B0AA8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1A75F6B-8478-482E-B90E-3E432984313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9EBDA6-6C25-456A-8067-52B44383F8D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2FD6AE7-C2C3-480B-AA9F-940DEE949C3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F9DA11-5CE3-4698-9733-81ED2F49D59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7B69C64-579A-4AE7-A3C2-02006453143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6B049AA-465A-4EA4-945F-80CD00345F6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B79C6B6-F890-43D3-9B45-39868B97370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8F4ABC0-9D5E-4F55-B3B7-E05F854FB73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D5E637D-0842-4911-98D7-85105E3C729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E2DDDE6-3073-4464-B975-483294E82AD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7468BE0-3DDF-4D37-9161-2F41D534CF2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0627125-E117-44FE-9B8C-BBB02D3ED98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36AA3EA-DFA3-41A3-A5AA-758C6BBBA8D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E13B706-432E-481D-A86A-7DBFCC37D6F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04AD01E-0304-440D-A45C-67C11653F02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B900B43-DB08-4A10-B066-1AD33795B4D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B529003-BB2C-47FF-AEA6-40A67D40B81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9F65527-6267-4367-82C9-1F6FDD2E070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Total!$B$9:$U$9</c:f>
              <c:numCache>
                <c:formatCode>0</c:formatCode>
                <c:ptCount val="20"/>
                <c:pt idx="0">
                  <c:v>74.599999999999994</c:v>
                </c:pt>
                <c:pt idx="1">
                  <c:v>74.599999999999994</c:v>
                </c:pt>
                <c:pt idx="2">
                  <c:v>80.599999999999994</c:v>
                </c:pt>
                <c:pt idx="3">
                  <c:v>137.6</c:v>
                </c:pt>
                <c:pt idx="4">
                  <c:v>135.6</c:v>
                </c:pt>
                <c:pt idx="5">
                  <c:v>126.6</c:v>
                </c:pt>
                <c:pt idx="6">
                  <c:v>130.6</c:v>
                </c:pt>
                <c:pt idx="7">
                  <c:v>138.6</c:v>
                </c:pt>
                <c:pt idx="8">
                  <c:v>124.6</c:v>
                </c:pt>
                <c:pt idx="9">
                  <c:v>146.6</c:v>
                </c:pt>
                <c:pt idx="10">
                  <c:v>149.6</c:v>
                </c:pt>
                <c:pt idx="11">
                  <c:v>114.6</c:v>
                </c:pt>
                <c:pt idx="12">
                  <c:v>141.6</c:v>
                </c:pt>
                <c:pt idx="13">
                  <c:v>147.6</c:v>
                </c:pt>
                <c:pt idx="14">
                  <c:v>112.6</c:v>
                </c:pt>
                <c:pt idx="15">
                  <c:v>149.6</c:v>
                </c:pt>
                <c:pt idx="16">
                  <c:v>139.6</c:v>
                </c:pt>
                <c:pt idx="17">
                  <c:v>148.6</c:v>
                </c:pt>
                <c:pt idx="18">
                  <c:v>148.6</c:v>
                </c:pt>
                <c:pt idx="19">
                  <c:v>148.6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Total!$B$8:$U$8</c15:f>
                <c15:dlblRangeCache>
                  <c:ptCount val="20"/>
                  <c:pt idx="0">
                    <c:v>97</c:v>
                  </c:pt>
                  <c:pt idx="1">
                    <c:v>97</c:v>
                  </c:pt>
                  <c:pt idx="2">
                    <c:v>91</c:v>
                  </c:pt>
                  <c:pt idx="3">
                    <c:v>34</c:v>
                  </c:pt>
                  <c:pt idx="4">
                    <c:v>36</c:v>
                  </c:pt>
                  <c:pt idx="5">
                    <c:v>45</c:v>
                  </c:pt>
                  <c:pt idx="6">
                    <c:v>41</c:v>
                  </c:pt>
                  <c:pt idx="7">
                    <c:v>33</c:v>
                  </c:pt>
                  <c:pt idx="8">
                    <c:v>47</c:v>
                  </c:pt>
                  <c:pt idx="9">
                    <c:v>25</c:v>
                  </c:pt>
                  <c:pt idx="10">
                    <c:v>22</c:v>
                  </c:pt>
                  <c:pt idx="11">
                    <c:v>57</c:v>
                  </c:pt>
                  <c:pt idx="12">
                    <c:v>30</c:v>
                  </c:pt>
                  <c:pt idx="13">
                    <c:v>24</c:v>
                  </c:pt>
                  <c:pt idx="14">
                    <c:v>59</c:v>
                  </c:pt>
                  <c:pt idx="15">
                    <c:v>22</c:v>
                  </c:pt>
                  <c:pt idx="16">
                    <c:v>32</c:v>
                  </c:pt>
                  <c:pt idx="17">
                    <c:v>23</c:v>
                  </c:pt>
                  <c:pt idx="18">
                    <c:v>23</c:v>
                  </c:pt>
                  <c:pt idx="19">
                    <c:v>23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356-4053-BFE1-C4F9F72EAA0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08066016"/>
        <c:axId val="108065456"/>
      </c:barChart>
      <c:catAx>
        <c:axId val="1080660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108065456"/>
        <c:crosses val="autoZero"/>
        <c:auto val="1"/>
        <c:lblAlgn val="ctr"/>
        <c:lblOffset val="100"/>
        <c:noMultiLvlLbl val="0"/>
      </c:catAx>
      <c:valAx>
        <c:axId val="108065456"/>
        <c:scaling>
          <c:orientation val="minMax"/>
          <c:max val="1"/>
          <c:min val="0"/>
        </c:scaling>
        <c:delete val="1"/>
        <c:axPos val="t"/>
        <c:numFmt formatCode="0%" sourceLinked="1"/>
        <c:majorTickMark val="none"/>
        <c:minorTickMark val="none"/>
        <c:tickLblPos val="none"/>
        <c:crossAx val="108066016"/>
        <c:crosses val="autoZero"/>
        <c:crossBetween val="between"/>
        <c:majorUnit val="0.25"/>
      </c:valAx>
    </c:plotArea>
    <c:plotVisOnly val="1"/>
    <c:dispBlanksAs val="gap"/>
    <c:showDLblsOverMax val="0"/>
  </c:chart>
  <c:spPr>
    <a:solidFill>
      <a:srgbClr val="FFFFFF">
        <a:lumMod val="95000"/>
        <a:alpha val="0"/>
      </a:srgbClr>
    </a:solidFill>
  </c:spPr>
  <c:txPr>
    <a:bodyPr/>
    <a:lstStyle/>
    <a:p>
      <a:pPr>
        <a:defRPr sz="800" b="0"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0.71</c:v>
                </c:pt>
                <c:pt idx="1">
                  <c:v>0.52</c:v>
                </c:pt>
                <c:pt idx="2">
                  <c:v>0.22</c:v>
                </c:pt>
                <c:pt idx="3">
                  <c:v>0.16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 formatCode="0.00">
                  <c:v>-0.38</c:v>
                </c:pt>
                <c:pt idx="2" formatCode="0.00">
                  <c:v>-0.19</c:v>
                </c:pt>
                <c:pt idx="3" formatCode="0.0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07C-9E07-D8B2098812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  <c:pt idx="3">
                  <c:v>0.27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07C-9E07-D8B209881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7976646678645143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0.17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4D7-BD61-0226543478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4D7-BD61-0226543478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9-44D7-BD61-02265434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2-4ED1-85D0-414F0B35C6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0-4178-8203-F0F67E6CDE9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0-4178-8203-F0F67E6CD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2" formatCode="0.00">
                  <c:v>0.32</c:v>
                </c:pt>
                <c:pt idx="3" formatCode="0.00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7B6F-F82F-4218-8EDA-26918D4AEF9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7943-E7AB-4B57-A0DA-CD8AA93A5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191E1-7F2D-4541-B1D6-DFD0987940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rls 3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17" y="171929"/>
            <a:ext cx="5044016" cy="346249"/>
          </a:xfrm>
        </p:spPr>
        <p:txBody>
          <a:bodyPr anchor="t"/>
          <a:lstStyle>
            <a:lvl1pPr algn="l">
              <a:lnSpc>
                <a:spcPts val="27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B30A-16F9-43EA-B604-D163EE5E6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8016" y="6519508"/>
            <a:ext cx="6096000" cy="969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defRPr lang="en-US" sz="700" i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116935" y="76203"/>
            <a:ext cx="668507" cy="664306"/>
            <a:chOff x="10430925" y="3084746"/>
            <a:chExt cx="501380" cy="664306"/>
          </a:xfrm>
        </p:grpSpPr>
        <p:grpSp>
          <p:nvGrpSpPr>
            <p:cNvPr id="5" name="Group 10300"/>
            <p:cNvGrpSpPr>
              <a:grpSpLocks noChangeAspect="1"/>
            </p:cNvGrpSpPr>
            <p:nvPr/>
          </p:nvGrpSpPr>
          <p:grpSpPr>
            <a:xfrm>
              <a:off x="10439946" y="3084746"/>
              <a:ext cx="467789" cy="640080"/>
              <a:chOff x="6455017" y="2995956"/>
              <a:chExt cx="637539" cy="872350"/>
            </a:xfrm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6520681" y="2995956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0088"/>
              <p:cNvSpPr>
                <a:spLocks noEditPoints="1"/>
              </p:cNvSpPr>
              <p:nvPr/>
            </p:nvSpPr>
            <p:spPr bwMode="auto">
              <a:xfrm>
                <a:off x="6455017" y="3546085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430925" y="3502831"/>
              <a:ext cx="501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20" Type="http://schemas.openxmlformats.org/officeDocument/2006/relationships/chart" Target="../charts/chart25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PowerPoint is a manual test of the </a:t>
            </a:r>
            <a:r>
              <a:rPr lang="en-GB" dirty="0" err="1"/>
              <a:t>auto_fill_matrix</a:t>
            </a:r>
            <a:r>
              <a:rPr lang="en-GB" dirty="0"/>
              <a:t> module installed with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Open test_manual_auto_fill_matrix.pptx  and using Slides! run “Refresh all” and save the file.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From a command prompt run:</a:t>
            </a:r>
            <a:br>
              <a:rPr lang="en-GB" dirty="0"/>
            </a:br>
            <a:r>
              <a:rPr lang="en-GB" dirty="0" err="1"/>
              <a:t>diff_pptx_files</a:t>
            </a:r>
            <a:r>
              <a:rPr lang="en-GB" dirty="0"/>
              <a:t> -p1 " test_manual_auto_fill_matrix.pptx " -p2 " test_manual_auto_fill_matrix_known_good_results.pptx"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The output from this will be found here:</a:t>
            </a:r>
          </a:p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 </a:t>
            </a:r>
            <a:r>
              <a:rPr lang="en-GB" dirty="0" err="1"/>
              <a:t>test_manual_auto_fill_matrix_known_good_results</a:t>
            </a:r>
            <a:r>
              <a:rPr lang="en-GB" dirty="0"/>
              <a:t>_ test_manual_auto_fill_matrix.html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8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842279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0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307483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7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35835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4117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auto_fill_columns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2467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953387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26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78162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82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760337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55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541454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9569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347180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12594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11296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50920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539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auto_fill_rows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7244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255167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69185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682302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41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062202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987718" y="176276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10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965899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990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440102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9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553730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83997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53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9553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47443" y="0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1031" y="5550104"/>
            <a:ext cx="1480919" cy="1031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names missing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33953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969514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2" name="Oval 1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5085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791076" y="825535"/>
            <a:ext cx="5709948" cy="5559361"/>
          </a:xfrm>
          <a:prstGeom prst="roundRect">
            <a:avLst>
              <a:gd name="adj" fmla="val 1203"/>
            </a:avLst>
          </a:prstGeom>
          <a:solidFill>
            <a:schemeClr val="accent3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1667124" y="1822306"/>
          <a:ext cx="8686800" cy="423825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325A-8460-43C9-B895-31F803B8E41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/>
          </p:nvPr>
        </p:nvSpPr>
        <p:spPr>
          <a:xfrm>
            <a:off x="1627512" y="6519508"/>
            <a:ext cx="5271570" cy="96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Franchises with an asterisk next to them have had multiple movie mentions combined. See appendix for details.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334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809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52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6868" y="153311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5385898" y="1005158"/>
            <a:ext cx="444079" cy="592786"/>
            <a:chOff x="7193418" y="3083423"/>
            <a:chExt cx="501380" cy="669275"/>
          </a:xfrm>
        </p:grpSpPr>
        <p:grpSp>
          <p:nvGrpSpPr>
            <p:cNvPr id="4" name="Group 10303"/>
            <p:cNvGrpSpPr>
              <a:grpSpLocks noChangeAspect="1"/>
            </p:cNvGrpSpPr>
            <p:nvPr/>
          </p:nvGrpSpPr>
          <p:grpSpPr>
            <a:xfrm>
              <a:off x="7206418" y="3083423"/>
              <a:ext cx="469933" cy="640080"/>
              <a:chOff x="3221489" y="2994633"/>
              <a:chExt cx="637539" cy="868370"/>
            </a:xfrm>
          </p:grpSpPr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3287153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38" name="Freeform 10088"/>
              <p:cNvSpPr>
                <a:spLocks noEditPoints="1"/>
              </p:cNvSpPr>
              <p:nvPr/>
            </p:nvSpPr>
            <p:spPr bwMode="auto">
              <a:xfrm>
                <a:off x="3221489" y="3540782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93418" y="3509455"/>
              <a:ext cx="501380" cy="24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3-5</a:t>
              </a:r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7090596" y="1005159"/>
            <a:ext cx="421993" cy="575141"/>
            <a:chOff x="7822897" y="3083421"/>
            <a:chExt cx="501380" cy="683338"/>
          </a:xfrm>
        </p:grpSpPr>
        <p:grpSp>
          <p:nvGrpSpPr>
            <p:cNvPr id="6" name="Group 10306"/>
            <p:cNvGrpSpPr>
              <a:grpSpLocks noChangeAspect="1"/>
            </p:cNvGrpSpPr>
            <p:nvPr/>
          </p:nvGrpSpPr>
          <p:grpSpPr>
            <a:xfrm>
              <a:off x="7835894" y="3083421"/>
              <a:ext cx="469217" cy="656804"/>
              <a:chOff x="3819162" y="2994633"/>
              <a:chExt cx="637539" cy="892419"/>
            </a:xfrm>
          </p:grpSpPr>
          <p:sp>
            <p:nvSpPr>
              <p:cNvPr id="42" name="Freeform 8"/>
              <p:cNvSpPr>
                <a:spLocks noEditPoints="1"/>
              </p:cNvSpPr>
              <p:nvPr/>
            </p:nvSpPr>
            <p:spPr bwMode="auto">
              <a:xfrm>
                <a:off x="3884826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088"/>
              <p:cNvSpPr>
                <a:spLocks noEditPoints="1"/>
              </p:cNvSpPr>
              <p:nvPr/>
            </p:nvSpPr>
            <p:spPr bwMode="auto">
              <a:xfrm>
                <a:off x="3819162" y="3542105"/>
                <a:ext cx="637539" cy="344947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822897" y="3510785"/>
              <a:ext cx="501380" cy="255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6-8</a:t>
              </a:r>
            </a:p>
          </p:txBody>
        </p:sp>
      </p:grpSp>
      <p:grpSp>
        <p:nvGrpSpPr>
          <p:cNvPr id="7" name="Group 44"/>
          <p:cNvGrpSpPr>
            <a:grpSpLocks noChangeAspect="1"/>
          </p:cNvGrpSpPr>
          <p:nvPr/>
        </p:nvGrpSpPr>
        <p:grpSpPr>
          <a:xfrm>
            <a:off x="8792880" y="1005164"/>
            <a:ext cx="421994" cy="566659"/>
            <a:chOff x="8466951" y="3083423"/>
            <a:chExt cx="501380" cy="673258"/>
          </a:xfrm>
        </p:grpSpPr>
        <p:grpSp>
          <p:nvGrpSpPr>
            <p:cNvPr id="8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</p:grpSpPr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3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466951" y="3500708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9-11</a:t>
              </a:r>
            </a:p>
          </p:txBody>
        </p:sp>
      </p:grpSp>
      <p:grpSp>
        <p:nvGrpSpPr>
          <p:cNvPr id="9" name="Group 53"/>
          <p:cNvGrpSpPr>
            <a:grpSpLocks noChangeAspect="1"/>
          </p:cNvGrpSpPr>
          <p:nvPr/>
        </p:nvGrpSpPr>
        <p:grpSpPr>
          <a:xfrm>
            <a:off x="3303414" y="1005159"/>
            <a:ext cx="421994" cy="566667"/>
            <a:chOff x="8466951" y="3083423"/>
            <a:chExt cx="501380" cy="673269"/>
          </a:xfrm>
          <a:solidFill>
            <a:srgbClr val="FC46A5"/>
          </a:solidFill>
        </p:grpSpPr>
        <p:grpSp>
          <p:nvGrpSpPr>
            <p:cNvPr id="10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  <a:grpFill/>
          </p:grpSpPr>
          <p:sp>
            <p:nvSpPr>
              <p:cNvPr id="57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8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66951" y="3500719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1066992" y="136551"/>
            <a:ext cx="9407554" cy="61555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Same as previous slide, but using horizontal stacked chart, and inserting blank series to pad out the results to look like individual charts.</a:t>
            </a:r>
          </a:p>
        </p:txBody>
      </p:sp>
      <p:grpSp>
        <p:nvGrpSpPr>
          <p:cNvPr id="11" name="Group 33"/>
          <p:cNvGrpSpPr/>
          <p:nvPr/>
        </p:nvGrpSpPr>
        <p:grpSpPr>
          <a:xfrm>
            <a:off x="9152469" y="6389050"/>
            <a:ext cx="1515531" cy="307777"/>
            <a:chOff x="7517807" y="6216134"/>
            <a:chExt cx="1620761" cy="307777"/>
          </a:xfrm>
        </p:grpSpPr>
        <p:sp>
          <p:nvSpPr>
            <p:cNvPr id="59" name="Rectangle 58"/>
            <p:cNvSpPr/>
            <p:nvPr/>
          </p:nvSpPr>
          <p:spPr>
            <a:xfrm>
              <a:off x="7687737" y="6216134"/>
              <a:ext cx="1450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movie is your most/second/third favorite?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7807" y="6256866"/>
              <a:ext cx="221316" cy="228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61" name="SubTitle"/>
          <p:cNvSpPr txBox="1"/>
          <p:nvPr/>
        </p:nvSpPr>
        <p:spPr>
          <a:xfrm>
            <a:off x="1914526" y="1123950"/>
            <a:ext cx="113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Ranked by 3-11</a:t>
            </a:r>
          </a:p>
        </p:txBody>
      </p:sp>
      <p:grpSp>
        <p:nvGrpSpPr>
          <p:cNvPr id="12" name="Group 61"/>
          <p:cNvGrpSpPr/>
          <p:nvPr/>
        </p:nvGrpSpPr>
        <p:grpSpPr>
          <a:xfrm>
            <a:off x="1924580" y="1792215"/>
            <a:ext cx="378652" cy="4253392"/>
            <a:chOff x="185903" y="1667169"/>
            <a:chExt cx="378652" cy="446813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849" b="50179"/>
            <a:stretch>
              <a:fillRect/>
            </a:stretch>
          </p:blipFill>
          <p:spPr bwMode="auto">
            <a:xfrm>
              <a:off x="254055" y="4196062"/>
              <a:ext cx="242348" cy="24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r="2753" b="41813"/>
            <a:stretch>
              <a:fillRect/>
            </a:stretch>
          </p:blipFill>
          <p:spPr bwMode="auto">
            <a:xfrm>
              <a:off x="200795" y="2544359"/>
              <a:ext cx="348868" cy="250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46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5" y="1667169"/>
              <a:ext cx="254308" cy="27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07" y="5015450"/>
              <a:ext cx="343444" cy="34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3308" y="2810133"/>
              <a:ext cx="263842" cy="244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t="4831" r="10006" b="45641"/>
            <a:stretch>
              <a:fillRect/>
            </a:stretch>
          </p:blipFill>
          <p:spPr bwMode="auto">
            <a:xfrm>
              <a:off x="233081" y="2265721"/>
              <a:ext cx="284296" cy="24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476" b="43787"/>
            <a:stretch>
              <a:fillRect/>
            </a:stretch>
          </p:blipFill>
          <p:spPr bwMode="auto">
            <a:xfrm>
              <a:off x="233081" y="2000820"/>
              <a:ext cx="284296" cy="2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41" b="38692"/>
            <a:stretch>
              <a:fillRect/>
            </a:stretch>
          </p:blipFill>
          <p:spPr bwMode="auto">
            <a:xfrm>
              <a:off x="293372" y="3924911"/>
              <a:ext cx="163714" cy="2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057" y="3093831"/>
              <a:ext cx="294344" cy="298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154" y="3667651"/>
              <a:ext cx="254150" cy="25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153" descr="Lightning McQueen head T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85903" y="5396237"/>
              <a:ext cx="378652" cy="1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170" y="4810372"/>
              <a:ext cx="136118" cy="240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617" y="3359539"/>
              <a:ext cx="269224" cy="269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99" y="4488026"/>
              <a:ext cx="246061" cy="25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2" descr="P:\150_Jagou\_Move to Closed\150-100109 &amp; 100537 US CSR 2010\Images\US Images 2010\Depiscable Me - T.tif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2822" y="5631726"/>
              <a:ext cx="204815" cy="245778"/>
            </a:xfrm>
            <a:prstGeom prst="rect">
              <a:avLst/>
            </a:prstGeom>
            <a:noFill/>
          </p:spPr>
        </p:pic>
        <p:pic>
          <p:nvPicPr>
            <p:cNvPr id="76" name="Picture 2" descr="\\cnc-unit-01p\Project\150_Jagou\150-120183 US CSR 2012\2012 ALL COUNTRIES CSR Character Images\HungerGame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6141" y="5922584"/>
              <a:ext cx="318177" cy="212724"/>
            </a:xfrm>
            <a:prstGeom prst="rect">
              <a:avLst/>
            </a:prstGeom>
            <a:noFill/>
          </p:spPr>
        </p:pic>
      </p:grpSp>
      <p:graphicFrame>
        <p:nvGraphicFramePr>
          <p:cNvPr id="62" name="Диаграмма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2782534"/>
              </p:ext>
            </p:extLst>
          </p:nvPr>
        </p:nvGraphicFramePr>
        <p:xfrm>
          <a:off x="3328632" y="1633823"/>
          <a:ext cx="7025293" cy="4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77" name="Oval 76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873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682172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8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/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868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31353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98535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3421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28831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60255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841531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8153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81629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7486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1&lt;/Name&gt;&lt;Provider&gt;SPSS MTD File Lite&lt;/Provider&gt;&lt;/Connection&gt;&lt;Connection xmlns:i=&quot;http://www.w3.org/2001/XMLSchema-instance&quot; xmlns=&quot;http://www.forgetdata.com/ReportingSuite&quot;&gt;&lt;ConnectionString&gt;C:\Users\ccurson\Google Drive\Projects\LRW\Memory issue Aug 2016\Q11_Ages 3-5_US Total Populated.mtd&lt;/ConnectionString&gt;&lt;Name&gt;Item2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3-11_US Total Populated.mtd&lt;/ConnectionString&gt;&lt;Name&gt;Item3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6-8_US Total Populated.mtd&lt;/ConnectionString&gt;&lt;Name&gt;Item4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9-11_US Total Populated.mtd&lt;/ConnectionString&gt;&lt;Name&gt;Item5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Transformation&gt;&lt;d2p1:PackagedScript&gt;&lt;d2p1:CreatedBy&gt;ccurson&lt;/d2p1:CreatedBy&gt;&lt;d2p1:LastUpdated&gt;2016-11-08T11:53:35.5069779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pDQoNCg0KDQpNYXRyaXguTGFiZWwgPSAibXlfY2xhc3MuYXV0b19maWxsX3Jvd3MoKSB3aXRoIG11bHRpcGxlIGdyb3VwcyBhbmQgc2ltcGxpZnkgT0ZGIg=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7:25:52.810582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yb3dzKCkNCg0KDQoNCk1hdHJpeC5MYWJlbCA9ICJteV9jbGFzcy5hdXRvX2ZpbGxfcm93cygpIHdpdGggbXVsdGlwbGUgZ3JvdXBzIHdpdGggU2ltcGxpZnki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8:50.599099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pteV9jbGFzcyA9IGF1dG9maWxsLkZpbGxNYXRyaXgoTWF0cml4LCBDb25uZWN0aW9ucywgUXVlcnkpDQpteV9jbGFzcy5hdXRvX2ZpbGxfY29sdW1ucygpDQoNCk1hdHJpeC5MYWJlbCA9ICJteV9jbGFzcy5hdXRvX2ZpbGxfY29sdW1ucygpIg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8:40.3837133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g0KbXlfY2xhc3MgPSBhdXRvZmlsbC5GaWxsTWF0cml4KE1hdHJpeCwgQ29ubmVjdGlvbnMsIFF1ZXJ5KQ0KbXlfY2xhc3MuYXV0b19maWxsX2NvbHVtbnMoMykNCg0KTWF0cml4LkxhYmVsID0gIm15X2NsYXNzLmF1dG9fZmlsbF9jb2x1bW5zKDMpIC0gZmlyc3QgMyBvbmx5Ig=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9:23.5361946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Y29sdW1ucyg1LCBzb3J0PVRydWUpDQoNCk1hdHJpeC5MYWJlbCA9ICJteV9jbGFzcy5hdXRvX2ZpbGxfY29sdW1ucyg1KSAtIGZpcnN0IDUgb25seSBhbmQgc29ydGVkIg=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0:30.4235498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CkNCg0KDQoNCk1hdHJpeC5MYWJlbCA9ICJteV9jbGFzcy5hdXRvX2ZpbGxfY29sdW1ucygpIHdpdGggc2ltcGxpZnki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1:12.5831458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DMpDQoNCg0KDQpNYXRyaXguTGFiZWwgPSAibXlfY2xhc3MuYXV0b19maWxsX2NvbHVtbnMoMykgd2l0aCAnc2ltcGxpZnknIHNlbGVjdGVkIg=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1:48.60924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LCBzb3J0PVRydWUpDQoNCg0KDQpNYXRyaXguTGFiZWwgPSAibXlfY2xhc3MuYXV0b19maWxsX2NvbHVtbnMoNSwgc29ydD1UcnVlKSB3aXRoICdzaW1wbGlmeScgc2VsZWN0ZWQi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5:42:28.5365552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KQ0KDQoNCg0KTWF0cml4LkxhYmVsID0gIm15X2NsYXNzLmF1dG9fZmlsbF9jb2x1bW5zKCkgd2l0aCBzaW1wbGlmeSBhbmQgZmxpcC1kYXRhIHNlbGVjdGVkIg=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5:42:55.599619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KQ0KDQoNCg0KTWF0cml4LkxhYmVsID0gIm15X2NsYXNzLmF1dG9fZmlsbF9jb2x1bW5zKDUpIHdpdGggJ3NpbXBsaWZ5JyBhbmQgZmxpcC1kYXRhIHNlbGVjdGVkIg=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1:03:14.358969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g0KbXlfY2xhc3MgPSBhdXRvZmlsbC5GaWxsTWF0cml4KE1hdHJpeCwgQ29ubmVjdGlvbnMsIFF1ZXJ5KQ0KbXlfY2xhc3MuYXV0b19maWxsX3Jvd3MoKQ0KDQpNYXRyaXguTGFiZWwgPSAibXlfY2xhc3MuYXV0b19maWxsX3Jvd3MoKSI=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/d2p1:Items&gt;&lt;d2p1:RowCombinationSettings /&gt;&lt;d2p1:Transformation&gt;&lt;d2p1:PackagedScript&gt;&lt;d2p1:CreatedBy&gt;ccurson&lt;/d2p1:CreatedBy&gt;&lt;d2p1:LastUpdated&gt;2016-11-08T15:43:43.2085704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pDQoNCg0KDQpNYXRyaXguTGFiZWwgPSAibXlfY2xhc3MuYXV0b19maWxsX2NvbHVtbnMoKSB3aXRoIG11bHRpcGxlIGdyb3VwcyBhbmQgc2ltcGxpZnkgT0ZGIg=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7:26:44.113773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jb2x1bW5zKCkNCg0KDQoNCk1hdHJpeC5MYWJlbCA9ICJteV9jbGFzcy5hdXRvX2ZpbGxfY29sdW1ucygpIHdpdGggbXVsdGlwbGUgZ3JvdXBzIHdpdGggU2ltcGxpZnki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olumn&lt;/d2p1:DataQueryType&gt;&lt;d2p1:RowSelection&gt;/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Category&lt;/d4p1:string&gt;&lt;/d2p1:IgnoredTypes&gt;&lt;d2p1:Reverse&gt;true&lt;/d2p1:Reverse&gt;&lt;/d2p1:RowCombinationSettings&gt;&lt;d2p1:Transformation&gt;&lt;d2p1:PackagedScript&gt;&lt;d2p1:CreatedBy&gt;ccurson&lt;/d2p1:CreatedBy&gt;&lt;d2p1:LastUpdated&gt;2016-11-17T14:27:24.6555141+00:00&lt;/d2p1:LastUpdated&gt;&lt;d2p1:Script&gt;aW1wb3J0IHRyYW5zZm9ybWF0aW9ucyBhcyB0cg0KbXljbHMgPSB0ci5NYXRyaXhNYW5pcHVsYXRvcihNYXRyaXgpDQoNCm15Y2xzLnNvcnRfcm93cygpDQoNCk1hdHJpeC5MYWJlbCA9ICJJZiBzb3J0aW5nIGJldHdlZW4gR3JvdXBzIGlzIG5lZWRlZCwgZWcgVG9wMiB0aGVuLCBzZWxlY3QgQ29sdW1uIGFuZCB1c2UgRXhjbHVkZSBpdGVtcyBvZiB0aGlzIHR5cGUsIGFuZCB0aGVuIHNvcnQuICBHcm91cCBOYW1lcyBhcmUgYWRkZWQgaW50aGlzIGNhc2UiDQo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Reverse&gt;true&lt;/d2p1:Reverse&gt;&lt;/d2p1:RowCombinationSettings&gt;&lt;d2p1:Transformation&gt;&lt;d2p1:PackagedScript&gt;&lt;d2p1:CreatedBy&gt;ccurson&lt;/d2p1:CreatedBy&gt;&lt;d2p1:LastUpdated&gt;2016-11-17T14:06:53.42857+00:00&lt;/d2p1:LastUpdated&gt;&lt;d2p1:Script&gt;aW1wb3J0IHRyYW5zZm9ybWF0aW9ucy5hdXRvX2ZpbGxfbWF0cml4IGFzIGF1dG9maWxsDQojcmVsb2FkKGF1dG9maWxsKQ0KDQoNCg0KbXlfY2xhc3MgPSBhdXRvZmlsbC5GaWxsTWF0cml4KE1hdHJpeCwgQ29ubmVjdGlvbnMsIFF1ZXJ5KQ0KbXlfY2xhc3MuYXV0b19maWxsX2NvbHVtbnMoMTYsIHNvcnQ9VHJ1ZSkgIyA1LCBzb3J0VHJ1ZQ0KDQoNCmltcG9ydCB0cmFuc2Zvcm1hdGlvbnMgYXMgdHINCiNyZWxvYWQodHIpDQojcmVsb2FkKHRyLnNlcmllcykNCiNteWNscz10ci5NYXRyaXhNYW5pcHVsYXRvcihNYXRyaXgpDQojbXljbHMuZGVsX2Jhc2Vfc2VyaWVzKCkNCg0KDQpNYXRyaXguTGFiZWwgPSAibXlfY2xhc3MuYXV0b19maWxsX2NvbHVtbnMoMTYpIHdpdGggbGltaXRlZCBzZXJpZXMgYW5kIHNvcnRlZCI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d2p1:Reverse&gt;true&lt;/d2p1:Reverse&gt;&lt;/d2p1:RowCombinationSettings&gt;&lt;d2p1:Simplify&gt;true&lt;/d2p1:Simplify&gt;&lt;d2p1:SwitchRowsAndColumns&gt;true&lt;/d2p1:SwitchRowsAndColumns&gt;&lt;d2p1:Transformation&gt;&lt;d2p1:PackagedScript&gt;&lt;d2p1:CreatedBy&gt;ccurson&lt;/d2p1:CreatedBy&gt;&lt;d2p1:LastUpdated&gt;2016-11-17T14:34:09.87463+00:00&lt;/d2p1:LastUpdated&gt;&lt;d2p1:Script&gt;aW1wb3J0IHRyYW5zZm9ybWF0aW9ucy5hdXRvX2ZpbGxfbWF0cml4IGFzIGF1dG9maWxsDQpyZWxvYWQoYXV0b2ZpbGwpDQoNCm15X2NsYXNzID0gYXV0b2ZpbGwuRmlsbE1hdHJpeChNYXRyaXgsIENvbm5lY3Rpb25zLCBRdWVyeSkNCm15X2NsYXNzLmF1dG9fZmlsbF9jb2x1bW5zKHNvcnQ9VHJ1ZSkgIyA1LCBzb3J0VHJ1ZQ0KDQppbXBvcnQgdHJhbnNmb3JtYXRpb25zIGFzIHRyDQojcmVsb2FkKHRyKQ0KI3JlbG9hZCh0ci5zZXJpZXMpDQojbXljbHM9dHIuTWF0cml4TWFuaXB1bGF0b3IoTWF0cml4KQ0KI215Y2xzLmRlbF9iYXNlX3NlcmllcygpDQoNCk1hdHJpeC5MYWJlbCA9ICJteV9jbGFzcy5hdXRvX2ZpbGxfY29sdW1ucygxNikgd2l0aCBmbGlwIGRhdGEgYW5kIGxpbWl0ZWQgc2VyaWVzIGFuZCBzb3J0ZWQi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3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2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4]&lt;/d2p1:RowSelection&gt;&lt;d2p1:TableName&gt;Q11tables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11-17T12:35:26.8457269+00:00&lt;/d2p1:LastUpdated&gt;&lt;d2p1:Script&gt;aW1wb3J0IHRyYW5zZm9ybWF0aW9ucy5hdXRvX2ZpbGxfbWF0cml4IGFzIGF1dG9maWxsDQpyZWxvYWQoYXV0b2ZpbGwpDQoNCm15X2NsYXNzID0gYXV0b2ZpbGwuRmlsbE1hdHJpeChNYXRyaXgsIENvbm5lY3Rpb25zLCBRdWVyeSkNCm15X2NsYXNzLmF1dG9fZmlsbF9jb2x1bW5zKGxpbWl0X3NlcmllcyA9IDIyLCBzb3J0PVRydWUpICMgNSwgc29ydFRydWUNCg0KaW1wb3J0IHRyYW5zZm9ybWF0aW9ucyBhcyB0cg0KbXljbHM9dHIuTWF0cml4TWFuaXB1bGF0b3IoTWF0cml4KQ0KbXljbHMuZGVsX2Jhc2VfY2F0ZWdvcnkoKQ0KDQpNYXRyaXguTGFiZWwgPSAibXlfY2xhc3MuYXV0b19maWxsX2NvbHVtbnMoKSAtIGZsaXAgZGF0YSAtIGxhcmdlIHVuZGVybHlpbmcgdGFibGUsIGxpbWl0ZWQgcm93cywgYW5kIHNvcnRlZCI=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1]&lt;/d2p1:RowSelection&gt;&lt;d2p1:TableName&gt;Q11tables&lt;/d2p1:TableName&gt;&lt;/d2p1:DataQueryItem&gt;&lt;/d2p1:Items&gt;&lt;d2p1:RowCombinationSettings&gt;&lt;d2p1:IgnoredTypes xmlns:d4p1=&quot;http://schemas.microsoft.com/2003/10/Serialization/Arrays&quot;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d4p1:string&gt;Mean&lt;/d4p1:string&gt;&lt;/d2p1:IgnoredTypes&gt;&lt;d2p1:MergeGroupsByName&gt;true&lt;/d2p1:MergeGroupsByName&gt;&lt;d2p1:MergeMembersByName&gt;true&lt;/d2p1:MergeMembersByName&gt;&lt;d2p1:ShowHiddenMembers&gt;true&lt;/d2p1:ShowHiddenMembers&gt;&lt;/d2p1:RowCombinationSettings&gt;&lt;d2p1:SwitchRowsAndColumns&gt;true&lt;/d2p1:SwitchRowsAndColumns&gt;&lt;d2p1:Transformation&gt;&lt;d2p1:PackagedScript&gt;&lt;d2p1:CreatedBy&gt;ccurson&lt;/d2p1:CreatedBy&gt;&lt;d2p1:LastUpdated&gt;2016-11-17T14:37:35.4019173+00:00&lt;/d2p1:LastUpdated&gt;&lt;d2p1:Script&gt;IyMgZGF0YSBpbiB0aGlzIGV4YW1wbGUgaXMgaW5jb25zaXN0ZW50IC0gc29tZSBvZiB0aGUgZGF0YSBzZXRzIGhhdmUgMiBjZWxsIGl0ZW1zLg0KDQppbXBvcnQgdHJhbnNmb3JtYXRpb25zLmF1dG9fZmlsbF9tYXRyaXggYXMgYXV0b2ZpbGwNCnJlbG9hZChhdXRvZmlsbCkNCk15Q2xzID0gYXV0b2ZpbGwuRmlsbE1hdHJpeChNYXRyaXgsIENvbm5lY3Rpb25zLCBRdWVyeSkNCk15Q2xzLmF1dG9fZmlsbF9jb2x1bW5zKGxpbWl0X3Nlcmllcz0yMixzb3J0ID0gVHJ1ZSkNCg0KaW1wb3J0IHRyYW5zZm9ybWF0aW9ucyBhcyB0cg0KcmVsb2FkKHRyKQ0KcmVsb2FkKHRyLnNlcmllcykNCm15Y2xhc3MgPSB0ci5NYXRyaXhNYW5pcHVsYXRvcihNYXRyaXgpDQpteWNsYXNzLmRlbF9iYXNlX2NhdGVnb3J5KCkNCm15Y2xhc3MuZm9ybWF0X3BlcmNlbnRfYXNfd2hvbGVfbnVtYmVyKCkNCm15Y2xhc3MuY3JlYXRlX2FuZF9maWxsX2R1bW15X3NlcmllcygpDQoNCg0K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1:30:47.119941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g0KbXlfY2xhc3MgPSBhdXRvZmlsbC5GaWxsTWF0cml4KE1hdHJpeCwgQ29ubmVjdGlvbnMsIFF1ZXJ5KQ0KbXlfY2xhc3MuYXV0b19maWxsX3Jvd3MoMykNCg0KTWF0cml4LkxhYmVsID0gIm15X2NsYXNzLmF1dG9fZmlsbF9yb3dzKDMpIC0gZmlyc3QgMyBvbmx5Ig=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1:31:04.727587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cm93cyg1LCBzb3J0PVRydWUpDQoNCk1hdHJpeC5MYWJlbCA9ICJteV9jbGFzcy5hdXRvX2ZpbGxfcm93cyg1KSAtIGZpcnN0IDUgb25seSBhbmQgc29ydGVkIg=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2:41:23.622931+00:00&lt;/d2p1:LastUpdated&gt;&lt;d2p1:Script&gt;DQppbXBvcnQgdHJhbnNmb3JtYXRpb25zLmF1dG9fZmlsbF9tYXRyaXggYXMgYXV0b2ZpbGwNCnJlbG9hZChhdXRvZmlsbCkNCg0KbXlfY2xhc3MgPSBhdXRvZmlsbC5GaWxsTWF0cml4KE1hdHJpeCwgQ29ubmVjdGlvbnMsIFF1ZXJ5KQ0KbXlfY2xhc3MuYXV0b19maWxsX3Jvd3MoKQ0KDQpNYXRyaXguTGFiZWwgPSAibXlfY2xhc3MuYXV0b19maWxsX3Jvd3MoKSB3aXRoIHNpbXBsaWZ5Ig==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7T14:46:46.840960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yb3dzKDMpDQoNCg0KDQpNYXRyaXguTGFiZWwgPSAibXlfY2xhc3MuYXV0b19maWxsX3Jvd3MoMykgd2l0aCAnc2ltcGxpZnknIHNlbGVjdGVkIg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4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5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1:38:03.07278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LCBzb3J0PVRydWUpDQoNCg0KDQpNYXRyaXguTGFiZWwgPSAibXlfY2xhc3MuYXV0b19maWxsX3Jvd3MoNSwgc29ydD1UcnVlKSB3aXRoICdzaW1wbGlmeScgc2VsZWN0ZWQi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17T14:48:03.6564624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KQ0KDQoNCg0KTWF0cml4LkxhYmVsID0gIm15X2NsYXNzLmF1dG9fZmlsbF9yb3dzKCkgd2l0aCBzaW1wbGlmeSBhbmQgZmxpcC1kYXRhIHNlbGVjdGVkIg=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1:39:06.5846772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KQ0KDQoNCg0KTWF0cml4LkxhYmVsID0gIm15X2NsYXNzLmF1dG9fZmlsbF9yb3dzKDUpIHdpdGggJ3NpbXBsaWZ5JyBhbmQgZmxpcC1kYXRhIHNlbGVjdGVkIg=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24611</TotalTime>
  <Words>465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This PowerPoint is a manual test of the auto_fill_matrix module installed with Slides. </vt:lpstr>
      <vt:lpstr>Slides that test the auto_fill_rows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that test the auto_fill_columns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294</cp:revision>
  <dcterms:created xsi:type="dcterms:W3CDTF">2016-02-02T17:03:25Z</dcterms:created>
  <dcterms:modified xsi:type="dcterms:W3CDTF">2016-11-22T11:13:33Z</dcterms:modified>
</cp:coreProperties>
</file>