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tags/tag5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tags/tag5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08" r:id="rId3"/>
    <p:sldId id="310" r:id="rId4"/>
    <p:sldId id="309" r:id="rId5"/>
    <p:sldId id="311" r:id="rId6"/>
    <p:sldId id="312" r:id="rId7"/>
    <p:sldId id="313" r:id="rId8"/>
    <p:sldId id="314" r:id="rId9"/>
    <p:sldId id="317" r:id="rId10"/>
    <p:sldId id="318" r:id="rId11"/>
    <p:sldId id="315" r:id="rId12"/>
    <p:sldId id="31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6" r:id="rId29"/>
    <p:sldId id="337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D-4679-A9A3-00EBCE9BF59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D-4679-A9A3-00EBCE9BF59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AD-4679-A9A3-00EBCE9BF59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AD-4679-A9A3-00EBCE9BF59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AD-4679-A9A3-00EBCE9BF59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AD-4679-A9A3-00EBCE9BF595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AD-4679-A9A3-00EBCE9BF595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0AD-4679-A9A3-00EBCE9BF595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D-4679-A9A3-00EBCE9BF5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7888952"/>
        <c:axId val="397886992"/>
      </c:barChart>
      <c:catAx>
        <c:axId val="39788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86992"/>
        <c:crosses val="autoZero"/>
        <c:auto val="1"/>
        <c:lblAlgn val="ctr"/>
        <c:lblOffset val="100"/>
        <c:noMultiLvlLbl val="0"/>
      </c:catAx>
      <c:valAx>
        <c:axId val="39788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8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ColumnDifference(0,1)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0.26</c:v>
                </c:pt>
                <c:pt idx="1">
                  <c:v>0.13</c:v>
                </c:pt>
                <c:pt idx="2" formatCode="0.0">
                  <c:v>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F-46F6-BF87-9A7B6CFA9F1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0.18</c:v>
                </c:pt>
                <c:pt idx="1">
                  <c:v>0.4</c:v>
                </c:pt>
                <c:pt idx="2" formatCode="0.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F-46F6-BF87-9A7B6CFA9F1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0.15</c:v>
                </c:pt>
                <c:pt idx="1">
                  <c:v>0.06</c:v>
                </c:pt>
                <c:pt idx="2" formatCode="0.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F-46F6-BF87-9A7B6CFA9F1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0.11</c:v>
                </c:pt>
                <c:pt idx="1">
                  <c:v>7.0000000000000007E-2</c:v>
                </c:pt>
                <c:pt idx="2" formatCode="0.0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2F-46F6-BF87-9A7B6CFA9F1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0.16</c:v>
                </c:pt>
                <c:pt idx="1">
                  <c:v>0.17</c:v>
                </c:pt>
                <c:pt idx="2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F-46F6-BF87-9A7B6CFA9F1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0.21</c:v>
                </c:pt>
                <c:pt idx="1">
                  <c:v>0.1</c:v>
                </c:pt>
                <c:pt idx="2" formatCode="0.0">
                  <c:v>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2F-46F6-BF87-9A7B6CFA9F1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0.18</c:v>
                </c:pt>
                <c:pt idx="1">
                  <c:v>0.2</c:v>
                </c:pt>
                <c:pt idx="2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F-46F6-BF87-9A7B6CFA9F1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0.09</c:v>
                </c:pt>
                <c:pt idx="1">
                  <c:v>0.19</c:v>
                </c:pt>
                <c:pt idx="2" formatCode="0.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2F-46F6-BF87-9A7B6CFA9F1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</c:v>
                </c:pt>
                <c:pt idx="1">
                  <c:v>0.21</c:v>
                </c:pt>
                <c:pt idx="2" formatCode="0.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2F-46F6-BF87-9A7B6CFA9F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2048"/>
        <c:axId val="402092832"/>
      </c:barChart>
      <c:catAx>
        <c:axId val="40209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2832"/>
        <c:crosses val="autoZero"/>
        <c:auto val="1"/>
        <c:lblAlgn val="ctr"/>
        <c:lblOffset val="100"/>
        <c:noMultiLvlLbl val="0"/>
      </c:catAx>
      <c:valAx>
        <c:axId val="402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RenumberSigTests()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0-4A1C-8F67-1DFE8460BF9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B0-4A1C-8F67-1DFE8460BF9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B0-4A1C-8F67-1DFE8460BF9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B0-4A1C-8F67-1DFE8460BF9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B0-4A1C-8F67-1DFE8460BF9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B0-4A1C-8F67-1DFE8460BF9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B0-4A1C-8F67-1DFE8460BF9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CB0-4A1C-8F67-1DFE8460BF9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B0-4A1C-8F67-1DFE8460B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6088"/>
        <c:axId val="469029224"/>
      </c:barChart>
      <c:catAx>
        <c:axId val="46902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9224"/>
        <c:crosses val="autoZero"/>
        <c:auto val="1"/>
        <c:lblAlgn val="ctr"/>
        <c:lblOffset val="100"/>
        <c:noMultiLvlLbl val="0"/>
      </c:catAx>
      <c:valAx>
        <c:axId val="46902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NumberDownbreaks('...')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1...Top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7-4A77-88D8-82763B746CD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2...Bottom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17-4A77-88D8-82763B746CD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3...Strongly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7-4A77-88D8-82763B746CD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4...Agree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417-4A77-88D8-82763B746CD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5...Somewhat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417-4A77-88D8-82763B746CD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6...Neither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417-4A77-88D8-82763B746CD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7...Somewhat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417-4A77-88D8-82763B746CD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8...Disagree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417-4A77-88D8-82763B746CDE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9...Strongly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417-4A77-88D8-82763B746C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792"/>
        <c:axId val="469025696"/>
      </c:barChart>
      <c:catAx>
        <c:axId val="46903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5696"/>
        <c:crosses val="autoZero"/>
        <c:auto val="1"/>
        <c:lblAlgn val="ctr"/>
        <c:lblOffset val="100"/>
        <c:noMultiLvlLbl val="0"/>
      </c:catAx>
      <c:valAx>
        <c:axId val="4690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InsertRow(1, label = 'abc-row') - abc-row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A-4F10-A209-3A5F65C66D8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abc-row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E45A-4F10-A209-3A5F65C66D8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5A-4F10-A209-3A5F65C66D8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45A-4F10-A209-3A5F65C66D8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45A-4F10-A209-3A5F65C66D8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45A-4F10-A209-3A5F65C66D8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5A-4F10-A209-3A5F65C66D8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5A-4F10-A209-3A5F65C66D8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45A-4F10-A209-3A5F65C66D8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45A-4F10-A209-3A5F65C66D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6872"/>
        <c:axId val="469024520"/>
      </c:barChart>
      <c:catAx>
        <c:axId val="46902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4520"/>
        <c:crosses val="autoZero"/>
        <c:auto val="1"/>
        <c:lblAlgn val="ctr"/>
        <c:lblOffset val="100"/>
        <c:noMultiLvlLbl val="0"/>
      </c:catAx>
      <c:valAx>
        <c:axId val="46902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InsertColumn(1, label = 'abc-column') - abc-column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F7-40E7-9022-051030C62E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0.41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F7-40E7-9022-051030C62E1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0.13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F7-40E7-9022-051030C62E1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7.0000000000000007E-2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7F7-40E7-9022-051030C62E1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0.14000000000000001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7F7-40E7-9022-051030C62E1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0.13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7F7-40E7-9022-051030C62E1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0.13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7F7-40E7-9022-051030C62E12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0.22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7F7-40E7-9022-051030C62E12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0.19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7F7-40E7-9022-051030C62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8832"/>
        <c:axId val="469028440"/>
      </c:barChart>
      <c:catAx>
        <c:axId val="4690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8440"/>
        <c:crosses val="autoZero"/>
        <c:auto val="1"/>
        <c:lblAlgn val="ctr"/>
        <c:lblOffset val="100"/>
        <c:noMultiLvlLbl val="0"/>
      </c:catAx>
      <c:valAx>
        <c:axId val="46902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UngroupRows()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Sheet1!$B$1:$D$2</c:f>
              <c:multiLvlStrCache>
                <c:ptCount val="3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</c:lvl>
                <c:lvl>
                  <c:pt idx="0">
                    <c:v>It is a great company to work for. : Level of Agreement</c:v>
                  </c:pt>
                  <c:pt idx="1">
                    <c:v>The company makes excellent products. : Level of Agreement</c:v>
                  </c:pt>
                  <c:pt idx="2">
                    <c:v>The atmosphere in the workplace is good. : Level of Agreement</c:v>
                  </c:pt>
                </c:lvl>
              </c:multiLvlStrCache>
            </c:multiLvl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0.26100000000000001</c:v>
                </c:pt>
                <c:pt idx="1">
                  <c:v>0.33700000000000002</c:v>
                </c:pt>
                <c:pt idx="2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2-4386-A27C-C4825692E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008"/>
        <c:axId val="469031576"/>
      </c:barChart>
      <c:catAx>
        <c:axId val="46903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1576"/>
        <c:crosses val="autoZero"/>
        <c:auto val="1"/>
        <c:lblAlgn val="ctr"/>
        <c:lblOffset val="100"/>
        <c:noMultiLvlLbl val="0"/>
      </c:catAx>
      <c:valAx>
        <c:axId val="46903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MergeRowsByLabel()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Sheet1!$B$1:$I$2</c:f>
              <c:multiLvlStrCache>
                <c:ptCount val="8"/>
                <c:lvl>
                  <c:pt idx="0">
                    <c:v>Male</c:v>
                  </c:pt>
                  <c:pt idx="1">
                    <c:v>Female</c:v>
                  </c:pt>
                  <c:pt idx="2">
                    <c:v>Under 20</c:v>
                  </c:pt>
                  <c:pt idx="3">
                    <c:v>20-25</c:v>
                  </c:pt>
                  <c:pt idx="4">
                    <c:v>25-35</c:v>
                  </c:pt>
                  <c:pt idx="5">
                    <c:v>35-45</c:v>
                  </c:pt>
                  <c:pt idx="6">
                    <c:v>45-55</c:v>
                  </c:pt>
                  <c:pt idx="7">
                    <c:v>55 Plus</c:v>
                  </c:pt>
                </c:lvl>
                <c:lvl>
                  <c:pt idx="0">
                    <c:v>Gender</c:v>
                  </c:pt>
                  <c:pt idx="2">
                    <c:v>Age</c:v>
                  </c:pt>
                </c:lvl>
              </c:multiLvlStrCache>
            </c:multiLvlStrRef>
          </c:cat>
          <c:val>
            <c:numRef>
              <c:f>Sheet1!$B$3:$I$3</c:f>
              <c:numCache>
                <c:formatCode>0.0%</c:formatCode>
                <c:ptCount val="8"/>
                <c:pt idx="0">
                  <c:v>0.26100000000000001</c:v>
                </c:pt>
                <c:pt idx="1">
                  <c:v>0.128</c:v>
                </c:pt>
                <c:pt idx="2">
                  <c:v>0.27600000000000002</c:v>
                </c:pt>
                <c:pt idx="3">
                  <c:v>0.312</c:v>
                </c:pt>
                <c:pt idx="4">
                  <c:v>0.34799999999999998</c:v>
                </c:pt>
                <c:pt idx="5">
                  <c:v>0.33299999999999996</c:v>
                </c:pt>
                <c:pt idx="6">
                  <c:v>0.37</c:v>
                </c:pt>
                <c:pt idx="7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7-4A50-923F-2A59551A9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400"/>
        <c:axId val="469031184"/>
      </c:barChart>
      <c:catAx>
        <c:axId val="4690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1184"/>
        <c:crosses val="autoZero"/>
        <c:auto val="1"/>
        <c:lblAlgn val="ctr"/>
        <c:lblOffset val="100"/>
        <c:noMultiLvlLbl val="0"/>
      </c:catAx>
      <c:valAx>
        <c:axId val="4690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MergeColumnsByLabel()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B-400E-802F-374A3E85775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B-400E-802F-374A3E85775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Under 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B-400E-802F-374A3E85775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3B-400E-802F-374A3E857758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3B-400E-802F-374A3E857758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35-45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3B-400E-802F-374A3E857758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45-55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3B-400E-802F-374A3E857758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55 Plus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3B-400E-802F-374A3E8577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4912"/>
        <c:axId val="469025304"/>
      </c:barChart>
      <c:catAx>
        <c:axId val="46902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5304"/>
        <c:crosses val="autoZero"/>
        <c:auto val="1"/>
        <c:lblAlgn val="ctr"/>
        <c:lblOffset val="100"/>
        <c:noMultiLvlLbl val="0"/>
      </c:catAx>
      <c:valAx>
        <c:axId val="46902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NumberStatementsInMatrix()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 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Sheet1!$B$3:$J$3</c:f>
              <c:numCache>
                <c:formatCode>0.0%</c:formatCode>
                <c:ptCount val="9"/>
                <c:pt idx="0">
                  <c:v>0.26100000000000001</c:v>
                </c:pt>
                <c:pt idx="1">
                  <c:v>0.185</c:v>
                </c:pt>
                <c:pt idx="2">
                  <c:v>0.152</c:v>
                </c:pt>
                <c:pt idx="3">
                  <c:v>0.109</c:v>
                </c:pt>
                <c:pt idx="4">
                  <c:v>0.16300000000000001</c:v>
                </c:pt>
                <c:pt idx="5">
                  <c:v>0.20699999999999999</c:v>
                </c:pt>
                <c:pt idx="6">
                  <c:v>0.185</c:v>
                </c:pt>
                <c:pt idx="7">
                  <c:v>8.6999999999999994E-2</c:v>
                </c:pt>
                <c:pt idx="8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2. 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Sheet1!$B$4:$J$4</c:f>
              <c:numCache>
                <c:formatCode>0.0%</c:formatCode>
                <c:ptCount val="9"/>
                <c:pt idx="0">
                  <c:v>0.128</c:v>
                </c:pt>
                <c:pt idx="1">
                  <c:v>0.39500000000000002</c:v>
                </c:pt>
                <c:pt idx="2">
                  <c:v>5.7999999999999996E-2</c:v>
                </c:pt>
                <c:pt idx="3">
                  <c:v>7.0000000000000007E-2</c:v>
                </c:pt>
                <c:pt idx="4">
                  <c:v>0.17399999999999999</c:v>
                </c:pt>
                <c:pt idx="5">
                  <c:v>0.105</c:v>
                </c:pt>
                <c:pt idx="6">
                  <c:v>0.19800000000000001</c:v>
                </c:pt>
                <c:pt idx="7">
                  <c:v>0.18600000000000003</c:v>
                </c:pt>
                <c:pt idx="8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623757300432854"/>
          <c:h val="0.498664769572671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SortRows(byColumn=1)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A-4847-A47F-BDB6C6FB7CC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A-4847-A47F-BDB6C6FB7CC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A-4847-A47F-BDB6C6FB7CC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2A-4847-A47F-BDB6C6FB7CC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A-4847-A47F-BDB6C6FB7CC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2A-4847-A47F-BDB6C6FB7CC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A-4847-A47F-BDB6C6FB7CC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B2A-4847-A47F-BDB6C6FB7CC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2A-4847-A47F-BDB6C6FB7C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6592"/>
        <c:axId val="401756200"/>
      </c:barChart>
      <c:catAx>
        <c:axId val="40175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6200"/>
        <c:crosses val="autoZero"/>
        <c:auto val="1"/>
        <c:lblAlgn val="ctr"/>
        <c:lblOffset val="100"/>
        <c:noMultiLvlLbl val="0"/>
      </c:catAx>
      <c:valAx>
        <c:axId val="40175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0834473603572667"/>
          <c:h val="0.637194517363449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Top 2</c:v>
                </c:pt>
                <c:pt idx="1">
                  <c:v>Neither Disagree nor Agree</c:v>
                </c:pt>
                <c:pt idx="2">
                  <c:v>Bottom 2</c:v>
                </c:pt>
                <c:pt idx="3">
                  <c:v>Somewhat Disagree</c:v>
                </c:pt>
                <c:pt idx="4">
                  <c:v>Somewhat Agree</c:v>
                </c:pt>
                <c:pt idx="5">
                  <c:v>Strongly Agree</c:v>
                </c:pt>
                <c:pt idx="6">
                  <c:v>Agree</c:v>
                </c:pt>
                <c:pt idx="7">
                  <c:v>Strongly Disagree</c:v>
                </c:pt>
                <c:pt idx="8">
                  <c:v>Disagree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0.26</c:v>
                </c:pt>
                <c:pt idx="1">
                  <c:v>0.21</c:v>
                </c:pt>
                <c:pt idx="2">
                  <c:v>0.18</c:v>
                </c:pt>
                <c:pt idx="3">
                  <c:v>0.18</c:v>
                </c:pt>
                <c:pt idx="4">
                  <c:v>0.16</c:v>
                </c:pt>
                <c:pt idx="5">
                  <c:v>0.15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B-4C94-B0F8-448790B07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9728"/>
        <c:axId val="401760512"/>
      </c:barChart>
      <c:catAx>
        <c:axId val="40175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512"/>
        <c:crosses val="autoZero"/>
        <c:auto val="1"/>
        <c:lblAlgn val="ctr"/>
        <c:lblOffset val="100"/>
        <c:noMultiLvlLbl val="0"/>
      </c:catAx>
      <c:valAx>
        <c:axId val="4017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SortColumns(byRow=1)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Bottom 2</c:v>
                </c:pt>
                <c:pt idx="1">
                  <c:v>Strongly Disagree</c:v>
                </c:pt>
                <c:pt idx="2">
                  <c:v>Somewhat Disagree</c:v>
                </c:pt>
                <c:pt idx="3">
                  <c:v>Disagree</c:v>
                </c:pt>
                <c:pt idx="4">
                  <c:v>Somewhat Agree</c:v>
                </c:pt>
                <c:pt idx="5">
                  <c:v>Top 2</c:v>
                </c:pt>
                <c:pt idx="6">
                  <c:v>Neither Disagree nor Agree</c:v>
                </c:pt>
                <c:pt idx="7">
                  <c:v>Agree</c:v>
                </c:pt>
                <c:pt idx="8">
                  <c:v>Strongly 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0.4</c:v>
                </c:pt>
                <c:pt idx="1">
                  <c:v>0.21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0.13</c:v>
                </c:pt>
                <c:pt idx="6">
                  <c:v>0.1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6-400B-851F-8E69BCF899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60120"/>
        <c:axId val="401760904"/>
      </c:barChart>
      <c:catAx>
        <c:axId val="401760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904"/>
        <c:crosses val="autoZero"/>
        <c:auto val="1"/>
        <c:lblAlgn val="ctr"/>
        <c:lblOffset val="100"/>
        <c:noMultiLvlLbl val="0"/>
      </c:catAx>
      <c:valAx>
        <c:axId val="40176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BaseSummaryToSeriesHeadings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825787401574806E-2"/>
          <c:y val="0.14032564874689393"/>
          <c:w val="0.92767421259842531"/>
          <c:h val="0.50427504625079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 (n=20%)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2-4CFB-BF00-77C52412C3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 (n=29%)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2-4CFB-BF00-77C52412C3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 (n=11%)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F2-4CFB-BF00-77C52412C3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 (n=9%)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F2-4CFB-BF00-77C52412C35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 (n=17%)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F2-4CFB-BF00-77C52412C35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 (n=16%)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F2-4CFB-BF00-77C52412C35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 (n=19%)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F2-4CFB-BF00-77C52412C35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 (n=13%)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F2-4CFB-BF00-77C52412C35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 (n=15%)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2-4CFB-BF00-77C52412C3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62080"/>
        <c:axId val="401754632"/>
      </c:barChart>
      <c:catAx>
        <c:axId val="40176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4632"/>
        <c:crosses val="autoZero"/>
        <c:auto val="1"/>
        <c:lblAlgn val="ctr"/>
        <c:lblOffset val="100"/>
        <c:noMultiLvlLbl val="0"/>
      </c:catAx>
      <c:valAx>
        <c:axId val="40175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351377952755907E-2"/>
          <c:y val="0.72651999065574635"/>
          <c:w val="0.95029724409448824"/>
          <c:h val="0.206559696206368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BaseSummaryToCategoryHeadings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8-4151-9DBB-528EC283EB4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68-4151-9DBB-528EC283EB4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68-4151-9DBB-528EC283EB4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68-4151-9DBB-528EC283EB4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8-4151-9DBB-528EC283EB4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68-4151-9DBB-528EC283EB49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8-4151-9DBB-528EC283EB49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68-4151-9DBB-528EC283EB49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68-4151-9DBB-528EC283EB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57197160"/>
        <c:axId val="395213672"/>
      </c:barChart>
      <c:catAx>
        <c:axId val="25719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13672"/>
        <c:crosses val="autoZero"/>
        <c:auto val="1"/>
        <c:lblAlgn val="ctr"/>
        <c:lblOffset val="100"/>
        <c:noMultiLvlLbl val="0"/>
      </c:catAx>
      <c:valAx>
        <c:axId val="39521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97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BaseSummaryToTableRows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(n=26%)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6-4E00-8AB5-675A271ADC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6-4E00-8AB5-675A271ADC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(n=15%)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6-4E00-8AB5-675A271ADC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(n=11%)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56-4E00-8AB5-675A271ADC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(n=16%)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6-4E00-8AB5-675A271ADCE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(n=21%)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56-4E00-8AB5-675A271ADCE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56-4E00-8AB5-675A271ADCE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(n=9%)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56-4E00-8AB5-675A271ADCE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(n=10%)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6-4E00-8AB5-675A271ADC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4400"/>
        <c:axId val="402094792"/>
      </c:barChart>
      <c:catAx>
        <c:axId val="40209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4792"/>
        <c:crosses val="autoZero"/>
        <c:auto val="1"/>
        <c:lblAlgn val="ctr"/>
        <c:lblOffset val="100"/>
        <c:noMultiLvlLbl val="0"/>
      </c:catAx>
      <c:valAx>
        <c:axId val="40209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TopNSummary(2)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021161417322831E-2"/>
          <c:y val="0.13713896716889942"/>
          <c:w val="0.90879133858267713"/>
          <c:h val="0.55821879053139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3-4106-84B2-59BAEF850CB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3-4106-84B2-59BAEF850CB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3-4106-84B2-59BAEF850CB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3-4106-84B2-59BAEF850CB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3-4106-84B2-59BAEF850CB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C3-4106-84B2-59BAEF850CB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C3-4106-84B2-59BAEF850CB2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0.12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1-4667-9770-08629E8901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7768"/>
        <c:axId val="401759336"/>
      </c:barChart>
      <c:catAx>
        <c:axId val="40175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9336"/>
        <c:crosses val="autoZero"/>
        <c:auto val="1"/>
        <c:lblAlgn val="ctr"/>
        <c:lblOffset val="100"/>
        <c:noMultiLvlLbl val="0"/>
      </c:catAx>
      <c:valAx>
        <c:axId val="4017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TopNSummary(10)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5-40DF-96A1-97DF985C6B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55-40DF-96A1-97DF985C6B3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55-40DF-96A1-97DF985C6B3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55-40DF-96A1-97DF985C6B3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55-40DF-96A1-97DF985C6B3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55-40DF-96A1-97DF985C6B3D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55-40DF-96A1-97DF985C6B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3616"/>
        <c:axId val="402095184"/>
      </c:barChart>
      <c:catAx>
        <c:axId val="40209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5184"/>
        <c:crosses val="autoZero"/>
        <c:auto val="1"/>
        <c:lblAlgn val="ctr"/>
        <c:lblOffset val="100"/>
        <c:noMultiLvlLbl val="0"/>
      </c:catAx>
      <c:valAx>
        <c:axId val="40209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0.16147</cdr:x>
      <cdr:y>0.05611</cdr:y>
    </cdr:from>
    <cdr:to>
      <cdr:x>0.28854</cdr:x>
      <cdr:y>0.13687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151818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0.28854</cdr:x>
      <cdr:y>0.05611</cdr:y>
    </cdr:from>
    <cdr:to>
      <cdr:x>0.4156</cdr:x>
      <cdr:y>0.13687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2712828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0.4156</cdr:x>
      <cdr:y>0.05611</cdr:y>
    </cdr:from>
    <cdr:to>
      <cdr:x>0.54266</cdr:x>
      <cdr:y>0.13687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3907472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0.54266</cdr:x>
      <cdr:y>0.05611</cdr:y>
    </cdr:from>
    <cdr:to>
      <cdr:x>0.66972</cdr:x>
      <cdr:y>0.13687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5102116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0.66972</cdr:x>
      <cdr:y>0.05611</cdr:y>
    </cdr:from>
    <cdr:to>
      <cdr:x>0.79679</cdr:x>
      <cdr:y>0.13687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6296760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0.79679</cdr:x>
      <cdr:y>0.05611</cdr:y>
    </cdr:from>
    <cdr:to>
      <cdr:x>0.92385</cdr:x>
      <cdr:y>0.13687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749140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0.89263</cdr:x>
      <cdr:y>0.16819</cdr:y>
    </cdr:from>
    <cdr:to>
      <cdr:x>0.9988</cdr:x>
      <cdr:y>0.27439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8392488" y="770976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0.89263</cdr:x>
      <cdr:y>0.27439</cdr:y>
    </cdr:from>
    <cdr:to>
      <cdr:x>0.9988</cdr:x>
      <cdr:y>0.38059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8392488" y="1257777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0.89263</cdr:x>
      <cdr:y>0.38059</cdr:y>
    </cdr:from>
    <cdr:to>
      <cdr:x>0.9988</cdr:x>
      <cdr:y>0.48679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8392488" y="1744578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0.89263</cdr:x>
      <cdr:y>0.48679</cdr:y>
    </cdr:from>
    <cdr:to>
      <cdr:x>0.9988</cdr:x>
      <cdr:y>0.59299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8392488" y="2231379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0.89263</cdr:x>
      <cdr:y>0.59299</cdr:y>
    </cdr:from>
    <cdr:to>
      <cdr:x>0.9988</cdr:x>
      <cdr:y>0.69919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8392488" y="2718180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0.89263</cdr:x>
      <cdr:y>0.69919</cdr:y>
    </cdr:from>
    <cdr:to>
      <cdr:x>0.9988</cdr:x>
      <cdr:y>0.80539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8392488" y="3204981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v4_2_support.py module</a:t>
            </a:r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.jp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872" y="1062442"/>
            <a:ext cx="11324705" cy="1481254"/>
          </a:xfrm>
        </p:spPr>
        <p:txBody>
          <a:bodyPr>
            <a:noAutofit/>
          </a:bodyPr>
          <a:lstStyle/>
          <a:p>
            <a:pPr algn="l"/>
            <a:r>
              <a:rPr lang="en-GB" sz="1800" dirty="0"/>
              <a:t>This PowerPoint should be refreshed using the new 4.3 scripts, which can be found here:</a:t>
            </a:r>
            <a:br>
              <a:rPr lang="en-GB" sz="1800" dirty="0"/>
            </a:br>
            <a:br>
              <a:rPr lang="en-GB" sz="1800" dirty="0"/>
            </a:br>
            <a:r>
              <a:rPr lang="en-GB" sz="1800" u="sng" dirty="0"/>
              <a:t>$\RepSuite\Releases\4.3\Forgetdata\Libraries\Lib\forgetdata\Scripts</a:t>
            </a:r>
            <a:br>
              <a:rPr lang="en-GB" sz="1800" u="sng" dirty="0"/>
            </a:br>
            <a:endParaRPr lang="en-GB" sz="18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460269" y="318799"/>
            <a:ext cx="9144000" cy="653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Notes on running this Slides project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656" y="3214081"/>
            <a:ext cx="10515600" cy="364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Using the new script modules:</a:t>
            </a:r>
          </a:p>
          <a:p>
            <a:pPr algn="l"/>
            <a:r>
              <a:rPr lang="en-GB" dirty="0"/>
              <a:t>Open test_manual_v4_2_support_module.pptx  and using Slides! run “Refresh all” and save the file.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2. Using the installed 4.2 script modules:</a:t>
            </a:r>
          </a:p>
          <a:p>
            <a:pPr algn="l"/>
            <a:r>
              <a:rPr lang="en-GB" dirty="0"/>
              <a:t>Open test_manual_v4_2_support_module_results_from_4.2_scripts.pptx  and using Slides! run “Refresh all” and save the file.</a:t>
            </a:r>
          </a:p>
          <a:p>
            <a:pPr algn="l"/>
            <a:r>
              <a:rPr lang="en-GB" dirty="0"/>
              <a:t>(this doesn’t need to be run each time as it’s known good results)</a:t>
            </a:r>
          </a:p>
          <a:p>
            <a:pPr algn="l"/>
            <a:br>
              <a:rPr lang="en-GB" dirty="0"/>
            </a:br>
            <a:r>
              <a:rPr lang="en-GB" dirty="0"/>
              <a:t>3. From a command prompt run:</a:t>
            </a:r>
          </a:p>
          <a:p>
            <a:pPr algn="l"/>
            <a:r>
              <a:rPr lang="en-GB" dirty="0" err="1"/>
              <a:t>diff_pptx_files</a:t>
            </a:r>
            <a:r>
              <a:rPr lang="en-GB" dirty="0"/>
              <a:t> -p1 " test_manual_v4_2_support_module.pptx " -p2 " test_manual_v4_2_support_module_results_from_4_2_scripts.pptx "</a:t>
            </a:r>
            <a:br>
              <a:rPr lang="en-GB" dirty="0"/>
            </a:br>
            <a:endParaRPr lang="en-GB" dirty="0"/>
          </a:p>
          <a:p>
            <a:pPr algn="l"/>
            <a:r>
              <a:rPr lang="en-GB" dirty="0"/>
              <a:t>4. The output from this will be found here:</a:t>
            </a:r>
          </a:p>
          <a:p>
            <a:pPr algn="l"/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\diff_test_manual_v4_2_support_module_test_manual_v4_2_support_module_results_from_4_2_scripts.html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02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TopNSummary(10) Strongly Disagree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3113351"/>
              </p:ext>
            </p:extLst>
          </p:nvPr>
        </p:nvGraphicFramePr>
        <p:xfrm>
          <a:off x="508000" y="1292624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5277962"/>
            <a:ext cx="12277725" cy="341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6221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ColumnDifference(0,1)['-13.0', '22.0', '-9.0', '-4.0', '1.0', '-11.0', '2.0', '10.0', '11.0']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3886743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5844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232" y="1551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RenumberSigTests()['Female A', 'Male B']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1804371"/>
              </p:ext>
            </p:extLst>
          </p:nvPr>
        </p:nvGraphicFramePr>
        <p:xfrm>
          <a:off x="517232" y="1294175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2" y="5715000"/>
            <a:ext cx="12192000" cy="11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ReenumberSigTests</a:t>
            </a:r>
            <a:r>
              <a:rPr lang="en-GB" sz="800" dirty="0"/>
              <a:t>() function </a:t>
            </a:r>
            <a:r>
              <a:rPr lang="en-GB" sz="800" u="sng" dirty="0"/>
              <a:t>silently</a:t>
            </a:r>
            <a:r>
              <a:rPr lang="en-GB" sz="800" dirty="0"/>
              <a:t> fails to run.   Comment out lines 3 and 4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RenumberSigTests</a:t>
            </a:r>
            <a:r>
              <a:rPr lang="en-GB" sz="800" dirty="0"/>
              <a:t>():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Matrix</a:t>
            </a:r>
          </a:p>
          <a:p>
            <a:r>
              <a:rPr lang="en-GB" sz="800" dirty="0"/>
              <a:t>    #if(not </a:t>
            </a:r>
            <a:r>
              <a:rPr lang="en-GB" sz="800" dirty="0" err="1"/>
              <a:t>Matrix.HasColumnTest</a:t>
            </a:r>
            <a:r>
              <a:rPr lang="en-GB" sz="800" dirty="0"/>
              <a:t>):</a:t>
            </a:r>
          </a:p>
          <a:p>
            <a:r>
              <a:rPr lang="en-GB" sz="800" dirty="0"/>
              <a:t>    #    return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letterMapping</a:t>
            </a:r>
            <a:r>
              <a:rPr lang="en-GB" sz="800" dirty="0"/>
              <a:t> = </a:t>
            </a:r>
            <a:r>
              <a:rPr lang="en-GB" sz="800" dirty="0" err="1"/>
              <a:t>dict</a:t>
            </a:r>
            <a:r>
              <a:rPr lang="en-GB" sz="800" dirty="0"/>
              <a:t>()</a:t>
            </a:r>
          </a:p>
          <a:p>
            <a:r>
              <a:rPr lang="en-GB" sz="8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7850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NumberDownbreaks('...') 1...Top 2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9469321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440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GetCsvVal(file, name) ['100', '100', '100']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transformations.csvvalues</a:t>
            </a:r>
            <a:r>
              <a:rPr lang="en-GB" dirty="0"/>
              <a:t> module</a:t>
            </a:r>
          </a:p>
        </p:txBody>
      </p:sp>
      <p:sp>
        <p:nvSpPr>
          <p:cNvPr id="8" name="Rectangle 5"/>
          <p:cNvSpPr/>
          <p:nvPr/>
        </p:nvSpPr>
        <p:spPr>
          <a:xfrm>
            <a:off x="0" y="4222694"/>
            <a:ext cx="12192000" cy="26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Transformations.csvvalues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() function fails to run as it’s hard coded to a specific file.  Update it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(file, 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(open(file,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row[1:]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"0“</a:t>
            </a:r>
          </a:p>
          <a:p>
            <a:endParaRPr lang="en-GB" sz="800" dirty="0"/>
          </a:p>
          <a:p>
            <a:r>
              <a:rPr lang="en-GB" sz="800" dirty="0"/>
              <a:t>Was: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(open("c:/temp/text1.txt",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"0"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100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InsertRow(1, label = 'abc-row') - abc-row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769642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18176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InsertColumn(1, label = 'abc-column') - abc-column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9029346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4606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6058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UngroupRows()  - It is a great company to work for. : Level of Agreement -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8158015"/>
              </p:ext>
            </p:extLst>
          </p:nvPr>
        </p:nvGraphicFramePr>
        <p:xfrm>
          <a:off x="600047" y="694108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71583"/>
            <a:ext cx="12192000" cy="138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Transformations.manipulate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 function fails to label the first column header.  Update it as follows:</a:t>
            </a:r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():</a:t>
            </a:r>
          </a:p>
          <a:p>
            <a:r>
              <a:rPr lang="en-GB" sz="800" dirty="0"/>
              <a:t>…</a:t>
            </a:r>
          </a:p>
          <a:p>
            <a:r>
              <a:rPr lang="en-GB" sz="800" dirty="0"/>
              <a:t>…</a:t>
            </a:r>
          </a:p>
          <a:p>
            <a:endParaRPr lang="en-GB" sz="800" dirty="0"/>
          </a:p>
          <a:p>
            <a:r>
              <a:rPr lang="en-GB" sz="800" dirty="0"/>
              <a:t> </a:t>
            </a:r>
            <a:r>
              <a:rPr lang="en-GB" sz="800" dirty="0" err="1"/>
              <a:t>masterTopGroup.Label</a:t>
            </a:r>
            <a:r>
              <a:rPr lang="en-GB" sz="800" dirty="0"/>
              <a:t> = </a:t>
            </a:r>
            <a:r>
              <a:rPr lang="en-GB" sz="800" dirty="0" err="1"/>
              <a:t>Matrix.SideAxis.Groups</a:t>
            </a:r>
            <a:r>
              <a:rPr lang="en-GB" sz="800" dirty="0"/>
              <a:t>[0].Label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while </a:t>
            </a:r>
            <a:r>
              <a:rPr lang="en-GB" sz="800" dirty="0" err="1"/>
              <a:t>Matrix.Count</a:t>
            </a:r>
            <a:r>
              <a:rPr lang="en-GB" sz="800" dirty="0"/>
              <a:t> &gt; </a:t>
            </a:r>
            <a:r>
              <a:rPr lang="en-GB" sz="800" dirty="0" err="1"/>
              <a:t>masterSideGroup.Count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Matrix.DeleteRow</a:t>
            </a:r>
            <a:r>
              <a:rPr lang="en-GB" sz="800" dirty="0"/>
              <a:t>(</a:t>
            </a:r>
            <a:r>
              <a:rPr lang="en-GB" sz="800" dirty="0" err="1"/>
              <a:t>masterSideGroup.Count</a:t>
            </a:r>
            <a:r>
              <a:rPr lang="en-GB" sz="800" dirty="0"/>
              <a:t>)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7294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it-IT" sz="1600"/>
              <a:t>MergeRowsByLabel()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0905427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6963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MergeColumnsByLabel()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3531826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71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SortRows() - default ( vals from col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2443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18111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NumberStatementsInMatrix() - 1.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9361117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22876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SetMatrixLabelToStatement(2) - Female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02869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/>
              <a:t>SetBgImageAndSize(fileName)
Width: 27.8377
Height: 20.1583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  <p:sp>
        <p:nvSpPr>
          <p:cNvPr id="4" name="Image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47231" y="2428978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3651041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
Width: 27.8377
Height: 20.1583</a:t>
            </a:r>
            <a:endParaRPr lang="en-GB" sz="1600" dirty="0"/>
          </a:p>
        </p:txBody>
      </p:sp>
      <p:sp>
        <p:nvSpPr>
          <p:cNvPr id="7" name="Imag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045797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 27.8377 20.1583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1046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/>
              <a:t>SetBgImage(fileName)
Width: 311.870
Height: 106.400</a:t>
            </a:r>
            <a:endParaRPr lang="en-GB" sz="1600" dirty="0"/>
          </a:p>
        </p:txBody>
      </p:sp>
      <p:sp>
        <p:nvSpPr>
          <p:cNvPr id="4" name="Image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58382" y="2194803"/>
            <a:ext cx="3960749" cy="13512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4213172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SetBgPictureCenter(Shape,fileName)
Width: 186.309
Height: 98.2743</a:t>
            </a:r>
            <a:endParaRPr lang="en-GB" sz="1600" dirty="0"/>
          </a:p>
        </p:txBody>
      </p:sp>
      <p:sp>
        <p:nvSpPr>
          <p:cNvPr id="7" name="Image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175019"/>
            <a:ext cx="2366125" cy="1248083"/>
          </a:xfrm>
          <a:prstGeom prst="rect">
            <a:avLst/>
          </a:prstGeom>
          <a:blipFill dpi="0" rotWithShape="1">
            <a:blip r:embed="rId6"/>
            <a:srcRect/>
            <a:tile tx="1006293" ty="496036" sx="100000" sy="100000" flip="xy" algn="tl"/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21687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01171" y="1235370"/>
            <a:ext cx="4560849" cy="995300"/>
          </a:xfrm>
          <a:prstGeom prst="rect">
            <a:avLst/>
          </a:prstGeom>
          <a:solidFill>
            <a:srgbClr val="9B9B9B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RGB(155,155,155)
</a:t>
            </a:r>
            <a:endParaRPr lang="en-GB" sz="1600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1171" y="3506501"/>
            <a:ext cx="4560849" cy="995300"/>
          </a:xfrm>
          <a:prstGeom prst="rect">
            <a:avLst/>
          </a:prstGeom>
          <a:solidFill>
            <a:srgbClr val="9B9B00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SetBackgroundColor(Shape,155,155,0)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162981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s-ES" sz="1600" dirty="0"/>
              <a:t>  -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9319418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36709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n-GB" sz="2000" b="1" dirty="0"/>
              <a:t> - </a:t>
            </a:r>
            <a:r>
              <a:rPr lang="es-ES" sz="1600" dirty="0"/>
              <a:t>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62844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166371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2000" dirty="0" err="1"/>
              <a:t>Overlay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 – </a:t>
            </a:r>
            <a:r>
              <a:rPr lang="en-GB" sz="2000" b="1" dirty="0" err="1"/>
              <a:t>GenerateOverlayAxisLabels</a:t>
            </a:r>
            <a:r>
              <a:rPr lang="en-GB" sz="2000" b="1" dirty="0"/>
              <a:t>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7641231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24718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1429789" y="2369126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585556" y="2398220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5759682" y="2369126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/>
              <a:t>Trafficlights</a:t>
            </a:r>
            <a:r>
              <a:rPr lang="en-GB" sz="2800" dirty="0"/>
              <a:t>.</a:t>
            </a:r>
            <a:r>
              <a:rPr lang="en-GB" sz="2800" b="1" dirty="0"/>
              <a:t> </a:t>
            </a:r>
            <a:r>
              <a:rPr lang="en-GB" sz="2800" b="1" dirty="0" err="1"/>
              <a:t>SetTrafficLights</a:t>
            </a:r>
            <a:r>
              <a:rPr lang="en-GB" sz="2800" b="1" dirty="0"/>
              <a:t>(</a:t>
            </a:r>
            <a:r>
              <a:rPr lang="en-GB" sz="2800" b="1" dirty="0" err="1"/>
              <a:t>greenLimit,yellowLimit</a:t>
            </a:r>
            <a:r>
              <a:rPr lang="en-GB" sz="2800" b="1" dirty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383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trafficlights</a:t>
            </a:r>
            <a:r>
              <a:rPr lang="en-GB" dirty="0"/>
              <a:t>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Trafficlights</a:t>
            </a:r>
            <a:r>
              <a:rPr lang="en-GB" sz="2000" b="1" dirty="0"/>
              <a:t>. </a:t>
            </a:r>
            <a:r>
              <a:rPr lang="en-GB" sz="2000" b="1" dirty="0" err="1"/>
              <a:t>SetTrafficLightsFromMatrix</a:t>
            </a:r>
            <a:r>
              <a:rPr lang="en-GB" sz="2000" b="1" dirty="0"/>
              <a:t>()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652998"/>
              </p:ext>
            </p:ext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SortRows(byColumn=1)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562458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9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SortColumns() - default ( vals from row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7926281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744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SortColumns(byRow=1)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86319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4915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14150"/>
            <a:ext cx="9144000" cy="826682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BaseSummaryToSeriesHeadings['Top 2 (n=26%)', 'Bottom 2 (n=18%)', 'Strongly Agree (n=15%)', 'Agree (n=11%)', 'Somewhat Agree (n=16%)', 'Neither Disagree nor Agree (n=21%)', 'Somewhat Disagree (n=18%)', 'Disagree (n=9%)', 'Strongly Disagree 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072651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72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BaseSummaryToCategoryHeadings['Male (n=92)', 'Female (n=86)']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277268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5537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0211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pt-BR" sz="1600"/>
              <a:t>BaseSummaryToTableRows['(n=26%)', '(n=18%)', '(n=15%)', '(n=11%)', '(n=16%)', '(n=21%)', '(n=18%)', '(n=9%)', '(n=10%)']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1537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19738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3806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2152" y="358837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TopNSummary(2) Top 2 - 12%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757197"/>
              </p:ext>
            </p:extLst>
          </p:nvPr>
        </p:nvGraphicFramePr>
        <p:xfrm>
          <a:off x="1109287" y="1209377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94714"/>
            <a:ext cx="12192000" cy="345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07079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09:14.5468612+00:00&lt;/d2p1:LastUpdated&gt;&lt;d2p1:Script&gt;ZnJvbSB2NF8yX3N1cHBvcnQgaW1wb3J0IEJhc2VTdW1tYXJ5VG9TZXJpZXNIZWFkaW5ncw0KQmFzZVN1bW1hcnlUb1Nlcmllc0hlYWRpbmdzKCkNCg0KaW1wb3J0IHRyYW5zZm9ybWF0aW9ucyBhcyB0cg0KeD10ci5NYXRyaXhNYW5pcHVsYXRvcihNYXRyaXgpDQoNCk1hdHJpeC5MYWJlbCA9ICJCYXNlU3VtbWFyeVRvU2VyaWVzSGVhZGluZ3MiICsgc3RyKHguZ2V0X3Nlcmllc19sYWJlbHMoKSkNC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7:07:08.015641+00:00&lt;/d2p1:LastUpdated&gt;&lt;d2p1:Script&gt;DQpmcm9tIHY0XzJfc3VwcG9ydCBpbXBvcnQgQmFzZVN1bW1hcnlUb1Nlcmllc0hlYWRpbmdzDQpCYXNlU3VtbWFyeVRvU2VyaWVzSGVhZGluZ3MoKQ0KTWF0cml4LkxhYmVsID0gIkJhc2VTdW1tYXJ5VG9TZXJpZXNIZWFkaW5ncyINCg0K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curson&lt;/d2p1:CreatedBy&gt;&lt;d2p1:LastUpdated&gt;2016-03-08T11:10:00.5046185+00:00&lt;/d2p1:LastUpdated&gt;&lt;d2p1:Script&gt;ZnJvbSB2NF8yX3N1cHBvcnQgaW1wb3J0IEJhc2VTdW1tYXJ5VG9DYXRlZ29yeUhlYWRpbmdzDQpCYXNlU3VtbWFyeVRvQ2F0ZWdvcnlIZWFkaW5ncygpDQoNCmltcG9ydCB0cmFuc2Zvcm1hdGlvbnMgYXMgdHINCng9dHIuTWF0cml4TWFuaXB1bGF0b3IoTWF0cml4KQ0KDQpNYXRyaXguTGFiZWwgPSAiQmFzZVN1bW1hcnlUb0NhdGVnb3J5SGVhZGluZ3MiICsgc3RyKHguZ2V0X2NhdGVnb3J5X2xhYmVscygpKQ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curson&lt;/d2p1:CreatedBy&gt;&lt;d2p1:LastUpdated&gt;2016-02-25T17:07:45.1636159+00:00&lt;/d2p1:LastUpdated&gt;&lt;d2p1:Script&gt;DQpmcm9tIHY0XzJfc3VwcG9ydCBpbXBvcnQgQmFzZVN1bW1hcnlUb0NhdGVnb3J5SGVhZGluZ3MNCkJhc2VTdW1tYXJ5VG9DYXRlZ29yeUhlYWRpbmdzKCkNCk1hdHJpeC5MYWJlbCA9ICJCYXNlU3VtbWFyeVRvQ2F0ZWdvcnlIZWFkaW5ncyINCg0K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10:36.4924923+00:00&lt;/d2p1:LastUpdated&gt;&lt;d2p1:Script&gt;ZnJvbSB2NF8yX3N1cHBvcnQgaW1wb3J0IEJhc2VTdW1tYXJ5VG9UYWJsZVJvd3MNCkJhc2VTdW1tYXJ5VG9UYWJsZVJvd3MoKQ0KaW1wb3J0IHRyYW5zZm9ybWF0aW9ucyBhcyB0cg0KeD10ci5NYXRyaXhNYW5pcHVsYXRvcihNYXRyaXgpDQoNCk1hdHJpeC5MYWJlbCA9ICJCYXNlU3VtbWFyeVRvVGFibGVSb3dzIiArIHN0cih4LmdldF9zZXJpZXNfbGFiZWxzKCkpDQo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5:02:38.0236867+00:00&lt;/d2p1:LastUpdated&gt;&lt;d2p1:Script&gt;DQpmcm9tIHY0XzJfc3VwcG9ydCBpbXBvcnQgQmFzZVN1bW1hcnlUb1RhYmxlUm93cw0KQmFzZVN1bW1hcnlUb1RhYmxlUm93cygpDQpNYXRyaXguTGFiZWwgPSAiQmFzZVN1bW1hcnlUb1RhYmxlUm93cyINCg0K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24:23.2639079+00:00&lt;/d2p1:LastUpdated&gt;&lt;d2p1:Script&gt;DQoNCmZyb20gdjRfMl9zdXBwb3J0IGltcG9ydCBUb3BOU3VtbWFyeQ0KVG9wTlN1bW1hcnkoMikNCk1hdHJpeC5MYWJlbCA9ICJUb3BOU3VtbWFyeSgyKSAiICsgTWF0cml4W01hdHJpeC5Db3VudC0xXS5NZW1iZXIuTGFiZWwgKyAiIC0gIiArIHN0cihNYXRyaXhbTWF0cml4LkNvdW50LTFdWzBdWzBdLlZhbHVlKQ0KDQo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5:12:56.05133+00:00&lt;/d2p1:LastUpdated&gt;&lt;d2p1:Script&gt;ZnJvbSB2NF8yX3N1cHBvcnQgaW1wb3J0IFRvcE5TdW1tYXJ5DQpUb3BOU3VtbWFyeSgyKQ0KTWF0cml4LkxhYmVsID0gIlRvcE5TdW1tYXJ5KDIpIg0KDQo=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53:49.2798602+00:00&lt;/d2p1:LastUpdated&gt;&lt;d2p1:Script&gt;DQoNCmZyb20gdjRfMl9zdXBwb3J0IGltcG9ydCBUb3BOU3VtbWFyeQ0KVG9wTlN1bW1hcnkoMTApDQpNYXRyaXguTGFiZWwgPSAiVG9wTlN1bW1hcnkoMTApICIgKyBNYXRyaXhbTWF0cml4LkNvdW50LTFdLk1lbWJlci5MYWJlbA0KDQo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25:19.4511112+00:00&lt;/d2p1:LastUpdated&gt;&lt;d2p1:Script&gt;ZnJvbSB2NF8yX3N1cHBvcnQgaW1wb3J0IFRvcE5TdW1tYXJ5DQpUb3BOU3VtbWFyeSgxMCkNCk1hdHJpeC5MYWJlbCA9ICJUb3BOU3VtbWFyeSgxMCkiDQoNC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1:45.7366802+00:00&lt;/d2p1:LastUpdated&gt;&lt;d2p1:Script&gt;ZnJvbSB2NF8yX3N1cHBvcnQgaW1wb3J0IFNvcnRSb3dzDQpTb3J0Um93cygpDQoNCmltcG9ydCB0cmFuc2Zvcm1hdGlvbnMgYXMgdHINCnggPSB0ci5NYXRyaXhNYW5pcHVsYXRvcihNYXRyaXgpDQpNYXRyaXguRGVsZXRlQ29sdW1uKDEpDQpNYXRyaXguTGFiZWwgPSAiU29ydFJvd3MoKSAtIGRlZmF1bHQgKCB2YWxzIGZyb20gY29sIDEgb25seSlcbiIgKyBzdHIoeC5nZXRfZGF0YV92YWx1ZXMoKSkNCg==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0:17:25.4482715+00:00&lt;/d2p1:LastUpdated&gt;&lt;d2p1:Script&gt;DQpmcm9tIHY0XzJfc3VwcG9ydCBpbXBvcnQgQ29sdW1uRGlmZmVyZW5jZQ0KQ29sdW1uRGlmZmVyZW5jZSgwLDEpDQoNCmltcG9ydCB0cmFuc2Zvcm1hdGlvbnMgYXMgdHINCiAgICANCm0gPSB0ci5NYXRyaXhNYW5pcHVsYXRvcihNYXRyaXgpDQpNYXRyaXguRGVsZXRlQ29sdW1uKDApDQpNYXRyaXguRGVsZXRlQ29sdW1uKDApDQoNCiAgICANCk1hdHJpeC5MYWJlbCA9ICJDb2x1bW5EaWZmZXJlbmNlKDAsMSkiICsgc3RyKG0uZ2V0X2RhdGFfdmFsdWVzKCkpDQoNC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31:28.0636552+00:00&lt;/d2p1:LastUpdated&gt;&lt;d2p1:Script&gt;DQpmcm9tIHY0XzJfc3VwcG9ydCBpbXBvcnQgQ29sdW1uRGlmZmVyZW5jZQ0KeD0wDQp5PTENCkNvbHVtbkRpZmZlcmVuY2UoeCx5KQ0KTWF0cml4LkxhYmVsID0gIkNvbHVtbkRpZmZlcmVuY2UoMCwxKSINCgk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0:42:26.2515545+00:00&lt;/d2p1:LastUpdated&gt;&lt;d2p1:Script&gt;DQoNCmZyb20gdjRfMl9zdXBwb3J0IGltcG9ydCBSZW51bWJlclNpZ1Rlc3RzDQpSZW51bWJlclNpZ1Rlc3RzKCkNCiAgICAgICAgDQpNYXRyaXguTGFiZWwgPSAiUmVudW1iZXJTaWdUZXN0cygpIiArIHN0cihbc3RyKGNvbC5MYWJlbCArICIgIiArIGNvbC5NZW1iZXJTaWdUZXN0SGVhZGluZykgZm9yIGNvbCBpbiBNYXRyaXguVG9wQXhpcy5EYXRhTWVtYmVyc10pDQoNCg=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0:51:08.6806813+00:00&lt;/d2p1:LastUpdated&gt;&lt;d2p1:Script&gt;DQpmcm9tIHY0XzJfc3VwcG9ydCBpbXBvcnQgUmVudW1iZXJTaWdUZXN0cw0KUmVudW1iZXJTaWdUZXN0cygpDQpNYXRyaXguTGFiZWwgPSAiUmVudW1iZXJTaWdUZXN0cygpIg0KDQo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39:53.2497141+00:00&lt;/d2p1:LastUpdated&gt;&lt;d2p1:Script&gt;DQpmcm9tIHY0XzJfc3VwcG9ydCBpbXBvcnQgTnVtYmVyRG93bmJyZWFrcw0KTnVtYmVyRG93bmJyZWFrcygiLi4uIikNCk1hdHJpeC5MYWJlbCA9ICJOdW1iZXJEb3duYnJlYWtzKCcuLi4nKSAiICsgTWF0cml4WzBdLk1lbWJlci5MYWJlbA0KDQo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41:18.6870376+00:00&lt;/d2p1:LastUpdated&gt;&lt;d2p1:Script&gt;DQpmcm9tIHY0XzJfc3VwcG9ydCBpbXBvcnQgTnVtYmVyRG93bmJyZWFrcw0KTnVtYmVyRG93bmJyZWFrcygiLi4uIikNCk1hdHJpeC5MYWJlbCA9ICJOdW1iZXJEb3duYnJlYWtzKCcuLi4nKSINCg0K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5:48:05.796614+00:00&lt;/d2p1:LastUpdated&gt;&lt;d2p1:Script&gt;DQpmcm9tIHY0XzJfc3VwcG9ydCBpbXBvcnQgR2V0Q3N2VmFsDQpmaWxlID0gInRyYW5zZm9ybWF0aW9uc1xcdXRpbHNcXGNoYXJ0X2NvbG9ycy50eHQiDQpuYW1lID0gIkJvdHRvbSAyIg0KeCA9IEdldENzdlZhbChmaWxlLCBuYW1lKQ0KTWF0cml4LkxhYmVsID0gIkdldENzdlZhbChmaWxlLCBuYW1lKSAiICsgc3RyKHgp&lt;/d2p1:Script&gt;&lt;/d2p1:PackagedScript&gt;&lt;/d2p1:Transformation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5:36:16.6523849+00:00&lt;/d2p1:LastUpdated&gt;&lt;d2p1:Script&gt;DQpmcm9tIHY0XzJfc3VwcG9ydCBpbXBvcnQgSW5zZXJ0Um93DQpJbnNlcnRSb3coMSwgbGFiZWwgPSAiYWJjLXJvdyIpDQpNYXRyaXguTGFiZWwgPSAiSW5zZXJ0Um93KDEsIGxhYmVsID0gJ2FiYy1yb3cnKSAtICIgKyBNYXRyaXhbMV0uTWVtYmVyLkxhYmVsDQo=&lt;/d2p1:Script&gt;&lt;/d2p1:PackagedScript&gt;&lt;/d2p1:Transformation&gt;&lt;/Query&gt;&lt;Version&gt;4.2.0.0&lt;/Version&gt;&lt;/ShapeLink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5:36:28.1740513+00:00&lt;/d2p1:LastUpdated&gt;&lt;d2p1:Script&gt;DQpmcm9tIHY0XzJfc3VwcG9ydCBpbXBvcnQgSW5zZXJ0Um93DQpJbnNlcnRSb3coMSwgbGFiZWwgPSAiYWJjLXJvdyIpDQpNYXRyaXguTGFiZWwgPSAiSW5zZXJ0Um93KDEsIGxhYmVsID0gJ2FiYy1yb3cnKSAtICIgKyBNYXRyaXhbMV0uTWVtYmVyLkxhYmVsDQoNCg==&lt;/d2p1:Script&gt;&lt;/d2p1:PackagedScript&gt;&lt;/d2p1:Transformation&gt;&lt;/Query&gt;&lt;Version&gt;4.2.0.0&lt;/Version&gt;&lt;/ShapeLink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31T13:41:21.1854082+01:00&lt;/d2p1:LastUpdated&gt;&lt;d2p1:Script&gt;DQpmcm9tIHY0XzJfc3VwcG9ydCBpbXBvcnQgSW5zZXJ0Q29sdW1uDQpJbnNlcnRDb2x1bW4oMSwgbGFiZWwgPSAiYWJjLWNvbHVtbiIpDQpNYXRyaXguTGFiZWwgPSAiSW5zZXJ0Q29sdW1uKDEsIGxhYmVsID0gJ2FiYy1jb2x1bW4nKSAtICIgKyBNYXRyaXhbMV1bMV0uVG9wTWVtYmVyLkxhYmVsDQo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1:53.2411314+00:00&lt;/d2p1:LastUpdated&gt;&lt;d2p1:Script&gt;ZnJvbSB2NF8yX3N1cHBvcnQgaW1wb3J0IFNvcnRSb3dzDQpTb3J0Um93cygpDQoNCk1hdHJpeC5MYWJlbCA9ICJTb3J0Um93cygpIHN1cHBvcnQiDQo=&lt;/d2p1:Script&gt;&lt;/d2p1:PackagedScript&gt;&lt;/d2p1:Transformation&gt;&lt;/Query&gt;&lt;Version&gt;4.2.0.0&lt;/Version&gt;&lt;/ShapeLink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5:37:12.4750344+00:00&lt;/d2p1:LastUpdated&gt;&lt;d2p1:Script&gt;DQpmcm9tIHY0XzJfc3VwcG9ydCBpbXBvcnQgSW5zZXJ0Q29sdW1uDQpJbnNlcnRDb2x1bW4oMSwgbGFiZWwgPSAiYWJjLWNvbHVtbiIpDQpNYXRyaXguTGFiZWwgPSAiSW5zZXJ0Q29sdW1uKDEsIGxhYmVsID0gJ2FiYy1jb2x1bW4nKSAtICIgKyBNYXRyaXhbMF1bMV0uVG9wTWVtYmVyLkxhYmVsDQoNCg==&lt;/d2p1:Script&gt;&lt;/d2p1:PackagedScript&gt;&lt;/d2p1:Transformation&gt;&lt;/Query&gt;&lt;Version&gt;4.2.0.0&lt;/Version&gt;&lt;/ShapeLink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16:43.6892467+00:00&lt;/d2p1:LastUpdated&gt;&lt;d2p1:Script&gt;DQpmcm9tIHY0XzJfc3VwcG9ydCBpbXBvcnQgVW5ncm91cFJvd3MNClVuZ3JvdXBSb3dzKCkNCk1hdHJpeC5MYWJlbCA9ICJVbmdyb3VwUm93cygpICAtICIgKyBNYXRyaXhbMF1bMF0uVG9wTWVtYmVyLkdyb3VwLkxhYmVsICsgIiAtICIgKyAgTWF0cml4WzBdWzBdLlRvcE1lbWJlci5MYWJlbCANCg==&lt;/d2p1:Script&gt;&lt;/d2p1:PackagedScript&gt;&lt;/d2p1:Transformation&gt;&lt;/Query&gt;&lt;Version&gt;4.2.0.0&lt;/Version&gt;&lt;/ShapeLink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35:51.9872992+00:00&lt;/d2p1:LastUpdated&gt;&lt;d2p1:Script&gt;DQpmcm9tIHY0XzJfc3VwcG9ydCBpbXBvcnQgVW5ncm91cFJvd3MNClVuZ3JvdXBSb3dzKCkNCk1hdHJpeC5MYWJlbCA9ICJVbmdyb3VwUm93cygpIg0KDQo=&lt;/d2p1:Script&gt;&lt;/d2p1:PackagedScript&gt;&lt;/d2p1:Transformation&gt;&lt;/Query&gt;&lt;Version&gt;4.2.0.0&lt;/Version&gt;&lt;/ShapeLink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2:00:43.5897521+00:00&lt;/d2p1:LastUpdated&gt;&lt;d2p1:Script&gt;DQpmcm9tIHY0XzJfc3VwcG9ydCBpbXBvcnQgTWVyZ2VSb3dzQnlMYWJlbA0KTWVyZ2VSb3dzQnlMYWJlbCgpDQoNCmltcG9ydCB0cmFuc2Zvcm1hdGlvbnMgYXMgdHINCng9dHIuTWF0cml4TWFuaXB1bGF0b3IoTWF0cml4KQ0KDQpNYXRyaXguTGFiZWwgPSAiTWVyZ2VSb3dzQnlMYWJlbCgpICAtICIgKyBzdHIoeC5nZXRfZGF0YV92YWx1ZXMoKSkNCg==&lt;/d2p1:Script&gt;&lt;/d2p1:PackagedScript&gt;&lt;/d2p1:Transformation&gt;&lt;/Query&gt;&lt;Version&gt;4.2.0.0&lt;/Version&gt;&lt;/ShapeLink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58:37.5993989+00:00&lt;/d2p1:LastUpdated&gt;&lt;d2p1:Script&gt;DQpmcm9tIHY0XzJfc3VwcG9ydCBpbXBvcnQgTWVyZ2VSb3dzQnlMYWJlbA0KTWVyZ2VSb3dzQnlMYWJlbCgpDQpNYXRyaXguTGFiZWwgPSAiTWVyZ2VSb3dzQnlMYWJlbCgpIg0KDQo=&lt;/d2p1:Script&gt;&lt;/d2p1:PackagedScript&gt;&lt;/d2p1:Transformation&gt;&lt;/Query&gt;&lt;Version&gt;4.2.0.0&lt;/Version&gt;&lt;/ShapeLink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2:11:58.0107982+00:00&lt;/d2p1:LastUpdated&gt;&lt;d2p1:Script&gt;DQpmcm9tIHY0XzJfc3VwcG9ydCBpbXBvcnQgTWVyZ2VDb2x1bW5zQnlMYWJlbA0KTWVyZ2VDb2x1bW5zQnlMYWJlbCgpDQoNCmltcG9ydCB0cmFuc2Zvcm1hdGlvbnMgYXMgdHINCng9dHIuTWF0cml4TWFuaXB1bGF0b3IoTWF0cml4KQ0KDQpNYXRyaXguTGFiZWwgPSAiTWVyZ2VDb2x1bW5zQnlMYWJlbCgpICAtICIgKyBzdHIoeC5nZXRfZGF0YV92YWx1ZXMoKSkNCg==&lt;/d2p1:Script&gt;&lt;/d2p1:PackagedScript&gt;&lt;/d2p1:Transformation&gt;&lt;/Query&gt;&lt;Version&gt;4.2.0.0&lt;/Version&gt;&lt;/ShapeLink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2:12:09.1955872+00:00&lt;/d2p1:LastUpdated&gt;&lt;d2p1:Script&gt;DQpmcm9tIHY0XzJfc3VwcG9ydCBpbXBvcnQgTWVyZ2VDb2x1bW5zQnlMYWJlbA0KTWVyZ2VDb2x1bW5zQnlMYWJlbCgpDQpNYXRyaXguTGFiZWwgPSAiTWVyZ2VDb2x1bW5zQnlMYWJlbCgpIg0KDQo=&lt;/d2p1:Script&gt;&lt;/d2p1:PackagedScript&gt;&lt;/d2p1:Transformation&gt;&lt;/Query&gt;&lt;Version&gt;4.2.0.0&lt;/Version&gt;&lt;/ShapeLink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3:55:58.449803+00:00&lt;/d2p1:LastUpdated&gt;&lt;d2p1:Script&gt;ZnJvbSB2NF8yX3N1cHBvcnQgaW1wb3J0IE51bWJlclN0YXRlbWVudHNJbk1hdHJpeA0KTnVtYmVyU3RhdGVtZW50c0luTWF0cml4KCkNCk1hdHJpeC5MYWJlbCA9ICJOdW1iZXJTdGF0ZW1lbnRzSW5NYXRyaXgoKSAtICIgKyBNYXRyaXhbMF0uTWVtYmVyLkxhYmVsDQo=&lt;/d2p1:Script&gt;&lt;/d2p1:PackagedScript&gt;&lt;/d2p1:Transformation&gt;&lt;/Query&gt;&lt;Version&gt;4.2.0.0&lt;/Version&gt;&lt;/ShapeLink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3:55:09.8132654+00:00&lt;/d2p1:LastUpdated&gt;&lt;d2p1:Script&gt;DQpmcm9tIHY0XzJfc3VwcG9ydCBpbXBvcnQgTnVtYmVyU3RhdGVtZW50c0luTWF0cml4DQpOdW1iZXJTdGF0ZW1lbnRzSW5NYXRyaXgoKQ0KTWF0cml4LkxhYmVsID0gIk51bWJlclN0YXRlbWVudHNJbk1hdHJpeCgpIg0KDQo=&lt;/d2p1:Script&gt;&lt;/d2p1:PackagedScript&gt;&lt;/d2p1:Transformation&gt;&lt;/Query&gt;&lt;Version&gt;4.2.0.0&lt;/Version&gt;&lt;/ShapeLink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4:12:06.6291646+00:00&lt;/d2p1:LastUpdated&gt;&lt;d2p1:Script&gt;ZnJvbSB2NF8yX3N1cHBvcnQgaW1wb3J0IFNldE1hdHJpeExhYmVsVG9TdGF0ZW1lbnQNClNldE1hdHJpeExhYmVsVG9TdGF0ZW1lbnQoMikNCk1hdHJpeC5MYWJlbCA9ICJTZXRNYXRyaXhMYWJlbFRvU3RhdGVtZW50KDIpIC0gIiArIE1hdHJpeC5MYWJlbA0K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4:21.2632609+00:00&lt;/d2p1:LastUpdated&gt;&lt;d2p1:Script&gt;ZnJvbSB2NF8yX3N1cHBvcnQgaW1wb3J0IFNvcnRSb3dzDQpTb3J0Um93cyhieUNvbHVtbj0xKQ0KDQppbXBvcnQgdHJhbnNmb3JtYXRpb25zIGFzIHRyDQp4ID0gdHIuTWF0cml4TWFuaXB1bGF0b3IoTWF0cml4KQ0KTWF0cml4LkRlbGV0ZUNvbHVtbigwKQ0KTWF0cml4LkxhYmVsID0gIlNvcnRSb3dzKGJ5Q29sdW1uPTEpXG4iICsgc3RyKHguZ2V0X2RhdGFfdmFsdWVzKCkpDQo=&lt;/d2p1:Script&gt;&lt;/d2p1:PackagedScript&gt;&lt;/d2p1:Transformation&gt;&lt;/Query&gt;&lt;Version&gt;4.2.0.0&lt;/Version&gt;&lt;/ShapeLink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7:52.3846598+01:00&lt;/d3p1:LastUpdated&gt;&lt;d3p1:Script&gt;ZnJvbSB2NF8yX3N1cHBvcnQgaW1wb3J0IEZpbmRTaGFwZQ0KU2hhcGVYID0gRmluZFNoYXBlKFNoYXBlLlBhcmVudC5TaGFwZXMsIkltYWdlIikNCg0KU2hhcGUuVGV4dEZyYW1lLlRleHRSYW5nZS5UZXh0ID0gIlNldEJnSW1hZ2VBbmRTaXplK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09.7735343+01:00&lt;/d3p1:LastUpdated&gt;&lt;d3p1:Script&gt;ZnJvbSB2NF8yX3N1cHBvcnQgaW1wb3J0IFNldEJnSW1hZ2VBbmRTaXplDQpmaWxlTmFtZSA9ICJ0cmFuc2Zvcm1hdGlvbnNcXHV0aWxzXFxpbWFnZXNcXGdyZWVuYXJyb3cucG5nIg0Kc2l6ZSA9IFNldEJnSW1hZ2VBbmRTaXplKGZpbGVOYW1lKQ0KDQpTaGFwZS5UZXh0RnJhbWUuVGV4dFJhbmdlLlRleHQgID0gZmlsZU5hbWU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24.7312394+01:00&lt;/d3p1:LastUpdated&gt;&lt;d3p1:Script&gt;ZnJvbSB2NF8yX3N1cHBvcnQgaW1wb3J0IEZpbmRTaGFwZQ0KU2hhcGVYID0gRmluZFNoYXBlKFNoYXBlLlBhcmVudC5TaGFwZXMsIkltYWdlIikNCg0KU2hhcGUuVGV4dEZyYW1lLlRleHRSYW5nZS5UZXh0ID0gIkdldFBwdEltYWdlU2l6ZShmaWxlTmFtZSlcblxuIiArICJXaWR0aDogIiArIHN0cihTaGFwZVguV2lkdGgpICsgIlxuSGVpZ2h0OiAiICsgc3RyKFNoYXBlWC5IZWlnaHQp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36.7792207+01:00&lt;/d3p1:LastUpdated&gt;&lt;d3p1:Script&gt;ZnJvbSB2NF8yX3N1cHBvcnQgaW1wb3J0IEdldFBwdEltYWdlU2l6ZQ0KZmlsZU5hbWUgPSAidHJhbnNmb3JtYXRpb25zXFx1dGlsc1xcaW1hZ2VzXFxncmVlbmFycm93LnBuZyINCnNpemUgPSBHZXRQcHRJbWFnZVNpemUoZmlsZU5hbWUpDQoNClNoYXBlLldpZHRoID0gc2l6ZS5XaWR0aA0KU2hhcGUuSGVpZ2h0ID0gc2l6ZS5IZWlnaHQNClNoYXBlLlRleHRGcmFtZS5UZXh0UmFuZ2UuVGV4dCA9ICJHZXRQcHRJbWFnZVNpemUoZmlsZU5hbWUpICIgKyBzdHIoc2l6ZS5XaWR0aCkgKyAiICIgKyAgc3RyKHNpemUuSGVpZ2h0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32.6022752+01:00&lt;/d3p1:LastUpdated&gt;&lt;d3p1:Script&gt;ZnJvbSB2NF8yX3N1cHBvcnQgaW1wb3J0IEZpbmRTaGFwZQ0KU2hhcGVYID0gRmluZFNoYXBlKFNoYXBlLlBhcmVudC5TaGFwZXMsIkltYWdlIikNCg0KU2hhcGUuVGV4dEZyYW1lLlRleHRSYW5nZS5UZXh0ID0gIlNldEJnSW1hZ2Uo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44.51123+01:00&lt;/d3p1:LastUpdated&gt;&lt;d3p1:Script&gt;ZnJvbSB2NF8yX3N1cHBvcnQgaW1wb3J0IFNldEJnSW1hZ2UNCmZpbGVOYW1lID0gInRyYW5zZm9ybWF0aW9uc1xcdXRpbHNcXGltYWdlc1xcZ3JlZW5hcnJvdy5wbmciDQpzaXplID0gU2V0QmdJbWFnZShmaWxlTmFt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52.0773839+01:00&lt;/d3p1:LastUpdated&gt;&lt;d3p1:Script&gt;ZnJvbSB2NF8yX3N1cHBvcnQgaW1wb3J0IEZpbmRTaGFwZQ0KU2hhcGVYID0gRmluZFNoYXBlKFNoYXBlLlBhcmVudC5TaGFwZXMsIkltYWdlMiIpDQoNClNoYXBlLlRleHRGcmFtZS5UZXh0UmFuZ2UuVGV4dCA9ICJTZXRCZ1BpY3R1cmVDZW50ZXIoU2hhcGUs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07.9872404+01:00&lt;/d3p1:LastUpdated&gt;&lt;d3p1:Script&gt;ZnJvbSB2NF8yX3N1cHBvcnQgaW1wb3J0IFNldEJnUGljdHVyZUNlbnRlcg0KZmlsZU5hbWUgPSAidHJhbnNmb3JtYXRpb25zXFx1dGlsc1xcaW1hZ2VzXFxncmVlbmFycm93LnBuZyINCnNpemUgPSBTZXRCZ1BpY3R1cmVDZW50ZXIoU2hhcGUsZmlsZU5hbWUpDQoNClNoYXBlLlRleHRGcmFtZS5UZXh0UmFuZ2UuVGV4dCAgPSBmaWxlTmFtZ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21.975838+01:00&lt;/d3p1:LastUpdated&gt;&lt;d3p1:Script&gt;ZnJvbSB2NF8yX3N1cHBvcnQgaW1wb3J0IFJHQg0KU2hhcGUuRmlsbC5WaXNpYmxlID0gMQ0KU2hhcGUuRmlsbC5Gb3JlQ29sb3IuUkdCID0gUkdCKDE1NSwxNTUsMTU1KQ0KDQoNClNoYXBlLlRleHRGcmFtZS5UZXh0UmFuZ2UuVGV4dCA9ICJSR0IoMTU1LDE1NSwxNTUpXG5cbiI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27.677268+01:00&lt;/d3p1:LastUpdated&gt;&lt;d3p1:Script&gt;ZnJvbSB2NF8yX3N1cHBvcnQgaW1wb3J0IFNldEJhY2tncm91bmRDb2xvcg0KU2V0QmFja2dyb3VuZENvbG9yKFNoYXBlLDE1NSwxNTUsMCkNCg0KU2hhcGUuVGV4dEZyYW1lLlRleHRSYW5nZS5UZXh0ID0gIlNldEJhY2tncm91bmRDb2xvcihTaGFwZSwxNTUsMTU1LDApI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4:38.0310409+00:00&lt;/d2p1:LastUpdated&gt;&lt;d2p1:Script&gt;ZnJvbSB2NF8yX3N1cHBvcnQgaW1wb3J0IFNvcnRSb3dzDQpTb3J0Um93cyhieUNvbHVtbj0xKQ0KDQpNYXRyaXguTGFiZWwgPSAiU29ydFJvd3MoYnlDb2x1bW49MSkgc3VwcG9ydCINCg==&lt;/d2p1:Script&gt;&lt;/d2p1:PackagedScript&gt;&lt;/d2p1:Transformation&gt;&lt;/Query&gt;&lt;Version&gt;4.2.0.0&lt;/Version&gt;&lt;/ShapeLink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7:03.9296368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7:03.8725548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56:43.8489996+01:00&lt;/d3p1:LastUpdated&gt;&lt;d3p1:Script&gt;aW1wb3J0IHY0XzJfc3VwcG9ydA0KDQpmb3IgY29sIGluIE1hdHJpeFswXToNCglpbmRleD1jb2wuVG9wTWVtYmVyLkRhdGFJbmRleA0KCXNoYXBlX25hbWUgPSAiVG9wTiAiICsgc3RyKGluZGV4K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2:56:43.7678801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54:55.7492439+01:00&lt;/d3p1:LastUpdated&gt;&lt;d3p1:Script&gt;ZnJvbSB2NF8yX3N1cHBvcnQgaW1wb3J0IEdlbmVyYXRlT3ZlcmxheUF4aXNMYWJlbHMNCg0KR2VuZXJhdGVPdmVybGF5QXhpc0xhYmVscyg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00.9869239+01:00&lt;/d3p1:LastUpdated&gt;&lt;d3p1:Script&gt;ZnJvbSB2NF8yX3N1cHBvcnQgaW1wb3J0IFNldFRyYWZmaWNMaWdodHMNCg0KU2V0VHJhZmZpY0xpZ2h0cygwLjQsMC4zKQ0KI1NldFRyYWZmaWNMaWdodHMoMC4zLDAuMikNCiN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10.4700093+01:00&lt;/d3p1:LastUpdated&gt;&lt;d3p1:Script&gt;ZnJvbSB2NF8yX3N1cHBvcnQgaW1wb3J0IFNldFRyYWZmaWNMaWdodHMNCg0KI1NldFRyYWZmaWNMaWdodHMoMC40LDAuMykNClNldFRyYWZmaWNMaWdodHMoMC4zLDAuMikNCiN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19.754643+01:00&lt;/d3p1:LastUpdated&gt;&lt;d3p1:Script&gt;ZnJvbSB2NF8yX3N1cHBvcnQgaW1wb3J0IFNldFRyYWZmaWNMaWdodHMNCg0KI1NldFRyYWZmaWNMaWdodHMoMC40LDAuMykNCiNTZXRUcmFmZmljTGlnaHRzKDAuMywwLjIpDQp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4-06T16:27:14.8990088+01:00&lt;/d3p1:LastUpdated&gt;&lt;d3p1:Script&gt;I2Zyb20gdjRfMl9zdXBwb3J0IGltcG9ydCBTZXRUcmFmZmljTGlnaHRzRnJvbU1hdHJpeA0KaW1wb3J0IHY0XzJfc3VwcG9ydA0KcmVsb2FkKHY0XzJfc3VwcG9ydCkNCg0KaW1hZ2VfbGlzdD0gWyJncmVlbmFycm93LmpwZyIsImdyZXlhcnJvdy5qcGciLCJyZWRhcnJvdy5qcGciXQ0KdjRfMl9zdXBwb3J0LlNldFRyYWZmaWNMaWdodHNGcm9tTWF0cml4KDAsIDAsIDAuMiwgMC4xLCBUYWJsZSwgTWF0cml4LCBpbWFnZV9saXN0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4-06T16:27:14.8399175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2:16.7388738+00:00&lt;/d2p1:LastUpdated&gt;&lt;d2p1:Script&gt;ZnJvbSB2NF8yX3N1cHBvcnQgaW1wb3J0IFNvcnRDb2x1bW5zDQpTb3J0Q29sdW1ucygpDQoNCmltcG9ydCB0cmFuc2Zvcm1hdGlvbnMgYXMgdHINCnggPSB0ci5NYXRyaXhNYW5pcHVsYXRvcihNYXRyaXgpDQpNYXRyaXguRGVsZXRlUm93KDEpDQpNYXRyaXguTGFiZWwgPSAiU29ydENvbHVtbnMoKSAtIGRlZmF1bHQgKCB2YWxzIGZyb20gcm93IDEgb25seSlcbiIgKyBzdHIoeC5nZXRfZGF0YV92YWx1ZXMoKSkNC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2:23.1923+00:00&lt;/d2p1:LastUpdated&gt;&lt;d2p1:Script&gt;ZnJvbSB2NF8yX3N1cHBvcnQgaW1wb3J0IFNvcnRDb2x1bW5zDQpTb3J0Q29sdW1ucygpDQoNCmltcG9ydCB0cmFuc2Zvcm1hdGlvbnMgYXMgdHINCnggPSB0ci5NYXRyaXhNYW5pcHVsYXRvcihNYXRyaXgpDQpNYXRyaXguTGFiZWwgPSAiU29ydENvbHVtbnMoKSBzdXBwb3J0Ig0KTWF0cml4LkRlbGV0ZVJvdygxKQ0K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5:22.862198+00:00&lt;/d2p1:LastUpdated&gt;&lt;d2p1:Script&gt;ZnJvbSB2NF8yX3N1cHBvcnQgaW1wb3J0IFNvcnRDb2x1bW5zDQpTb3J0Q29sdW1ucyhieVJvdz0xKQ0KDQppbXBvcnQgdHJhbnNmb3JtYXRpb25zIGFzIHRyDQp4ID0gdHIuTWF0cml4TWFuaXB1bGF0b3IoTWF0cml4KQ0KTWF0cml4LkRlbGV0ZVJvdygwKQ0KTWF0cml4LkxhYmVsID0gIlNvcnRDb2x1bW5zKGJ5Um93PTEpXG4iICsgc3RyKHguZ2V0X2RhdGFfdmFsdWVzKCkpDQo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5:39.8476159+00:00&lt;/d2p1:LastUpdated&gt;&lt;d2p1:Script&gt;ZnJvbSB2NF8yX3N1cHBvcnQgaW1wb3J0IFNvcnRDb2x1bW5zDQpTb3J0Q29sdW1ucyhieVJvdz0xKQ0KDQppbXBvcnQgdHJhbnNmb3JtYXRpb25zIGFzIHRyDQp4ID0gdHIuTWF0cml4TWFuaXB1bGF0b3IoTWF0cml4KQ0KTWF0cml4LkxhYmVsID0gIlNvcnRDb2x1bW5zKGJ5Um93PTEpIHN1cHBvcnQiDQpNYXRyaXguRGVsZXRlUm93KDApDQo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13916</TotalTime>
  <Words>1361</Words>
  <Application>Microsoft Office PowerPoint</Application>
  <PresentationFormat>Widescreen</PresentationFormat>
  <Paragraphs>310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This PowerPoint should be refreshed using the new 4.3 scripts, which can be found here:  $\RepSuite\Releases\4.3\Forgetdata\Libraries\Lib\forgetdata\Scripts </vt:lpstr>
      <vt:lpstr>SortRows() - default ( vals from col 1 only)
['26%', '21%', '18%', '18%', '16%', '15%', '11%', '10%', '9%']</vt:lpstr>
      <vt:lpstr>SortRows(byColumn=1)
['40%', '21%', '20%', '19%', '17%', '13%', '10%', '7%', '6%']</vt:lpstr>
      <vt:lpstr>SortColumns() - default ( vals from row 1 only)
['26%', '21%', '18%', '18%', '16%', '15%', '11%', '10%', '9%']</vt:lpstr>
      <vt:lpstr>SortColumns(byRow=1)
['40%', '21%', '20%', '19%', '17%', '13%', '10%', '7%', '6%']</vt:lpstr>
      <vt:lpstr>BaseSummaryToSeriesHeadings['Top 2 (n=26%)', 'Bottom 2 (n=18%)', 'Strongly Agree (n=15%)', 'Agree (n=11%)', 'Somewhat Agree (n=16%)', 'Neither Disagree nor Agree (n=21%)', 'Somewhat Disagree (n=18%)', 'Disagree (n=9%)', 'Strongly Disagree (n=10%)']</vt:lpstr>
      <vt:lpstr>BaseSummaryToCategoryHeadings['Male (n=92)', 'Female (n=86)']</vt:lpstr>
      <vt:lpstr>BaseSummaryToTableRows['(n=26%)', '(n=18%)', '(n=15%)', '(n=11%)', '(n=16%)', '(n=21%)', '(n=18%)', '(n=9%)', '(n=10%)']</vt:lpstr>
      <vt:lpstr>TopNSummary(2) Top 2 - 12%</vt:lpstr>
      <vt:lpstr>TopNSummary(10) Strongly Disagree</vt:lpstr>
      <vt:lpstr>ColumnDifference(0,1)['-13.0', '22.0', '-9.0', '-4.0', '1.0', '-11.0', '2.0', '10.0', '11.0']</vt:lpstr>
      <vt:lpstr>RenumberSigTests()['Female A', 'Male B']</vt:lpstr>
      <vt:lpstr>NumberDownbreaks('...') 1...Top 2</vt:lpstr>
      <vt:lpstr>GetCsvVal(file, name) ['100', '100', '100']</vt:lpstr>
      <vt:lpstr>InsertRow(1, label = 'abc-row') - abc-row</vt:lpstr>
      <vt:lpstr>InsertColumn(1, label = 'abc-column') - abc-column</vt:lpstr>
      <vt:lpstr>UngroupRows()  - It is a great company to work for. : Level of Agreement - Male</vt:lpstr>
      <vt:lpstr>MergeRowsByLabel()  - ['26.1%', '12.8%', '27.6%', '31.2%', '34.8%', '33.3%', '37.0%', '32.5%']</vt:lpstr>
      <vt:lpstr>MergeColumnsByLabel()  - ['26.1%', '12.8%', '27.6%', '31.2%', '34.8%', '33.3%', '37.0%', '32.5%']</vt:lpstr>
      <vt:lpstr>NumberStatementsInMatrix() - 1. Male</vt:lpstr>
      <vt:lpstr>SetMatrixLabelToStatement(2) - Female</vt:lpstr>
      <vt:lpstr>SetBgImageAndSize(fileName)
Width: 27.8377
Height: 20.1583</vt:lpstr>
      <vt:lpstr>SetBgImage(fileName)
Width: 311.870
Height: 106.400</vt:lpstr>
      <vt:lpstr>PowerPoint Presentation</vt:lpstr>
      <vt:lpstr>Overlay example – TopNStackedColumnAlign  - column chart without reverse order</vt:lpstr>
      <vt:lpstr>Overlay example – TopNStackedColumnAlign - bar chart with reverse order</vt:lpstr>
      <vt:lpstr>Overlay example – GenerateOverlayAxisLabels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303</cp:revision>
  <dcterms:created xsi:type="dcterms:W3CDTF">2016-02-02T17:03:25Z</dcterms:created>
  <dcterms:modified xsi:type="dcterms:W3CDTF">2016-10-28T10:40:36Z</dcterms:modified>
</cp:coreProperties>
</file>