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tags/tag5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tags/tag5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8" r:id="rId3"/>
    <p:sldId id="310" r:id="rId4"/>
    <p:sldId id="309" r:id="rId5"/>
    <p:sldId id="311" r:id="rId6"/>
    <p:sldId id="312" r:id="rId7"/>
    <p:sldId id="313" r:id="rId8"/>
    <p:sldId id="314" r:id="rId9"/>
    <p:sldId id="317" r:id="rId10"/>
    <p:sldId id="318" r:id="rId11"/>
    <p:sldId id="315" r:id="rId12"/>
    <p:sldId id="31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F9-4C50-9D6C-148101D44F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F9-4C50-9D6C-148101D44F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F9-4C50-9D6C-148101D44FD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F9-4C50-9D6C-148101D44FD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F9-4C50-9D6C-148101D44FD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F9-4C50-9D6C-148101D44FD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F9-4C50-9D6C-148101D44FD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F9-4C50-9D6C-148101D44FD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F9-4C50-9D6C-148101D44F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623640"/>
        <c:axId val="469624032"/>
      </c:barChart>
      <c:catAx>
        <c:axId val="46962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4032"/>
        <c:crosses val="autoZero"/>
        <c:auto val="1"/>
        <c:lblAlgn val="ctr"/>
        <c:lblOffset val="100"/>
        <c:noMultiLvlLbl val="0"/>
      </c:catAx>
      <c:valAx>
        <c:axId val="4696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3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ColumnDifference(0,1)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0.26</c:v>
                </c:pt>
                <c:pt idx="1">
                  <c:v>0.13</c:v>
                </c:pt>
                <c:pt idx="2" formatCode="0.0">
                  <c:v>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5-4AD5-93EA-DE797CBF3E8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0.18</c:v>
                </c:pt>
                <c:pt idx="1">
                  <c:v>0.4</c:v>
                </c:pt>
                <c:pt idx="2" formatCode="0.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15-4AD5-93EA-DE797CBF3E8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0.15</c:v>
                </c:pt>
                <c:pt idx="1">
                  <c:v>0.06</c:v>
                </c:pt>
                <c:pt idx="2" formatCode="0.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15-4AD5-93EA-DE797CBF3E8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0.11</c:v>
                </c:pt>
                <c:pt idx="1">
                  <c:v>7.0000000000000007E-2</c:v>
                </c:pt>
                <c:pt idx="2" formatCode="0.0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15-4AD5-93EA-DE797CBF3E8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0.16</c:v>
                </c:pt>
                <c:pt idx="1">
                  <c:v>0.17</c:v>
                </c:pt>
                <c:pt idx="2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15-4AD5-93EA-DE797CBF3E8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0.21</c:v>
                </c:pt>
                <c:pt idx="1">
                  <c:v>0.1</c:v>
                </c:pt>
                <c:pt idx="2" formatCode="0.0">
                  <c:v>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15-4AD5-93EA-DE797CBF3E8D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0.18</c:v>
                </c:pt>
                <c:pt idx="1">
                  <c:v>0.2</c:v>
                </c:pt>
                <c:pt idx="2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15-4AD5-93EA-DE797CBF3E8D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0.09</c:v>
                </c:pt>
                <c:pt idx="1">
                  <c:v>0.19</c:v>
                </c:pt>
                <c:pt idx="2" formatCode="0.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15-4AD5-93EA-DE797CBF3E8D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</c:v>
                </c:pt>
                <c:pt idx="1">
                  <c:v>0.21</c:v>
                </c:pt>
                <c:pt idx="2" formatCode="0.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5-4AD5-93EA-DE797CBF3E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86616"/>
        <c:axId val="470787792"/>
      </c:barChart>
      <c:catAx>
        <c:axId val="47078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7792"/>
        <c:crosses val="autoZero"/>
        <c:auto val="1"/>
        <c:lblAlgn val="ctr"/>
        <c:lblOffset val="100"/>
        <c:noMultiLvlLbl val="0"/>
      </c:catAx>
      <c:valAx>
        <c:axId val="4707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RenumberSigTests()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03-47DE-BB44-468187A93A6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03-47DE-BB44-468187A93A6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03-47DE-BB44-468187A93A6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03-47DE-BB44-468187A93A6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03-47DE-BB44-468187A93A6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C03-47DE-BB44-468187A93A6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03-47DE-BB44-468187A93A6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03-47DE-BB44-468187A93A6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03-47DE-BB44-468187A93A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1712"/>
        <c:axId val="470792104"/>
      </c:barChart>
      <c:catAx>
        <c:axId val="4707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104"/>
        <c:crosses val="autoZero"/>
        <c:auto val="1"/>
        <c:lblAlgn val="ctr"/>
        <c:lblOffset val="100"/>
        <c:noMultiLvlLbl val="0"/>
      </c:catAx>
      <c:valAx>
        <c:axId val="47079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NumberDownbreaks('...')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1...Top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0-4BC5-AB68-7DF72537DD4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2...Bottom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00-4BC5-AB68-7DF72537DD4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3...Strongly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00-4BC5-AB68-7DF72537DD4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4...Agree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800-4BC5-AB68-7DF72537DD4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5...Somewhat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00-4BC5-AB68-7DF72537DD4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6...Neither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800-4BC5-AB68-7DF72537DD4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7...Somewhat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800-4BC5-AB68-7DF72537DD4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8...Disagree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800-4BC5-AB68-7DF72537DD4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9...Strongly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00-4BC5-AB68-7DF72537DD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800-4BC5-AB68-7DF72537D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2496"/>
        <c:axId val="470789360"/>
      </c:barChart>
      <c:catAx>
        <c:axId val="4707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9360"/>
        <c:crosses val="autoZero"/>
        <c:auto val="1"/>
        <c:lblAlgn val="ctr"/>
        <c:lblOffset val="100"/>
        <c:noMultiLvlLbl val="0"/>
      </c:catAx>
      <c:valAx>
        <c:axId val="4707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InsertRow(1, label = 'abc-row') - abc-row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CE-4EB2-8D16-B77496EEFC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abc-row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B6CE-4EB2-8D16-B77496EEFCF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CE-4EB2-8D16-B77496EEFCF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CE-4EB2-8D16-B77496EEFCF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CE-4EB2-8D16-B77496EEFCF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6CE-4EB2-8D16-B77496EEFCF5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CE-4EB2-8D16-B77496EEFCF5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6CE-4EB2-8D16-B77496EEFCF5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6CE-4EB2-8D16-B77496EEFCF5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6CE-4EB2-8D16-B77496EEF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6CE-4EB2-8D16-B77496EEFC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2888"/>
        <c:axId val="470789752"/>
      </c:barChart>
      <c:catAx>
        <c:axId val="47079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9752"/>
        <c:crosses val="autoZero"/>
        <c:auto val="1"/>
        <c:lblAlgn val="ctr"/>
        <c:lblOffset val="100"/>
        <c:noMultiLvlLbl val="0"/>
      </c:catAx>
      <c:valAx>
        <c:axId val="470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InsertColumn(1, label = 'abc-column') - abc-column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 formatCode="0%">
                  <c:v>0.2</c:v>
                </c:pt>
                <c:pt idx="2" formatCode="0%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7-440E-9A5E-245CB0B455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 formatCode="0%">
                  <c:v>0.41</c:v>
                </c:pt>
                <c:pt idx="2" formatCode="0%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77-440E-9A5E-245CB0B4551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77-440E-9A5E-245CB0B455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 formatCode="0%">
                  <c:v>7.0000000000000007E-2</c:v>
                </c:pt>
                <c:pt idx="2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477-440E-9A5E-245CB0B4551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 formatCode="0%">
                  <c:v>0.14000000000000001</c:v>
                </c:pt>
                <c:pt idx="2" formatCode="0%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77-440E-9A5E-245CB0B4551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477-440E-9A5E-245CB0B4551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477-440E-9A5E-245CB0B4551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 formatCode="0%">
                  <c:v>0.22</c:v>
                </c:pt>
                <c:pt idx="2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477-440E-9A5E-245CB0B4551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477-440E-9A5E-245CB0B455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 formatCode="0%">
                  <c:v>0.19</c:v>
                </c:pt>
                <c:pt idx="2" formatCode="0%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477-440E-9A5E-245CB0B45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0144"/>
        <c:axId val="470790536"/>
      </c:barChart>
      <c:catAx>
        <c:axId val="47079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0536"/>
        <c:crosses val="autoZero"/>
        <c:auto val="1"/>
        <c:lblAlgn val="ctr"/>
        <c:lblOffset val="100"/>
        <c:noMultiLvlLbl val="0"/>
      </c:catAx>
      <c:valAx>
        <c:axId val="470790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UngroupRows()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Sheet1!$B$1:$D$2</c:f>
              <c:multiLvlStrCache>
                <c:ptCount val="3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</c:lvl>
                <c:lvl>
                  <c:pt idx="0">
                    <c:v>It is a great company to work for. : Level of Agreement</c:v>
                  </c:pt>
                  <c:pt idx="1">
                    <c:v>The company makes excellent products. : Level of Agreement</c:v>
                  </c:pt>
                  <c:pt idx="2">
                    <c:v>The atmosphere in the workplace is good. : Level of Agreement</c:v>
                  </c:pt>
                </c:lvl>
              </c:multiLvlStrCache>
            </c:multiLvl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0.26100000000000001</c:v>
                </c:pt>
                <c:pt idx="1">
                  <c:v>0.33700000000000002</c:v>
                </c:pt>
                <c:pt idx="2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0-4097-AF39-9A3CE658CD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9248"/>
        <c:axId val="471560424"/>
      </c:barChart>
      <c:catAx>
        <c:axId val="47155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60424"/>
        <c:crosses val="autoZero"/>
        <c:auto val="1"/>
        <c:lblAlgn val="ctr"/>
        <c:lblOffset val="100"/>
        <c:noMultiLvlLbl val="0"/>
      </c:catAx>
      <c:valAx>
        <c:axId val="47156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MergeRowsByLabel()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Sheet1!$B$1:$I$2</c:f>
              <c:multiLvlStrCache>
                <c:ptCount val="8"/>
                <c:lvl>
                  <c:pt idx="0">
                    <c:v>Male</c:v>
                  </c:pt>
                  <c:pt idx="1">
                    <c:v>Female</c:v>
                  </c:pt>
                  <c:pt idx="2">
                    <c:v>Under 20</c:v>
                  </c:pt>
                  <c:pt idx="3">
                    <c:v>20-25</c:v>
                  </c:pt>
                  <c:pt idx="4">
                    <c:v>25-35</c:v>
                  </c:pt>
                  <c:pt idx="5">
                    <c:v>35-45</c:v>
                  </c:pt>
                  <c:pt idx="6">
                    <c:v>45-55</c:v>
                  </c:pt>
                  <c:pt idx="7">
                    <c:v>55 Plus</c:v>
                  </c:pt>
                </c:lvl>
                <c:lvl>
                  <c:pt idx="0">
                    <c:v>Gender</c:v>
                  </c:pt>
                  <c:pt idx="2">
                    <c:v>Age</c:v>
                  </c:pt>
                </c:lvl>
              </c:multiLvlStrCache>
            </c:multiLvlStrRef>
          </c:cat>
          <c:val>
            <c:numRef>
              <c:f>Sheet1!$B$3:$I$3</c:f>
              <c:numCache>
                <c:formatCode>0.0%</c:formatCode>
                <c:ptCount val="8"/>
                <c:pt idx="0">
                  <c:v>0.26100000000000001</c:v>
                </c:pt>
                <c:pt idx="1">
                  <c:v>0.128</c:v>
                </c:pt>
                <c:pt idx="2">
                  <c:v>0.27600000000000002</c:v>
                </c:pt>
                <c:pt idx="3">
                  <c:v>0.312</c:v>
                </c:pt>
                <c:pt idx="4">
                  <c:v>0.34799999999999998</c:v>
                </c:pt>
                <c:pt idx="5">
                  <c:v>0.33299999999999996</c:v>
                </c:pt>
                <c:pt idx="6">
                  <c:v>0.37</c:v>
                </c:pt>
                <c:pt idx="7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1-4F4C-A053-876BDA8391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4152"/>
        <c:axId val="471561600"/>
      </c:barChart>
      <c:catAx>
        <c:axId val="47155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61600"/>
        <c:crosses val="autoZero"/>
        <c:auto val="1"/>
        <c:lblAlgn val="ctr"/>
        <c:lblOffset val="100"/>
        <c:noMultiLvlLbl val="0"/>
      </c:catAx>
      <c:valAx>
        <c:axId val="4715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MergeColumnsByLabel()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C-4873-987A-87BFD379D26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C-4873-987A-87BFD379D26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Under 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C-4873-987A-87BFD379D26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C-4873-987A-87BFD379D268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8C-4873-987A-87BFD379D268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35-45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8C-4873-987A-87BFD379D268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45-55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8C-4873-987A-87BFD379D268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55 Plus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8C-4873-987A-87BFD379D2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7288"/>
        <c:axId val="471556504"/>
      </c:barChart>
      <c:catAx>
        <c:axId val="47155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6504"/>
        <c:crosses val="autoZero"/>
        <c:auto val="1"/>
        <c:lblAlgn val="ctr"/>
        <c:lblOffset val="100"/>
        <c:noMultiLvlLbl val="0"/>
      </c:catAx>
      <c:valAx>
        <c:axId val="47155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NumberStatementsInMatrix()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 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Sheet1!$B$3:$J$3</c:f>
              <c:numCache>
                <c:formatCode>0.0%</c:formatCode>
                <c:ptCount val="9"/>
                <c:pt idx="0">
                  <c:v>0.26100000000000001</c:v>
                </c:pt>
                <c:pt idx="1">
                  <c:v>0.185</c:v>
                </c:pt>
                <c:pt idx="2">
                  <c:v>0.152</c:v>
                </c:pt>
                <c:pt idx="3">
                  <c:v>0.109</c:v>
                </c:pt>
                <c:pt idx="4">
                  <c:v>0.16300000000000001</c:v>
                </c:pt>
                <c:pt idx="5">
                  <c:v>0.20699999999999999</c:v>
                </c:pt>
                <c:pt idx="6">
                  <c:v>0.185</c:v>
                </c:pt>
                <c:pt idx="7">
                  <c:v>8.6999999999999994E-2</c:v>
                </c:pt>
                <c:pt idx="8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D-4F21-B2BE-2B942E8DCDC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2. 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Sheet1!$B$4:$J$4</c:f>
              <c:numCache>
                <c:formatCode>0.0%</c:formatCode>
                <c:ptCount val="9"/>
                <c:pt idx="0">
                  <c:v>0.128</c:v>
                </c:pt>
                <c:pt idx="1">
                  <c:v>0.39500000000000002</c:v>
                </c:pt>
                <c:pt idx="2">
                  <c:v>5.7999999999999996E-2</c:v>
                </c:pt>
                <c:pt idx="3">
                  <c:v>7.0000000000000007E-2</c:v>
                </c:pt>
                <c:pt idx="4">
                  <c:v>0.17399999999999999</c:v>
                </c:pt>
                <c:pt idx="5">
                  <c:v>0.105</c:v>
                </c:pt>
                <c:pt idx="6">
                  <c:v>0.19800000000000001</c:v>
                </c:pt>
                <c:pt idx="7">
                  <c:v>0.18600000000000003</c:v>
                </c:pt>
                <c:pt idx="8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D-4F21-B2BE-2B942E8DCD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6112"/>
        <c:axId val="471554544"/>
      </c:barChart>
      <c:catAx>
        <c:axId val="47155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4544"/>
        <c:crosses val="autoZero"/>
        <c:auto val="1"/>
        <c:lblAlgn val="ctr"/>
        <c:lblOffset val="100"/>
        <c:noMultiLvlLbl val="0"/>
      </c:catAx>
      <c:valAx>
        <c:axId val="4715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623757300432854"/>
          <c:h val="0.498664769572671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SortRows(byColumn=1)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D-4E25-9DA5-78A6A5AF9DB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D-4E25-9DA5-78A6A5AF9DB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D-4E25-9DA5-78A6A5AF9DB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5D-4E25-9DA5-78A6A5AF9DB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5D-4E25-9DA5-78A6A5AF9DB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5D-4E25-9DA5-78A6A5AF9DB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5D-4E25-9DA5-78A6A5AF9DB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5D-4E25-9DA5-78A6A5AF9DB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5D-4E25-9DA5-78A6A5AF9D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790112"/>
        <c:axId val="402783448"/>
      </c:barChart>
      <c:catAx>
        <c:axId val="40279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3448"/>
        <c:crosses val="autoZero"/>
        <c:auto val="1"/>
        <c:lblAlgn val="ctr"/>
        <c:lblOffset val="100"/>
        <c:noMultiLvlLbl val="0"/>
      </c:catAx>
      <c:valAx>
        <c:axId val="40278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9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0834473603572667"/>
          <c:h val="0.637194517363449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Top 2</c:v>
                </c:pt>
                <c:pt idx="1">
                  <c:v>Neither Disagree nor Agree</c:v>
                </c:pt>
                <c:pt idx="2">
                  <c:v>Bottom 2</c:v>
                </c:pt>
                <c:pt idx="3">
                  <c:v>Somewhat Disagree</c:v>
                </c:pt>
                <c:pt idx="4">
                  <c:v>Somewhat Agree</c:v>
                </c:pt>
                <c:pt idx="5">
                  <c:v>Strongly Agree</c:v>
                </c:pt>
                <c:pt idx="6">
                  <c:v>Agree</c:v>
                </c:pt>
                <c:pt idx="7">
                  <c:v>Strongly Disagree</c:v>
                </c:pt>
                <c:pt idx="8">
                  <c:v>Disagree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0.26</c:v>
                </c:pt>
                <c:pt idx="1">
                  <c:v>0.21</c:v>
                </c:pt>
                <c:pt idx="2">
                  <c:v>0.18</c:v>
                </c:pt>
                <c:pt idx="3">
                  <c:v>0.18</c:v>
                </c:pt>
                <c:pt idx="4">
                  <c:v>0.16</c:v>
                </c:pt>
                <c:pt idx="5">
                  <c:v>0.15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5-4ED4-826B-5C9790CF7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783840"/>
        <c:axId val="402784624"/>
      </c:barChart>
      <c:catAx>
        <c:axId val="4027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4624"/>
        <c:crosses val="autoZero"/>
        <c:auto val="1"/>
        <c:lblAlgn val="ctr"/>
        <c:lblOffset val="100"/>
        <c:noMultiLvlLbl val="0"/>
      </c:catAx>
      <c:valAx>
        <c:axId val="4027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SortColumns(byRow=1)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Bottom 2</c:v>
                </c:pt>
                <c:pt idx="1">
                  <c:v>Strongly Disagree</c:v>
                </c:pt>
                <c:pt idx="2">
                  <c:v>Somewhat Disagree</c:v>
                </c:pt>
                <c:pt idx="3">
                  <c:v>Disagree</c:v>
                </c:pt>
                <c:pt idx="4">
                  <c:v>Somewhat Agree</c:v>
                </c:pt>
                <c:pt idx="5">
                  <c:v>Top 2</c:v>
                </c:pt>
                <c:pt idx="6">
                  <c:v>Neither Disagree nor Agree</c:v>
                </c:pt>
                <c:pt idx="7">
                  <c:v>Agree</c:v>
                </c:pt>
                <c:pt idx="8">
                  <c:v>Strongly 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0.4</c:v>
                </c:pt>
                <c:pt idx="1">
                  <c:v>0.21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0.13</c:v>
                </c:pt>
                <c:pt idx="6">
                  <c:v>0.1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7-44ED-9B38-99B897613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6252992"/>
        <c:axId val="396253384"/>
      </c:barChart>
      <c:catAx>
        <c:axId val="39625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3384"/>
        <c:crosses val="autoZero"/>
        <c:auto val="1"/>
        <c:lblAlgn val="ctr"/>
        <c:lblOffset val="100"/>
        <c:noMultiLvlLbl val="0"/>
      </c:catAx>
      <c:valAx>
        <c:axId val="39625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BaseSummaryToSeriesHeadings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 (n=20%)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A-43A9-A00B-26C5BB507E1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 (n=29%)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A-43A9-A00B-26C5BB507E1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 (n=11%)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2A-43A9-A00B-26C5BB507E1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 (n=9%)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2A-43A9-A00B-26C5BB507E1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 (n=17%)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2A-43A9-A00B-26C5BB507E1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 (n=16%)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2A-43A9-A00B-26C5BB507E1A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 (n=19%)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2A-43A9-A00B-26C5BB507E1A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 (n=13%)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2A-43A9-A00B-26C5BB507E1A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 (n=15%)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2A-43A9-A00B-26C5BB507E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6256520"/>
        <c:axId val="396254952"/>
      </c:barChart>
      <c:catAx>
        <c:axId val="39625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4952"/>
        <c:crosses val="autoZero"/>
        <c:auto val="1"/>
        <c:lblAlgn val="ctr"/>
        <c:lblOffset val="100"/>
        <c:noMultiLvlLbl val="0"/>
      </c:catAx>
      <c:valAx>
        <c:axId val="39625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BaseSummaryToCategoryHeadings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1-4225-9238-EFBF94CA75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1-4225-9238-EFBF94CA75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1-4225-9238-EFBF94CA75A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1-4225-9238-EFBF94CA75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1-4225-9238-EFBF94CA75A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B1-4225-9238-EFBF94CA75A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B1-4225-9238-EFBF94CA75A8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B1-4225-9238-EFBF94CA75A8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B1-4225-9238-EFBF94CA75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5305096"/>
        <c:axId val="235305880"/>
      </c:barChart>
      <c:catAx>
        <c:axId val="23530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05880"/>
        <c:crosses val="autoZero"/>
        <c:auto val="1"/>
        <c:lblAlgn val="ctr"/>
        <c:lblOffset val="100"/>
        <c:noMultiLvlLbl val="0"/>
      </c:catAx>
      <c:valAx>
        <c:axId val="23530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0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BaseSummaryToTableRows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(n=26%)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3-4B16-A4DD-60031FA4ED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3-4B16-A4DD-60031FA4ED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(n=15%)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3-4B16-A4DD-60031FA4ED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(n=11%)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E3-4B16-A4DD-60031FA4ED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(n=16%)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3-4B16-A4DD-60031FA4ED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(n=21%)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E3-4B16-A4DD-60031FA4ED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E3-4B16-A4DD-60031FA4ED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(n=9%)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E3-4B16-A4DD-60031FA4EDD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(n=10%)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E3-4B16-A4DD-60031FA4ED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628736"/>
        <c:axId val="399541976"/>
      </c:barChart>
      <c:catAx>
        <c:axId val="46962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41976"/>
        <c:crosses val="autoZero"/>
        <c:auto val="1"/>
        <c:lblAlgn val="ctr"/>
        <c:lblOffset val="100"/>
        <c:noMultiLvlLbl val="0"/>
      </c:catAx>
      <c:valAx>
        <c:axId val="39954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TopNSummary(2)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9-4C2C-A626-E421BC039BA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9-4C2C-A626-E421BC039BA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9-4C2C-A626-E421BC039BA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9-4C2C-A626-E421BC039BA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9-4C2C-A626-E421BC039BA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59-4C2C-A626-E421BC039BA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59-4C2C-A626-E421BC039BA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0.12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2-45E8-8730-2160A87CD7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3920056"/>
        <c:axId val="470788968"/>
      </c:barChart>
      <c:catAx>
        <c:axId val="23392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8968"/>
        <c:crosses val="autoZero"/>
        <c:auto val="1"/>
        <c:lblAlgn val="ctr"/>
        <c:lblOffset val="100"/>
        <c:noMultiLvlLbl val="0"/>
      </c:catAx>
      <c:valAx>
        <c:axId val="47078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20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TopNSummary(10)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E-4851-A9CA-092D76B8DE0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EE-4851-A9CA-092D76B8DE0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EE-4851-A9CA-092D76B8DE0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EE-4851-A9CA-092D76B8DE0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EE-4851-A9CA-092D76B8DE0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EE-4851-A9CA-092D76B8DE0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EE-4851-A9CA-092D76B8DE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87008"/>
        <c:axId val="470785832"/>
      </c:barChart>
      <c:catAx>
        <c:axId val="47078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5832"/>
        <c:crosses val="autoZero"/>
        <c:auto val="1"/>
        <c:lblAlgn val="ctr"/>
        <c:lblOffset val="100"/>
        <c:noMultiLvlLbl val="0"/>
      </c:catAx>
      <c:valAx>
        <c:axId val="47078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0.16147</cdr:x>
      <cdr:y>0.05611</cdr:y>
    </cdr:from>
    <cdr:to>
      <cdr:x>0.28854</cdr:x>
      <cdr:y>0.13687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151818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0.28854</cdr:x>
      <cdr:y>0.05611</cdr:y>
    </cdr:from>
    <cdr:to>
      <cdr:x>0.4156</cdr:x>
      <cdr:y>0.13687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2712828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0.4156</cdr:x>
      <cdr:y>0.05611</cdr:y>
    </cdr:from>
    <cdr:to>
      <cdr:x>0.54266</cdr:x>
      <cdr:y>0.13687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3907472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0.54266</cdr:x>
      <cdr:y>0.05611</cdr:y>
    </cdr:from>
    <cdr:to>
      <cdr:x>0.66972</cdr:x>
      <cdr:y>0.13687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5102116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0.66972</cdr:x>
      <cdr:y>0.05611</cdr:y>
    </cdr:from>
    <cdr:to>
      <cdr:x>0.79679</cdr:x>
      <cdr:y>0.13687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6296760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0.79679</cdr:x>
      <cdr:y>0.05611</cdr:y>
    </cdr:from>
    <cdr:to>
      <cdr:x>0.92385</cdr:x>
      <cdr:y>0.13687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749140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0.89263</cdr:x>
      <cdr:y>0.16819</cdr:y>
    </cdr:from>
    <cdr:to>
      <cdr:x>0.9988</cdr:x>
      <cdr:y>0.27439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8392488" y="770976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0.89263</cdr:x>
      <cdr:y>0.27439</cdr:y>
    </cdr:from>
    <cdr:to>
      <cdr:x>0.9988</cdr:x>
      <cdr:y>0.38059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8392488" y="1257777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0.89263</cdr:x>
      <cdr:y>0.38059</cdr:y>
    </cdr:from>
    <cdr:to>
      <cdr:x>0.9988</cdr:x>
      <cdr:y>0.48679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8392488" y="1744578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0.89263</cdr:x>
      <cdr:y>0.48679</cdr:y>
    </cdr:from>
    <cdr:to>
      <cdr:x>0.9988</cdr:x>
      <cdr:y>0.59299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8392488" y="2231379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0.89263</cdr:x>
      <cdr:y>0.59299</cdr:y>
    </cdr:from>
    <cdr:to>
      <cdr:x>0.9988</cdr:x>
      <cdr:y>0.69919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8392488" y="2718180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0.89263</cdr:x>
      <cdr:y>0.69919</cdr:y>
    </cdr:from>
    <cdr:to>
      <cdr:x>0.9988</cdr:x>
      <cdr:y>0.80539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8392488" y="3204981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dirty="0"/>
            <a:t>Age 55 Plus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v4_2_support.py module</a:t>
            </a:r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.jp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74468" y="1091016"/>
            <a:ext cx="10920153" cy="1913515"/>
          </a:xfrm>
        </p:spPr>
        <p:txBody>
          <a:bodyPr>
            <a:noAutofit/>
          </a:bodyPr>
          <a:lstStyle/>
          <a:p>
            <a:pPr algn="l"/>
            <a:r>
              <a:rPr lang="en-GB" sz="1800" dirty="0"/>
              <a:t>This PowerPoint should be refreshed using the installed scripts from Slides! 4.2, which can be found here:</a:t>
            </a:r>
            <a:br>
              <a:rPr lang="en-GB" sz="1800" dirty="0"/>
            </a:br>
            <a:br>
              <a:rPr lang="en-GB" sz="1800" dirty="0"/>
            </a:br>
            <a:r>
              <a:rPr lang="en-GB" sz="1400" u="sng" dirty="0"/>
              <a:t>$\RepSuite\Releases\4.2\Slides2\Templates\Scripts\Transformations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Note, some of the scripts may not have been installed by Slides, </a:t>
            </a:r>
            <a:r>
              <a:rPr lang="en-GB" sz="1800" dirty="0" err="1"/>
              <a:t>eg</a:t>
            </a:r>
            <a:r>
              <a:rPr lang="en-GB" sz="1800" dirty="0"/>
              <a:t> __init__.py, and sorting.py.   </a:t>
            </a:r>
            <a:br>
              <a:rPr lang="en-GB" sz="1800" dirty="0"/>
            </a:br>
            <a:r>
              <a:rPr lang="en-GB" sz="1800" dirty="0"/>
              <a:t>These may have been issued to the customer after installation, and should be placed into the folder before running refresh all.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460269" y="318799"/>
            <a:ext cx="9144000" cy="653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Notes on running this Slides project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4468" y="3322147"/>
            <a:ext cx="10515600" cy="364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Using the new script modules:</a:t>
            </a:r>
          </a:p>
          <a:p>
            <a:pPr algn="l"/>
            <a:r>
              <a:rPr lang="en-GB" dirty="0"/>
              <a:t>Open test_manual_v4_2_support_module.pptx  and using Slides! run “Refresh all” and save the file.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2. Using the installed 4.2 script modules:</a:t>
            </a:r>
          </a:p>
          <a:p>
            <a:pPr algn="l"/>
            <a:r>
              <a:rPr lang="en-GB" dirty="0"/>
              <a:t>Open test_manual_v4_2_support_module_results_from_4.2_scripts.pptx  and using Slides! run “Refresh all” and save the file.</a:t>
            </a:r>
          </a:p>
          <a:p>
            <a:pPr algn="l"/>
            <a:r>
              <a:rPr lang="en-GB" dirty="0"/>
              <a:t>(this doesn’t need to be run each time as it’s known good results)</a:t>
            </a:r>
          </a:p>
          <a:p>
            <a:pPr algn="l"/>
            <a:br>
              <a:rPr lang="en-GB" dirty="0"/>
            </a:br>
            <a:r>
              <a:rPr lang="en-GB" dirty="0"/>
              <a:t>3. From a command prompt run:</a:t>
            </a:r>
          </a:p>
          <a:p>
            <a:pPr algn="l"/>
            <a:r>
              <a:rPr lang="en-GB" dirty="0" err="1"/>
              <a:t>diff_pptx_files</a:t>
            </a:r>
            <a:r>
              <a:rPr lang="en-GB" dirty="0"/>
              <a:t> -p1 " test_manual_v4_2_support_module.pptx " -p2 " test_manual_v4_2_support_module_results_from_4_2_scripts.pptx "</a:t>
            </a:r>
            <a:br>
              <a:rPr lang="en-GB" dirty="0"/>
            </a:br>
            <a:endParaRPr lang="en-GB" dirty="0"/>
          </a:p>
          <a:p>
            <a:pPr algn="l"/>
            <a:r>
              <a:rPr lang="en-GB" dirty="0"/>
              <a:t>4. The output from this will be found here:</a:t>
            </a:r>
          </a:p>
          <a:p>
            <a:pPr algn="l"/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\diff_test_manual_v4_2_support_module_test_manual_v4_2_support_module_results_from_4_2_scripts.html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73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TopNSummary(10) Strongly Disagree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1295510"/>
              </p:ext>
            </p:extLst>
          </p:nvPr>
        </p:nvGraphicFramePr>
        <p:xfrm>
          <a:off x="508000" y="1292624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916013"/>
            <a:ext cx="12277725" cy="19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6221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ColumnDifference(0,1)['-13.0', '22.0', '-9.0', '-4.0', '1.0', '-11.0', '2.0', '10.0', '11.0']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263768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5844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6403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RenumberSigTests()['Female A', 'Male B']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364575"/>
              </p:ext>
            </p:extLst>
          </p:nvPr>
        </p:nvGraphicFramePr>
        <p:xfrm>
          <a:off x="508000" y="1286221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5"/>
          <p:cNvSpPr/>
          <p:nvPr/>
        </p:nvSpPr>
        <p:spPr>
          <a:xfrm>
            <a:off x="9232" y="5715000"/>
            <a:ext cx="12192000" cy="11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ReenumberSigTests</a:t>
            </a:r>
            <a:r>
              <a:rPr lang="en-GB" sz="800" dirty="0"/>
              <a:t>() function </a:t>
            </a:r>
            <a:r>
              <a:rPr lang="en-GB" sz="800" u="sng" dirty="0"/>
              <a:t>silently</a:t>
            </a:r>
            <a:r>
              <a:rPr lang="en-GB" sz="800" dirty="0"/>
              <a:t> fails to run.   Comment out lines 3 and 4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RenumberSigTests</a:t>
            </a:r>
            <a:r>
              <a:rPr lang="en-GB" sz="800" dirty="0"/>
              <a:t>():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Matrix</a:t>
            </a:r>
          </a:p>
          <a:p>
            <a:r>
              <a:rPr lang="en-GB" sz="800" dirty="0"/>
              <a:t>    #if(not </a:t>
            </a:r>
            <a:r>
              <a:rPr lang="en-GB" sz="800" dirty="0" err="1"/>
              <a:t>Matrix.HasColumnTest</a:t>
            </a:r>
            <a:r>
              <a:rPr lang="en-GB" sz="800" dirty="0"/>
              <a:t>):</a:t>
            </a:r>
          </a:p>
          <a:p>
            <a:r>
              <a:rPr lang="en-GB" sz="800" dirty="0"/>
              <a:t>    #    return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letterMapping</a:t>
            </a:r>
            <a:r>
              <a:rPr lang="en-GB" sz="800" dirty="0"/>
              <a:t> = </a:t>
            </a:r>
            <a:r>
              <a:rPr lang="en-GB" sz="800" dirty="0" err="1"/>
              <a:t>dict</a:t>
            </a:r>
            <a:r>
              <a:rPr lang="en-GB" sz="800" dirty="0"/>
              <a:t>()</a:t>
            </a:r>
          </a:p>
          <a:p>
            <a:r>
              <a:rPr lang="en-GB" sz="8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7850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NumberDownbreaks('...') 1...Top 2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7715056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440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9897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GetCsvVal(file, name) ['100', '100', '100']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transformations.csvvalues</a:t>
            </a:r>
            <a:r>
              <a:rPr lang="en-GB" dirty="0"/>
              <a:t>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22694"/>
            <a:ext cx="12192000" cy="26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Transformations.csvvalues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() function fails to run as it’s hard coded to a specific file.  Update it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(file, 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(open(file,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row[1:]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"0“</a:t>
            </a:r>
          </a:p>
          <a:p>
            <a:endParaRPr lang="en-GB" sz="800" dirty="0"/>
          </a:p>
          <a:p>
            <a:r>
              <a:rPr lang="en-GB" sz="800" dirty="0"/>
              <a:t>Was: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(open("c:/temp/text1.txt",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"0"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100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InsertRow(1, label = 'abc-row') - abc-row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85054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18176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InsertColumn(1, label = 'abc-column') - abc-column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7802841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4606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04950" y="1160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UngroupRows()  - It is a great company to work for. : Level of Agreement -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387950"/>
              </p:ext>
            </p:extLst>
          </p:nvPr>
        </p:nvGraphicFramePr>
        <p:xfrm>
          <a:off x="738939" y="705716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5471583"/>
            <a:ext cx="12192000" cy="138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Transformations.manipulate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 function fails to label the first column header.  Update it as follows:</a:t>
            </a:r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():</a:t>
            </a:r>
          </a:p>
          <a:p>
            <a:r>
              <a:rPr lang="en-GB" sz="800" dirty="0"/>
              <a:t>…</a:t>
            </a:r>
          </a:p>
          <a:p>
            <a:r>
              <a:rPr lang="en-GB" sz="800" dirty="0"/>
              <a:t>…</a:t>
            </a:r>
          </a:p>
          <a:p>
            <a:endParaRPr lang="en-GB" sz="800" dirty="0"/>
          </a:p>
          <a:p>
            <a:r>
              <a:rPr lang="en-GB" sz="800" dirty="0"/>
              <a:t> </a:t>
            </a:r>
            <a:r>
              <a:rPr lang="en-GB" sz="800" dirty="0" err="1"/>
              <a:t>masterTopGroup.Label</a:t>
            </a:r>
            <a:r>
              <a:rPr lang="en-GB" sz="800" dirty="0"/>
              <a:t> = </a:t>
            </a:r>
            <a:r>
              <a:rPr lang="en-GB" sz="800" dirty="0" err="1"/>
              <a:t>Matrix.SideAxis.Groups</a:t>
            </a:r>
            <a:r>
              <a:rPr lang="en-GB" sz="800" dirty="0"/>
              <a:t>[0].Label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while </a:t>
            </a:r>
            <a:r>
              <a:rPr lang="en-GB" sz="800" dirty="0" err="1"/>
              <a:t>Matrix.Count</a:t>
            </a:r>
            <a:r>
              <a:rPr lang="en-GB" sz="800" dirty="0"/>
              <a:t> &gt; </a:t>
            </a:r>
            <a:r>
              <a:rPr lang="en-GB" sz="800" dirty="0" err="1"/>
              <a:t>masterSideGroup.Count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Matrix.DeleteRow</a:t>
            </a:r>
            <a:r>
              <a:rPr lang="en-GB" sz="800" dirty="0"/>
              <a:t>(</a:t>
            </a:r>
            <a:r>
              <a:rPr lang="en-GB" sz="800" dirty="0" err="1"/>
              <a:t>masterSideGroup.Count</a:t>
            </a:r>
            <a:r>
              <a:rPr lang="en-GB" sz="800" dirty="0"/>
              <a:t>)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7294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it-IT" sz="1600"/>
              <a:t>MergeRowsByLabel()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29998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6963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MergeColumnsByLabel()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33366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71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SortRows() - default ( vals from col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78083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0732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NumberStatementsInMatrix() - 1.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57002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22876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SetMatrixLabelToStatement(2) - Female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02869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/>
              <a:t>SetBgImageAndSize(fileName)
Width: 27.8377
Height: 20.1583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  <p:sp>
        <p:nvSpPr>
          <p:cNvPr id="4" name="Image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47231" y="2428978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/>
              <a:t>transformations\</a:t>
            </a:r>
            <a:r>
              <a:rPr lang="en-GB" sz="1600" dirty="0" err="1"/>
              <a:t>utils</a:t>
            </a:r>
            <a:r>
              <a:rPr lang="en-GB" sz="1600" dirty="0"/>
              <a:t>\images\greenarrow.png</a:t>
            </a:r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3651041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
Width: 27.8377
Height: 20.1583</a:t>
            </a:r>
            <a:endParaRPr lang="en-GB" sz="1600" dirty="0"/>
          </a:p>
        </p:txBody>
      </p:sp>
      <p:sp>
        <p:nvSpPr>
          <p:cNvPr id="7" name="Imag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045797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 27.8377 20.1583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3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 dirty="0" err="1"/>
              <a:t>SetBgImage</a:t>
            </a:r>
            <a:r>
              <a:rPr lang="en-GB" sz="1600" dirty="0"/>
              <a:t>(</a:t>
            </a:r>
            <a:r>
              <a:rPr lang="en-GB" sz="1600" dirty="0" err="1"/>
              <a:t>fileName</a:t>
            </a:r>
            <a:r>
              <a:rPr lang="en-GB" sz="1600" dirty="0"/>
              <a:t>)
Width: 311.870
Height: 106.400</a:t>
            </a:r>
          </a:p>
        </p:txBody>
      </p:sp>
      <p:sp>
        <p:nvSpPr>
          <p:cNvPr id="4" name="Image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58382" y="2194803"/>
            <a:ext cx="3960749" cy="13512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4213172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SetBgPictureCenter(Shape,fileName)
Width: 186.309
Height: 98.2743</a:t>
            </a:r>
            <a:endParaRPr lang="en-GB" sz="1600" dirty="0"/>
          </a:p>
        </p:txBody>
      </p:sp>
      <p:sp>
        <p:nvSpPr>
          <p:cNvPr id="7" name="Image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175019"/>
            <a:ext cx="2366125" cy="1248083"/>
          </a:xfrm>
          <a:prstGeom prst="rect">
            <a:avLst/>
          </a:prstGeom>
          <a:blipFill dpi="0" rotWithShape="1">
            <a:blip r:embed="rId6"/>
            <a:srcRect/>
            <a:tile tx="0" ty="0" sx="100000" sy="210000" flip="xy" algn="tl"/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1371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01171" y="1235370"/>
            <a:ext cx="4560849" cy="995300"/>
          </a:xfrm>
          <a:prstGeom prst="rect">
            <a:avLst/>
          </a:prstGeom>
          <a:solidFill>
            <a:srgbClr val="9B9B9B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RGB(155,155,155)
</a:t>
            </a:r>
            <a:endParaRPr lang="en-GB" sz="1600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1171" y="3506501"/>
            <a:ext cx="4560849" cy="995300"/>
          </a:xfrm>
          <a:prstGeom prst="rect">
            <a:avLst/>
          </a:prstGeom>
          <a:solidFill>
            <a:srgbClr val="9B9B00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SetBackgroundColor(Shape,155,155,0)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333513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s-ES" sz="1600" dirty="0"/>
              <a:t>  -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794320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242133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n-GB" sz="2000" b="1" dirty="0"/>
              <a:t> - </a:t>
            </a:r>
            <a:r>
              <a:rPr lang="es-ES" sz="1600" dirty="0"/>
              <a:t>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586509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24159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2000" dirty="0" err="1"/>
              <a:t>Overlay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 – </a:t>
            </a:r>
            <a:r>
              <a:rPr lang="en-GB" sz="2000" b="1" dirty="0" err="1"/>
              <a:t>GenerateOverlayAxisLabels</a:t>
            </a:r>
            <a:r>
              <a:rPr lang="en-GB" sz="2000" b="1" dirty="0"/>
              <a:t>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7318623"/>
              </p:ext>
            </p:extLst>
          </p:nvPr>
        </p:nvGraphicFramePr>
        <p:xfrm>
          <a:off x="265081" y="1554480"/>
          <a:ext cx="9479960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368523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1429789" y="2369126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585556" y="2398220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5759682" y="2369126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/>
              <a:t>Trafficlights.</a:t>
            </a:r>
            <a:r>
              <a:rPr lang="en-GB" sz="2800" b="1"/>
              <a:t> SetTrafficLights(greenLimit,yellowLimit)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36604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trafficlights</a:t>
            </a:r>
            <a:r>
              <a:rPr lang="en-GB" dirty="0"/>
              <a:t>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Trafficlights</a:t>
            </a:r>
            <a:r>
              <a:rPr lang="en-GB" sz="2000" b="1" dirty="0"/>
              <a:t>. </a:t>
            </a:r>
            <a:r>
              <a:rPr lang="en-GB" sz="2000" b="1" dirty="0" err="1"/>
              <a:t>SetTrafficLightsFromMatrix</a:t>
            </a:r>
            <a:r>
              <a:rPr lang="en-GB" sz="2000" b="1" dirty="0"/>
              <a:t>()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941174"/>
              </p:ext>
            </p:ext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SortRows(byColumn=1)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851954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9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SortColumns() - default ( vals from row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41174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744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SortColumns(byRow=1)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919671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4915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14150"/>
            <a:ext cx="9144000" cy="826682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BaseSummaryToSeriesHeadings['Top 2 (n=26%)', 'Bottom 2 (n=18%)', 'Strongly Agree (n=15%)', 'Agree (n=11%)', 'Somewhat Agree (n=16%)', 'Neither Disagree nor Agree (n=21%)', 'Somewhat Disagree (n=18%)', 'Disagree (n=9%)', 'Strongly Disagree 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689626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72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BaseSummaryToCategoryHeadings['Male (n=92)', 'Female (n=86)']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08302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5537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0211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pt-BR" sz="1600"/>
              <a:t>BaseSummaryToTableRows['(n=26%)', '(n=18%)', '(n=15%)', '(n=11%)', '(n=16%)', '(n=21%)', '(n=18%)', '(n=9%)', '(n=10%)']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417342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19738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3806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5715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TopNSummary(2) Top 2 - 12%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9715929"/>
              </p:ext>
            </p:extLst>
          </p:nvPr>
        </p:nvGraphicFramePr>
        <p:xfrm>
          <a:off x="1774825" y="1014150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3" name="Rectangle 7"/>
          <p:cNvSpPr/>
          <p:nvPr/>
        </p:nvSpPr>
        <p:spPr>
          <a:xfrm>
            <a:off x="0" y="4999487"/>
            <a:ext cx="12192000" cy="185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07079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48:50.8061241+00:00&lt;/d2p1:LastUpdated&gt;&lt;d2p1:Script&gt;ZnJvbSBUcmFuc2Zvcm1hdGlvbnMuYmFzZV9zdW1tYXJpZXMgaW1wb3J0IEJhc2VTdW1tYXJ5VG9TZXJpZXNIZWFkaW5ncw0KQmFzZVN1bW1hcnlUb1Nlcmllc0hlYWRpbmdzKCkNCng9W3IuTWVtYmVyLkxhYmVsIGZvciByIGluIE1hdHJpeF0NCk1hdHJpeC5MYWJlbCA9ICJCYXNlU3VtbWFyeVRvU2VyaWVzSGVhZGluZ3MiICsgc3RyKHgpDQo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49:15.6570235+00:00&lt;/d2p1:LastUpdated&gt;&lt;d2p1:Script&gt;ZnJvbSBUcmFuc2Zvcm1hdGlvbnMuYmFzZV9zdW1tYXJpZXMgaW1wb3J0IEJhc2VTdW1tYXJ5VG9TZXJpZXNIZWFkaW5ncw0KQmFzZVN1bW1hcnlUb1Nlcmllc0hlYWRpbmdzKCkNCk1hdHJpeC5MYWJlbCA9ICJCYXNlU3VtbWFyeVRvU2VyaWVzSGVhZGluZ3MiIA0KDQo=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ollette&lt;/d2p1:CreatedBy&gt;&lt;d2p1:LastUpdated&gt;2016-03-03T15:51:08.7186834+00:00&lt;/d2p1:LastUpdated&gt;&lt;d2p1:Script&gt;ZnJvbSBUcmFuc2Zvcm1hdGlvbnMuYmFzZV9zdW1tYXJpZXMgaW1wb3J0IEJhc2VTdW1tYXJ5VG9DYXRlZ29yeUhlYWRpbmdzDQpCYXNlU3VtbWFyeVRvQ2F0ZWdvcnlIZWFkaW5ncygpDQoNCng9W2MuVG9wTWVtYmVyLkxhYmVsIGZvciBjIGluIE1hdHJpeFswXV0NCk1hdHJpeC5MYWJlbCA9ICJCYXNlU3VtbWFyeVRvQ2F0ZWdvcnlIZWFkaW5ncyIgKyBzdHIoeCkNC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ollette&lt;/d2p1:CreatedBy&gt;&lt;d2p1:LastUpdated&gt;2016-03-03T15:50:54.0708548+00:00&lt;/d2p1:LastUpdated&gt;&lt;d2p1:Script&gt;ZnJvbSBUcmFuc2Zvcm1hdGlvbnMuYmFzZV9zdW1tYXJpZXMgaW1wb3J0IEJhc2VTdW1tYXJ5VG9DYXRlZ29yeUhlYWRpbmdzDQpCYXNlU3VtbWFyeVRvQ2F0ZWdvcnlIZWFkaW5ncygpDQoNCg0KTWF0cml4LkxhYmVsID0gIkJhc2VTdW1tYXJ5VG9DYXRlZ29yeUhlYWRpbmdzIiANC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52:05.7765382+00:00&lt;/d2p1:LastUpdated&gt;&lt;d2p1:Script&gt;ZnJvbSBUcmFuc2Zvcm1hdGlvbnMuYmFzZV9zdW1tYXJpZXMgaW1wb3J0IEJhc2VTdW1tYXJ5VG9UYWJsZVJvd3MNCkJhc2VTdW1tYXJ5VG9UYWJsZVJvd3MoKQ0KDQp4PVtyLk1lbWJlci5MYWJlbCBmb3IgciBpbiBNYXRyaXhdDQpNYXRyaXguTGFiZWwgPSAiQmFzZVN1bW1hcnlUb1RhYmxlUm93cyIgKyBzdHIoeCkNCg0K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1:10:35.5969804+00:00&lt;/d2p1:LastUpdated&gt;&lt;d2p1:Script&gt;ZnJvbSBUcmFuc2Zvcm1hdGlvbnMuYmFzZV9zdW1tYXJpZXMgaW1wb3J0IEJhc2VTdW1tYXJ5VG9UYWJsZVJvd3MNCkJhc2VTdW1tYXJ5VG9UYWJsZVJvd3MoKQ0KDQpNYXRyaXguTGFiZWwgPSAiQmFzZVN1bW1hcnlUb1RhYmxlUm93cyIgDQoNCg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ollette&lt;/d2p1:CreatedBy&gt;&lt;d2p1:LastUpdated&gt;2016-03-03T16:01:17.4860262+00:00&lt;/d2p1:LastUpdated&gt;&lt;d2p1:Script&gt;ZnJvbSBUcmFuc2Zvcm1hdGlvbnMuY29tcHV0ZSBpbXBvcnQgVG9wTlN1bW1hcnkNClRvcE5TdW1tYXJ5KDIpDQoNCk1hdHJpeC5MYWJlbCA9ICJUb3BOU3VtbWFyeSgyKSAiICsgTWF0cml4W01hdHJpeC5Db3VudC0xXS5NZW1iZXIuTGFiZWwgKyAiIC0gIiArIHN0cihNYXRyaXhbTWF0cml4LkNvdW50LTFdWzBdWzBdLlZhbHVlKQ0KDQo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01:42.3790192+00:00&lt;/d2p1:LastUpdated&gt;&lt;d2p1:Script&gt;ZnJvbSBUcmFuc2Zvcm1hdGlvbnMuY29tcHV0ZSBpbXBvcnQgVG9wTlN1bW1hcnkNClRvcE5TdW1tYXJ5KDIpDQoNCk1hdHJpeC5MYWJlbCA9ICJUb3BOU3VtbWFyeSgyKSINCg0K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53:12.7770605+00:00&lt;/d2p1:LastUpdated&gt;&lt;d2p1:Script&gt;ZnJvbSBUcmFuc2Zvcm1hdGlvbnMuY29tcHV0ZSBpbXBvcnQgVG9wTlN1bW1hcnkNClRvcE5TdW1tYXJ5KDEwKQ0KDQpNYXRyaXguTGFiZWwgPSAiVG9wTlN1bW1hcnkoMTApICIgKyBNYXRyaXhbTWF0cml4LkNvdW50LTFdLk1lbWJlci5MYWJlbCANCg0K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31T13:56:53.4104489+01:00&lt;/d2p1:LastUpdated&gt;&lt;d2p1:Script&gt;ZnJvbSBUcmFuc2Zvcm1hdGlvbnMuY29tcHV0ZSBpbXBvcnQgVG9wTlN1bW1hcnkNClRvcE5TdW1tYXJ5KDEwKQ0KDQpNYXRyaXguTGFiZWwgPSAiVG9wTlN1bW1hcnkoMTApIiANCg0KDQo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5:18.4531154+00:00&lt;/d2p1:LastUpdated&gt;&lt;d2p1:Script&gt;ZnJvbSBUcmFuc2Zvcm1hdGlvbnMuc29ydGluZyBpbXBvcnQgU29ydFJvd3MNClNvcnRSb3dzKCkNCg0KTWF0cml4LkRlbGV0ZUNvbHVtbigxKQ0KeD1bclswXVswXS5WYWx1ZSBmb3IgciBpbiBNYXRyaXhdDQpNYXRyaXguTGFiZWwgPSAiU29ydFJvd3MoKSAtIGRlZmF1bHQgKCB2YWxzIGZyb20gY29sIDEgb25seSlcbiIgKyBzdHIoeCkNCg==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5:12.9687127+00:00&lt;/d2p1:LastUpdated&gt;&lt;d2p1:Script&gt;eD0wDQp5PTENCmZyb20gVHJhbnNmb3JtYXRpb25zLmNvbXB1dGUgaW1wb3J0IENvbHVtbkRpZmZlcmVuY2UNCkNvbHVtbkRpZmZlcmVuY2UoeCx5KQ0KDQpNYXRyaXguRGVsZXRlQ29sdW1uKDApDQpNYXRyaXguRGVsZXRlQ29sdW1uKDApDQoNCiAgICANCng9W3JbMF1bMF0uVmFsdWUgZm9yIHIgaW4gTWF0cml4XQ0KTWF0cml4LkxhYmVsID0gIkNvbHVtbkRpZmZlcmVuY2UoMCwxKSIgKyBzdHIoeCk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6:26.4013422+00:00&lt;/d2p1:LastUpdated&gt;&lt;d2p1:Script&gt;DQpmcm9tIFRyYW5zZm9ybWF0aW9ucy5jb21wdXRlIGltcG9ydCBDb2x1bW5EaWZmZXJlbmNlDQp4PTANCnk9MQ0KQ29sdW1uRGlmZmVyZW5jZSh4LHkpDQpNYXRyaXguTGFiZWwgPSAiQ29sdW1uRGlmZmVyZW5jZSgwLDEpIg0KDQo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7:55.6336909+00:00&lt;/d2p1:LastUpdated&gt;&lt;d2p1:Script&gt;DQoNCmZyb20gVHJhbnNmb3JtYXRpb25zLmNvbXB1dGUgaW1wb3J0IFJlbnVtYmVyU2lnVGVzdHMNClJlbnVtYmVyU2lnVGVzdHMoKQ0KICAgICAgICANCk1hdHJpeC5MYWJlbCA9ICJSZW51bWJlclNpZ1Rlc3RzKCkiICsgc3RyKFtzdHIoY29sLkxhYmVsICsgIiAiICsgY29sLk1lbWJlclNpZ1Rlc3RIZWFkaW5nKSBmb3IgY29sIGluIE1hdHJpeC5Ub3BBeGlzLkRhdGFNZW1iZXJzXSkNCg0K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48:08.0616056+00:00&lt;/d2p1:LastUpdated&gt;&lt;d2p1:Script&gt;DQpmcm9tIFRyYW5zZm9ybWF0aW9ucy5jb21wdXRlIGltcG9ydCBSZW51bWJlclNpZ1Rlc3RzDQpSZW51bWJlclNpZ1Rlc3RzKCkNCk1hdHJpeC5MYWJlbCA9ICJSZW51bWJlclNpZ1Rlc3RzKCkiDQoNCg=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46:11.9533436+00:00&lt;/d2p1:LastUpdated&gt;&lt;d2p1:Script&gt;DQpmcm9tIFRyYW5zZm9ybWF0aW9ucy5jb21wdXRlIGltcG9ydCBOdW1iZXJEb3duYnJlYWtzDQpOdW1iZXJEb3duYnJlYWtzKCIuLi4iKQ0KTWF0cml4LkxhYmVsID0gIk51bWJlckRvd25icmVha3MoJy4uLicpICIgKyBNYXRyaXhbMF0uTWVtYmVyLkxhYmVsDQoNCg=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46:20.0583142+00:00&lt;/d2p1:LastUpdated&gt;&lt;d2p1:Script&gt;DQpmcm9tIFRyYW5zZm9ybWF0aW9ucy5jb21wdXRlIGltcG9ydCBOdW1iZXJEb3duYnJlYWtzDQpOdW1iZXJEb3duYnJlYWtzKCIuLi4iKQ0KTWF0cml4LkxhYmVsID0gIk51bWJlckRvd25icmVha3MoJy4uLicpIg0KDQo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1:19:52.9319177+00:00&lt;/d2p1:LastUpdated&gt;&lt;d2p1:Script&gt;DQpmcm9tIFRyYW5zZm9ybWF0aW9ucy5jc3Z2YWx1ZXMgaW1wb3J0IEdldENzdlZhbA0KZmlsZSA9ICJ0cmFuc2Zvcm1hdGlvbnNcXHV0aWxzXFxjaGFydF9jb2xvcnMudHh0Ig0KbmFtZSA9ICJCb3R0b20gMiINCnggPSBHZXRDc3ZWYWwoZmlsZSwgbmFtZSkNCk1hdHJpeC5MYWJlbCA9ICJHZXRDc3ZWYWwoZmlsZSwgbmFtZSkgIiArIHN0cih4KQ==&lt;/d2p1:Script&gt;&lt;/d2p1:PackagedScript&gt;&lt;/d2p1:Transformation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3:07.6665569+00:00&lt;/d2p1:LastUpdated&gt;&lt;d2p1:Script&gt;DQpmcm9tIFRyYW5zZm9ybWF0aW9ucy5tYW5pcHVsYXRlIGltcG9ydCBJbnNlcnRSb3cNCkluc2VydFJvdygxLCBsYWJlbCA9ICJhYmMtcm93IikNCk1hdHJpeC5MYWJlbCA9ICJJbnNlcnRSb3coMSwgbGFiZWwgPSAnYWJjLXJvdycpIC0gIiArIE1hdHJpeFsxXS5NZW1iZXIuTGFiZWwNCg==&lt;/d2p1:Script&gt;&lt;/d2p1:PackagedScript&gt;&lt;/d2p1:Transformation&gt;&lt;/Query&gt;&lt;Version&gt;4.2.0.0&lt;/Version&gt;&lt;/ShapeLink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1:20:29.247031+00:00&lt;/d2p1:LastUpdated&gt;&lt;d2p1:Script&gt;DQpmcm9tIFRyYW5zZm9ybWF0aW9ucy5tYW5pcHVsYXRlIGltcG9ydCBJbnNlcnRSb3cNCkluc2VydFJvdygxLCBsYWJlbCA9ICJhYmMtcm93IikNCk1hdHJpeC5MYWJlbCA9ICJJbnNlcnRSb3coMSwgbGFiZWwgPSAnYWJjLXJvdycpIC0gIiArIE1hdHJpeFsxXS5NZW1iZXIuTGFiZWwNCg0K&lt;/d2p1:Script&gt;&lt;/d2p1:PackagedScript&gt;&lt;/d2p1:Transformation&gt;&lt;/Query&gt;&lt;Version&gt;4.2.0.0&lt;/Version&gt;&lt;/ShapeLink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5:04.1178543+00:00&lt;/d2p1:LastUpdated&gt;&lt;d2p1:Script&gt;DQpmcm9tIFRyYW5zZm9ybWF0aW9ucy5tYW5pcHVsYXRlIGltcG9ydCBJbnNlcnRDb2x1bW4NCkluc2VydENvbHVtbigxLCBsYWJlbCA9ICJhYmMtY29sdW1uIikNCk1hdHJpeC5MYWJlbCA9ICJJbnNlcnRDb2x1bW4oMSwgbGFiZWwgPSAnYWJjLWNvbHVtbicpIC0gIiArIE1hdHJpeFsxXVsxXS5Ub3BNZW1iZXIuTGFiZWw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5:34.3132425+00:00&lt;/d2p1:LastUpdated&gt;&lt;d2p1:Script&gt;ZnJvbSBUcmFuc2Zvcm1hdGlvbnMuc29ydGluZyBpbXBvcnQgU29ydFJvd3MNClNvcnRSb3dzKCkNCg0KTWF0cml4LkxhYmVsID0gIlNvcnRSb3dzKCkgc3VwcG9ydCINCg==&lt;/d2p1:Script&gt;&lt;/d2p1:PackagedScript&gt;&lt;/d2p1:Transformation&gt;&lt;/Query&gt;&lt;Version&gt;4.2.0.0&lt;/Version&gt;&lt;/ShapeLink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55:18.5265699+00:00&lt;/d2p1:LastUpdated&gt;&lt;d2p1:Script&gt;DQpmcm9tIFRyYW5zZm9ybWF0aW9ucy5tYW5pcHVsYXRlIGltcG9ydCBJbnNlcnRDb2x1bW4NCkluc2VydENvbHVtbigxLCBsYWJlbCA9ICJhYmMtY29sdW1uIikNCk1hdHJpeC5MYWJlbCA9ICJJbnNlcnRDb2x1bW4oMSwgbGFiZWwgPSAnYWJjLWNvbHVtbicpIC0gIiArIE1hdHJpeFswXVsxXS5Ub3BNZW1iZXIuTGFiZWwNCg0K&lt;/d2p1:Script&gt;&lt;/d2p1:PackagedScript&gt;&lt;/d2p1:Transformation&gt;&lt;/Query&gt;&lt;Version&gt;4.2.0.0&lt;/Version&gt;&lt;/ShapeLink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5:49.4275843+00:00&lt;/d2p1:LastUpdated&gt;&lt;d2p1:Script&gt;DQpmcm9tIFRyYW5zZm9ybWF0aW9ucy5tYW5pcHVsYXRlIGltcG9ydCBVbmdyb3VwUm93cw0KVW5ncm91cFJvd3MoKQ0KTWF0cml4LkxhYmVsID0gIlVuZ3JvdXBSb3dzKCkgIC0gIiArIE1hdHJpeFswXVswXS5Ub3BNZW1iZXIuR3JvdXAuTGFiZWwgKyAiIC0gIiArICBNYXRyaXhbMF1bMF0uVG9wTWVtYmVyLkxhYmVsIA0K&lt;/d2p1:Script&gt;&lt;/d2p1:PackagedScript&gt;&lt;/d2p1:Transformation&gt;&lt;/Query&gt;&lt;Version&gt;4.2.0.0&lt;/Version&gt;&lt;/ShapeLink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6:00.9619549+00:00&lt;/d2p1:LastUpdated&gt;&lt;d2p1:Script&gt;DQpmcm9tIFRyYW5zZm9ybWF0aW9ucy5tYW5pcHVsYXRlIGltcG9ydCBVbmdyb3VwUm93cw0KVW5ncm91cFJvd3MoKQ0KTWF0cml4LkxhYmVsID0gIlVuZ3JvdXBSb3dzKCkiDQoNCg==&lt;/d2p1:Script&gt;&lt;/d2p1:PackagedScript&gt;&lt;/d2p1:Transformation&gt;&lt;/Query&gt;&lt;Version&gt;4.2.0.0&lt;/Version&gt;&lt;/ShapeLink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2:49:39.6487598+00:00&lt;/d2p1:LastUpdated&gt;&lt;d2p1:Script&gt;DQpmcm9tIFRyYW5zZm9ybWF0aW9ucy5tZXJnZSBpbXBvcnQgTWVyZ2VSb3dzQnlMYWJlbA0KTWVyZ2VSb3dzQnlMYWJlbCgpDQoNCiNpbXBvcnQgdHJhbnNmb3JtYXRpb25zIGFzIHRyDQojeD10ci5NYXRyaXhNYW5pcHVsYXRvcihNYXRyaXgpDQp4PVtjWzBdLlZhbHVlIGZvciBjIGluIE1hdHJpeFswXV0NCk1hdHJpeC5MYWJlbCA9ICJNZXJnZVJvd3NCeUxhYmVsKCkgIC0gIiArIHN0cih4KQ0K&lt;/d2p1:Script&gt;&lt;/d2p1:PackagedScript&gt;&lt;/d2p1:Transformation&gt;&lt;/Query&gt;&lt;Version&gt;4.2.0.0&lt;/Version&gt;&lt;/ShapeLink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2:48:31.8322449+00:00&lt;/d2p1:LastUpdated&gt;&lt;d2p1:Script&gt;DQpmcm9tIFRyYW5zZm9ybWF0aW9ucy5tZXJnZSBpbXBvcnQgTWVyZ2VSb3dzQnlMYWJlbA0KTWVyZ2VSb3dzQnlMYWJlbCgpDQpNYXRyaXguTGFiZWwgPSAiTWVyZ2VSb3dzQnlMYWJlbCgpIg0KDQo=&lt;/d2p1:Script&gt;&lt;/d2p1:PackagedScript&gt;&lt;/d2p1:Transformation&gt;&lt;/Query&gt;&lt;Version&gt;4.2.0.0&lt;/Version&gt;&lt;/ShapeLink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2:51:17.0142491+00:00&lt;/d2p1:LastUpdated&gt;&lt;d2p1:Script&gt;DQpmcm9tIFRyYW5zZm9ybWF0aW9ucy5tZXJnZSBpbXBvcnQgTWVyZ2VDb2x1bW5zQnlMYWJlbA0KTWVyZ2VDb2x1bW5zQnlMYWJlbCgpDQoNCng9W3JbMF1bMF0uVmFsdWUgZm9yIHIgaW4gTWF0cml4XQ0KTWF0cml4LkxhYmVsID0gIk1lcmdlQ29sdW1uc0J5TGFiZWwoKSAgLSAiICsgc3RyKHgpDQo=&lt;/d2p1:Script&gt;&lt;/d2p1:PackagedScript&gt;&lt;/d2p1:Transformation&gt;&lt;/Query&gt;&lt;Version&gt;4.2.0.0&lt;/Version&gt;&lt;/ShapeLink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2:50:32.4179287+00:00&lt;/d2p1:LastUpdated&gt;&lt;d2p1:Script&gt;DQpmcm9tIFRyYW5zZm9ybWF0aW9ucy5tZXJnZSBpbXBvcnQgTWVyZ2VDb2x1bW5zQnlMYWJlbA0KTWVyZ2VDb2x1bW5zQnlMYWJlbCgpDQpNYXRyaXguTGFiZWwgPSAiTWVyZ2VDb2x1bW5zQnlMYWJlbCgpIg0KDQo=&lt;/d2p1:Script&gt;&lt;/d2p1:PackagedScript&gt;&lt;/d2p1:Transformation&gt;&lt;/Query&gt;&lt;Version&gt;4.2.0.0&lt;/Version&gt;&lt;/ShapeLink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0:46.6487856+00:00&lt;/d2p1:LastUpdated&gt;&lt;d2p1:Script&gt;ZnJvbSBUcmFuc2Zvcm1hdGlvbnMubnVtYmVyc3RhdGVtZW50cyBpbXBvcnQgTnVtYmVyU3RhdGVtZW50c0luTWF0cml4DQpOdW1iZXJTdGF0ZW1lbnRzSW5NYXRyaXgoKQ0KTWF0cml4LkxhYmVsID0gIk51bWJlclN0YXRlbWVudHNJbk1hdHJpeCgpIC0gIiArIE1hdHJpeFswXS5NZW1iZXIuTGFiZWwNCg==&lt;/d2p1:Script&gt;&lt;/d2p1:PackagedScript&gt;&lt;/d2p1:Transformation&gt;&lt;/Query&gt;&lt;Version&gt;4.2.0.0&lt;/Version&gt;&lt;/ShapeLink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1:12.504033+00:00&lt;/d2p1:LastUpdated&gt;&lt;d2p1:Script&gt;DQpmcm9tIFRyYW5zZm9ybWF0aW9ucy5udW1iZXJzdGF0ZW1lbnRzIGltcG9ydCBOdW1iZXJTdGF0ZW1lbnRzSW5NYXRyaXgNCk51bWJlclN0YXRlbWVudHNJbk1hdHJpeCgpDQpNYXRyaXguTGFiZWwgPSAiTnVtYmVyU3RhdGVtZW50c0luTWF0cml4KCkiDQoNCg==&lt;/d2p1:Script&gt;&lt;/d2p1:PackagedScript&gt;&lt;/d2p1:Transformation&gt;&lt;/Query&gt;&lt;Version&gt;4.2.0.0&lt;/Version&gt;&lt;/ShapeLink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2:44.5215501+00:00&lt;/d2p1:LastUpdated&gt;&lt;d2p1:Script&gt;ZnJvbSBUcmFuc2Zvcm1hdGlvbnMubnVtYmVyc3RhdGVtZW50cyBpbXBvcnQgU2V0TWF0cml4TGFiZWxUb1N0YXRlbWVudA0KU2V0TWF0cml4TGFiZWxUb1N0YXRlbWVudCgyKQ0KTWF0cml4LkxhYmVsID0gIlNldE1hdHJpeExhYmVsVG9TdGF0ZW1lbnQoMikgLSAiICsgTWF0cml4LkxhYmVsDQo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6:41.372142+00:00&lt;/d2p1:LastUpdated&gt;&lt;d2p1:Script&gt;ZnJvbSBUcmFuc2Zvcm1hdGlvbnMuc29ydGluZyBpbXBvcnQgU29ydFJvd3MNClNvcnRSb3dzKGJ5Q29sdW1uPTEpDQoNCg0KTWF0cml4LkRlbGV0ZUNvbHVtbigwKQ0KeD1bclswXVswXS5WYWx1ZSBmb3IgciBpbiBNYXRyaXhdDQoNCk1hdHJpeC5MYWJlbCA9ICJTb3J0Um93cyhieUNvbHVtbj0xKVxuIiArICBzdHIoeCkNCg==&lt;/d2p1:Script&gt;&lt;/d2p1:PackagedScript&gt;&lt;/d2p1:Transformation&gt;&lt;/Query&gt;&lt;Version&gt;4.2.0.0&lt;/Version&gt;&lt;/ShapeLink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28:59.9809214+01:00&lt;/d3p1:LastUpdated&gt;&lt;d3p1:Script&gt;ZnJvbSBvdmVybGF5IGltcG9ydCBGaW5kU2hhcGUNClNoYXBlWCA9IEZpbmRTaGFwZShTaGFwZS5QYXJlbnQuU2hhcGVzLCJJbWFnZSIpDQoNClNoYXBlLlRleHRGcmFtZS5UZXh0UmFuZ2UuVGV4dCA9ICJTZXRCZ0ltYWdlQW5kU2l6ZShmaWxlTmFtZSlcblxuIiArICJXaWR0aDogIiArIHN0cihTaGFwZVguV2lkdGgpICsgIlxuSGVpZ2h0OiAiICsgc3RyKFNoYXBlWC5IZWlnaHQp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30:17.6514009+01:00&lt;/d3p1:LastUpdated&gt;&lt;d3p1:Script&gt;ZnJvbSBiYWNrZ3JvdW5kcyBpbXBvcnQgU2V0QmdJbWFnZUFuZFNpemUNCmZpbGVOYW1lID0gInRyYW5zZm9ybWF0aW9uc1xcdXRpbHNcXGltYWdlc1xcZ3JlZW5hcnJvdy5wbmciDQpzaXplID0gU2V0QmdJbWFnZUFuZFNpemUoZmlsZU5hbWUsIFNoYXBlKQ0KDQpTaGFwZS5UZXh0RnJhbWUuVGV4dFJhbmdlLlRleHQgID0gZmlsZU5hbWU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5:22.6325028+01:00&lt;/d3p1:LastUpdated&gt;&lt;d3p1:Script&gt;ZnJvbSBvdmVybGF5IGltcG9ydCBGaW5kU2hhcGUNClNoYXBlWCA9IEZpbmRTaGFwZShTaGFwZS5QYXJlbnQuU2hhcGVzLCJJbWFnZSIpDQoNClNoYXBlLlRleHRGcmFtZS5UZXh0UmFuZ2UuVGV4dCA9ICJHZXRQcHRJbWFnZVNpemUo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4:53.9040663+01:00&lt;/d3p1:LastUpdated&gt;&lt;d3p1:Script&gt;ZnJvbSBiYWNrZ3JvdW5kcyBpbXBvcnQgR2V0UHB0SW1hZ2VTaXplDQpmaWxlTmFtZSA9ICJ0cmFuc2Zvcm1hdGlvbnNcXHV0aWxzXFxpbWFnZXNcXGdyZWVuYXJyb3cucG5nIg0Kc2l6ZSA9IEdldFBwdEltYWdlU2l6ZShmaWxlTmFtZSkNCg0KU2hhcGUuV2lkdGggPSBzaXplLldpZHRoDQpTaGFwZS5IZWlnaHQgPSBzaXplLkhlaWdodA0KU2hhcGUuVGV4dEZyYW1lLlRleHRSYW5nZS5UZXh0ID0gIkdldFBwdEltYWdlU2l6ZShmaWxlTmFtZSkgIiArIHN0cihzaXplLldpZHRoKSArICIgIiArICBzdHIoc2l6ZS5IZWlnaHQ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6:48.3320926+01:00&lt;/d3p1:LastUpdated&gt;&lt;d3p1:Script&gt;ZnJvbSBvdmVybGF5IGltcG9ydCBGaW5kU2hhcGUNClNoYXBlWCA9IEZpbmRTaGFwZShTaGFwZS5QYXJlbnQuU2hhcGVzLCJJbWFnZSIpDQoNClNoYXBlLlRleHRGcmFtZS5UZXh0UmFuZ2UuVGV4dCA9ICJTZXRCZ0ltYWdlK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30:34.1762426+01:00&lt;/d3p1:LastUpdated&gt;&lt;d3p1:Script&gt;ZnJvbSBiYWNrZ3JvdW5kcyBpbXBvcnQgU2V0QmdJbWFnZQ0KZmlsZU5hbWUgPSAidHJhbnNmb3JtYXRpb25zXFx1dGlsc1xcaW1hZ2VzXFxncmVlbmFycm93LnBuZyINCnNpemUgPSBTZXRCZ0ltYWdlKGZpbGVOYW1lLCBTaGFw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56:46.8771942+01:00&lt;/d3p1:LastUpdated&gt;&lt;d3p1:Script&gt;ZnJvbSBvdmVybGF5IGltcG9ydCBGaW5kU2hhcGUNClNoYXBlWCA9IEZpbmRTaGFwZShTaGFwZS5QYXJlbnQuU2hhcGVzLCJJbWFnZTIiKQ0KDQpTaGFwZS5UZXh0RnJhbWUuVGV4dFJhbmdlLlRleHQgPSAiU2V0QmdQaWN0dXJlQ2VudGVyKFNoYXBlL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56:03.0504406+01:00&lt;/d3p1:LastUpdated&gt;&lt;d3p1:Script&gt;ZnJvbSBiYWNrZ3JvdW5kcyBpbXBvcnQgU2V0QmdQaWN0dXJlQ2VudGVyDQpmaWxlTmFtZSA9ICJ0cmFuc2Zvcm1hdGlvbnNcXHV0aWxzXFxpbWFnZXNcXGdyZWVuYXJyb3cucG5nIg0Kc2l6ZSA9IFNldEJnUGljdHVyZUNlbnRlcihTaGFwZSxmaWxlTmFt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00:20.613359+01:00&lt;/d3p1:LastUpdated&gt;&lt;d3p1:Script&gt;ZnJvbSBiYWNrZ3JvdW5kcyBpbXBvcnQgUkdCDQpTaGFwZS5GaWxsLlZpc2libGUgPSAxDQpTaGFwZS5GaWxsLkZvcmVDb2xvci5SR0IgPSBSR0IoMTU1LDE1NSwxNTUpDQoNCg0KU2hhcGUuVGV4dEZyYW1lLlRleHRSYW5nZS5UZXh0ID0gIlJHQigxNTUsMTU1LDE1NSlcblxuI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01:20.1317693+01:00&lt;/d3p1:LastUpdated&gt;&lt;d3p1:Script&gt;ZnJvbSBiYWNrZ3JvdW5kcyBpbXBvcnQgU2V0QmFja2dyb3VuZENvbG9yDQpTZXRCYWNrZ3JvdW5kQ29sb3IoU2hhcGUsMTU1LDE1NSwwKQ0KDQpTaGFwZS5UZXh0RnJhbWUuVGV4dFJhbmdlLlRleHQgPSAiU2V0QmFja2dyb3VuZENvbG9yKFNoYXBlLDE1NSwxNTUsMCki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6:59.4439165+00:00&lt;/d2p1:LastUpdated&gt;&lt;d2p1:Script&gt;ZnJvbSBUcmFuc2Zvcm1hdGlvbnMuc29ydGluZyBpbXBvcnQgU29ydFJvd3MNClNvcnRSb3dzKGJ5Q29sdW1uPTEpDQoNCk1hdHJpeC5MYWJlbCA9ICJTb3J0Um93cyhieUNvbHVtbj0xKSBzdXBwb3J0Ig0K&lt;/d2p1:Script&gt;&lt;/d2p1:PackagedScript&gt;&lt;/d2p1:Transformation&gt;&lt;/Query&gt;&lt;Version&gt;4.2.0.0&lt;/Version&gt;&lt;/ShapeLink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6:13.4434731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6:13.3553419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6:27.6891153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6:27.6252851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3:21:27.4696796+01:00&lt;/d3p1:LastUpdated&gt;&lt;d3p1:Script&gt;ZnJvbSBvdmVybGF5IGltcG9ydCBHZW5lcmF0ZU92ZXJsYXlBeGlzTGFiZWxzDQoNCkdlbmVyYXRlT3ZlcmxheUF4aXNMYWJlbHMo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09:36.8405242+01:00&lt;/d3p1:LastUpdated&gt;&lt;d3p1:Script&gt;ZnJvbSB0cmFmZmljbGlnaHRzIGltcG9ydCBTZXRUcmFmZmljTGlnaHRzDQpTZXRUcmFmZmljTGlnaHRzKDAuNCwwLjMpDQojU2V0VHJhZmZpY0xpZ2h0cygwLjMsMC4yKQ0KI1NldFRyYWZmaWNMaWdodHMoMC4yLDAuMS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6:49:32.2414724+01:00&lt;/d3p1:LastUpdated&gt;&lt;d3p1:Script&gt;ZnJvbSB0cmFmZmljbGlnaHRzIGltcG9ydCBTZXRUcmFmZmljTGlnaHRzDQojU2V0VHJhZmZpY0xpZ2h0cygwLjQsMC4zKQ0KU2V0VHJhZmZpY0xpZ2h0cygwLjMsMC4yKQ0KI1NldFRyYWZmaWNMaWdodHMoMC4yLDAuM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6:49:52.9776431+01:00&lt;/d3p1:LastUpdated&gt;&lt;d3p1:Script&gt;ZnJvbSAgdHJhZmZpY2xpZ2h0cyBpbXBvcnQgU2V0VHJhZmZpY0xpZ2h0cyANCiNTZXRUcmFmZmljTGlnaHRzKDAuNCwwLjMpDQojU2V0VHJhZmZpY0xpZ2h0cygwLjMsMC4yKQ0KU2V0VHJhZmZpY0xpZ2h0cygwLjIsMC4x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4-06T16:42:32.2049418+01:00&lt;/d3p1:LastUpdated&gt;&lt;d3p1:Script&gt;ZnJvbSB0cmFmZmljbGlnaHRzIGltcG9ydCBTZXRUcmFmZmljTGlnaHRzRnJvbU1hdHJpeA0KDQppbWFnZV9saXN0PSBbImdyZWVuYXJyb3cuanBnIiwiZ3JleWFycm93LmpwZyIsInJlZGFycm93LmpwZyJdDQpmb3Igcm93IGluIE1hdHJpeDoNCgljb2wgPSAyDQoJU2V0VHJhZmZpY0xpZ2h0c0Zyb21NYXRyaXgocm93Lk1lbWJlci5EYXRhSW5kZXggKyAxLCBjb2wrMSwgMC4yLCAwLjEsIFRhYmxl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4-06T16:42:32.1478581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28:13.492999+00:00&lt;/d2p1:LastUpdated&gt;&lt;d2p1:Script&gt;ZnJvbSBUcmFuc2Zvcm1hdGlvbnMuc29ydGluZyBpbXBvcnQgU29ydENvbHVtbnMNClNvcnRDb2x1bW5zKCkNCg0KTWF0cml4LkRlbGV0ZVJvdygxKQ0KDQp4PVtjWzBdLlZhbHVlIGZvciBjIGluIE1hdHJpeFswXV0NCk1hdHJpeC5MYWJlbCA9ICJTb3J0Q29sdW1ucygpIC0gZGVmYXVsdCAoIHZhbHMgZnJvbSByb3cgMSBvbmx5KVxuIiArIHN0cih4KQ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28:48.4156584+00:00&lt;/d2p1:LastUpdated&gt;&lt;d2p1:Script&gt;ZnJvbSBUcmFuc2Zvcm1hdGlvbnMuc29ydGluZyBpbXBvcnQgU29ydENvbHVtbnMNClNvcnRDb2x1bW5zKCkNCg0KTWF0cml4LkxhYmVsID0gIlNvcnRDb2x1bW5zKCkgc3VwcG9ydCINCk1hdHJpeC5EZWxldGVSb3coMSkNCg=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31:09.1683684+00:00&lt;/d2p1:LastUpdated&gt;&lt;d2p1:Script&gt;ZnJvbSBUcmFuc2Zvcm1hdGlvbnMuc29ydGluZyBpbXBvcnQgU29ydENvbHVtbnMNClNvcnRDb2x1bW5zKGJ5Um93PTEpDQpNYXRyaXguRGVsZXRlUm93KDApDQp4PVtjWzBdLlZhbHVlIGZvciBjIGluIE1hdHJpeFswXV0NCk1hdHJpeC5MYWJlbCA9ICJTb3J0Q29sdW1ucyhieVJvdz0xKVxuIiArIHN0cih4KQ0K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30:24.3146702+00:00&lt;/d2p1:LastUpdated&gt;&lt;d2p1:Script&gt;ZnJvbSBUcmFuc2Zvcm1hdGlvbnMuc29ydGluZyBpbXBvcnQgU29ydENvbHVtbnMNClNvcnRDb2x1bW5zKGJ5Um93PTEpDQoNCk1hdHJpeC5MYWJlbCA9ICJTb3J0Q29sdW1ucyhieVJvdz0xKSBzdXBwb3J0Ig0KTWF0cml4LkRlbGV0ZVJvdygwKQ0K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1364</Words>
  <Application>Microsoft Office PowerPoint</Application>
  <PresentationFormat>Widescreen</PresentationFormat>
  <Paragraphs>310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This PowerPoint should be refreshed using the installed scripts from Slides! 4.2, which can be found here:  $\RepSuite\Releases\4.2\Slides2\Templates\Scripts\Transformations  Note, some of the scripts may not have been installed by Slides, eg __init__.py, and sorting.py.    These may have been issued to the customer after installation, and should be placed into the folder before running refresh all.</vt:lpstr>
      <vt:lpstr>SortRows() - default ( vals from col 1 only)
['26%', '21%', '18%', '18%', '16%', '15%', '11%', '10%', '9%']</vt:lpstr>
      <vt:lpstr>SortRows(byColumn=1)
['40%', '21%', '20%', '19%', '17%', '13%', '10%', '7%', '6%']</vt:lpstr>
      <vt:lpstr>SortColumns() - default ( vals from row 1 only)
['26%', '21%', '18%', '18%', '16%', '15%', '11%', '10%', '9%']</vt:lpstr>
      <vt:lpstr>SortColumns(byRow=1)
['40%', '21%', '20%', '19%', '17%', '13%', '10%', '7%', '6%']</vt:lpstr>
      <vt:lpstr>BaseSummaryToSeriesHeadings['Top 2 (n=26%)', 'Bottom 2 (n=18%)', 'Strongly Agree (n=15%)', 'Agree (n=11%)', 'Somewhat Agree (n=16%)', 'Neither Disagree nor Agree (n=21%)', 'Somewhat Disagree (n=18%)', 'Disagree (n=9%)', 'Strongly Disagree (n=10%)']</vt:lpstr>
      <vt:lpstr>BaseSummaryToCategoryHeadings['Male (n=92)', 'Female (n=86)']</vt:lpstr>
      <vt:lpstr>BaseSummaryToTableRows['(n=26%)', '(n=18%)', '(n=15%)', '(n=11%)', '(n=16%)', '(n=21%)', '(n=18%)', '(n=9%)', '(n=10%)']</vt:lpstr>
      <vt:lpstr>TopNSummary(2) Top 2 - 12%</vt:lpstr>
      <vt:lpstr>TopNSummary(10) Strongly Disagree</vt:lpstr>
      <vt:lpstr>ColumnDifference(0,1)['-13.0', '22.0', '-9.0', '-4.0', '1.0', '-11.0', '2.0', '10.0', '11.0']</vt:lpstr>
      <vt:lpstr>RenumberSigTests()['Female A', 'Male B']</vt:lpstr>
      <vt:lpstr>NumberDownbreaks('...') 1...Top 2</vt:lpstr>
      <vt:lpstr>GetCsvVal(file, name) ['100', '100', '100']</vt:lpstr>
      <vt:lpstr>InsertRow(1, label = 'abc-row') - abc-row</vt:lpstr>
      <vt:lpstr>InsertColumn(1, label = 'abc-column') - abc-column</vt:lpstr>
      <vt:lpstr>UngroupRows()  - It is a great company to work for. : Level of Agreement - Male</vt:lpstr>
      <vt:lpstr>MergeRowsByLabel()  - ['26.1%', '12.8%', '27.6%', '31.2%', '34.8%', '33.3%', '37.0%', '32.5%']</vt:lpstr>
      <vt:lpstr>MergeColumnsByLabel()  - ['26.1%', '12.8%', '27.6%', '31.2%', '34.8%', '33.3%', '37.0%', '32.5%']</vt:lpstr>
      <vt:lpstr>NumberStatementsInMatrix() - 1. Male</vt:lpstr>
      <vt:lpstr>SetMatrixLabelToStatement(2) - Female</vt:lpstr>
      <vt:lpstr>SetBgImageAndSize(fileName)
Width: 27.8377
Height: 20.1583</vt:lpstr>
      <vt:lpstr>SetBgImage(fileName)
Width: 311.870
Height: 106.400</vt:lpstr>
      <vt:lpstr>PowerPoint Presentation</vt:lpstr>
      <vt:lpstr>Overlay example – TopNStackedColumnAlign  - column chart without reverse order</vt:lpstr>
      <vt:lpstr>Overlay example – TopNStackedColumnAlign - bar chart with reverse order</vt:lpstr>
      <vt:lpstr>Overlay example – GenerateOverlayAxisLabels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276</cp:revision>
  <dcterms:created xsi:type="dcterms:W3CDTF">2016-02-02T17:03:25Z</dcterms:created>
  <dcterms:modified xsi:type="dcterms:W3CDTF">2016-10-28T10:48:47Z</dcterms:modified>
</cp:coreProperties>
</file>