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89.xml" ContentType="application/vnd.openxmlformats-officedocument.presentationml.tags+xml"/>
  <Override PartName="/ppt/tags/tag190.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1.xml" ContentType="application/vnd.openxmlformats-officedocument.presentationml.tags+xml"/>
  <Override PartName="/ppt/tags/tag192.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tags/tag196.xml" ContentType="application/vnd.openxmlformats-officedocument.presentationml.tags+xml"/>
  <Override PartName="/ppt/tags/tag197.xml" ContentType="application/vnd.openxmlformats-officedocument.presentationml.tags+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tags/tag198.xml" ContentType="application/vnd.openxmlformats-officedocument.presentationml.tags+xml"/>
  <Override PartName="/ppt/tags/tag199.xml" ContentType="application/vnd.openxmlformats-officedocument.presentationml.tags+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270" r:id="rId27"/>
    <p:sldId id="271" r:id="rId28"/>
    <p:sldId id="320" r:id="rId29"/>
    <p:sldId id="272" r:id="rId30"/>
    <p:sldId id="370" r:id="rId31"/>
    <p:sldId id="369" r:id="rId32"/>
    <p:sldId id="273" r:id="rId33"/>
    <p:sldId id="274" r:id="rId34"/>
    <p:sldId id="275" r:id="rId35"/>
    <p:sldId id="276" r:id="rId36"/>
    <p:sldId id="277" r:id="rId37"/>
    <p:sldId id="368" r:id="rId38"/>
    <p:sldId id="278" r:id="rId39"/>
    <p:sldId id="279" r:id="rId40"/>
    <p:sldId id="280" r:id="rId41"/>
    <p:sldId id="281" r:id="rId42"/>
    <p:sldId id="282" r:id="rId43"/>
    <p:sldId id="283" r:id="rId44"/>
    <p:sldId id="284" r:id="rId45"/>
    <p:sldId id="285" r:id="rId46"/>
    <p:sldId id="329" r:id="rId47"/>
    <p:sldId id="330" r:id="rId48"/>
    <p:sldId id="286" r:id="rId49"/>
    <p:sldId id="331" r:id="rId50"/>
    <p:sldId id="332" r:id="rId51"/>
    <p:sldId id="333" r:id="rId52"/>
    <p:sldId id="334" r:id="rId53"/>
    <p:sldId id="335" r:id="rId54"/>
    <p:sldId id="336" r:id="rId55"/>
    <p:sldId id="341" r:id="rId56"/>
    <p:sldId id="338" r:id="rId57"/>
    <p:sldId id="342" r:id="rId58"/>
    <p:sldId id="340" r:id="rId59"/>
    <p:sldId id="358" r:id="rId60"/>
    <p:sldId id="359" r:id="rId61"/>
    <p:sldId id="360" r:id="rId62"/>
    <p:sldId id="364" r:id="rId63"/>
    <p:sldId id="287" r:id="rId64"/>
    <p:sldId id="292" r:id="rId65"/>
    <p:sldId id="293" r:id="rId66"/>
    <p:sldId id="294" r:id="rId67"/>
    <p:sldId id="299" r:id="rId68"/>
    <p:sldId id="300" r:id="rId69"/>
    <p:sldId id="301" r:id="rId70"/>
    <p:sldId id="343" r:id="rId71"/>
    <p:sldId id="347" r:id="rId72"/>
    <p:sldId id="298" r:id="rId73"/>
    <p:sldId id="348" r:id="rId74"/>
    <p:sldId id="349" r:id="rId75"/>
    <p:sldId id="350" r:id="rId76"/>
    <p:sldId id="351" r:id="rId77"/>
    <p:sldId id="352" r:id="rId78"/>
    <p:sldId id="353" r:id="rId79"/>
    <p:sldId id="354" r:id="rId80"/>
    <p:sldId id="355" r:id="rId81"/>
    <p:sldId id="356" r:id="rId82"/>
    <p:sldId id="357" r:id="rId83"/>
    <p:sldId id="361" r:id="rId84"/>
    <p:sldId id="362" r:id="rId85"/>
    <p:sldId id="363" r:id="rId86"/>
    <p:sldId id="367" r:id="rId87"/>
    <p:sldId id="307" r:id="rId88"/>
    <p:sldId id="324" r:id="rId89"/>
    <p:sldId id="321" r:id="rId90"/>
    <p:sldId id="322" r:id="rId91"/>
    <p:sldId id="323" r:id="rId92"/>
  </p:sldIdLst>
  <p:sldSz cx="12192000" cy="6858000"/>
  <p:notesSz cx="6858000" cy="91440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tr.format_percent_as_whole_number()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26.1</c:v>
                </c:pt>
                <c:pt idx="1">
                  <c:v>12.8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Bottom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18.5</c:v>
                </c:pt>
                <c:pt idx="1">
                  <c:v>39.5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Strongly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15.2</c:v>
                </c:pt>
                <c:pt idx="1">
                  <c:v>5.8</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10.9</c:v>
                </c:pt>
                <c:pt idx="1">
                  <c:v>7.0000000000000009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16.3</c:v>
                </c:pt>
                <c:pt idx="1">
                  <c:v>17.399999999999999</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Neither Disagree nor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20.7</c:v>
                </c:pt>
                <c:pt idx="1">
                  <c:v>10.5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18.5</c:v>
                </c:pt>
                <c:pt idx="1">
                  <c:v>19.8</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8.6999999999999993</c:v>
                </c:pt>
                <c:pt idx="1">
                  <c:v>18.600000000000001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9.8000000000000007</c:v>
                </c:pt>
                <c:pt idx="1">
                  <c:v>20.9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tr.format_whole_number_as_percent()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0.26100000000000001</c:v>
                </c:pt>
                <c:pt idx="1">
                  <c:v>0.128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Bottom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0.185</c:v>
                </c:pt>
                <c:pt idx="1">
                  <c:v>0.39500000000000002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Strongly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0.152</c:v>
                </c:pt>
                <c:pt idx="1">
                  <c:v>5.7999999999999996E-2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0.109</c:v>
                </c:pt>
                <c:pt idx="1">
                  <c:v>7.0000000000000007E-2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0.16300000000000001</c:v>
                </c:pt>
                <c:pt idx="1">
                  <c:v>0.17399999999999999</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Neither Disagree nor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0.20699999999999999</c:v>
                </c:pt>
                <c:pt idx="1">
                  <c:v>0.105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0.185</c:v>
                </c:pt>
                <c:pt idx="1">
                  <c:v>0.19800000000000001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8.6999999999999994E-2</c:v>
                </c:pt>
                <c:pt idx="1">
                  <c:v>0.18600000000000003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9.8000000000000004E-2</c:v>
                </c:pt>
                <c:pt idx="1">
                  <c:v>0.20899999999999999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0.32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39%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41%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23%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16% </a:t>
                    </a:r>
                    <a:r>
                      <a:rPr lang="en-US">
                        <a:solidFill>
                          <a:srgbClr val="000000"/>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0.32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39%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41%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23%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16% </a:t>
                    </a:r>
                    <a:r>
                      <a:rPr lang="en-US">
                        <a:solidFill>
                          <a:srgbClr val="FFFFFF"/>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tr.sort_rows(client_name = _client_name) - blank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['Top 2', '',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tr.sort_rows(descending=False)
</a:t>
            </a:r>
            <a:endParaRPr lang="en-US" dirty="0"/>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 one group: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tr.sort_columns(descending=False)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 '', 'Base', 'Under 20', '20-25', '25-35', '35-45', '45-55', '55 Plus']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24/11/2016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24/11/2016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24/11/2016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24/11/2016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chart" Target="../charts/chart61.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chart" Target="../charts/chart6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chart" Target="../charts/chart6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chart" Target="../charts/chart6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7.xml"/><Relationship Id="rId1" Type="http://schemas.openxmlformats.org/officeDocument/2006/relationships/tags" Target="../tags/tag196.xml"/><Relationship Id="rId4" Type="http://schemas.openxmlformats.org/officeDocument/2006/relationships/chart" Target="../charts/chart65.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chart" Target="../charts/char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442896617"/>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146927449"/>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tr.insert_topN_into_series(4):
Top 4 52%</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208875896"/>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956064582"/>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6887360"/>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161665349"/>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a:t>tr.del_base_category() :
Before: ['Base', 'Male', 'Female']
After: ['Male', 'Female']</a:t>
            </a:r>
            <a:endParaRPr lang="en-GB" sz="1600" dirty="0"/>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
['Female']</a:t>
            </a:r>
            <a:endParaRPr lang="en-GB" sz="1600" dirty="0"/>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2063986832"/>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822097907"/>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60763047"/>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tr.format_percent_as_whole_number</a:t>
            </a:r>
            <a:r>
              <a:rPr lang="en-GB" sz="1600" dirty="0"/>
              <a:t>() :
['26', '13', '19', '40', '15', '6', '11', '7', '16', '17', '21', '11', '19', '20', '9', '19', '10', '21']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3508198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tr.format_whole_number_as_percent</a:t>
            </a:r>
            <a:r>
              <a:rPr lang="en-GB" sz="1600" dirty="0"/>
              <a:t>() :
['26%', '13%', '19%', '40%', '15%', '6%', '11%', '7%', '16%', '17%', '21%', '11%', '19%', '20%', '9%', '19%', '10%', '21%']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9198993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82577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a:t>tr.category_difference(a,b) :
['-0.89', '-13.3%', '21.0%', '-9.4%', '-3.9%', '1.1%', '-10.2%', '1.3%', '9.9%', '11.1%']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6109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17831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0546907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83565753"/>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60471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black</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45790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default (white)</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4788504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731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5821237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053322243"/>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3148196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0994223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4507717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87484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049459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64857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97245904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9762725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681062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864271556"/>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36340960"/>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70882257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318186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72960"/>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463971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2876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740633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016772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59308762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404939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266332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9802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10393"/>
            <a:ext cx="9144000" cy="2164359"/>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67142429"/>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8779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44580131"/>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0274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60917989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2130837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924198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86059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3561939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0869471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a:solidFill>
                  <a:schemeClr val="accent1"/>
                </a:solidFill>
              </a:rPr>
              <a:t>set_series_groups_formatted_labels(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49220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32308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8062486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71218946"/>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by_row = 1 ( vals from row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813671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063934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86353046"/>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3"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3081515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680359"/>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86433"/>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4348313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10751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877033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35511369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1021708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13600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multiple tables,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8678622"/>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61168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6724518"/>
              </p:ex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19432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79356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a:t>tr.del_base_series() :
Before: ['Base', 'Average Score (0 is Neutral)', 'Top 2', 'Bottom 2']
After: ['Average Score (0 is Neutral)', 'Top 2', 'Bottom 2']</a:t>
            </a:r>
            <a:endParaRPr lang="en-GB" sz="1200" dirty="0"/>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
['Average Score (0 is Neutral)', 'Bottom 2', 'Strongly Agree', 'Agree', 'Somewhat Agree', 'Neither Disagree nor Agree', 'Somewhat Disagree', 'Disagree', 'Strongly Disagree']</a:t>
            </a:r>
            <a:endParaRPr lang="en-GB" sz="1200" dirty="0"/>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bad parameter - not a list:
['Average Score (0 is Neutral)', 'Top 2', 'Bottom 2', 'Strongly Agree', 'Agree', 'Somewhat Agree', 'Neither Disagree nor Agree', 'Somewhat Disagree', 'Disagree', 'Strongly Disagree']</a:t>
            </a:r>
            <a:endParaRPr lang="en-GB" sz="1200" dirty="0"/>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2','Bottom 2']):
['Average Score (0 is Neutral)', 'Strongly Agree', 'Agree', 'Somewhat Agree', 'Neither Disagree nor Agree', 'Somewhat Disagree', 'Disagree', 'Strongly Disagree']</a:t>
            </a:r>
            <a:endParaRPr lang="en-GB" sz="1200" dirty="0"/>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2X','Bottom 2']):
['Average Score (0 is Neutral)', 'Top 2', 'Strongly Agree', 'Agree', 'Somewhat Agree', 'Neither Disagree nor Agree', 'Somewhat Disagree', 'Disagree', 'Strongly Disagree']</a:t>
            </a:r>
            <a:endParaRPr lang="en-GB" sz="1200" dirty="0"/>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 bad parameter -blank: 
['Average Score (0 is Neutral)', 'Top 2', 'Bottom 2']
 and tr.del_series([]) bad parameter -blank list: 
['Average Score (0 is Neutral)', 'Top 2', 'Bottom 2']</a:t>
            </a:r>
            <a:endParaRPr lang="en-GB" sz="1200" dirty="0"/>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tr.del_base_series('Total','Base']) :
Before: ['Base', 'Total', 'Top 2', 'Bottom 2']
After: ['Top 2', 'Bottom 2']</a:t>
            </a:r>
            <a:endParaRPr lang="en-GB" sz="1200" dirty="0"/>
          </a:p>
        </p:txBody>
      </p:sp>
    </p:spTree>
    <p:extLst>
      <p:ext uri="{BB962C8B-B14F-4D97-AF65-F5344CB8AC3E}">
        <p14:creationId xmlns:p14="http://schemas.microsoft.com/office/powerpoint/2010/main" val="13088559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9567825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1193722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49:25.680330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JsYWNrIg==&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44.5665869+01:00&lt;/d3p1:LastUpdated&gt;&lt;d3p1:Script&gt;aW1wb3J0IGNoYXJ0cw0KY2hhcnRzLmNvbnZlcnRfZ2x5cGhzX3RvX2NvbG9yX3dpbmdkaW5ncyhDaGFydCwgcmdiPVswLDAsMF0p&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44.4715927+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31.152531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RlZmF1bHQgKHdoaXRlKSI=&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06.9940083+01: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06.896276+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0:53:04.9450437+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11:36.004065+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1:23:51.0669168+01:00&lt;/d2p1:LastUpdated&gt;&lt;d2p1:Script&gt;aW1wb3J0IHRyYW5zZm9ybWF0aW9ucwkNCnRyID0gdHJhbnNmb3JtYXRpb25zLk1hdHJpeE1hbmlwdWxhdG9yKE1hdHJpeCkNCl9maWxlX25hbWUgPSAidHJhbnNmb3JtYXRpb25zXFx1dGlsc1xcZmlsZV9uYW1lLnR4dCINCnRyLnNvcnRfY29sdW1ucyhmaWxlX25hbWUgPSBfZmlsZV9uYW1lKQ0KTWF0cml4LkxhYmVsID0gInRyLnNvcnRfY29sdW1ucyhmaWxlX25hbWUgPSBfZmlsZV9uYW1lKSAtIFN0cm9uZ2x5IEFncmVlIGF0IGVuZFxuIg0KZm9yIGkgaW4gcmV2ZXJzZWQocmFuZ2UoMSxNYXRyaXguQ291bnQpKToNCglNYXRyaXguRGVsZXRlUm93KGkp&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18:34.1993003+00:00&lt;/d2p1:LastUpdated&gt;&lt;d2p1:Script&gt;aW1wb3J0IHRyYW5zZm9ybWF0aW9ucw0KdHIgPSB0cmFuc2Zvcm1hdGlvbnMuTWF0cml4TWFuaXB1bGF0b3IoTWF0cml4KQ0KcHJpbnQgZGlyKHRyKQ0KdHIuZm9ybWF0X3BlcmNlbnRfYXNfd2hvbGVfbnVtYmVyKCkNCg0KTWF0cml4LkxhYmVsID0gInRyLmZvcm1hdF9wZXJjZW50X2FzX3dob2xlX251bWJlcigpIDpcbiIgKyBzdHIodHIuZ2V0X2RhdGFfdmFsdWVzKCkp&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2:15.8113285+00:00&lt;/d2p1:LastUpdated&gt;&lt;d2p1:Script&gt;aW1wb3J0IHRyYW5zZm9ybWF0aW9ucw0KdHIgPSB0cmFuc2Zvcm1hdGlvbnMuTWF0cml4TWFuaXB1bGF0b3IoTWF0cml4KQ0KcHJpbnQgZGlyKHRyKQ0KdHIuZm9ybWF0X3BlcmNlbnRfYXNfd2hvbGVfbnVtYmVyKCkNCk1hdHJpeC5MYWJlbCA9ICJ0ci5mb3JtYXRfcGVyY2VudF9hc193aG9sZV9udW1iZXIo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0:02.7123067+00:00&lt;/d2p1:LastUpdated&gt;&lt;d2p1:Script&gt;aW1wb3J0IHRyYW5zZm9ybWF0aW9ucw0KdHIgPSB0cmFuc2Zvcm1hdGlvbnMuTWF0cml4TWFuaXB1bGF0b3IoTWF0cml4KQ0KDQp0ci5mb3JtYXRfcGVyY2VudF9hc193aG9sZV9udW1iZXIoKQ0KdHIuZm9ybWF0X3dob2xlX251bWJlcl9hc19wZXJjZW50KCkNCg0KTWF0cml4LkxhYmVsID0gInRyLmZvcm1hdF93aG9sZV9udW1iZXJfYXNfcGVyY2VudC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2:49.0102442+00:00&lt;/d2p1:LastUpdated&gt;&lt;d2p1:Script&gt;DQppbXBvcnQgdHJhbnNmb3JtYXRpb25zDQp0ciA9IHRyYW5zZm9ybWF0aW9ucy5NYXRyaXhNYW5pcHVsYXRvcihNYXRyaXgpDQoNCnRyLmZvcm1hdF9wZXJjZW50X2FzX3dob2xlX251bWJlcigpDQp0ci5mb3JtYXRfd2hvbGVfbnVtYmVyX2FzX3BlcmNlbnQoKQ0KTWF0cml4LkxhYmVsID0gInRyLmZvcm1hdF93aG9sZV9udW1iZXJfYXNfcGVyY2VudCgpIg0KDQo=&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10736</TotalTime>
  <Words>2091</Words>
  <Application>Microsoft Office PowerPoint</Application>
  <PresentationFormat>Widescreen</PresentationFormat>
  <Paragraphs>410</Paragraphs>
  <Slides>91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tr.format_percent_as_whole_number() :
['26', '13', '19', '40', '15', '6', '11', '7', '16', '17', '21', '11', '19', '20', '9', '19', '10', '21']</vt:lpstr>
      <vt:lpstr>tr.format_whole_number_as_percent() :
['26%', '13%', '19%', '40%', '15%', '6%', '11%', '7%', '16%', '17%', '21%', '11%', '19%', '20%', '9%', '19%', '10%', '21%']</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 set wingdings to black</vt:lpstr>
      <vt:lpstr>tr.convert_significant_results_to_arrows():
['0.32', '-0.47', '39%', '20%', '28%', '41%', '23%', '13%', '16%', '7%', '10%', '14%', '12%', '13%', '11%', '13%', '16%', '22%', '12%', '19%'] set wingdings to default (white)</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230</cp:revision>
  <dcterms:created xsi:type="dcterms:W3CDTF">2016-02-02T17:03:25Z</dcterms:created>
  <dcterms:modified xsi:type="dcterms:W3CDTF">2016-11-24T15:23:01Z</dcterms:modified>
</cp:coreProperties>
</file>