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2.xml" ContentType="application/vnd.openxmlformats-officedocument.presentationml.tags+xml"/>
  <Override PartName="/ppt/tags/tag193.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194.xml" ContentType="application/vnd.openxmlformats-officedocument.presentationml.tags+xml"/>
  <Override PartName="/ppt/tags/tag195.xml" ContentType="application/vnd.openxmlformats-officedocument.presentationml.tags+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371" r:id="rId10"/>
    <p:sldId id="259" r:id="rId11"/>
    <p:sldId id="260" r:id="rId12"/>
    <p:sldId id="261" r:id="rId13"/>
    <p:sldId id="372" r:id="rId14"/>
    <p:sldId id="317" r:id="rId15"/>
    <p:sldId id="263" r:id="rId16"/>
    <p:sldId id="264" r:id="rId17"/>
    <p:sldId id="269" r:id="rId18"/>
    <p:sldId id="318" r:id="rId19"/>
    <p:sldId id="313" r:id="rId20"/>
    <p:sldId id="328" r:id="rId21"/>
    <p:sldId id="370" r:id="rId22"/>
    <p:sldId id="266" r:id="rId23"/>
    <p:sldId id="267" r:id="rId24"/>
    <p:sldId id="268" r:id="rId25"/>
    <p:sldId id="319" r:id="rId26"/>
    <p:sldId id="270" r:id="rId27"/>
    <p:sldId id="271" r:id="rId28"/>
    <p:sldId id="320" r:id="rId29"/>
    <p:sldId id="369" r:id="rId30"/>
    <p:sldId id="273" r:id="rId31"/>
    <p:sldId id="274" r:id="rId32"/>
    <p:sldId id="275" r:id="rId33"/>
    <p:sldId id="276" r:id="rId34"/>
    <p:sldId id="385" r:id="rId35"/>
    <p:sldId id="386" r:id="rId36"/>
    <p:sldId id="278" r:id="rId37"/>
    <p:sldId id="279" r:id="rId38"/>
    <p:sldId id="280" r:id="rId39"/>
    <p:sldId id="281" r:id="rId40"/>
    <p:sldId id="355" r:id="rId41"/>
    <p:sldId id="283" r:id="rId42"/>
    <p:sldId id="284" r:id="rId43"/>
    <p:sldId id="285"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73" r:id="rId58"/>
    <p:sldId id="379" r:id="rId59"/>
    <p:sldId id="380" r:id="rId60"/>
    <p:sldId id="381" r:id="rId61"/>
    <p:sldId id="287" r:id="rId62"/>
    <p:sldId id="292" r:id="rId63"/>
    <p:sldId id="293" r:id="rId64"/>
    <p:sldId id="356" r:id="rId65"/>
    <p:sldId id="299" r:id="rId66"/>
    <p:sldId id="300" r:id="rId67"/>
    <p:sldId id="301" r:id="rId68"/>
    <p:sldId id="357" r:id="rId69"/>
    <p:sldId id="358" r:id="rId70"/>
    <p:sldId id="359" r:id="rId71"/>
    <p:sldId id="345" r:id="rId72"/>
    <p:sldId id="360" r:id="rId73"/>
    <p:sldId id="361" r:id="rId74"/>
    <p:sldId id="362" r:id="rId75"/>
    <p:sldId id="363" r:id="rId76"/>
    <p:sldId id="364" r:id="rId77"/>
    <p:sldId id="365" r:id="rId78"/>
    <p:sldId id="366" r:id="rId79"/>
    <p:sldId id="367" r:id="rId80"/>
    <p:sldId id="368" r:id="rId81"/>
    <p:sldId id="376" r:id="rId82"/>
    <p:sldId id="382" r:id="rId83"/>
    <p:sldId id="383" r:id="rId84"/>
    <p:sldId id="384" r:id="rId85"/>
    <p:sldId id="307" r:id="rId86"/>
    <p:sldId id="324" r:id="rId87"/>
    <p:sldId id="321" r:id="rId88"/>
    <p:sldId id="322" r:id="rId89"/>
    <p:sldId id="323" r:id="rId90"/>
  </p:sldIdLst>
  <p:sldSz cx="12192000" cy="6858000"/>
  <p:notesSz cx="6858000" cy="9144000"/>
  <p:custDataLst>
    <p:tags r:id="rId9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0.32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39%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41%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23%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16% </a:t>
                    </a:r>
                    <a:r>
                      <a:rPr lang="en-US">
                        <a:solidFill>
                          <a:srgbClr val="000000"/>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0.32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39%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41%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23%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16% </a:t>
                    </a:r>
                    <a:r>
                      <a:rPr lang="en-US">
                        <a:solidFill>
                          <a:srgbClr val="FFFFFF"/>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_client_name) - blank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8291-4D47-919E-02C08F3AD151}"/>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8291-4D47-919E-02C08F3AD151}"/>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8291-4D47-919E-02C08F3AD151}"/>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8291-4D47-919E-02C08F3AD151}"/>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8291-4D47-919E-02C08F3AD151}"/>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8291-4D47-919E-02C08F3AD151}"/>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8291-4D47-919E-02C08F3AD151}"/>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8291-4D47-919E-02C08F3AD15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45-55</c:v>
                </c:pt>
                <c:pt idx="5">
                  <c:v>35-45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27/10/2016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27/10/2016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27/10/2016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27/10/2016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chart" Target="../charts/chart6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chart" Target="../charts/chart6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chart" Target="../charts/chart63.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chart" Target="../charts/chart6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895166846"/>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702976184"/>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dirty="0" err="1">
                <a:solidFill>
                  <a:schemeClr val="accent1"/>
                </a:solidFill>
              </a:rPr>
              <a:t>tr.insert_topN_into_series</a:t>
            </a:r>
            <a:r>
              <a:rPr lang="en-GB" sz="2400" dirty="0">
                <a:solidFill>
                  <a:schemeClr val="accent1"/>
                </a:solidFill>
              </a:rPr>
              <a:t>(4):
Top 4 52%</a:t>
            </a:r>
          </a:p>
        </p:txBody>
      </p:sp>
      <p:graphicFrame>
        <p:nvGraphicFramePr>
          <p:cNvPr id="5" name="Chart 4"/>
          <p:cNvGraphicFramePr/>
          <p:nvPr>
            <p:custDataLst>
              <p:tags r:id="rId2"/>
            </p:custDataLs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6981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95250146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dirty="0" err="1"/>
              <a:t>tr.get_category_labels</a:t>
            </a:r>
            <a:r>
              <a:rPr lang="en-GB" sz="1600" dirty="0"/>
              <a:t>() :
['Male', 'Female']</a:t>
            </a:r>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tr.get_category_base_summary</a:t>
            </a:r>
            <a:r>
              <a:rPr lang="en-GB" sz="1600" dirty="0"/>
              <a:t>() :
Male: 92, Female: 86</a:t>
            </a:r>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tr.get_category_labels</a:t>
            </a:r>
            <a:r>
              <a:rPr lang="en-GB" sz="1600" dirty="0"/>
              <a:t>() with values formatted using labels module:
['Male (n = 92)', 'Female (n = 86)']</a:t>
            </a:r>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3385621988"/>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4123742260"/>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dirty="0" err="1"/>
              <a:t>tr.del_base_category</a:t>
            </a:r>
            <a:r>
              <a:rPr lang="en-GB" sz="1600" dirty="0"/>
              <a:t>() :
Before: ['Base', 'Male', 'Female']
After: ['Male', 'Female']</a:t>
            </a:r>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tr.del_categories</a:t>
            </a:r>
            <a:r>
              <a:rPr lang="en-GB" sz="1600" dirty="0"/>
              <a:t>(['Male']) :
['Female']</a:t>
            </a:r>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tr.del_base_category</a:t>
            </a:r>
            <a:r>
              <a:rPr lang="en-GB" sz="1600" dirty="0"/>
              <a:t>(['</a:t>
            </a:r>
            <a:r>
              <a:rPr lang="en-GB" sz="1600" dirty="0" err="1"/>
              <a:t>Total','Base</a:t>
            </a:r>
            <a:r>
              <a:rPr lang="en-GB" sz="1600" dirty="0"/>
              <a:t>']) :
Before: ['Base', 'Total', 'Female']
After: ['Female']</a:t>
            </a:r>
          </a:p>
        </p:txBody>
      </p:sp>
    </p:spTree>
    <p:extLst>
      <p:ext uri="{BB962C8B-B14F-4D97-AF65-F5344CB8AC3E}">
        <p14:creationId xmlns:p14="http://schemas.microsoft.com/office/powerpoint/2010/main" val="44098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111104865"/>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375983485"/>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17926631"/>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tr.category_difference</a:t>
            </a:r>
            <a:r>
              <a:rPr lang="en-GB" sz="1600" dirty="0"/>
              <a:t>(</a:t>
            </a:r>
            <a:r>
              <a:rPr lang="en-GB" sz="1600" dirty="0" err="1"/>
              <a:t>a,b</a:t>
            </a:r>
            <a:r>
              <a:rPr lang="en-GB" sz="1600" dirty="0"/>
              <a:t>) :
['-0.89', '-13.3%', '21.0%', '-9.4%', '-3.9%', '1.1%', '-10.2%', '1.3%', '9.9%', '11.1%']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5340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tr.get_series_group_labels</a:t>
            </a:r>
            <a:r>
              <a:rPr lang="en-GB" sz="1600" dirty="0"/>
              <a:t>() :
['It is a great company to work for. : Level of Agreement', 'The company makes excellent products. : Level of Agreement']</a:t>
            </a:r>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7281108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449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9567807"/>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8000082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tr.convert_significant_results_to_arrows</a:t>
            </a:r>
            <a:r>
              <a:rPr lang="en-GB" sz="1600" dirty="0"/>
              <a:t>():
['0.32', '-0.47', '39%', '20%', '28%', '41%', '23%', '13%', '16%', '7%', '10%', '14%', '12%', '13%', '11%', '13%', '16%', '22%', '12%', '19%'] set wingdings to black</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1310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tr.convert_significant_results_to_arrows</a:t>
            </a:r>
            <a:r>
              <a:rPr lang="en-GB" sz="1600" dirty="0"/>
              <a:t>():
['0.32', '-0.47', '39%', '20%', '28%', '41%', '23%', '13%', '16%', '7%', '10%', '14%', '12%', '13%', '11%', '13%', '16%', '22%', '12%', '19%'] set wingdings to default (white)</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976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7655350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360449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49874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74770891"/>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420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037068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375488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317731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1622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3693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a:t>
            </a:r>
            <a:r>
              <a:rPr lang="en-GB" sz="1600" dirty="0" err="1"/>
              <a:t>by_column</a:t>
            </a:r>
            <a:r>
              <a:rPr lang="en-GB" sz="1600" dirty="0"/>
              <a:t> = 1, </a:t>
            </a:r>
            <a:r>
              <a:rPr lang="en-GB" sz="1600" dirty="0" err="1"/>
              <a:t>using_cell_value</a:t>
            </a:r>
            <a:r>
              <a:rPr lang="en-GB" sz="1600" dirty="0"/>
              <a:t> = 0, descending = False, </a:t>
            </a:r>
            <a:r>
              <a:rPr lang="en-GB" sz="1600" dirty="0" err="1"/>
              <a:t>file_name</a:t>
            </a:r>
            <a:r>
              <a:rPr lang="en-GB" sz="1600" dirty="0"/>
              <a:t> = Strongly Agree,  </a:t>
            </a:r>
            <a:r>
              <a:rPr lang="en-GB" sz="1600" dirty="0" err="1"/>
              <a:t>client_name</a:t>
            </a:r>
            <a:r>
              <a:rPr lang="en-GB" sz="1600" dirty="0"/>
              <a:t> = Disagree)
['19%', '7%', '10%', '13%', '17%', '20%', '21%', '40%', '6%']</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6418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592105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71662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 - </a:t>
            </a:r>
            <a:r>
              <a:rPr lang="en-GB" sz="1600" dirty="0" err="1"/>
              <a:t>by_column</a:t>
            </a:r>
            <a:r>
              <a:rPr lang="en-GB" sz="1600" dirty="0"/>
              <a:t> = 1 ( </a:t>
            </a:r>
            <a:r>
              <a:rPr lang="en-GB" sz="1600" dirty="0" err="1"/>
              <a:t>vals</a:t>
            </a:r>
            <a:r>
              <a:rPr lang="en-GB" sz="1600" dirty="0"/>
              <a:t> from col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2206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90250955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949217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043325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68284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199010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274246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911692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428844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7055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3026985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 selections, </a:t>
            </a:r>
            <a:r>
              <a:rPr lang="en-GB" sz="1600" dirty="0" err="1"/>
              <a:t>eg</a:t>
            </a:r>
            <a:r>
              <a:rPr lang="en-GB" sz="1600" dirty="0"/>
              <a:t> Top 2 summary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4851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5560"/>
            <a:ext cx="9144000" cy="2139192"/>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6791795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4873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tr.sort_rows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8077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980711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350668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55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2028675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5909407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8990887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91942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753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dirty="0" err="1">
                <a:solidFill>
                  <a:schemeClr val="accent1"/>
                </a:solidFill>
              </a:rPr>
              <a:t>set_series_groups_formatted_labels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dirty="0"/>
                        <a:t>Top 2</a:t>
                      </a:r>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dirty="0"/>
                        <a:t>31.4%</a:t>
                      </a:r>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7263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44123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91960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tr.sort_columns</a:t>
            </a:r>
            <a:r>
              <a:rPr lang="en-GB" sz="1600" dirty="0"/>
              <a:t>() - </a:t>
            </a:r>
            <a:r>
              <a:rPr lang="en-GB" sz="1600" dirty="0" err="1"/>
              <a:t>by_row</a:t>
            </a:r>
            <a:r>
              <a:rPr lang="en-GB" sz="1600" dirty="0"/>
              <a:t> = 1 ( </a:t>
            </a:r>
            <a:r>
              <a:rPr lang="en-GB" sz="1600" dirty="0" err="1"/>
              <a:t>vals</a:t>
            </a:r>
            <a:r>
              <a:rPr lang="en-GB" sz="1600" dirty="0"/>
              <a:t> from row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67703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2776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7"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751946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9682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6544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46800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405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016118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1465160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tables, </a:t>
            </a:r>
            <a:r>
              <a:rPr lang="en-GB" sz="1600" dirty="0" err="1"/>
              <a:t>eg</a:t>
            </a:r>
            <a:r>
              <a:rPr lang="en-GB" sz="1600" dirty="0"/>
              <a:t> Top 2 summary 
</a:t>
            </a:r>
            <a:r>
              <a:rPr lang="en-GB" sz="1600" dirty="0" err="1"/>
              <a:t>tr.sort_columns</a:t>
            </a:r>
            <a:r>
              <a:rPr lang="en-GB" sz="1600" dirty="0"/>
              <a:t>():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48883493"/>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7457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a:t>Sorting between multiple tables, when more than one column selected per group 
tr.sort_columns(), with merge columns enabled: 
Top 2: 26%, Top 2: 29%, Top 2: 39%, Bottom 2: 18%, Bottom 2: 20%, Bottom 2: 24%, Bottom 2: 28%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37295771"/>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6422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tr.sort_columns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70830704"/>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3319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13871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6146175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438109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dirty="0" err="1"/>
              <a:t>tr.del_base_series</a:t>
            </a:r>
            <a:r>
              <a:rPr lang="en-GB" sz="1200" dirty="0"/>
              <a:t>() :
Before: ['Base', 'Average Score (0 is Neutral)', 'Top 2', 'Bottom 2']
After: ['Average Score (0 is Neutral)', 'Top 2', 'Bottom 2']</a:t>
            </a:r>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
['Average Score (0 is Neutral)', 'Bottom 2', 'Strongly Agree', 'Agree', 'Somewhat Agree', 'Neither Disagree nor Agree', 'Somewhat Disagree', 'Disagree', 'Strongly Disagree']</a:t>
            </a:r>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bad parameter - not a list:
['Average Score (0 is Neutral)', 'Top 2', 'Bottom 2', 'Strongly Agree', 'Agree', 'Somewhat Agree', 'Neither Disagree nor Agree', 'Somewhat Disagree', 'Disagree', 'Strongly Disagree']</a:t>
            </a:r>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2','Bottom 2']):
['Average Score (0 is Neutral)', 'Strongly Agree', 'Agree', 'Somewhat Agree', 'Neither Disagree nor Agree', 'Somewhat Disagree', 'Disagree', 'Strongly Disagree']</a:t>
            </a:r>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2X','Bottom 2']):
['Average Score (0 is Neutral)', 'Top 2', 'Strongly Agree', 'Agree', 'Somewhat Agree', 'Neither Disagree nor Agree', 'Somewhat Disagree', 'Disagree', 'Strongly Disagree']</a:t>
            </a:r>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 bad parameter -blank: 
['Average Score (0 is Neutral)', 'Top 2', 'Bottom 2']
 and </a:t>
            </a:r>
            <a:r>
              <a:rPr lang="en-GB" sz="1200" dirty="0" err="1"/>
              <a:t>tr.del_series</a:t>
            </a:r>
            <a:r>
              <a:rPr lang="en-GB" sz="1200" dirty="0"/>
              <a:t>([]) bad parameter -blank list: 
['Average Score (0 is Neutral)', 'Top 2', 'Bottom 2']</a:t>
            </a:r>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tr.del_base_series</a:t>
            </a:r>
            <a:r>
              <a:rPr lang="en-GB" sz="1200" dirty="0"/>
              <a:t>('</a:t>
            </a:r>
            <a:r>
              <a:rPr lang="en-GB" sz="1200" dirty="0" err="1"/>
              <a:t>Total','Base</a:t>
            </a:r>
            <a:r>
              <a:rPr lang="en-GB" sz="1200" dirty="0"/>
              <a:t>']) :
Before: ['Base', 'Total', 'Top 2', 'Bottom 2']
After: ['Top 2', 'Bottom 2']</a:t>
            </a:r>
          </a:p>
        </p:txBody>
      </p:sp>
    </p:spTree>
    <p:extLst>
      <p:ext uri="{BB962C8B-B14F-4D97-AF65-F5344CB8AC3E}">
        <p14:creationId xmlns:p14="http://schemas.microsoft.com/office/powerpoint/2010/main" val="284700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44.5665869+01:00&lt;/d3p1:LastUpdated&gt;&lt;d3p1:Script&gt;aW1wb3J0IGNoYXJ0cw0KY2hhcnRzLmNvbnZlcnRfZ2x5cGhzX3RvX2NvbG9yX3dpbmdkaW5ncyhDaGFydCwgcmdiPVswLDAsMF0p&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44.4715927+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31.152531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RlZmF1bHQgKHdoaXRlKSI=&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06.9940083+01: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06.896276+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11:22.4184981+00: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09:00.774317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09:00.711816+00: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58.9276704+00: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24:41.145628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41.0832964+00: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5:02.4451084+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5:02.3827625+00: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8:30.482990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30.436247+00: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41:16.673468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16.6110804+00: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4:37.1775874+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37.1185052+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2:46.816813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2:46.510541+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5T11:29:33.46791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33.412531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3:09.73931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3:09.6782349+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6:31.4243451+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6:31.3642557+01: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0:53.2998481+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3Jvd3ModXNpbmdfY2VsbF92YWx1ZSA9IDIpDQpNYXRyaXguRGVsZXRlQ29sdW1uKDEpDQoNCmZvciByb3cgaW4gTWF0cml4Og0KCWZvciBjb2wgaW4gcm93Og0KCQljb2wuUmVtb3ZlVmFsdWVBdCgwKQ0KCQljb2wuUmVtb3ZlVmFsdWVBdCgwKQ0KDQpNYXRyaXguTGFiZWwgPSAidHIuc29ydF9yb3dzKHVzaW5nX2NlbGxfdmFsdWUgPSAyKSAoIHZhbHMgZnJvbSBjb2wgMCBvbmx5KVxuIiArIHN0cih0ci5nZXRfZGF0YV92YWx1ZXMoKSk=&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8:11.0211717+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2:46.7620448+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2:46.69294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9:22.7394662+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9:22.6661105+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1:51.9447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51.874704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3:28.54647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3:28.4741419+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4:43.269798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43.202052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6:29.0081287+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28.938236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52:29.525005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2:29.4628696+00:00&lt;/d2p1:LastUpdated&gt;&lt;d2p1:Script&gt;aW1wb3J0IHRyYW5zZm9ybWF0aW9ucw0KdHIgPSB0cmFuc2Zvcm1hdGlvbnMuTWF0cml4TWFuaXB1bGF0b3IoTWF0cml4KQ0KdHIuc29ydF9jb2x1bW5zKCkNCk1hdHJpeC5MYWJlbCA9ICJ0ci5zb3J0X2NvbHVtbnMoKSAtIGRlZmF1bHRcbiINCmZvciBpIGluIHJldmVyc2VkKHJhbmdlKDEsTWF0cml4LkNvdW50KSk6DQoJTWF0cml4LkRlbGV0ZVJvdyhpKQ==&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0:47:20.954512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7:20.8764974+00: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59:23.9381833+00:00&lt;/d2p1:LastUpdated&gt;&lt;d2p1:Script&gt;aW1wb3J0IHRyYW5zZm9ybWF0aW9ucw0KdHIgPSB0cmFuc2Zvcm1hdGlvbnMuTWF0cml4TWFuaXB1bGF0b3IoTWF0cml4KQ0KX2ZpbGVfbmFtZSA9ICJ0cmFuc2Zvcm1hdGlvbnNcXHV0aWxzXFxmaWxlX25hbWUudHh0Ig0KdHIuc29ydF9jb2x1bW5zKGZpbGVfbmFtZSA9IF9maWxlX25hbWUpDQpNYXRyaXguTGFiZWwgPSAidHIuc29ydF9jb2x1bW5zKGZpbGVfbmFtZSA9IF9maWxlX25hbWUpIC0gU3Ryb25nbHkgQWdyZWUgYXQgZW5kXG4iDQpmb3IgaSBpbiByZXZlcnNlZChyYW5nZSgxLE1hdHJpeC5Db3VudCkpOg0KCU1hdHJpeC5EZWxldGVSb3coaSk=&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8:50.9468789+00: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11T11:20:20.1617607+00: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07.7785876+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25.2020025+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2:28.8167197+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49:25.680330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JsYWNrIg==&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8812</TotalTime>
  <Words>2077</Words>
  <Application>Microsoft Office PowerPoint</Application>
  <PresentationFormat>Widescreen</PresentationFormat>
  <Paragraphs>404</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 set wingdings to black</vt:lpstr>
      <vt:lpstr>tr.convert_significant_results_to_arrows():
['0.32', '-0.47', '39%', '20%', '28%', '41%', '23%', '13%', '16%', '7%', '10%', '14%', '12%', '13%', '11%', '13%', '16%', '22%', '12%', '19%'] set wingdings to default (white)</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175</cp:revision>
  <dcterms:created xsi:type="dcterms:W3CDTF">2016-02-02T17:03:25Z</dcterms:created>
  <dcterms:modified xsi:type="dcterms:W3CDTF">2016-10-28T10:14:14Z</dcterms:modified>
</cp:coreProperties>
</file>