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12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4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5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ags/tag16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17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18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9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2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23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4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ags/tag25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5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6" r:id="rId2"/>
    <p:sldId id="262" r:id="rId3"/>
    <p:sldId id="371" r:id="rId4"/>
    <p:sldId id="395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69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80" r:id="rId25"/>
    <p:sldId id="394" r:id="rId26"/>
    <p:sldId id="381" r:id="rId27"/>
    <p:sldId id="382" r:id="rId28"/>
    <p:sldId id="39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Sheet1!$B$2:$H$2</c:f>
              <c:numCache>
                <c:formatCode>0.00</c:formatCode>
                <c:ptCount val="7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  <c:pt idx="3">
                  <c:v>0.16</c:v>
                </c:pt>
                <c:pt idx="4">
                  <c:v>0.04</c:v>
                </c:pt>
                <c:pt idx="5">
                  <c:v>-0.15</c:v>
                </c:pt>
                <c:pt idx="6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Sheet1!$B$3:$H$3</c:f>
              <c:numCache>
                <c:formatCode>0.00</c:formatCode>
                <c:ptCount val="7"/>
                <c:pt idx="0">
                  <c:v>-0.19</c:v>
                </c:pt>
                <c:pt idx="1">
                  <c:v>-0.38</c:v>
                </c:pt>
                <c:pt idx="3">
                  <c:v>0.2</c:v>
                </c:pt>
                <c:pt idx="4">
                  <c:v>0.46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Sheet1!$B$4:$H$4</c:f>
              <c:numCache>
                <c:formatCode>0.00</c:formatCode>
                <c:ptCount val="7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  <c:pt idx="3">
                  <c:v>-0.04</c:v>
                </c:pt>
                <c:pt idx="4">
                  <c:v>-0.04</c:v>
                </c:pt>
                <c:pt idx="5">
                  <c:v>-0.4</c:v>
                </c:pt>
                <c:pt idx="6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6448996990000048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0.32</c:v>
                </c:pt>
                <c:pt idx="1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D8-4DAF-8B09-1ECD987D40B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5D8-4DAF-8B09-1ECD987D40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4-4F5A-8A14-170AB81F4DA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 enjoy my work.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-0.22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4-4F5A-8A14-170AB81F4DA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Sheet1!$B$7:$C$7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04-4F5A-8A14-170AB81F4DA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My manager provides constructive feedback on the tasks set out to me.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Sheet1!$B$8:$C$8</c:f>
              <c:numCache>
                <c:formatCode>0.00</c:formatCode>
                <c:ptCount val="2"/>
                <c:pt idx="0">
                  <c:v>-0.59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04-4F5A-8A14-170AB81F4DA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Sheet1!$B$9:$C$9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04-4F5A-8A14-170AB81F4DA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Sheet1!$B$10:$C$10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04-4F5A-8A14-170AB81F4DA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supports my career ambitions.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Sheet1!$B$11:$C$11</c:f>
              <c:numCache>
                <c:formatCode>0.00</c:formatCode>
                <c:ptCount val="2"/>
                <c:pt idx="0">
                  <c:v>0.19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04-4F5A-8A14-170AB81F4DA0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allows me to maintain a healthy work life balance.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Sheet1!$B$12:$C$12</c:f>
              <c:numCache>
                <c:formatCode>0.00</c:formatCode>
                <c:ptCount val="2"/>
                <c:pt idx="0">
                  <c:v>-0.22</c:v>
                </c:pt>
                <c:pt idx="1">
                  <c:v>-0.12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04-4F5A-8A14-170AB81F4D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1642701838034634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3-4437-8F61-23D62D71BBF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3-4437-8F61-23D62D71BBF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3-4437-8F61-23D62D71BB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7-49B6-A286-2DCC33FF9D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0.17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7-49B6-A286-2DCC33FF9DB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7-49B6-A286-2DCC33FF9DB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0.17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7-49B6-A286-2DCC33FF9DB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0.03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7-49B6-A286-2DCC33FF9DB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97-49B6-A286-2DCC33FF9DB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0.13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97-49B6-A286-2DCC33FF9DB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0.2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97-49B6-A286-2DCC33FF9D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5.096832844472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-0.37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B-411A-9066-54A7E830BE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310982646230896"/>
          <c:y val="4.4320285604108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0.2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A-4EDD-8DA6-A331EA7C4C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A-4EDD-8DA6-A331EA7C4C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0.17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A-4EDD-8DA6-A331EA7C4C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  <c:pt idx="5">
                  <c:v>0.17</c:v>
                </c:pt>
                <c:pt idx="6">
                  <c:v>0.03</c:v>
                </c:pt>
                <c:pt idx="7">
                  <c:v>0.2</c:v>
                </c:pt>
                <c:pt idx="8">
                  <c:v>0.13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0.06</c:v>
                </c:pt>
                <c:pt idx="6">
                  <c:v>0.11</c:v>
                </c:pt>
                <c:pt idx="7">
                  <c:v>0.37</c:v>
                </c:pt>
                <c:pt idx="8">
                  <c:v>0.09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171273475356005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A90-9146-79991DDE803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4-4A90-9146-79991DDE80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A90-9146-79991DDE803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54-4A90-9146-79991DDE803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A90-9146-79991DDE8036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54-4A90-9146-79991DDE8036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54-4A90-9146-79991DDE8036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454-4A90-9146-79991DDE8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Sheet1!$B$2:$D$2</c:f>
              <c:numCache>
                <c:formatCode>0.00</c:formatCode>
                <c:ptCount val="3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Sheet1!$B$3:$D$3</c:f>
              <c:numCache>
                <c:formatCode>0.00</c:formatCode>
                <c:ptCount val="3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Sheet1!$B$4:$D$4</c:f>
              <c:numCache>
                <c:formatCode>0.00</c:formatCode>
                <c:ptCount val="3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4.6836668835516402E-3"/>
          <c:y val="2.4376157082259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BA-481F-8E7E-DD34DB3B8F5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BA-481F-8E7E-DD34DB3B8F5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BA-481F-8E7E-DD34DB3B8F5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BA-481F-8E7E-DD34DB3B8F5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A-481F-8E7E-DD34DB3B8F5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BA-481F-8E7E-DD34DB3B8F5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BA-481F-8E7E-DD34DB3B8F5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BA-481F-8E7E-DD34DB3B8F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If sorting between Groups is needed, eg Top2 then, select Column and use Exclude items of this type, and then sort.  Group Names are added inthis case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783290379880684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am proud to work here. : Level of Agreement : 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supports my career ambitions. : Level of Agreement : 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My manager makes my objectives clear.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The company allows me to maintain a healthy work life balance.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0.33100000000000002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I understand my career path and my promotion possibilities. : Level of Agreement : Bottom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 understand my career path and my promotion possibilities. : Level of Agreement : Top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 : Level of Agreement : 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atmosphere in the workplace is good. : Level of Agreement : Top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allows me to maintain a healthy work life balance. : Level of Agreement : Bottom 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I am proud to work here. : Level of Agreement : Top 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 have a good understanding of my responsibilities. : Level of Agreement : Bottom 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I enjoy my work. : Level of Agreement : Bottom 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0.0%</c:formatCode>
                <c:ptCount val="1"/>
                <c:pt idx="0">
                  <c:v>0.28699999999999998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My manager makes my objectives clear. : Level of Agreement : Top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atmosphere in the workplace is good. : Level of Agreement : Bottom 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My manager provides constructive feedback on the tasks set out to me. : Level of Agreement : Top 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Sheet1!$B$18</c:f>
              <c:numCache>
                <c:formatCode>0.0%</c:formatCode>
                <c:ptCount val="1"/>
                <c:pt idx="0">
                  <c:v>0.26400000000000001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F4F-48EA-9525-93140CDD155B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My manager provides constructive feedback on the tasks set out to me. : Level of Agreement : Bottom 2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Sheet1!$B$19</c:f>
              <c:numCache>
                <c:formatCode>0.0%</c:formatCode>
                <c:ptCount val="1"/>
                <c:pt idx="0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F4F-48EA-9525-93140CDD155B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I enjoy my work. : Level of Agreement : Top 2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Sheet1!$B$20</c:f>
              <c:numCache>
                <c:formatCode>0.0%</c:formatCode>
                <c:ptCount val="1"/>
                <c:pt idx="0">
                  <c:v>0.247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F4F-48EA-9525-93140CDD155B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Sheet1!$B$21</c:f>
              <c:numCache>
                <c:formatCode>0.0%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F4F-48EA-9525-93140CDD155B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The company supports my career ambitions. : Level of Agreement : Bottom 2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Sheet1!$B$22</c:f>
              <c:numCache>
                <c:formatCode>0.0%</c:formatCode>
                <c:ptCount val="1"/>
                <c:pt idx="0">
                  <c:v>0.21899999999999997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F4F-48EA-9525-93140CDD155B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Sheet1!$B$23</c:f>
              <c:numCache>
                <c:formatCode>0.0%</c:formatCode>
                <c:ptCount val="1"/>
                <c:pt idx="0">
                  <c:v>0.19699999999999998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F4F-48EA-9525-93140CDD155B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The company allows me to maintain a healthy work life balance. : Level of Agreement : Average Score (0 is Neutral)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5-2F4F-48EA-9525-93140CDD155B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The company supports my career ambitions. : Level of Agreement : Average Score (0 is Neutral)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6-2F4F-48EA-9525-93140CDD155B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I understand my career path and my promotion possibilities. : Level of Agreement : Average Score (0 is Neutral)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Sheet1!$B$26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7-2F4F-48EA-9525-93140CDD155B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I have a good understanding of my responsibilities. : Level of Agreement : Average Score (0 is Neutral)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Sheet1!$B$27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8-2F4F-48EA-9525-93140CDD155B}"/>
            </c:ext>
          </c:extLst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My manager provides constructive feedback on the tasks set out to me. : Level of Agreement : Average Score (0 is Neutral)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Sheet1!$B$28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9-2F4F-48EA-9525-93140CDD155B}"/>
            </c:ext>
          </c:extLst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My manager makes my objectives clear. : Level of Agreement : Average Score (0 is Neutral)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Sheet1!$B$29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A-2F4F-48EA-9525-93140CDD155B}"/>
            </c:ext>
          </c:extLst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I enjoy my work. : Level of Agreement : Average Score (0 is Neutral)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Sheet1!$B$30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B-2F4F-48EA-9525-93140CDD155B}"/>
            </c:ext>
          </c:extLst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I am proud to work here. : Level of Agreement : Average Score (0 is Neutral)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Sheet1!$B$31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C-2F4F-48EA-9525-93140CDD155B}"/>
            </c:ext>
          </c:extLst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The atmosphere in the workplace is good. : Level of Agreement : Average Score (0 is Neutral)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D-2F4F-48EA-9525-93140CDD155B}"/>
            </c:ext>
          </c:extLst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The company makes excellent products. : Level of Agreement : Average Score (0 is Neutral)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E-2F4F-48EA-9525-93140CDD155B}"/>
            </c:ext>
          </c:extLst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It is a great company to work for. : Level of Agreement : Average Score (0 is Neutral)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F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725671391255643"/>
          <c:w val="0.53042773876702731"/>
          <c:h val="0.76617070987487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It is a great company to work for. : Level of Agreement : 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The company makes excellent products. : Level of Agreement :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It is a great company to work for. : Level of Agreement : Somewhat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The company makes excellent products. : Level of Agreement : Neither Disagree nor 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company makes excellent products. : Level of Agreement :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It is a great company to work for. : Level of Agreement : Neither Disagree nor 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makes excellent products. : Level of Agreement : Somewhat Disagree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It is a great company to work for. : Level of Agreement : Strongly Disagree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The company makes excellent products. : Level of Agreement : Somewhat Agree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Disagree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The company makes excellent products. : Level of Agreement : Strongly Disagree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company makes excellent products. : Level of Agreement : Disagree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252979841249619"/>
          <c:w val="0.53776813300833792"/>
          <c:h val="0.59007749070408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flip data and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0.26</c:v>
                </c:pt>
                <c:pt idx="1">
                  <c:v>0.21</c:v>
                </c:pt>
                <c:pt idx="2" formatCode="0.00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0.16</c:v>
                </c:pt>
                <c:pt idx="6">
                  <c:v>0.15</c:v>
                </c:pt>
                <c:pt idx="7">
                  <c:v>0.11</c:v>
                </c:pt>
                <c:pt idx="8">
                  <c:v>0.1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0.34</c:v>
                </c:pt>
                <c:pt idx="1">
                  <c:v>0.17</c:v>
                </c:pt>
                <c:pt idx="2" formatCode="0.00">
                  <c:v>0.39</c:v>
                </c:pt>
                <c:pt idx="3">
                  <c:v>0.2</c:v>
                </c:pt>
                <c:pt idx="4">
                  <c:v>0.13</c:v>
                </c:pt>
                <c:pt idx="5">
                  <c:v>0.16</c:v>
                </c:pt>
                <c:pt idx="6">
                  <c:v>0.2</c:v>
                </c:pt>
                <c:pt idx="7">
                  <c:v>0.14000000000000001</c:v>
                </c:pt>
                <c:pt idx="8">
                  <c:v>0.12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955-4516-8059-1BB91A798D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- flip data - large underlying table, limited rows,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257259311417289E-2"/>
          <c:y val="2.6592171362464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43556969531417"/>
          <c:y val="0.18268106319828442"/>
          <c:w val="0.74276176539826544"/>
          <c:h val="0.707945894353700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Sheet1!$B$3:$U$3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Sheet1!$B$4:$U$4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109F-47EE-8D85-E85F860CA0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Sheet1!$B$5:$U$5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150494860122924E-2"/>
          <c:w val="1"/>
          <c:h val="0.93598716071952304"/>
        </c:manualLayout>
      </c:layout>
      <c:barChart>
        <c:barDir val="bar"/>
        <c:grouping val="percentStacked"/>
        <c:varyColors val="0"/>
        <c:ser>
          <c:idx val="4"/>
          <c:order val="0"/>
          <c:tx>
            <c:strRef>
              <c:f>Total!$A$2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3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4-459D-BAA5-4032CBA6A2B0}"/>
            </c:ext>
          </c:extLst>
        </c:ser>
        <c:ser>
          <c:idx val="0"/>
          <c:order val="1"/>
          <c:tx>
            <c:strRef>
              <c:f>Total!$A$3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90E04C0-5754-475C-9E00-9F4D20C0171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0F6681A-AA49-4F27-948A-BE8162237C1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D946075-4111-4377-8868-113409D7BD2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F00FF3A-CAF0-4D99-80EB-CBE8E0C1288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2DE9049-5B85-4A44-A384-CA732875DDC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8495D77-6B77-4FA9-8595-3E1C286FAA9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24E7A97-0FF0-4220-98D4-F1A13F96BB7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88E0DF5-9564-4B54-A973-87251538442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EAF1F53-5237-4B31-B669-D64A2DD99DB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64F3ECB-1216-407D-9AA2-9472FFAC508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3B3F0D3-F213-438D-B587-B622EEA83C2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2F26CBA-B4DC-462D-9AD9-8A3A31CB30E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4B3B06D-ABE0-455C-B2C7-BE9CB98A433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A0A4B06C-7E83-42F5-BED1-AACE8198873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0D9CA0CF-A6AC-4ACF-B2DB-4F5CE5C92B0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C5CF2EF-5A6A-4D85-AEA8-2FD802EF6F1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9D0-43B0-A5FB-2BE2EDBEEE1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B79A0962-8169-4E9A-9F0D-F18698C624C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288-4FCE-A516-0430037A81F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35447AF7-7B0D-4D0B-AD87-686A34B27BE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288-4FCE-A516-0430037A81F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AA8490C-4693-431A-A658-F57455D2413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288-4FCE-A516-0430037A81F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A9CD3194-9F11-4C19-8F5B-F523C7A0C11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Total!$B$3:$U$3</c:f>
              <c:numCache>
                <c:formatCode>0</c:formatCode>
                <c:ptCount val="20"/>
                <c:pt idx="0">
                  <c:v>142.6</c:v>
                </c:pt>
                <c:pt idx="1">
                  <c:v>142.6</c:v>
                </c:pt>
                <c:pt idx="2">
                  <c:v>154.6</c:v>
                </c:pt>
                <c:pt idx="3">
                  <c:v>162.6</c:v>
                </c:pt>
                <c:pt idx="4">
                  <c:v>162.6</c:v>
                </c:pt>
                <c:pt idx="5">
                  <c:v>163.6</c:v>
                </c:pt>
                <c:pt idx="6">
                  <c:v>163.6</c:v>
                </c:pt>
                <c:pt idx="7">
                  <c:v>163.6</c:v>
                </c:pt>
                <c:pt idx="8">
                  <c:v>163.6</c:v>
                </c:pt>
                <c:pt idx="9">
                  <c:v>163.6</c:v>
                </c:pt>
                <c:pt idx="10">
                  <c:v>164.6</c:v>
                </c:pt>
                <c:pt idx="11">
                  <c:v>164.6</c:v>
                </c:pt>
                <c:pt idx="12">
                  <c:v>164.6</c:v>
                </c:pt>
                <c:pt idx="13">
                  <c:v>164.6</c:v>
                </c:pt>
                <c:pt idx="14">
                  <c:v>164.6</c:v>
                </c:pt>
                <c:pt idx="15">
                  <c:v>164.6</c:v>
                </c:pt>
                <c:pt idx="16">
                  <c:v>164.6</c:v>
                </c:pt>
                <c:pt idx="17">
                  <c:v>165.6</c:v>
                </c:pt>
                <c:pt idx="18">
                  <c:v>165.6</c:v>
                </c:pt>
                <c:pt idx="19">
                  <c:v>166.6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Total!$B$2:$U$2</c15:f>
                <c15:dlblRangeCache>
                  <c:ptCount val="20"/>
                  <c:pt idx="0">
                    <c:v>29</c:v>
                  </c:pt>
                  <c:pt idx="1">
                    <c:v>29</c:v>
                  </c:pt>
                  <c:pt idx="2">
                    <c:v>17</c:v>
                  </c:pt>
                  <c:pt idx="3">
                    <c:v>9</c:v>
                  </c:pt>
                  <c:pt idx="4">
                    <c:v>9</c:v>
                  </c:pt>
                  <c:pt idx="5">
                    <c:v>8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  <c:pt idx="9">
                    <c:v>8</c:v>
                  </c:pt>
                  <c:pt idx="10">
                    <c:v>7</c:v>
                  </c:pt>
                  <c:pt idx="11">
                    <c:v>7</c:v>
                  </c:pt>
                  <c:pt idx="12">
                    <c:v>7</c:v>
                  </c:pt>
                  <c:pt idx="13">
                    <c:v>7</c:v>
                  </c:pt>
                  <c:pt idx="14">
                    <c:v>7</c:v>
                  </c:pt>
                  <c:pt idx="15">
                    <c:v>7</c:v>
                  </c:pt>
                  <c:pt idx="16">
                    <c:v>7</c:v>
                  </c:pt>
                  <c:pt idx="17">
                    <c:v>6</c:v>
                  </c:pt>
                  <c:pt idx="18">
                    <c:v>6</c:v>
                  </c:pt>
                  <c:pt idx="19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994-459D-BAA5-4032CBA6A2B0}"/>
            </c:ext>
          </c:extLst>
        </c:ser>
        <c:ser>
          <c:idx val="1"/>
          <c:order val="2"/>
          <c:tx>
            <c:strRef>
              <c:f>Total!$A$4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E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Total!$B$4:$U$4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7E6-4892-8390-62A26AFB011C}"/>
            </c:ext>
          </c:extLst>
        </c:ser>
        <c:ser>
          <c:idx val="2"/>
          <c:order val="3"/>
          <c:tx>
            <c:strRef>
              <c:f>Total!$A$5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79ABB50-5BAE-439F-AF59-C195774C196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D0755B-4573-4A22-8059-6A2CA0B60D0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4F9E872-791F-44A8-96B0-C336917F336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114602F-9EE0-4852-AA01-3EF4206857C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2D434EA-E573-4C98-8BCA-F69276AB05E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14CDF03-22E6-4EA8-96EB-1C0EA3A76D2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012B273-4133-4022-9A5D-9FFDA04BD2F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F3AECDF-E48B-4294-8857-322A110E7E2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D1B9AE3-DC8B-4D3C-8408-BA455E879F0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C236589-BA0F-4F63-A3DE-B6DE4706DE7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BF8BDF7-91FA-4088-9D8B-397CDF188D3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D80A1FD-1525-405D-9533-4BC5457EED7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4BD84C5-A9E1-4B5A-94A7-B388C81BE4F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C9C9989-00FD-448A-B905-34DB0AAC20C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E0C5F29-0D0E-46C1-92AF-B899A916F2C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9234D905-BAB6-4CF1-A70D-2E5C95F65E3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9D0-43B0-A5FB-2BE2EDBEEE1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288-4FCE-A516-0430037A81F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288-4FCE-A516-0430037A81F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288-4FCE-A516-0430037A81F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Total!$B$5:$U$5</c:f>
              <c:numCache>
                <c:formatCode>0</c:formatCode>
                <c:ptCount val="20"/>
                <c:pt idx="0">
                  <c:v>135.6</c:v>
                </c:pt>
                <c:pt idx="1">
                  <c:v>135.6</c:v>
                </c:pt>
                <c:pt idx="2">
                  <c:v>158.6</c:v>
                </c:pt>
                <c:pt idx="3">
                  <c:v>160.6</c:v>
                </c:pt>
                <c:pt idx="4">
                  <c:v>159.6</c:v>
                </c:pt>
                <c:pt idx="5">
                  <c:v>162.6</c:v>
                </c:pt>
                <c:pt idx="6">
                  <c:v>166.6</c:v>
                </c:pt>
                <c:pt idx="7">
                  <c:v>165.6</c:v>
                </c:pt>
                <c:pt idx="8">
                  <c:v>166.6</c:v>
                </c:pt>
                <c:pt idx="9">
                  <c:v>162.6</c:v>
                </c:pt>
                <c:pt idx="10">
                  <c:v>161.6</c:v>
                </c:pt>
                <c:pt idx="11">
                  <c:v>168.6</c:v>
                </c:pt>
                <c:pt idx="12">
                  <c:v>165.6</c:v>
                </c:pt>
                <c:pt idx="13">
                  <c:v>163.6</c:v>
                </c:pt>
                <c:pt idx="14">
                  <c:v>168.6</c:v>
                </c:pt>
                <c:pt idx="15">
                  <c:v>161.6</c:v>
                </c:pt>
                <c:pt idx="16">
                  <c:v>166.6</c:v>
                </c:pt>
                <c:pt idx="17">
                  <c:v>163.6</c:v>
                </c:pt>
                <c:pt idx="18">
                  <c:v>165.6</c:v>
                </c:pt>
                <c:pt idx="19">
                  <c:v>167.6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Total!$B$4:$U$4</c15:f>
                <c15:dlblRangeCache>
                  <c:ptCount val="20"/>
                  <c:pt idx="0">
                    <c:v>36</c:v>
                  </c:pt>
                  <c:pt idx="1">
                    <c:v>36</c:v>
                  </c:pt>
                  <c:pt idx="2">
                    <c:v>13</c:v>
                  </c:pt>
                  <c:pt idx="3">
                    <c:v>11</c:v>
                  </c:pt>
                  <c:pt idx="4">
                    <c:v>12</c:v>
                  </c:pt>
                  <c:pt idx="5">
                    <c:v>9</c:v>
                  </c:pt>
                  <c:pt idx="6">
                    <c:v>5</c:v>
                  </c:pt>
                  <c:pt idx="7">
                    <c:v>6</c:v>
                  </c:pt>
                  <c:pt idx="8">
                    <c:v>5</c:v>
                  </c:pt>
                  <c:pt idx="9">
                    <c:v>9</c:v>
                  </c:pt>
                  <c:pt idx="10">
                    <c:v>10</c:v>
                  </c:pt>
                  <c:pt idx="11">
                    <c:v>3</c:v>
                  </c:pt>
                  <c:pt idx="12">
                    <c:v>6</c:v>
                  </c:pt>
                  <c:pt idx="13">
                    <c:v>8</c:v>
                  </c:pt>
                  <c:pt idx="14">
                    <c:v>3</c:v>
                  </c:pt>
                  <c:pt idx="15">
                    <c:v>10</c:v>
                  </c:pt>
                  <c:pt idx="16">
                    <c:v>5</c:v>
                  </c:pt>
                  <c:pt idx="17">
                    <c:v>8</c:v>
                  </c:pt>
                  <c:pt idx="18">
                    <c:v>6</c:v>
                  </c:pt>
                  <c:pt idx="19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47E6-4892-8390-62A26AFB011C}"/>
            </c:ext>
          </c:extLst>
        </c:ser>
        <c:ser>
          <c:idx val="3"/>
          <c:order val="4"/>
          <c:tx>
            <c:strRef>
              <c:f>Total!$A$6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4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Total!$B$6:$U$6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56-4053-BFE1-C4F9F72EAA02}"/>
            </c:ext>
          </c:extLst>
        </c:ser>
        <c:ser>
          <c:idx val="5"/>
          <c:order val="5"/>
          <c:tx>
            <c:strRef>
              <c:f>Total!$A$7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DE00D8D-9CE6-418B-85CC-59E0C00223C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65DE620-F7E5-4FE6-A523-B0DEED7130D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7153384-C180-4000-9E1F-98C2AD02BE0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BB74D6A-122F-4EA9-9B05-1F9AE1932FD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1A58177-E3EC-471C-BC9F-BF69F04B453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E0E5BE9-7C89-48C3-A7F0-A5E9807EBCA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A262D83-F162-4929-BB5F-D4506175A3D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EA6A3EB-C167-49A4-A39E-22873D034B1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A67971C-44EB-427B-BEB1-EC15662ED08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F3B2670-334F-45E1-A14E-890C193972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37993EF-3D37-4A46-9D45-34AF605C9BB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DE93DAC-85B1-4482-98F7-11B131C5C62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E82324A-D88D-4565-8AA7-437FE61B2D4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075E3D2-AD0D-4DB3-837D-423C29959DC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E1E7CC3-A50C-4C6F-9240-AA479BC533D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6C83CF1-5B93-45D1-9BB2-5197349C7CE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40503727-5F64-4812-BB5D-DF4CFE37006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3D3A77E-60EA-43AE-B28A-8411D8E0E0A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786970B-51E5-466B-812E-7BEB262095F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706D7F5-9716-4490-96CC-E0028DE24AE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Total!$B$7:$U$7</c:f>
              <c:numCache>
                <c:formatCode>0</c:formatCode>
                <c:ptCount val="20"/>
                <c:pt idx="0">
                  <c:v>30.6</c:v>
                </c:pt>
                <c:pt idx="1">
                  <c:v>28.6</c:v>
                </c:pt>
                <c:pt idx="2">
                  <c:v>77.599999999999994</c:v>
                </c:pt>
                <c:pt idx="3">
                  <c:v>135.6</c:v>
                </c:pt>
                <c:pt idx="4">
                  <c:v>131.6</c:v>
                </c:pt>
                <c:pt idx="5">
                  <c:v>146.6</c:v>
                </c:pt>
                <c:pt idx="6">
                  <c:v>121.6</c:v>
                </c:pt>
                <c:pt idx="7">
                  <c:v>123.6</c:v>
                </c:pt>
                <c:pt idx="8">
                  <c:v>120.6</c:v>
                </c:pt>
                <c:pt idx="9">
                  <c:v>127.6</c:v>
                </c:pt>
                <c:pt idx="10">
                  <c:v>136.6</c:v>
                </c:pt>
                <c:pt idx="11">
                  <c:v>142.6</c:v>
                </c:pt>
                <c:pt idx="12">
                  <c:v>126.6</c:v>
                </c:pt>
                <c:pt idx="13">
                  <c:v>133.6</c:v>
                </c:pt>
                <c:pt idx="14">
                  <c:v>139.6</c:v>
                </c:pt>
                <c:pt idx="15">
                  <c:v>136.6</c:v>
                </c:pt>
                <c:pt idx="16">
                  <c:v>123.6</c:v>
                </c:pt>
                <c:pt idx="17">
                  <c:v>146.6</c:v>
                </c:pt>
                <c:pt idx="18">
                  <c:v>142.6</c:v>
                </c:pt>
                <c:pt idx="19">
                  <c:v>147.6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Total!$B$6:$U$6</c15:f>
                <c15:dlblRangeCache>
                  <c:ptCount val="20"/>
                  <c:pt idx="0">
                    <c:v>141</c:v>
                  </c:pt>
                  <c:pt idx="1">
                    <c:v>143</c:v>
                  </c:pt>
                  <c:pt idx="2">
                    <c:v>94</c:v>
                  </c:pt>
                  <c:pt idx="3">
                    <c:v>36</c:v>
                  </c:pt>
                  <c:pt idx="4">
                    <c:v>40</c:v>
                  </c:pt>
                  <c:pt idx="5">
                    <c:v>25</c:v>
                  </c:pt>
                  <c:pt idx="6">
                    <c:v>50</c:v>
                  </c:pt>
                  <c:pt idx="7">
                    <c:v>48</c:v>
                  </c:pt>
                  <c:pt idx="8">
                    <c:v>51</c:v>
                  </c:pt>
                  <c:pt idx="9">
                    <c:v>44</c:v>
                  </c:pt>
                  <c:pt idx="10">
                    <c:v>35</c:v>
                  </c:pt>
                  <c:pt idx="11">
                    <c:v>29</c:v>
                  </c:pt>
                  <c:pt idx="12">
                    <c:v>45</c:v>
                  </c:pt>
                  <c:pt idx="13">
                    <c:v>38</c:v>
                  </c:pt>
                  <c:pt idx="14">
                    <c:v>32</c:v>
                  </c:pt>
                  <c:pt idx="15">
                    <c:v>35</c:v>
                  </c:pt>
                  <c:pt idx="16">
                    <c:v>48</c:v>
                  </c:pt>
                  <c:pt idx="17">
                    <c:v>25</c:v>
                  </c:pt>
                  <c:pt idx="18">
                    <c:v>29</c:v>
                  </c:pt>
                  <c:pt idx="19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56-4053-BFE1-C4F9F72EAA02}"/>
            </c:ext>
          </c:extLst>
        </c:ser>
        <c:ser>
          <c:idx val="6"/>
          <c:order val="6"/>
          <c:tx>
            <c:strRef>
              <c:f>Total!$A$8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2C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Total!$B$8:$U$8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56-4053-BFE1-C4F9F72EAA02}"/>
            </c:ext>
          </c:extLst>
        </c:ser>
        <c:ser>
          <c:idx val="7"/>
          <c:order val="7"/>
          <c:tx>
            <c:strRef>
              <c:f>Total!$A$9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C6D4587-79EF-4F1C-95DD-28DDEBFCB6A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FC1B44-3C5A-4D39-9A8B-2E214C2452C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3E642BF-690D-470F-84B4-810C2BE080F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748375E-BAF5-4E5C-8FB8-627CD0640AB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F754AFD-1382-434B-A662-E9DC144C5CB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251FE35-6AF6-4B42-A970-2134BD1C6E2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92AB400-BF09-47D4-8661-AD4D00A7D81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EBA7A87-A577-4BE6-87D7-8E185F072E8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8CD69AF-8960-45E4-BBAC-A00C6513B53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535FFC1-3C11-4C11-B77A-8D79EDE5497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773380D-3218-4042-9C89-2116E8CD43B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E44E4A0-588F-4B63-9EF4-DD6F93268AD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CA4D831-2338-44DB-AB6F-539F6C03C64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79C017E9-D9FB-4179-8A60-B2B257813BA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D16AF38-C4B6-4D38-AC14-73F75E3D9D2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58D42380-C8A0-4671-885B-8B4678B50D4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A336D31-0A85-481E-BABA-1A221A0539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1D64A23-4FE0-4480-B03E-4688F2E818E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C297EFE-3793-48F5-BDA0-DAAE11D1F24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AE3C627-4438-4323-834C-E002FF0FF79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Total!$B$9:$U$9</c:f>
              <c:numCache>
                <c:formatCode>0</c:formatCode>
                <c:ptCount val="20"/>
                <c:pt idx="0">
                  <c:v>74.599999999999994</c:v>
                </c:pt>
                <c:pt idx="1">
                  <c:v>74.599999999999994</c:v>
                </c:pt>
                <c:pt idx="2">
                  <c:v>80.599999999999994</c:v>
                </c:pt>
                <c:pt idx="3">
                  <c:v>137.6</c:v>
                </c:pt>
                <c:pt idx="4">
                  <c:v>135.6</c:v>
                </c:pt>
                <c:pt idx="5">
                  <c:v>126.6</c:v>
                </c:pt>
                <c:pt idx="6">
                  <c:v>130.6</c:v>
                </c:pt>
                <c:pt idx="7">
                  <c:v>138.6</c:v>
                </c:pt>
                <c:pt idx="8">
                  <c:v>124.6</c:v>
                </c:pt>
                <c:pt idx="9">
                  <c:v>146.6</c:v>
                </c:pt>
                <c:pt idx="10">
                  <c:v>149.6</c:v>
                </c:pt>
                <c:pt idx="11">
                  <c:v>114.6</c:v>
                </c:pt>
                <c:pt idx="12">
                  <c:v>141.6</c:v>
                </c:pt>
                <c:pt idx="13">
                  <c:v>147.6</c:v>
                </c:pt>
                <c:pt idx="14">
                  <c:v>112.6</c:v>
                </c:pt>
                <c:pt idx="15">
                  <c:v>149.6</c:v>
                </c:pt>
                <c:pt idx="16">
                  <c:v>139.6</c:v>
                </c:pt>
                <c:pt idx="17">
                  <c:v>148.6</c:v>
                </c:pt>
                <c:pt idx="18">
                  <c:v>148.6</c:v>
                </c:pt>
                <c:pt idx="19">
                  <c:v>148.6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Total!$B$8:$U$8</c15:f>
                <c15:dlblRangeCache>
                  <c:ptCount val="20"/>
                  <c:pt idx="0">
                    <c:v>97</c:v>
                  </c:pt>
                  <c:pt idx="1">
                    <c:v>97</c:v>
                  </c:pt>
                  <c:pt idx="2">
                    <c:v>91</c:v>
                  </c:pt>
                  <c:pt idx="3">
                    <c:v>34</c:v>
                  </c:pt>
                  <c:pt idx="4">
                    <c:v>36</c:v>
                  </c:pt>
                  <c:pt idx="5">
                    <c:v>45</c:v>
                  </c:pt>
                  <c:pt idx="6">
                    <c:v>41</c:v>
                  </c:pt>
                  <c:pt idx="7">
                    <c:v>33</c:v>
                  </c:pt>
                  <c:pt idx="8">
                    <c:v>47</c:v>
                  </c:pt>
                  <c:pt idx="9">
                    <c:v>25</c:v>
                  </c:pt>
                  <c:pt idx="10">
                    <c:v>22</c:v>
                  </c:pt>
                  <c:pt idx="11">
                    <c:v>57</c:v>
                  </c:pt>
                  <c:pt idx="12">
                    <c:v>30</c:v>
                  </c:pt>
                  <c:pt idx="13">
                    <c:v>24</c:v>
                  </c:pt>
                  <c:pt idx="14">
                    <c:v>59</c:v>
                  </c:pt>
                  <c:pt idx="15">
                    <c:v>22</c:v>
                  </c:pt>
                  <c:pt idx="16">
                    <c:v>32</c:v>
                  </c:pt>
                  <c:pt idx="17">
                    <c:v>23</c:v>
                  </c:pt>
                  <c:pt idx="18">
                    <c:v>23</c:v>
                  </c:pt>
                  <c:pt idx="19">
                    <c:v>23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356-4053-BFE1-C4F9F72EAA0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108066016"/>
        <c:axId val="108065456"/>
      </c:barChart>
      <c:catAx>
        <c:axId val="10806601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108065456"/>
        <c:crosses val="autoZero"/>
        <c:auto val="1"/>
        <c:lblAlgn val="ctr"/>
        <c:lblOffset val="100"/>
        <c:noMultiLvlLbl val="0"/>
      </c:catAx>
      <c:valAx>
        <c:axId val="108065456"/>
        <c:scaling>
          <c:orientation val="minMax"/>
          <c:max val="1"/>
          <c:min val="0"/>
        </c:scaling>
        <c:delete val="1"/>
        <c:axPos val="t"/>
        <c:numFmt formatCode="0%" sourceLinked="1"/>
        <c:majorTickMark val="none"/>
        <c:minorTickMark val="none"/>
        <c:tickLblPos val="none"/>
        <c:crossAx val="108066016"/>
        <c:crosses val="autoZero"/>
        <c:crossBetween val="between"/>
        <c:majorUnit val="0.25"/>
      </c:valAx>
    </c:plotArea>
    <c:plotVisOnly val="1"/>
    <c:dispBlanksAs val="gap"/>
    <c:showDLblsOverMax val="0"/>
  </c:chart>
  <c:spPr>
    <a:solidFill>
      <a:srgbClr val="FFFFFF">
        <a:lumMod val="95000"/>
        <a:alpha val="0"/>
      </a:srgbClr>
    </a:solidFill>
  </c:spPr>
  <c:txPr>
    <a:bodyPr/>
    <a:lstStyle/>
    <a:p>
      <a:pPr>
        <a:defRPr sz="800" b="0"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0.71</c:v>
                </c:pt>
                <c:pt idx="1">
                  <c:v>0.52</c:v>
                </c:pt>
                <c:pt idx="2">
                  <c:v>0.22</c:v>
                </c:pt>
                <c:pt idx="3">
                  <c:v>0.16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Sheet1!$B$3:$F$3</c:f>
              <c:numCache>
                <c:formatCode>0.00</c:formatCode>
                <c:ptCount val="5"/>
                <c:pt idx="0">
                  <c:v>-0.38</c:v>
                </c:pt>
                <c:pt idx="2">
                  <c:v>-0.19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6-407C-9E07-D8B2098812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  <c:pt idx="3">
                  <c:v>0.27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6-407C-9E07-D8B2098812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7976646678645143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0.17</c:v>
                </c:pt>
                <c:pt idx="1">
                  <c:v>0.11</c:v>
                </c:pt>
                <c:pt idx="2">
                  <c:v>0.1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0.1</c:v>
                </c:pt>
                <c:pt idx="1">
                  <c:v>0.09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9-44D7-BD61-02265434780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9-44D7-BD61-02265434780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9-44D7-BD61-0226543478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2-4ED1-85D0-414F0B35C6C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0-4178-8203-F0F67E6CDE9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0-4178-8203-F0F67E6CDE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Sheet1!$B$2:$E$2</c:f>
              <c:numCache>
                <c:formatCode>0.00</c:formatCode>
                <c:ptCount val="4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Sheet1!$B$3:$E$3</c:f>
              <c:numCache>
                <c:formatCode>0.00</c:formatCode>
                <c:ptCount val="4"/>
                <c:pt idx="2">
                  <c:v>0.32</c:v>
                </c:pt>
                <c:pt idx="3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C7B6F-F82F-4218-8EDA-26918D4AEF92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B7943-E7AB-4B57-A0DA-CD8AA93A5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F191E1-7F2D-4541-B1D6-DFD0987940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rls 3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17" y="171929"/>
            <a:ext cx="5044016" cy="346249"/>
          </a:xfrm>
        </p:spPr>
        <p:txBody>
          <a:bodyPr anchor="t"/>
          <a:lstStyle>
            <a:lvl1pPr algn="l">
              <a:lnSpc>
                <a:spcPts val="27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B30A-16F9-43EA-B604-D163EE5E6F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8016" y="6519508"/>
            <a:ext cx="6096000" cy="96950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0"/>
              </a:spcBef>
              <a:defRPr lang="en-US" sz="700" i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</a:pPr>
            <a:r>
              <a:rPr lang="en-US" dirty="0"/>
              <a:t>Click to edit Master text styles</a:t>
            </a:r>
          </a:p>
        </p:txBody>
      </p:sp>
      <p:grpSp>
        <p:nvGrpSpPr>
          <p:cNvPr id="3" name="Group 12"/>
          <p:cNvGrpSpPr/>
          <p:nvPr userDrawn="1"/>
        </p:nvGrpSpPr>
        <p:grpSpPr>
          <a:xfrm>
            <a:off x="116935" y="76203"/>
            <a:ext cx="668507" cy="664306"/>
            <a:chOff x="10430925" y="3084746"/>
            <a:chExt cx="501380" cy="664306"/>
          </a:xfrm>
        </p:grpSpPr>
        <p:grpSp>
          <p:nvGrpSpPr>
            <p:cNvPr id="5" name="Group 10300"/>
            <p:cNvGrpSpPr>
              <a:grpSpLocks noChangeAspect="1"/>
            </p:cNvGrpSpPr>
            <p:nvPr/>
          </p:nvGrpSpPr>
          <p:grpSpPr>
            <a:xfrm>
              <a:off x="10439946" y="3084746"/>
              <a:ext cx="467789" cy="640080"/>
              <a:chOff x="6455017" y="2995956"/>
              <a:chExt cx="637539" cy="872350"/>
            </a:xfrm>
          </p:grpSpPr>
          <p:sp>
            <p:nvSpPr>
              <p:cNvPr id="16" name="Freeform 8"/>
              <p:cNvSpPr>
                <a:spLocks noEditPoints="1"/>
              </p:cNvSpPr>
              <p:nvPr/>
            </p:nvSpPr>
            <p:spPr bwMode="auto">
              <a:xfrm>
                <a:off x="6520681" y="2995956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0088"/>
              <p:cNvSpPr>
                <a:spLocks noEditPoints="1"/>
              </p:cNvSpPr>
              <p:nvPr/>
            </p:nvSpPr>
            <p:spPr bwMode="auto">
              <a:xfrm>
                <a:off x="6455017" y="3546085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430925" y="3502831"/>
              <a:ext cx="501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8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24/11/2016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png"/><Relationship Id="rId20" Type="http://schemas.openxmlformats.org/officeDocument/2006/relationships/chart" Target="../charts/chart25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PowerPoint is a manual test of the </a:t>
            </a:r>
            <a:r>
              <a:rPr lang="en-GB" dirty="0" err="1"/>
              <a:t>auto_fill_matrix</a:t>
            </a:r>
            <a:r>
              <a:rPr lang="en-GB" dirty="0"/>
              <a:t> module installed with Slides.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Open test_manual_auto_fill_matrix.pptx  and using Slides! run “Refresh all” and save the file.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From a command prompt run:</a:t>
            </a:r>
            <a:br>
              <a:rPr lang="en-GB" dirty="0"/>
            </a:br>
            <a:r>
              <a:rPr lang="en-GB" dirty="0" err="1"/>
              <a:t>diff_pptx_files</a:t>
            </a:r>
            <a:r>
              <a:rPr lang="en-GB" dirty="0"/>
              <a:t> -p1 " test_manual_auto_fill_matrix.pptx " -p2 " test_manual_auto_fill_matrix_known_good_results.pptx"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The output from this will be found here:</a:t>
            </a:r>
          </a:p>
          <a:p>
            <a:pPr marL="0" indent="0">
              <a:buNone/>
            </a:pPr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 </a:t>
            </a:r>
            <a:r>
              <a:rPr lang="en-GB" dirty="0" err="1"/>
              <a:t>test_manual_auto_fill_matrix_known_good_results</a:t>
            </a:r>
            <a:r>
              <a:rPr lang="en-GB" dirty="0"/>
              <a:t>_ test_manual_auto_fill_matrix.html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8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093467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0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232398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07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307249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41170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auto_fill_columns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2467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590977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26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939704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824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03930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552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826771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95695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458244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12594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11296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911503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539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auto_fill_rows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47244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459863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209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69185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5691608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41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828947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987718" y="176276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10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64975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9900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328696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698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027902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83997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53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625895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47443" y="0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01031" y="5550104"/>
            <a:ext cx="1480919" cy="10316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names missing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1562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33953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304103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2" name="Oval 1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5085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4791076" y="825535"/>
            <a:ext cx="5709948" cy="5559361"/>
          </a:xfrm>
          <a:prstGeom prst="roundRect">
            <a:avLst>
              <a:gd name="adj" fmla="val 1203"/>
            </a:avLst>
          </a:prstGeom>
          <a:solidFill>
            <a:schemeClr val="accent3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1667124" y="1822306"/>
          <a:ext cx="8686800" cy="4238256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325A-8460-43C9-B895-31F803B8E41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1"/>
          </p:nvPr>
        </p:nvSpPr>
        <p:spPr>
          <a:xfrm>
            <a:off x="1627512" y="6519508"/>
            <a:ext cx="5271570" cy="96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Franchises with an asterisk next to them have had multiple movie mentions combined. See appendix for details.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334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2809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052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6868" y="153311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grpSp>
        <p:nvGrpSpPr>
          <p:cNvPr id="3" name="Group 32"/>
          <p:cNvGrpSpPr>
            <a:grpSpLocks noChangeAspect="1"/>
          </p:cNvGrpSpPr>
          <p:nvPr/>
        </p:nvGrpSpPr>
        <p:grpSpPr>
          <a:xfrm>
            <a:off x="5385898" y="1005158"/>
            <a:ext cx="444079" cy="592786"/>
            <a:chOff x="7193418" y="3083423"/>
            <a:chExt cx="501380" cy="669275"/>
          </a:xfrm>
        </p:grpSpPr>
        <p:grpSp>
          <p:nvGrpSpPr>
            <p:cNvPr id="4" name="Group 10303"/>
            <p:cNvGrpSpPr>
              <a:grpSpLocks noChangeAspect="1"/>
            </p:cNvGrpSpPr>
            <p:nvPr/>
          </p:nvGrpSpPr>
          <p:grpSpPr>
            <a:xfrm>
              <a:off x="7206418" y="3083423"/>
              <a:ext cx="469933" cy="640080"/>
              <a:chOff x="3221489" y="2994633"/>
              <a:chExt cx="637539" cy="868370"/>
            </a:xfrm>
          </p:grpSpPr>
          <p:sp>
            <p:nvSpPr>
              <p:cNvPr id="37" name="Freeform 8"/>
              <p:cNvSpPr>
                <a:spLocks noEditPoints="1"/>
              </p:cNvSpPr>
              <p:nvPr/>
            </p:nvSpPr>
            <p:spPr bwMode="auto">
              <a:xfrm>
                <a:off x="3287153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38" name="Freeform 10088"/>
              <p:cNvSpPr>
                <a:spLocks noEditPoints="1"/>
              </p:cNvSpPr>
              <p:nvPr/>
            </p:nvSpPr>
            <p:spPr bwMode="auto">
              <a:xfrm>
                <a:off x="3221489" y="3540782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193418" y="3509455"/>
              <a:ext cx="501380" cy="24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3-5</a:t>
              </a:r>
            </a:p>
          </p:txBody>
        </p:sp>
      </p:grpSp>
      <p:grpSp>
        <p:nvGrpSpPr>
          <p:cNvPr id="5" name="Group 38"/>
          <p:cNvGrpSpPr>
            <a:grpSpLocks noChangeAspect="1"/>
          </p:cNvGrpSpPr>
          <p:nvPr/>
        </p:nvGrpSpPr>
        <p:grpSpPr>
          <a:xfrm>
            <a:off x="7090596" y="1005159"/>
            <a:ext cx="421993" cy="575141"/>
            <a:chOff x="7822897" y="3083421"/>
            <a:chExt cx="501380" cy="683338"/>
          </a:xfrm>
        </p:grpSpPr>
        <p:grpSp>
          <p:nvGrpSpPr>
            <p:cNvPr id="6" name="Group 10306"/>
            <p:cNvGrpSpPr>
              <a:grpSpLocks noChangeAspect="1"/>
            </p:cNvGrpSpPr>
            <p:nvPr/>
          </p:nvGrpSpPr>
          <p:grpSpPr>
            <a:xfrm>
              <a:off x="7835894" y="3083421"/>
              <a:ext cx="469217" cy="656804"/>
              <a:chOff x="3819162" y="2994633"/>
              <a:chExt cx="637539" cy="892419"/>
            </a:xfrm>
          </p:grpSpPr>
          <p:sp>
            <p:nvSpPr>
              <p:cNvPr id="42" name="Freeform 8"/>
              <p:cNvSpPr>
                <a:spLocks noEditPoints="1"/>
              </p:cNvSpPr>
              <p:nvPr/>
            </p:nvSpPr>
            <p:spPr bwMode="auto">
              <a:xfrm>
                <a:off x="3884826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088"/>
              <p:cNvSpPr>
                <a:spLocks noEditPoints="1"/>
              </p:cNvSpPr>
              <p:nvPr/>
            </p:nvSpPr>
            <p:spPr bwMode="auto">
              <a:xfrm>
                <a:off x="3819162" y="3542105"/>
                <a:ext cx="637539" cy="344947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822897" y="3510785"/>
              <a:ext cx="501380" cy="255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6-8</a:t>
              </a:r>
            </a:p>
          </p:txBody>
        </p:sp>
      </p:grpSp>
      <p:grpSp>
        <p:nvGrpSpPr>
          <p:cNvPr id="7" name="Group 44"/>
          <p:cNvGrpSpPr>
            <a:grpSpLocks noChangeAspect="1"/>
          </p:cNvGrpSpPr>
          <p:nvPr/>
        </p:nvGrpSpPr>
        <p:grpSpPr>
          <a:xfrm>
            <a:off x="8792880" y="1005164"/>
            <a:ext cx="421994" cy="566659"/>
            <a:chOff x="8466951" y="3083423"/>
            <a:chExt cx="501380" cy="673258"/>
          </a:xfrm>
        </p:grpSpPr>
        <p:grpSp>
          <p:nvGrpSpPr>
            <p:cNvPr id="8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</p:grpSpPr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3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466951" y="3500708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9-11</a:t>
              </a:r>
            </a:p>
          </p:txBody>
        </p:sp>
      </p:grpSp>
      <p:grpSp>
        <p:nvGrpSpPr>
          <p:cNvPr id="9" name="Group 53"/>
          <p:cNvGrpSpPr>
            <a:grpSpLocks noChangeAspect="1"/>
          </p:cNvGrpSpPr>
          <p:nvPr/>
        </p:nvGrpSpPr>
        <p:grpSpPr>
          <a:xfrm>
            <a:off x="3303414" y="1005159"/>
            <a:ext cx="421994" cy="566667"/>
            <a:chOff x="8466951" y="3083423"/>
            <a:chExt cx="501380" cy="673269"/>
          </a:xfrm>
          <a:solidFill>
            <a:srgbClr val="FC46A5"/>
          </a:solidFill>
        </p:grpSpPr>
        <p:grpSp>
          <p:nvGrpSpPr>
            <p:cNvPr id="10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  <a:grpFill/>
          </p:grpSpPr>
          <p:sp>
            <p:nvSpPr>
              <p:cNvPr id="57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8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466951" y="3500719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1066992" y="136551"/>
            <a:ext cx="9407554" cy="61555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defRPr/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Same as previous slide, but using horizontal stacked chart, and inserting blank series to pad out the results to look like individual charts.</a:t>
            </a:r>
          </a:p>
        </p:txBody>
      </p:sp>
      <p:grpSp>
        <p:nvGrpSpPr>
          <p:cNvPr id="11" name="Group 33"/>
          <p:cNvGrpSpPr/>
          <p:nvPr/>
        </p:nvGrpSpPr>
        <p:grpSpPr>
          <a:xfrm>
            <a:off x="9152469" y="6389050"/>
            <a:ext cx="1515531" cy="307777"/>
            <a:chOff x="7517807" y="6216134"/>
            <a:chExt cx="1620761" cy="307777"/>
          </a:xfrm>
        </p:grpSpPr>
        <p:sp>
          <p:nvSpPr>
            <p:cNvPr id="59" name="Rectangle 58"/>
            <p:cNvSpPr/>
            <p:nvPr/>
          </p:nvSpPr>
          <p:spPr>
            <a:xfrm>
              <a:off x="7687737" y="6216134"/>
              <a:ext cx="14508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movie is your most/second/third favorite?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7807" y="6256866"/>
              <a:ext cx="221316" cy="2286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61" name="SubTitle"/>
          <p:cNvSpPr txBox="1"/>
          <p:nvPr/>
        </p:nvSpPr>
        <p:spPr>
          <a:xfrm>
            <a:off x="1914526" y="1123950"/>
            <a:ext cx="1133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Ranked by 3-11</a:t>
            </a:r>
          </a:p>
        </p:txBody>
      </p:sp>
      <p:grpSp>
        <p:nvGrpSpPr>
          <p:cNvPr id="12" name="Group 61"/>
          <p:cNvGrpSpPr/>
          <p:nvPr/>
        </p:nvGrpSpPr>
        <p:grpSpPr>
          <a:xfrm>
            <a:off x="1924580" y="1792215"/>
            <a:ext cx="378652" cy="4253392"/>
            <a:chOff x="185903" y="1667169"/>
            <a:chExt cx="378652" cy="4468139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849" b="50179"/>
            <a:stretch>
              <a:fillRect/>
            </a:stretch>
          </p:blipFill>
          <p:spPr bwMode="auto">
            <a:xfrm>
              <a:off x="254055" y="4196062"/>
              <a:ext cx="242348" cy="24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r="2753" b="41813"/>
            <a:stretch>
              <a:fillRect/>
            </a:stretch>
          </p:blipFill>
          <p:spPr bwMode="auto">
            <a:xfrm>
              <a:off x="200795" y="2544359"/>
              <a:ext cx="348868" cy="250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46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075" y="1667169"/>
              <a:ext cx="254308" cy="27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16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507" y="5015450"/>
              <a:ext cx="343444" cy="34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3308" y="2810133"/>
              <a:ext cx="263842" cy="244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t="4831" r="10006" b="45641"/>
            <a:stretch>
              <a:fillRect/>
            </a:stretch>
          </p:blipFill>
          <p:spPr bwMode="auto">
            <a:xfrm>
              <a:off x="233081" y="2265721"/>
              <a:ext cx="284296" cy="24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2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476" b="43787"/>
            <a:stretch>
              <a:fillRect/>
            </a:stretch>
          </p:blipFill>
          <p:spPr bwMode="auto">
            <a:xfrm>
              <a:off x="233081" y="2000820"/>
              <a:ext cx="284296" cy="2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29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441" b="38692"/>
            <a:stretch>
              <a:fillRect/>
            </a:stretch>
          </p:blipFill>
          <p:spPr bwMode="auto">
            <a:xfrm>
              <a:off x="293372" y="3924911"/>
              <a:ext cx="163714" cy="23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057" y="3093831"/>
              <a:ext cx="294344" cy="298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154" y="3667651"/>
              <a:ext cx="254150" cy="25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153" descr="Lightning McQueen head T"/>
            <p:cNvPicPr>
              <a:picLocks noChangeAspect="1" noChangeArrowheads="1"/>
            </p:cNvPicPr>
            <p:nvPr/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85903" y="5396237"/>
              <a:ext cx="378652" cy="18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7170" y="4810372"/>
              <a:ext cx="136118" cy="240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1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0617" y="3359539"/>
              <a:ext cx="269224" cy="269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2199" y="4488026"/>
              <a:ext cx="246061" cy="250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2" descr="P:\150_Jagou\_Move to Closed\150-100109 &amp; 100537 US CSR 2010\Images\US Images 2010\Depiscable Me - T.tif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72822" y="5631726"/>
              <a:ext cx="204815" cy="245778"/>
            </a:xfrm>
            <a:prstGeom prst="rect">
              <a:avLst/>
            </a:prstGeom>
            <a:noFill/>
          </p:spPr>
        </p:pic>
        <p:pic>
          <p:nvPicPr>
            <p:cNvPr id="76" name="Picture 2" descr="\\cnc-unit-01p\Project\150_Jagou\150-120183 US CSR 2012\2012 ALL COUNTRIES CSR Character Images\HungerGames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6141" y="5922584"/>
              <a:ext cx="318177" cy="212724"/>
            </a:xfrm>
            <a:prstGeom prst="rect">
              <a:avLst/>
            </a:prstGeom>
            <a:noFill/>
          </p:spPr>
        </p:pic>
      </p:grpSp>
      <p:graphicFrame>
        <p:nvGraphicFramePr>
          <p:cNvPr id="62" name="Chart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521017"/>
              </p:ext>
            </p:extLst>
          </p:nvPr>
        </p:nvGraphicFramePr>
        <p:xfrm>
          <a:off x="3328632" y="1633823"/>
          <a:ext cx="7025293" cy="453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77" name="Oval 76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4" name="Rectangle 53"/>
          <p:cNvSpPr/>
          <p:nvPr/>
        </p:nvSpPr>
        <p:spPr>
          <a:xfrm>
            <a:off x="0" y="-1562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873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749815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585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080948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868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109918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95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1856708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3209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3421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541098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57" cy="2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60255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232967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81533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152812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7486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Connection xmlns:i=&quot;http://www.w3.org/2001/XMLSchema-instance&quot; xmlns=&quot;http://www.forgetdata.com/ReportingSuite&quot;&gt;&lt;ConnectionString&gt;C:\Projects\RepSuite\Releases\4.3\Forgetdata\Libraries\Lib\forgetdata\Scripts\transformations\utils\SmokeTest_v3.mtd&lt;/ConnectionString&gt;&lt;Name&gt;Item1&lt;/Name&gt;&lt;Provider&gt;SPSS MTD File Lite&lt;/Provider&gt;&lt;/Connection&gt;&lt;Connection xmlns:i=&quot;http://www.w3.org/2001/XMLSchema-instance&quot; xmlns=&quot;http://www.forgetdata.com/ReportingSuite&quot;&gt;&lt;ConnectionString&gt;C:\Users\ccurson\Google Drive\Projects\LRW\Memory issue Aug 2016\Q11_Ages 3-5_US Total Populated.mtd&lt;/ConnectionString&gt;&lt;Name&gt;Item2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3-11_US Total Populated.mtd&lt;/ConnectionString&gt;&lt;Name&gt;Item3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6-8_US Total Populated.mtd&lt;/ConnectionString&gt;&lt;Name&gt;Item4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9-11_US Total Populated.mtd&lt;/ConnectionString&gt;&lt;Name&gt;Item5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Transformation&gt;&lt;d2p1:PackagedScript&gt;&lt;d2p1:CreatedBy&gt;ccurson&lt;/d2p1:CreatedBy&gt;&lt;d2p1:LastUpdated&gt;2016-11-24T11:57:32.6189691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pDQoNCg0KDQpNYXRyaXguTGFiZWwgPSAibXlfY2xhc3MuYXV0b19maWxsX3Jvd3MoKSB3aXRoIG11bHRpcGxlIGdyb3VwcyBhbmQgc2ltcGxpZnkgT0ZGIg=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4T11:57:32.638959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cmVsb2FkKGF1dG9maWxsKQ0KDQoNCm15X2NsYXNzID0gYXV0b2ZpbGwuRmlsbE1hdHJpeChNYXRyaXgsIENvbm5lY3Rpb25zLCBRdWVyeSkNCm15X2NsYXNzLmF1dG9fZmlsbF9yb3dzKCkNCg0KDQoNCk1hdHJpeC5MYWJlbCA9ICJteV9jbGFzcy5hdXRvX2ZpbGxfcm93cygpIHdpdGggbXVsdGlwbGUgZ3JvdXBzIHdpdGggU2ltcGxpZnki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4T11:57:32.7019691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pteV9jbGFzcyA9IGF1dG9maWxsLkZpbGxNYXRyaXgoTWF0cml4LCBDb25uZWN0aW9ucywgUXVlcnkpDQpteV9jbGFzcy5hdXRvX2ZpbGxfY29sdW1ucygpDQoNCk1hdHJpeC5MYWJlbCA9ICJteV9jbGFzcy5hdXRvX2ZpbGxfY29sdW1ucygpIg0K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4T11:57:32.7264633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g0KbXlfY2xhc3MgPSBhdXRvZmlsbC5GaWxsTWF0cml4KE1hdHJpeCwgQ29ubmVjdGlvbnMsIFF1ZXJ5KQ0KbXlfY2xhc3MuYXV0b19maWxsX2NvbHVtbnMoMykNCg0KTWF0cml4LkxhYmVsID0gIm15X2NsYXNzLmF1dG9fZmlsbF9jb2x1bW5zKDMpIC0gZmlyc3QgMyBvbmx5Ig==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4T11:57:32.7459665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pteV9jbGFzcyA9IGF1dG9maWxsLkZpbGxNYXRyaXgoTWF0cml4LCBDb25uZWN0aW9ucywgUXVlcnkpDQpteV9jbGFzcy5hdXRvX2ZpbGxfY29sdW1ucyg1LCBzb3J0PVRydWUpDQoNCk1hdHJpeC5MYWJlbCA9ICJteV9jbGFzcy5hdXRvX2ZpbGxfY29sdW1ucyg1KSAtIGZpcnN0IDUgb25seSBhbmQgc29ydGVkIg==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4T11:57:32.7754569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CkNCg0KDQoNCk1hdHJpeC5MYWJlbCA9ICJteV9jbGFzcy5hdXRvX2ZpbGxfY29sdW1ucygpIHdpdGggc2ltcGxpZnki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4T11:57:32.7964592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DMpDQoNCg0KDQpNYXRyaXguTGFiZWwgPSAibXlfY2xhc3MuYXV0b19maWxsX2NvbHVtbnMoMykgd2l0aCAnc2ltcGxpZnknIHNlbGVjdGVkIg=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4T11:57:32.8129607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1LCBzb3J0PVRydWUpDQoNCg0KDQpNYXRyaXguTGFiZWwgPSAibXlfY2xhc3MuYXV0b19maWxsX2NvbHVtbnMoNSwgc29ydD1UcnVlKSB3aXRoICdzaW1wbGlmeScgc2VsZWN0ZWQi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4T11:57:32.8299601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CQkNCmltcG9ydCB0cmFuc2Zvcm1hdGlvbnM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KQ0KDQoNCg0KTWF0cml4LkxhYmVsID0gIm15X2NsYXNzLmF1dG9fZmlsbF9jb2x1bW5zKCkgd2l0aCBzaW1wbGlmeSBhbmQgZmxpcC1kYXRhIHNlbGVjdGVkIg==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4T11:57:32.8474625+00:00&lt;/d2p1:LastUpdated&gt;&lt;d2p1:Script&gt;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1KQ0KDQoNCg0KTWF0cml4LkxhYmVsID0gIm15X2NsYXNzLmF1dG9fZmlsbF9jb2x1bW5zKDUpIHdpdGggJ3NpbXBsaWZ5JyBhbmQgZmxpcC1kYXRhIHNlbGVjdGVkIg=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4T12:40:49.6721982+00:00&lt;/d2p1:LastUpdated&gt;&lt;d2p1:Script&gt;I29uIHJlZnJlc2gsIHJlc2V0IENvbHVtblNlbGVjdGlvbiBiYWNrIHRvIG9uZSBjZWxsDQpmb3IgaSBpbiByYW5nZSgwLDEwKTojDQoJdHJ5Og0KCQlpZiBRdWVyeS5JdGVtc1tpXS5Db2x1bW5TZWxlY3Rpb24gPT0gIi8iOg0KCQkJUXVlcnkuSXRlbXNbaV0uQ29sdW1uU2VsZWN0aW9uID0gIi8wWzFdIg0KCWV4Y2VwdDoNCgkJcGFzcw0KDQppbXBvcnQgdHJhbnNmb3JtYXRpb25zLmF1dG9fZmlsbF9tYXRyaXggYXMgZmlsbA0KDQpteV9jbGFzcyA9IGZpbGwuRmlsbE1hdHJpeChNYXRyaXgsIENvbm5lY3Rpb25zLCBRdWVyeSkNCm15X2NsYXNzLmF1dG9fZmlsbF9yb3dzKCkNCg0KTWF0cml4LkxhYmVsID0gIm15X2NsYXNzLmF1dG9fZmlsbF9yb3dzKCki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/d2p1:Items&gt;&lt;d2p1:RowCombinationSettings /&gt;&lt;d2p1:Transformation&gt;&lt;d2p1:PackagedScript&gt;&lt;d2p1:CreatedBy&gt;ccurson&lt;/d2p1:CreatedBy&gt;&lt;d2p1:LastUpdated&gt;2016-11-24T11:57:32.8664665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pDQoNCg0KDQpNYXRyaXguTGFiZWwgPSAibXlfY2xhc3MuYXV0b19maWxsX2NvbHVtbnMoKSB3aXRoIG11bHRpcGxlIGdyb3VwcyBhbmQgc2ltcGxpZnkgT0ZGIg=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4T11:57:32.8719584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cmVsb2FkKGF1dG9maWxsKQ0KDQoNCm15X2NsYXNzID0gYXV0b2ZpbGwuRmlsbE1hdHJpeChNYXRyaXgsIENvbm5lY3Rpb25zLCBRdWVyeSkNCm15X2NsYXNzLmF1dG9fZmlsbF9jb2x1bW5zKCkNCg0KDQoNCk1hdHJpeC5MYWJlbCA9ICJteV9jbGFzcy5hdXRvX2ZpbGxfY29sdW1ucygpIHdpdGggbXVsdGlwbGUgZ3JvdXBzIHdpdGggU2ltcGxpZnki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olumn&lt;/d2p1:DataQueryType&gt;&lt;d2p1:RowSelection&gt;/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Category&lt;/d4p1:string&gt;&lt;/d2p1:IgnoredTypes&gt;&lt;d2p1:Reverse&gt;true&lt;/d2p1:Reverse&gt;&lt;/d2p1:RowCombinationSettings&gt;&lt;d2p1:Transformation&gt;&lt;d2p1:PackagedScript&gt;&lt;d2p1:CreatedBy&gt;ccurson&lt;/d2p1:CreatedBy&gt;&lt;d2p1:LastUpdated&gt;2016-11-24T11:57:31.7429598+00:00&lt;/d2p1:LastUpdated&gt;&lt;d2p1:Script&gt;aW1wb3J0IHRyYW5zZm9ybWF0aW9ucyBhcyB0cg0KbXljbHMgPSB0ci5NYXRyaXhNYW5pcHVsYXRvcihNYXRyaXgpDQoNCm15Y2xzLnNvcnRfcm93cygpDQoNCk1hdHJpeC5MYWJlbCA9ICJJZiBzb3J0aW5nIGJldHdlZW4gR3JvdXBzIGlzIG5lZWRlZCwgZWcgVG9wMiB0aGVuLCBzZWxlY3QgQ29sdW1uIGFuZCB1c2UgRXhjbHVkZSBpdGVtcyBvZiB0aGlzIHR5cGUsIGFuZCB0aGVuIHNvcnQuICBHcm91cCBOYW1lcyBhcmUgYWRkZWQgaW50aGlzIGNhc2UiDQo=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Reverse&gt;true&lt;/d2p1:Reverse&gt;&lt;/d2p1:RowCombinationSettings&gt;&lt;d2p1:Transformation&gt;&lt;d2p1:PackagedScript&gt;&lt;d2p1:CreatedBy&gt;ccurson&lt;/d2p1:CreatedBy&gt;&lt;d2p1:LastUpdated&gt;2016-11-24T11:57:32.9134592+00:00&lt;/d2p1:LastUpdated&gt;&lt;d2p1:Script&gt;aW1wb3J0IHRyYW5zZm9ybWF0aW9ucy5hdXRvX2ZpbGxfbWF0cml4IGFzIGF1dG9maWxsDQojcmVsb2FkKGF1dG9maWxsKQ0KDQoNCg0KbXlfY2xhc3MgPSBhdXRvZmlsbC5GaWxsTWF0cml4KE1hdHJpeCwgQ29ubmVjdGlvbnMsIFF1ZXJ5KQ0KbXlfY2xhc3MuYXV0b19maWxsX2NvbHVtbnMoMTYsIHNvcnQ9VHJ1ZSkgIyA1LCBzb3J0VHJ1ZQ0KDQoNCmltcG9ydCB0cmFuc2Zvcm1hdGlvbnMgYXMgdHINCiNyZWxvYWQodHIpDQojcmVsb2FkKHRyLnNlcmllcykNCiNteWNscz10ci5NYXRyaXhNYW5pcHVsYXRvcihNYXRyaXgpDQojbXljbHMuZGVsX2Jhc2Vfc2VyaWVzKCkNCg0KDQpNYXRyaXguTGFiZWwgPSAibXlfY2xhc3MuYXV0b19maWxsX2NvbHVtbnMoMTYpIHdpdGggbGltaXRlZCBzZXJpZXMgYW5kIHNvcnRlZCI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d2p1:Reverse&gt;true&lt;/d2p1:Reverse&gt;&lt;/d2p1:RowCombinationSettings&gt;&lt;d2p1:Simplify&gt;true&lt;/d2p1:Simplify&gt;&lt;d2p1:SwitchRowsAndColumns&gt;true&lt;/d2p1:SwitchRowsAndColumns&gt;&lt;d2p1:Transformation&gt;&lt;d2p1:PackagedScript&gt;&lt;d2p1:CreatedBy&gt;ccurson&lt;/d2p1:CreatedBy&gt;&lt;d2p1:LastUpdated&gt;2016-11-24T11:57:32.9289599+00:00&lt;/d2p1:LastUpdated&gt;&lt;d2p1:Script&gt;aW1wb3J0IHRyYW5zZm9ybWF0aW9ucy5hdXRvX2ZpbGxfbWF0cml4IGFzIGF1dG9maWxsDQpyZWxvYWQoYXV0b2ZpbGwpDQoNCm15X2NsYXNzID0gYXV0b2ZpbGwuRmlsbE1hdHJpeChNYXRyaXgsIENvbm5lY3Rpb25zLCBRdWVyeSkNCm15X2NsYXNzLmF1dG9fZmlsbF9jb2x1bW5zKHNvcnQ9VHJ1ZSkgIyA1LCBzb3J0VHJ1ZQ0KDQppbXBvcnQgdHJhbnNmb3JtYXRpb25zIGFzIHRyDQojcmVsb2FkKHRyKQ0KI3JlbG9hZCh0ci5zZXJpZXMpDQojbXljbHM9dHIuTWF0cml4TWFuaXB1bGF0b3IoTWF0cml4KQ0KI215Y2xzLmRlbF9iYXNlX3NlcmllcygpDQoNCk1hdHJpeC5MYWJlbCA9ICJteV9jbGFzcy5hdXRvX2ZpbGxfY29sdW1ucygxNikgd2l0aCBmbGlwIGRhdGEgYW5kIGxpbWl0ZWQgc2VyaWVzIGFuZCBzb3J0ZWQi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3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2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4]&lt;/d2p1:RowSelection&gt;&lt;d2p1:TableName&gt;Q11tables&lt;/d2p1:TableName&gt;&lt;/d2p1:DataQueryItem&gt;&lt;/d2p1:Items&gt;&lt;d2p1:RowCombinationSettings /&gt;&lt;d2p1:SwitchRowsAndColumns&gt;true&lt;/d2p1:SwitchRowsAndColumns&gt;&lt;d2p1:Transformation&gt;&lt;d2p1:PackagedScript&gt;&lt;d2p1:CreatedBy&gt;ccurson&lt;/d2p1:CreatedBy&gt;&lt;d2p1:LastUpdated&gt;2016-11-24T11:57:32.9449631+00:00&lt;/d2p1:LastUpdated&gt;&lt;d2p1:Script&gt;aW1wb3J0IHRyYW5zZm9ybWF0aW9ucy5hdXRvX2ZpbGxfbWF0cml4IGFzIGF1dG9maWxsDQpyZWxvYWQoYXV0b2ZpbGwpDQoNCm15X2NsYXNzID0gYXV0b2ZpbGwuRmlsbE1hdHJpeChNYXRyaXgsIENvbm5lY3Rpb25zLCBRdWVyeSkNCm15X2NsYXNzLmF1dG9fZmlsbF9jb2x1bW5zKGxpbWl0X3NlcmllcyA9IDIyLCBzb3J0PVRydWUpICMgNSwgc29ydFRydWUNCg0KaW1wb3J0IHRyYW5zZm9ybWF0aW9ucyBhcyB0cg0KbXljbHM9dHIuTWF0cml4TWFuaXB1bGF0b3IoTWF0cml4KQ0KbXljbHMuZGVsX2Jhc2VfY2F0ZWdvcnkoKQ0KDQpNYXRyaXguTGFiZWwgPSAibXlfY2xhc3MuYXV0b19maWxsX2NvbHVtbnMoKSAtIGZsaXAgZGF0YSAtIGxhcmdlIHVuZGVybHlpbmcgdGFibGUsIGxpbWl0ZWQgcm93cywgYW5kIHNvcnRlZCI=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1]&lt;/d2p1:RowSelection&gt;&lt;d2p1:TableName&gt;Q11tables&lt;/d2p1:TableName&gt;&lt;/d2p1:DataQueryItem&gt;&lt;/d2p1:Items&gt;&lt;d2p1:RowCombinationSettings&gt;&lt;d2p1:IgnoredTypes xmlns:d4p1=&quot;http://schemas.microsoft.com/2003/10/Serialization/Arrays&quot;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d4p1:string&gt;Mean&lt;/d4p1:string&gt;&lt;/d2p1:IgnoredTypes&gt;&lt;d2p1:MergeGroupsByName&gt;true&lt;/d2p1:MergeGroupsByName&gt;&lt;d2p1:MergeMembersByName&gt;true&lt;/d2p1:MergeMembersByName&gt;&lt;d2p1:ShowHiddenMembers&gt;true&lt;/d2p1:ShowHiddenMembers&gt;&lt;/d2p1:RowCombinationSettings&gt;&lt;d2p1:SwitchRowsAndColumns&gt;true&lt;/d2p1:SwitchRowsAndColumns&gt;&lt;d2p1:Transformation&gt;&lt;d2p1:PackagedScript&gt;&lt;d2p1:CreatedBy&gt;ccurson&lt;/d2p1:CreatedBy&gt;&lt;d2p1:LastUpdated&gt;2016-11-24T11:57:32.9609744+00:00&lt;/d2p1:LastUpdated&gt;&lt;d2p1:Script&gt;IyMgZGF0YSBpbiB0aGlzIGV4YW1wbGUgaXMgaW5jb25zaXN0ZW50IC0gc29tZSBvZiB0aGUgZGF0YSBzZXRzIGhhdmUgMiBjZWxsIGl0ZW1zLg0KDQppbXBvcnQgdHJhbnNmb3JtYXRpb25zLmF1dG9fZmlsbF9tYXRyaXggYXMgYXV0b2ZpbGwNCnJlbG9hZChhdXRvZmlsbCkNCk15Q2xzID0gYXV0b2ZpbGwuRmlsbE1hdHJpeChNYXRyaXgsIENvbm5lY3Rpb25zLCBRdWVyeSkNCk15Q2xzLmF1dG9fZmlsbF9jb2x1bW5zKGxpbWl0X3Nlcmllcz0yMixzb3J0ID0gVHJ1ZSkNCg0KaW1wb3J0IHRyYW5zZm9ybWF0aW9ucyBhcyB0cg0KcmVsb2FkKHRyKQ0KcmVsb2FkKHRyLnNlcmllcykNCm15Y2xhc3MgPSB0ci5NYXRyaXhNYW5pcHVsYXRvcihNYXRyaXgpDQpteWNsYXNzLmRlbF9iYXNlX2NhdGVnb3J5KCkNCm15Y2xhc3MuZm9ybWF0X3BlcmNlbnRfYXNfd2hvbGVfbnVtYmVyKCkNCm15Y2xhc3MuY3JlYXRlX2FuZF9maWxsX2R1bW15X3NlcmllcygpDQoNCg0K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4T11:57:32.410995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g0KbXlfY2xhc3MgPSBhdXRvZmlsbC5GaWxsTWF0cml4KE1hdHJpeCwgQ29ubmVjdGlvbnMsIFF1ZXJ5KQ0KbXlfY2xhc3MuYXV0b19maWxsX3Jvd3MoMykNCg0KTWF0cml4LkxhYmVsID0gIm15X2NsYXNzLmF1dG9fZmlsbF9yb3dzKDMpIC0gZmlyc3QgMyBvbmx5Ig=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24T11:57:32.457469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iNpbXBvcnQgdHJhbnNmb3JtYXRpb25zDQojZnJvbSB0cmFuc2Zvcm1hdGlvbnMudXRpbHMudXRpbGl0aWVzIGltcG9ydCBmaW5kX3RhYmxlDQojcmVsb2FkKGF1dG9maWxsKQ0KDQpteV9jbGFzcyA9IGF1dG9maWxsLkZpbGxNYXRyaXgoTWF0cml4LCBDb25uZWN0aW9ucywgUXVlcnkpDQpteV9jbGFzcy5hdXRvX2ZpbGxfcm93cyg1LCBzb3J0PVRydWUpDQoNCk1hdHJpeC5MYWJlbCA9ICJteV9jbGFzcy5hdXRvX2ZpbGxfcm93cyg1KSAtIGZpcnN0IDUgb25seSBhbmQgc29ydGVkIg==&lt;/d2p1:Script&gt;&lt;/d2p1:PackagedScript&gt;&lt;/d2p1:Transformation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4T11:57:32.4684618+00:00&lt;/d2p1:LastUpdated&gt;&lt;d2p1:Script&gt;DQppbXBvcnQgdHJhbnNmb3JtYXRpb25zLmF1dG9fZmlsbF9tYXRyaXggYXMgYXV0b2ZpbGwNCnJlbG9hZChhdXRvZmlsbCkNCg0KbXlfY2xhc3MgPSBhdXRvZmlsbC5GaWxsTWF0cml4KE1hdHJpeCwgQ29ubmVjdGlvbnMsIFF1ZXJ5KQ0KbXlfY2xhc3MuYXV0b19maWxsX3Jvd3MoKQ0KDQpNYXRyaXguTGFiZWwgPSAibXlfY2xhc3MuYXV0b19maWxsX3Jvd3MoKSB3aXRoIHNpbXBsaWZ5Ig==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4T11:57:32.4874629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yb3dzKDMpDQoNCg0KDQpNYXRyaXguTGFiZWwgPSAibXlfY2xhc3MuYXV0b19maWxsX3Jvd3MoMykgd2l0aCAnc2ltcGxpZnknIHNlbGVjdGVkIg=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4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5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24T11:57:32.529461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1LCBzb3J0PVRydWUpDQoNCg0KDQpNYXRyaXguTGFiZWwgPSAibXlfY2xhc3MuYXV0b19maWxsX3Jvd3MoNSwgc29ydD1UcnVlKSB3aXRoICdzaW1wbGlmeScgc2VsZWN0ZWQi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4T11:57:32.5669633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CQkNCmltcG9ydCB0cmFuc2Zvcm1hdGlvbnM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KQ0KDQoNCg0KTWF0cml4LkxhYmVsID0gIm15X2NsYXNzLmF1dG9fZmlsbF9yb3dzKCkgd2l0aCBzaW1wbGlmeSBhbmQgZmxpcC1kYXRhIHNlbGVjdGVkIg==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24T11:57:32.5959617+00:00&lt;/d2p1:LastUpdated&gt;&lt;d2p1:Script&gt;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1KQ0KDQoNCg0KTWF0cml4LkxhYmVsID0gIm15X2NsYXNzLmF1dG9fZmlsbF9yb3dzKDUpIHdpdGggJ3NpbXBsaWZ5JyBhbmQgZmxpcC1kYXRhIHNlbGVjdGVkIg=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24659</TotalTime>
  <Words>465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Office Theme</vt:lpstr>
      <vt:lpstr>This PowerPoint is a manual test of the auto_fill_matrix module installed with Slides. </vt:lpstr>
      <vt:lpstr>Slides that test the auto_fill_rows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Slides that test the auto_fill_columns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301</cp:revision>
  <dcterms:created xsi:type="dcterms:W3CDTF">2016-02-02T17:03:25Z</dcterms:created>
  <dcterms:modified xsi:type="dcterms:W3CDTF">2016-11-24T12:47:40Z</dcterms:modified>
</cp:coreProperties>
</file>