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7.xml" ContentType="application/vnd.openxmlformats-officedocument.presentationml.tags+xml"/>
  <Override PartName="/ppt/tags/tag8.xml" ContentType="application/vnd.openxmlformats-officedocument.presentationml.tag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39.xml" ContentType="application/vnd.openxmlformats-officedocument.presentationml.tags+xml"/>
  <Override PartName="/ppt/tags/tag40.xml" ContentType="application/vnd.openxmlformats-officedocument.presentationml.tag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ags/tag41.xml" ContentType="application/vnd.openxmlformats-officedocument.presentationml.tags+xml"/>
  <Override PartName="/ppt/tags/tag42.xml" ContentType="application/vnd.openxmlformats-officedocument.presentationml.tag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ags/tag48.xml" ContentType="application/vnd.openxmlformats-officedocument.presentationml.tags+xml"/>
  <Override PartName="/ppt/tags/tag49.xml" ContentType="application/vnd.openxmlformats-officedocument.presentationml.tag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ags/tag81.xml" ContentType="application/vnd.openxmlformats-officedocument.presentationml.tags+xml"/>
  <Override PartName="/ppt/tags/tag82.xml" ContentType="application/vnd.openxmlformats-officedocument.presentationml.tags+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ags/tag91.xml" ContentType="application/vnd.openxmlformats-officedocument.presentationml.tags+xml"/>
  <Override PartName="/ppt/tags/tag92.xml" ContentType="application/vnd.openxmlformats-officedocument.presentationml.tags+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tags/tag93.xml" ContentType="application/vnd.openxmlformats-officedocument.presentationml.tags+xml"/>
  <Override PartName="/ppt/tags/tag94.xml" ContentType="application/vnd.openxmlformats-officedocument.presentationml.tags+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tags/tag95.xml" ContentType="application/vnd.openxmlformats-officedocument.presentationml.tags+xml"/>
  <Override PartName="/ppt/tags/tag96.xml" ContentType="application/vnd.openxmlformats-officedocument.presentationml.tags+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tags/tag97.xml" ContentType="application/vnd.openxmlformats-officedocument.presentationml.tags+xml"/>
  <Override PartName="/ppt/tags/tag98.xml" ContentType="application/vnd.openxmlformats-officedocument.presentationml.tags+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tags/tag99.xml" ContentType="application/vnd.openxmlformats-officedocument.presentationml.tags+xml"/>
  <Override PartName="/ppt/tags/tag100.xml" ContentType="application/vnd.openxmlformats-officedocument.presentationml.tags+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tags/tag101.xml" ContentType="application/vnd.openxmlformats-officedocument.presentationml.tags+xml"/>
  <Override PartName="/ppt/tags/tag102.xml" ContentType="application/vnd.openxmlformats-officedocument.presentationml.tags+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tags/tag103.xml" ContentType="application/vnd.openxmlformats-officedocument.presentationml.tags+xml"/>
  <Override PartName="/ppt/tags/tag104.xml" ContentType="application/vnd.openxmlformats-officedocument.presentationml.tags+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tags/tag105.xml" ContentType="application/vnd.openxmlformats-officedocument.presentationml.tags+xml"/>
  <Override PartName="/ppt/tags/tag106.xml" ContentType="application/vnd.openxmlformats-officedocument.presentationml.tags+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tags/tag107.xml" ContentType="application/vnd.openxmlformats-officedocument.presentationml.tags+xml"/>
  <Override PartName="/ppt/tags/tag108.xml" ContentType="application/vnd.openxmlformats-officedocument.presentationml.tags+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tags/tag109.xml" ContentType="application/vnd.openxmlformats-officedocument.presentationml.tags+xml"/>
  <Override PartName="/ppt/tags/tag110.xml" ContentType="application/vnd.openxmlformats-officedocument.presentationml.tags+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tags/tag111.xml" ContentType="application/vnd.openxmlformats-officedocument.presentationml.tags+xml"/>
  <Override PartName="/ppt/tags/tag112.xml" ContentType="application/vnd.openxmlformats-officedocument.presentationml.tags+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tags/tag113.xml" ContentType="application/vnd.openxmlformats-officedocument.presentationml.tags+xml"/>
  <Override PartName="/ppt/tags/tag114.xml" ContentType="application/vnd.openxmlformats-officedocument.presentationml.tags+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tags/tag115.xml" ContentType="application/vnd.openxmlformats-officedocument.presentationml.tags+xml"/>
  <Override PartName="/ppt/tags/tag116.xml" ContentType="application/vnd.openxmlformats-officedocument.presentationml.tags+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tags/tag117.xml" ContentType="application/vnd.openxmlformats-officedocument.presentationml.tags+xml"/>
  <Override PartName="/ppt/tags/tag118.xml" ContentType="application/vnd.openxmlformats-officedocument.presentationml.tags+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tags/tag119.xml" ContentType="application/vnd.openxmlformats-officedocument.presentationml.tags+xml"/>
  <Override PartName="/ppt/tags/tag120.xml" ContentType="application/vnd.openxmlformats-officedocument.presentationml.tags+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tags/tag121.xml" ContentType="application/vnd.openxmlformats-officedocument.presentationml.tags+xml"/>
  <Override PartName="/ppt/tags/tag122.xml" ContentType="application/vnd.openxmlformats-officedocument.presentationml.tags+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tags/tag123.xml" ContentType="application/vnd.openxmlformats-officedocument.presentationml.tags+xml"/>
  <Override PartName="/ppt/tags/tag124.xml" ContentType="application/vnd.openxmlformats-officedocument.presentationml.tags+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tags/tag125.xml" ContentType="application/vnd.openxmlformats-officedocument.presentationml.tags+xml"/>
  <Override PartName="/ppt/tags/tag126.xml" ContentType="application/vnd.openxmlformats-officedocument.presentationml.tags+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tags/tag127.xml" ContentType="application/vnd.openxmlformats-officedocument.presentationml.tags+xml"/>
  <Override PartName="/ppt/tags/tag128.xml" ContentType="application/vnd.openxmlformats-officedocument.presentationml.tags+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tags/tag129.xml" ContentType="application/vnd.openxmlformats-officedocument.presentationml.tags+xml"/>
  <Override PartName="/ppt/tags/tag130.xml" ContentType="application/vnd.openxmlformats-officedocument.presentationml.tags+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tags/tag131.xml" ContentType="application/vnd.openxmlformats-officedocument.presentationml.tags+xml"/>
  <Override PartName="/ppt/tags/tag132.xml" ContentType="application/vnd.openxmlformats-officedocument.presentationml.tags+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tags/tag133.xml" ContentType="application/vnd.openxmlformats-officedocument.presentationml.tags+xml"/>
  <Override PartName="/ppt/tags/tag134.xml" ContentType="application/vnd.openxmlformats-officedocument.presentationml.tags+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tags/tag135.xml" ContentType="application/vnd.openxmlformats-officedocument.presentationml.tags+xml"/>
  <Override PartName="/ppt/tags/tag136.xml" ContentType="application/vnd.openxmlformats-officedocument.presentationml.tags+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tags/tag137.xml" ContentType="application/vnd.openxmlformats-officedocument.presentationml.tags+xml"/>
  <Override PartName="/ppt/tags/tag138.xml" ContentType="application/vnd.openxmlformats-officedocument.presentationml.tags+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tags/tag139.xml" ContentType="application/vnd.openxmlformats-officedocument.presentationml.tags+xml"/>
  <Override PartName="/ppt/tags/tag140.xml" ContentType="application/vnd.openxmlformats-officedocument.presentationml.tags+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tags/tag141.xml" ContentType="application/vnd.openxmlformats-officedocument.presentationml.tags+xml"/>
  <Override PartName="/ppt/tags/tag142.xml" ContentType="application/vnd.openxmlformats-officedocument.presentationml.tags+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tags/tag143.xml" ContentType="application/vnd.openxmlformats-officedocument.presentationml.tags+xml"/>
  <Override PartName="/ppt/tags/tag144.xml" ContentType="application/vnd.openxmlformats-officedocument.presentationml.tags+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ppt/tags/tag145.xml" ContentType="application/vnd.openxmlformats-officedocument.presentationml.tags+xml"/>
  <Override PartName="/ppt/tags/tag146.xml" ContentType="application/vnd.openxmlformats-officedocument.presentationml.tags+xml"/>
  <Override PartName="/ppt/charts/chart40.xml" ContentType="application/vnd.openxmlformats-officedocument.drawingml.chart+xml"/>
  <Override PartName="/ppt/charts/style40.xml" ContentType="application/vnd.ms-office.chartstyle+xml"/>
  <Override PartName="/ppt/charts/colors40.xml" ContentType="application/vnd.ms-office.chartcolorstyle+xml"/>
  <Override PartName="/ppt/tags/tag147.xml" ContentType="application/vnd.openxmlformats-officedocument.presentationml.tags+xml"/>
  <Override PartName="/ppt/tags/tag148.xml" ContentType="application/vnd.openxmlformats-officedocument.presentationml.tags+xml"/>
  <Override PartName="/ppt/charts/chart41.xml" ContentType="application/vnd.openxmlformats-officedocument.drawingml.chart+xml"/>
  <Override PartName="/ppt/charts/style41.xml" ContentType="application/vnd.ms-office.chartstyle+xml"/>
  <Override PartName="/ppt/charts/colors41.xml" ContentType="application/vnd.ms-office.chartcolorstyle+xml"/>
  <Override PartName="/ppt/tags/tag149.xml" ContentType="application/vnd.openxmlformats-officedocument.presentationml.tags+xml"/>
  <Override PartName="/ppt/tags/tag150.xml" ContentType="application/vnd.openxmlformats-officedocument.presentationml.tags+xml"/>
  <Override PartName="/ppt/charts/chart42.xml" ContentType="application/vnd.openxmlformats-officedocument.drawingml.chart+xml"/>
  <Override PartName="/ppt/charts/style42.xml" ContentType="application/vnd.ms-office.chartstyle+xml"/>
  <Override PartName="/ppt/charts/colors42.xml" ContentType="application/vnd.ms-office.chartcolorstyle+xml"/>
  <Override PartName="/ppt/tags/tag151.xml" ContentType="application/vnd.openxmlformats-officedocument.presentationml.tags+xml"/>
  <Override PartName="/ppt/tags/tag152.xml" ContentType="application/vnd.openxmlformats-officedocument.presentationml.tags+xml"/>
  <Override PartName="/ppt/charts/chart43.xml" ContentType="application/vnd.openxmlformats-officedocument.drawingml.chart+xml"/>
  <Override PartName="/ppt/charts/style43.xml" ContentType="application/vnd.ms-office.chartstyle+xml"/>
  <Override PartName="/ppt/charts/colors43.xml" ContentType="application/vnd.ms-office.chartcolorstyle+xml"/>
  <Override PartName="/ppt/tags/tag153.xml" ContentType="application/vnd.openxmlformats-officedocument.presentationml.tags+xml"/>
  <Override PartName="/ppt/tags/tag154.xml" ContentType="application/vnd.openxmlformats-officedocument.presentationml.tags+xml"/>
  <Override PartName="/ppt/charts/chart44.xml" ContentType="application/vnd.openxmlformats-officedocument.drawingml.chart+xml"/>
  <Override PartName="/ppt/charts/style44.xml" ContentType="application/vnd.ms-office.chartstyle+xml"/>
  <Override PartName="/ppt/charts/colors44.xml" ContentType="application/vnd.ms-office.chartcolorstyle+xml"/>
  <Override PartName="/ppt/tags/tag155.xml" ContentType="application/vnd.openxmlformats-officedocument.presentationml.tags+xml"/>
  <Override PartName="/ppt/tags/tag156.xml" ContentType="application/vnd.openxmlformats-officedocument.presentationml.tags+xml"/>
  <Override PartName="/ppt/charts/chart45.xml" ContentType="application/vnd.openxmlformats-officedocument.drawingml.chart+xml"/>
  <Override PartName="/ppt/charts/style45.xml" ContentType="application/vnd.ms-office.chartstyle+xml"/>
  <Override PartName="/ppt/charts/colors45.xml" ContentType="application/vnd.ms-office.chartcolorstyle+xml"/>
  <Override PartName="/ppt/tags/tag157.xml" ContentType="application/vnd.openxmlformats-officedocument.presentationml.tags+xml"/>
  <Override PartName="/ppt/tags/tag158.xml" ContentType="application/vnd.openxmlformats-officedocument.presentationml.tags+xml"/>
  <Override PartName="/ppt/charts/chart46.xml" ContentType="application/vnd.openxmlformats-officedocument.drawingml.chart+xml"/>
  <Override PartName="/ppt/charts/style46.xml" ContentType="application/vnd.ms-office.chartstyle+xml"/>
  <Override PartName="/ppt/charts/colors46.xml" ContentType="application/vnd.ms-office.chartcolorstyle+xml"/>
  <Override PartName="/ppt/tags/tag159.xml" ContentType="application/vnd.openxmlformats-officedocument.presentationml.tags+xml"/>
  <Override PartName="/ppt/tags/tag160.xml" ContentType="application/vnd.openxmlformats-officedocument.presentationml.tags+xml"/>
  <Override PartName="/ppt/charts/chart47.xml" ContentType="application/vnd.openxmlformats-officedocument.drawingml.chart+xml"/>
  <Override PartName="/ppt/charts/style47.xml" ContentType="application/vnd.ms-office.chartstyle+xml"/>
  <Override PartName="/ppt/charts/colors47.xml" ContentType="application/vnd.ms-office.chartcolorstyle+xml"/>
  <Override PartName="/ppt/tags/tag161.xml" ContentType="application/vnd.openxmlformats-officedocument.presentationml.tags+xml"/>
  <Override PartName="/ppt/tags/tag162.xml" ContentType="application/vnd.openxmlformats-officedocument.presentationml.tags+xml"/>
  <Override PartName="/ppt/charts/chart48.xml" ContentType="application/vnd.openxmlformats-officedocument.drawingml.chart+xml"/>
  <Override PartName="/ppt/charts/style48.xml" ContentType="application/vnd.ms-office.chartstyle+xml"/>
  <Override PartName="/ppt/charts/colors48.xml" ContentType="application/vnd.ms-office.chartcolorstyle+xml"/>
  <Override PartName="/ppt/tags/tag163.xml" ContentType="application/vnd.openxmlformats-officedocument.presentationml.tags+xml"/>
  <Override PartName="/ppt/tags/tag164.xml" ContentType="application/vnd.openxmlformats-officedocument.presentationml.tags+xml"/>
  <Override PartName="/ppt/charts/chart49.xml" ContentType="application/vnd.openxmlformats-officedocument.drawingml.chart+xml"/>
  <Override PartName="/ppt/charts/style49.xml" ContentType="application/vnd.ms-office.chartstyle+xml"/>
  <Override PartName="/ppt/charts/colors49.xml" ContentType="application/vnd.ms-office.chartcolorstyle+xml"/>
  <Override PartName="/ppt/tags/tag165.xml" ContentType="application/vnd.openxmlformats-officedocument.presentationml.tags+xml"/>
  <Override PartName="/ppt/tags/tag166.xml" ContentType="application/vnd.openxmlformats-officedocument.presentationml.tags+xml"/>
  <Override PartName="/ppt/charts/chart50.xml" ContentType="application/vnd.openxmlformats-officedocument.drawingml.chart+xml"/>
  <Override PartName="/ppt/charts/style50.xml" ContentType="application/vnd.ms-office.chartstyle+xml"/>
  <Override PartName="/ppt/charts/colors50.xml" ContentType="application/vnd.ms-office.chartcolorstyle+xml"/>
  <Override PartName="/ppt/tags/tag167.xml" ContentType="application/vnd.openxmlformats-officedocument.presentationml.tags+xml"/>
  <Override PartName="/ppt/tags/tag168.xml" ContentType="application/vnd.openxmlformats-officedocument.presentationml.tags+xml"/>
  <Override PartName="/ppt/charts/chart51.xml" ContentType="application/vnd.openxmlformats-officedocument.drawingml.chart+xml"/>
  <Override PartName="/ppt/charts/style51.xml" ContentType="application/vnd.ms-office.chartstyle+xml"/>
  <Override PartName="/ppt/charts/colors51.xml" ContentType="application/vnd.ms-office.chartcolorstyle+xml"/>
  <Override PartName="/ppt/tags/tag169.xml" ContentType="application/vnd.openxmlformats-officedocument.presentationml.tags+xml"/>
  <Override PartName="/ppt/tags/tag170.xml" ContentType="application/vnd.openxmlformats-officedocument.presentationml.tags+xml"/>
  <Override PartName="/ppt/charts/chart52.xml" ContentType="application/vnd.openxmlformats-officedocument.drawingml.chart+xml"/>
  <Override PartName="/ppt/charts/style52.xml" ContentType="application/vnd.ms-office.chartstyle+xml"/>
  <Override PartName="/ppt/charts/colors52.xml" ContentType="application/vnd.ms-office.chartcolorstyle+xml"/>
  <Override PartName="/ppt/tags/tag171.xml" ContentType="application/vnd.openxmlformats-officedocument.presentationml.tags+xml"/>
  <Override PartName="/ppt/tags/tag172.xml" ContentType="application/vnd.openxmlformats-officedocument.presentationml.tags+xml"/>
  <Override PartName="/ppt/charts/chart53.xml" ContentType="application/vnd.openxmlformats-officedocument.drawingml.chart+xml"/>
  <Override PartName="/ppt/charts/style53.xml" ContentType="application/vnd.ms-office.chartstyle+xml"/>
  <Override PartName="/ppt/charts/colors53.xml" ContentType="application/vnd.ms-office.chartcolorstyle+xml"/>
  <Override PartName="/ppt/tags/tag173.xml" ContentType="application/vnd.openxmlformats-officedocument.presentationml.tags+xml"/>
  <Override PartName="/ppt/tags/tag174.xml" ContentType="application/vnd.openxmlformats-officedocument.presentationml.tags+xml"/>
  <Override PartName="/ppt/charts/chart54.xml" ContentType="application/vnd.openxmlformats-officedocument.drawingml.chart+xml"/>
  <Override PartName="/ppt/charts/style54.xml" ContentType="application/vnd.ms-office.chartstyle+xml"/>
  <Override PartName="/ppt/charts/colors54.xml" ContentType="application/vnd.ms-office.chartcolorstyle+xml"/>
  <Override PartName="/ppt/tags/tag175.xml" ContentType="application/vnd.openxmlformats-officedocument.presentationml.tags+xml"/>
  <Override PartName="/ppt/tags/tag176.xml" ContentType="application/vnd.openxmlformats-officedocument.presentationml.tags+xml"/>
  <Override PartName="/ppt/charts/chart55.xml" ContentType="application/vnd.openxmlformats-officedocument.drawingml.chart+xml"/>
  <Override PartName="/ppt/charts/style55.xml" ContentType="application/vnd.ms-office.chartstyle+xml"/>
  <Override PartName="/ppt/charts/colors55.xml" ContentType="application/vnd.ms-office.chartcolorstyle+xml"/>
  <Override PartName="/ppt/tags/tag177.xml" ContentType="application/vnd.openxmlformats-officedocument.presentationml.tags+xml"/>
  <Override PartName="/ppt/tags/tag178.xml" ContentType="application/vnd.openxmlformats-officedocument.presentationml.tags+xml"/>
  <Override PartName="/ppt/charts/chart56.xml" ContentType="application/vnd.openxmlformats-officedocument.drawingml.chart+xml"/>
  <Override PartName="/ppt/charts/style56.xml" ContentType="application/vnd.ms-office.chartstyle+xml"/>
  <Override PartName="/ppt/charts/colors56.xml" ContentType="application/vnd.ms-office.chartcolorstyle+xml"/>
  <Override PartName="/ppt/tags/tag179.xml" ContentType="application/vnd.openxmlformats-officedocument.presentationml.tags+xml"/>
  <Override PartName="/ppt/tags/tag180.xml" ContentType="application/vnd.openxmlformats-officedocument.presentationml.tags+xml"/>
  <Override PartName="/ppt/charts/chart57.xml" ContentType="application/vnd.openxmlformats-officedocument.drawingml.chart+xml"/>
  <Override PartName="/ppt/charts/style57.xml" ContentType="application/vnd.ms-office.chartstyle+xml"/>
  <Override PartName="/ppt/charts/colors57.xml" ContentType="application/vnd.ms-office.chartcolorstyle+xml"/>
  <Override PartName="/ppt/tags/tag181.xml" ContentType="application/vnd.openxmlformats-officedocument.presentationml.tags+xml"/>
  <Override PartName="/ppt/tags/tag182.xml" ContentType="application/vnd.openxmlformats-officedocument.presentationml.tags+xml"/>
  <Override PartName="/ppt/charts/chart58.xml" ContentType="application/vnd.openxmlformats-officedocument.drawingml.chart+xml"/>
  <Override PartName="/ppt/charts/style58.xml" ContentType="application/vnd.ms-office.chartstyle+xml"/>
  <Override PartName="/ppt/charts/colors58.xml" ContentType="application/vnd.ms-office.chartcolorstyle+xml"/>
  <Override PartName="/ppt/tags/tag183.xml" ContentType="application/vnd.openxmlformats-officedocument.presentationml.tags+xml"/>
  <Override PartName="/ppt/tags/tag184.xml" ContentType="application/vnd.openxmlformats-officedocument.presentationml.tags+xml"/>
  <Override PartName="/ppt/charts/chart59.xml" ContentType="application/vnd.openxmlformats-officedocument.drawingml.chart+xml"/>
  <Override PartName="/ppt/charts/style59.xml" ContentType="application/vnd.ms-office.chartstyle+xml"/>
  <Override PartName="/ppt/charts/colors59.xml" ContentType="application/vnd.ms-office.chartcolorstyle+xml"/>
  <Override PartName="/ppt/tags/tag185.xml" ContentType="application/vnd.openxmlformats-officedocument.presentationml.tags+xml"/>
  <Override PartName="/ppt/tags/tag186.xml" ContentType="application/vnd.openxmlformats-officedocument.presentationml.tags+xml"/>
  <Override PartName="/ppt/charts/chart60.xml" ContentType="application/vnd.openxmlformats-officedocument.drawingml.chart+xml"/>
  <Override PartName="/ppt/charts/style60.xml" ContentType="application/vnd.ms-office.chartstyle+xml"/>
  <Override PartName="/ppt/charts/colors60.xml" ContentType="application/vnd.ms-office.chartcolorstyle+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charts/chart61.xml" ContentType="application/vnd.openxmlformats-officedocument.drawingml.chart+xml"/>
  <Override PartName="/ppt/charts/style61.xml" ContentType="application/vnd.ms-office.chartstyle+xml"/>
  <Override PartName="/ppt/charts/colors61.xml" ContentType="application/vnd.ms-office.chartcolorstyle+xml"/>
  <Override PartName="/ppt/tags/tag190.xml" ContentType="application/vnd.openxmlformats-officedocument.presentationml.tags+xml"/>
  <Override PartName="/ppt/tags/tag191.xml" ContentType="application/vnd.openxmlformats-officedocument.presentationml.tags+xml"/>
  <Override PartName="/ppt/charts/chart62.xml" ContentType="application/vnd.openxmlformats-officedocument.drawingml.chart+xml"/>
  <Override PartName="/ppt/charts/style62.xml" ContentType="application/vnd.ms-office.chartstyle+xml"/>
  <Override PartName="/ppt/charts/colors62.xml" ContentType="application/vnd.ms-office.chartcolorstyle+xml"/>
  <Override PartName="/ppt/tags/tag192.xml" ContentType="application/vnd.openxmlformats-officedocument.presentationml.tags+xml"/>
  <Override PartName="/ppt/tags/tag193.xml" ContentType="application/vnd.openxmlformats-officedocument.presentationml.tags+xml"/>
  <Override PartName="/ppt/charts/chart63.xml" ContentType="application/vnd.openxmlformats-officedocument.drawingml.chart+xml"/>
  <Override PartName="/ppt/charts/style63.xml" ContentType="application/vnd.ms-office.chartstyle+xml"/>
  <Override PartName="/ppt/charts/colors6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6" r:id="rId2"/>
    <p:sldId id="262" r:id="rId3"/>
    <p:sldId id="256" r:id="rId4"/>
    <p:sldId id="257" r:id="rId5"/>
    <p:sldId id="315" r:id="rId6"/>
    <p:sldId id="312" r:id="rId7"/>
    <p:sldId id="327" r:id="rId8"/>
    <p:sldId id="314" r:id="rId9"/>
    <p:sldId id="371" r:id="rId10"/>
    <p:sldId id="259" r:id="rId11"/>
    <p:sldId id="260" r:id="rId12"/>
    <p:sldId id="261" r:id="rId13"/>
    <p:sldId id="372" r:id="rId14"/>
    <p:sldId id="317" r:id="rId15"/>
    <p:sldId id="263" r:id="rId16"/>
    <p:sldId id="264" r:id="rId17"/>
    <p:sldId id="269" r:id="rId18"/>
    <p:sldId id="318" r:id="rId19"/>
    <p:sldId id="313" r:id="rId20"/>
    <p:sldId id="328" r:id="rId21"/>
    <p:sldId id="370" r:id="rId22"/>
    <p:sldId id="266" r:id="rId23"/>
    <p:sldId id="267" r:id="rId24"/>
    <p:sldId id="268" r:id="rId25"/>
    <p:sldId id="319" r:id="rId26"/>
    <p:sldId id="270" r:id="rId27"/>
    <p:sldId id="271" r:id="rId28"/>
    <p:sldId id="320" r:id="rId29"/>
    <p:sldId id="369" r:id="rId30"/>
    <p:sldId id="273" r:id="rId31"/>
    <p:sldId id="274" r:id="rId32"/>
    <p:sldId id="275" r:id="rId33"/>
    <p:sldId id="276" r:id="rId34"/>
    <p:sldId id="277" r:id="rId35"/>
    <p:sldId id="278" r:id="rId36"/>
    <p:sldId id="279" r:id="rId37"/>
    <p:sldId id="280" r:id="rId38"/>
    <p:sldId id="281" r:id="rId39"/>
    <p:sldId id="355" r:id="rId40"/>
    <p:sldId id="283" r:id="rId41"/>
    <p:sldId id="284" r:id="rId42"/>
    <p:sldId id="285" r:id="rId43"/>
    <p:sldId id="329" r:id="rId44"/>
    <p:sldId id="330" r:id="rId45"/>
    <p:sldId id="331" r:id="rId46"/>
    <p:sldId id="332" r:id="rId47"/>
    <p:sldId id="333" r:id="rId48"/>
    <p:sldId id="334" r:id="rId49"/>
    <p:sldId id="335" r:id="rId50"/>
    <p:sldId id="336" r:id="rId51"/>
    <p:sldId id="337" r:id="rId52"/>
    <p:sldId id="338" r:id="rId53"/>
    <p:sldId id="339" r:id="rId54"/>
    <p:sldId id="340" r:id="rId55"/>
    <p:sldId id="341" r:id="rId56"/>
    <p:sldId id="373" r:id="rId57"/>
    <p:sldId id="379" r:id="rId58"/>
    <p:sldId id="380" r:id="rId59"/>
    <p:sldId id="381" r:id="rId60"/>
    <p:sldId id="287" r:id="rId61"/>
    <p:sldId id="292" r:id="rId62"/>
    <p:sldId id="293" r:id="rId63"/>
    <p:sldId id="356" r:id="rId64"/>
    <p:sldId id="299" r:id="rId65"/>
    <p:sldId id="300" r:id="rId66"/>
    <p:sldId id="301" r:id="rId67"/>
    <p:sldId id="357" r:id="rId68"/>
    <p:sldId id="358" r:id="rId69"/>
    <p:sldId id="359" r:id="rId70"/>
    <p:sldId id="345" r:id="rId71"/>
    <p:sldId id="360" r:id="rId72"/>
    <p:sldId id="361" r:id="rId73"/>
    <p:sldId id="362" r:id="rId74"/>
    <p:sldId id="363" r:id="rId75"/>
    <p:sldId id="364" r:id="rId76"/>
    <p:sldId id="365" r:id="rId77"/>
    <p:sldId id="366" r:id="rId78"/>
    <p:sldId id="367" r:id="rId79"/>
    <p:sldId id="368" r:id="rId80"/>
    <p:sldId id="376" r:id="rId81"/>
    <p:sldId id="382" r:id="rId82"/>
    <p:sldId id="383" r:id="rId83"/>
    <p:sldId id="384" r:id="rId84"/>
    <p:sldId id="307" r:id="rId85"/>
    <p:sldId id="324" r:id="rId86"/>
    <p:sldId id="321" r:id="rId87"/>
    <p:sldId id="322" r:id="rId88"/>
    <p:sldId id="323" r:id="rId89"/>
  </p:sldIdLst>
  <p:sldSz cx="12192000" cy="6858000"/>
  <p:notesSz cx="6858000" cy="9144000"/>
  <p:custDataLst>
    <p:tags r:id="rId9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89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napToGrid="0">
      <p:cViewPr varScale="1">
        <p:scale>
          <a:sx n="114" d="100"/>
          <a:sy n="114" d="100"/>
        </p:scale>
        <p:origin x="30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gs" Target="tags/tag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32.xlsx"/><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33.xlsx"/><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package" Target="../embeddings/Microsoft_Excel_Worksheet35.xlsx"/><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package" Target="../embeddings/Microsoft_Excel_Worksheet36.xlsx"/><Relationship Id="rId2" Type="http://schemas.microsoft.com/office/2011/relationships/chartColorStyle" Target="colors37.xml"/><Relationship Id="rId1" Type="http://schemas.microsoft.com/office/2011/relationships/chartStyle" Target="style37.xml"/></Relationships>
</file>

<file path=ppt/charts/_rels/chart38.xml.rels><?xml version="1.0" encoding="UTF-8" standalone="yes"?>
<Relationships xmlns="http://schemas.openxmlformats.org/package/2006/relationships"><Relationship Id="rId3" Type="http://schemas.openxmlformats.org/officeDocument/2006/relationships/package" Target="../embeddings/Microsoft_Excel_Worksheet37.xlsx"/><Relationship Id="rId2" Type="http://schemas.microsoft.com/office/2011/relationships/chartColorStyle" Target="colors38.xml"/><Relationship Id="rId1" Type="http://schemas.microsoft.com/office/2011/relationships/chartStyle" Target="style38.xml"/></Relationships>
</file>

<file path=ppt/charts/_rels/chart39.xml.rels><?xml version="1.0" encoding="UTF-8" standalone="yes"?>
<Relationships xmlns="http://schemas.openxmlformats.org/package/2006/relationships"><Relationship Id="rId3" Type="http://schemas.openxmlformats.org/officeDocument/2006/relationships/package" Target="../embeddings/Microsoft_Excel_Worksheet38.xlsx"/><Relationship Id="rId2" Type="http://schemas.microsoft.com/office/2011/relationships/chartColorStyle" Target="colors39.xml"/><Relationship Id="rId1" Type="http://schemas.microsoft.com/office/2011/relationships/chartStyle" Target="style39.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40.xml.rels><?xml version="1.0" encoding="UTF-8" standalone="yes"?>
<Relationships xmlns="http://schemas.openxmlformats.org/package/2006/relationships"><Relationship Id="rId3" Type="http://schemas.openxmlformats.org/officeDocument/2006/relationships/package" Target="../embeddings/Microsoft_Excel_Worksheet39.xlsx"/><Relationship Id="rId2" Type="http://schemas.microsoft.com/office/2011/relationships/chartColorStyle" Target="colors40.xml"/><Relationship Id="rId1" Type="http://schemas.microsoft.com/office/2011/relationships/chartStyle" Target="style40.xml"/></Relationships>
</file>

<file path=ppt/charts/_rels/chart41.xml.rels><?xml version="1.0" encoding="UTF-8" standalone="yes"?>
<Relationships xmlns="http://schemas.openxmlformats.org/package/2006/relationships"><Relationship Id="rId3" Type="http://schemas.openxmlformats.org/officeDocument/2006/relationships/package" Target="../embeddings/Microsoft_Excel_Worksheet40.xlsx"/><Relationship Id="rId2" Type="http://schemas.microsoft.com/office/2011/relationships/chartColorStyle" Target="colors41.xml"/><Relationship Id="rId1" Type="http://schemas.microsoft.com/office/2011/relationships/chartStyle" Target="style41.xml"/></Relationships>
</file>

<file path=ppt/charts/_rels/chart42.xml.rels><?xml version="1.0" encoding="UTF-8" standalone="yes"?>
<Relationships xmlns="http://schemas.openxmlformats.org/package/2006/relationships"><Relationship Id="rId3" Type="http://schemas.openxmlformats.org/officeDocument/2006/relationships/package" Target="../embeddings/Microsoft_Excel_Worksheet41.xlsx"/><Relationship Id="rId2" Type="http://schemas.microsoft.com/office/2011/relationships/chartColorStyle" Target="colors42.xml"/><Relationship Id="rId1" Type="http://schemas.microsoft.com/office/2011/relationships/chartStyle" Target="style42.xml"/></Relationships>
</file>

<file path=ppt/charts/_rels/chart43.xml.rels><?xml version="1.0" encoding="UTF-8" standalone="yes"?>
<Relationships xmlns="http://schemas.openxmlformats.org/package/2006/relationships"><Relationship Id="rId3" Type="http://schemas.openxmlformats.org/officeDocument/2006/relationships/package" Target="../embeddings/Microsoft_Excel_Worksheet42.xlsx"/><Relationship Id="rId2" Type="http://schemas.microsoft.com/office/2011/relationships/chartColorStyle" Target="colors43.xml"/><Relationship Id="rId1" Type="http://schemas.microsoft.com/office/2011/relationships/chartStyle" Target="style43.xml"/></Relationships>
</file>

<file path=ppt/charts/_rels/chart44.xml.rels><?xml version="1.0" encoding="UTF-8" standalone="yes"?>
<Relationships xmlns="http://schemas.openxmlformats.org/package/2006/relationships"><Relationship Id="rId3" Type="http://schemas.openxmlformats.org/officeDocument/2006/relationships/package" Target="../embeddings/Microsoft_Excel_Worksheet43.xlsx"/><Relationship Id="rId2" Type="http://schemas.microsoft.com/office/2011/relationships/chartColorStyle" Target="colors44.xml"/><Relationship Id="rId1" Type="http://schemas.microsoft.com/office/2011/relationships/chartStyle" Target="style44.xml"/></Relationships>
</file>

<file path=ppt/charts/_rels/chart45.xml.rels><?xml version="1.0" encoding="UTF-8" standalone="yes"?>
<Relationships xmlns="http://schemas.openxmlformats.org/package/2006/relationships"><Relationship Id="rId3" Type="http://schemas.openxmlformats.org/officeDocument/2006/relationships/package" Target="../embeddings/Microsoft_Excel_Worksheet44.xlsx"/><Relationship Id="rId2" Type="http://schemas.microsoft.com/office/2011/relationships/chartColorStyle" Target="colors45.xml"/><Relationship Id="rId1" Type="http://schemas.microsoft.com/office/2011/relationships/chartStyle" Target="style45.xml"/></Relationships>
</file>

<file path=ppt/charts/_rels/chart46.xml.rels><?xml version="1.0" encoding="UTF-8" standalone="yes"?>
<Relationships xmlns="http://schemas.openxmlformats.org/package/2006/relationships"><Relationship Id="rId3" Type="http://schemas.openxmlformats.org/officeDocument/2006/relationships/package" Target="../embeddings/Microsoft_Excel_Worksheet45.xlsx"/><Relationship Id="rId2" Type="http://schemas.microsoft.com/office/2011/relationships/chartColorStyle" Target="colors46.xml"/><Relationship Id="rId1" Type="http://schemas.microsoft.com/office/2011/relationships/chartStyle" Target="style46.xml"/></Relationships>
</file>

<file path=ppt/charts/_rels/chart47.xml.rels><?xml version="1.0" encoding="UTF-8" standalone="yes"?>
<Relationships xmlns="http://schemas.openxmlformats.org/package/2006/relationships"><Relationship Id="rId3" Type="http://schemas.openxmlformats.org/officeDocument/2006/relationships/package" Target="../embeddings/Microsoft_Excel_Worksheet46.xlsx"/><Relationship Id="rId2" Type="http://schemas.microsoft.com/office/2011/relationships/chartColorStyle" Target="colors47.xml"/><Relationship Id="rId1" Type="http://schemas.microsoft.com/office/2011/relationships/chartStyle" Target="style47.xml"/></Relationships>
</file>

<file path=ppt/charts/_rels/chart48.xml.rels><?xml version="1.0" encoding="UTF-8" standalone="yes"?>
<Relationships xmlns="http://schemas.openxmlformats.org/package/2006/relationships"><Relationship Id="rId3" Type="http://schemas.openxmlformats.org/officeDocument/2006/relationships/package" Target="../embeddings/Microsoft_Excel_Worksheet47.xlsx"/><Relationship Id="rId2" Type="http://schemas.microsoft.com/office/2011/relationships/chartColorStyle" Target="colors48.xml"/><Relationship Id="rId1" Type="http://schemas.microsoft.com/office/2011/relationships/chartStyle" Target="style48.xml"/></Relationships>
</file>

<file path=ppt/charts/_rels/chart49.xml.rels><?xml version="1.0" encoding="UTF-8" standalone="yes"?>
<Relationships xmlns="http://schemas.openxmlformats.org/package/2006/relationships"><Relationship Id="rId3" Type="http://schemas.openxmlformats.org/officeDocument/2006/relationships/package" Target="../embeddings/Microsoft_Excel_Worksheet48.xlsx"/><Relationship Id="rId2" Type="http://schemas.microsoft.com/office/2011/relationships/chartColorStyle" Target="colors49.xml"/><Relationship Id="rId1" Type="http://schemas.microsoft.com/office/2011/relationships/chartStyle" Target="style49.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50.xml.rels><?xml version="1.0" encoding="UTF-8" standalone="yes"?>
<Relationships xmlns="http://schemas.openxmlformats.org/package/2006/relationships"><Relationship Id="rId3" Type="http://schemas.openxmlformats.org/officeDocument/2006/relationships/package" Target="../embeddings/Microsoft_Excel_Worksheet49.xlsx"/><Relationship Id="rId2" Type="http://schemas.microsoft.com/office/2011/relationships/chartColorStyle" Target="colors50.xml"/><Relationship Id="rId1" Type="http://schemas.microsoft.com/office/2011/relationships/chartStyle" Target="style50.xml"/></Relationships>
</file>

<file path=ppt/charts/_rels/chart51.xml.rels><?xml version="1.0" encoding="UTF-8" standalone="yes"?>
<Relationships xmlns="http://schemas.openxmlformats.org/package/2006/relationships"><Relationship Id="rId3" Type="http://schemas.openxmlformats.org/officeDocument/2006/relationships/package" Target="../embeddings/Microsoft_Excel_Worksheet50.xlsx"/><Relationship Id="rId2" Type="http://schemas.microsoft.com/office/2011/relationships/chartColorStyle" Target="colors51.xml"/><Relationship Id="rId1" Type="http://schemas.microsoft.com/office/2011/relationships/chartStyle" Target="style51.xml"/></Relationships>
</file>

<file path=ppt/charts/_rels/chart52.xml.rels><?xml version="1.0" encoding="UTF-8" standalone="yes"?>
<Relationships xmlns="http://schemas.openxmlformats.org/package/2006/relationships"><Relationship Id="rId3" Type="http://schemas.openxmlformats.org/officeDocument/2006/relationships/package" Target="../embeddings/Microsoft_Excel_Worksheet51.xlsx"/><Relationship Id="rId2" Type="http://schemas.microsoft.com/office/2011/relationships/chartColorStyle" Target="colors52.xml"/><Relationship Id="rId1" Type="http://schemas.microsoft.com/office/2011/relationships/chartStyle" Target="style52.xml"/></Relationships>
</file>

<file path=ppt/charts/_rels/chart53.xml.rels><?xml version="1.0" encoding="UTF-8" standalone="yes"?>
<Relationships xmlns="http://schemas.openxmlformats.org/package/2006/relationships"><Relationship Id="rId3" Type="http://schemas.openxmlformats.org/officeDocument/2006/relationships/package" Target="../embeddings/Microsoft_Excel_Worksheet52.xlsx"/><Relationship Id="rId2" Type="http://schemas.microsoft.com/office/2011/relationships/chartColorStyle" Target="colors53.xml"/><Relationship Id="rId1" Type="http://schemas.microsoft.com/office/2011/relationships/chartStyle" Target="style53.xml"/></Relationships>
</file>

<file path=ppt/charts/_rels/chart54.xml.rels><?xml version="1.0" encoding="UTF-8" standalone="yes"?>
<Relationships xmlns="http://schemas.openxmlformats.org/package/2006/relationships"><Relationship Id="rId3" Type="http://schemas.openxmlformats.org/officeDocument/2006/relationships/package" Target="../embeddings/Microsoft_Excel_Worksheet53.xlsx"/><Relationship Id="rId2" Type="http://schemas.microsoft.com/office/2011/relationships/chartColorStyle" Target="colors54.xml"/><Relationship Id="rId1" Type="http://schemas.microsoft.com/office/2011/relationships/chartStyle" Target="style54.xml"/></Relationships>
</file>

<file path=ppt/charts/_rels/chart55.xml.rels><?xml version="1.0" encoding="UTF-8" standalone="yes"?>
<Relationships xmlns="http://schemas.openxmlformats.org/package/2006/relationships"><Relationship Id="rId3" Type="http://schemas.openxmlformats.org/officeDocument/2006/relationships/package" Target="../embeddings/Microsoft_Excel_Worksheet54.xlsx"/><Relationship Id="rId2" Type="http://schemas.microsoft.com/office/2011/relationships/chartColorStyle" Target="colors55.xml"/><Relationship Id="rId1" Type="http://schemas.microsoft.com/office/2011/relationships/chartStyle" Target="style55.xml"/></Relationships>
</file>

<file path=ppt/charts/_rels/chart56.xml.rels><?xml version="1.0" encoding="UTF-8" standalone="yes"?>
<Relationships xmlns="http://schemas.openxmlformats.org/package/2006/relationships"><Relationship Id="rId3" Type="http://schemas.openxmlformats.org/officeDocument/2006/relationships/package" Target="../embeddings/Microsoft_Excel_Worksheet55.xlsx"/><Relationship Id="rId2" Type="http://schemas.microsoft.com/office/2011/relationships/chartColorStyle" Target="colors56.xml"/><Relationship Id="rId1" Type="http://schemas.microsoft.com/office/2011/relationships/chartStyle" Target="style56.xml"/></Relationships>
</file>

<file path=ppt/charts/_rels/chart57.xml.rels><?xml version="1.0" encoding="UTF-8" standalone="yes"?>
<Relationships xmlns="http://schemas.openxmlformats.org/package/2006/relationships"><Relationship Id="rId3" Type="http://schemas.openxmlformats.org/officeDocument/2006/relationships/package" Target="../embeddings/Microsoft_Excel_Worksheet56.xlsx"/><Relationship Id="rId2" Type="http://schemas.microsoft.com/office/2011/relationships/chartColorStyle" Target="colors57.xml"/><Relationship Id="rId1" Type="http://schemas.microsoft.com/office/2011/relationships/chartStyle" Target="style57.xml"/></Relationships>
</file>

<file path=ppt/charts/_rels/chart58.xml.rels><?xml version="1.0" encoding="UTF-8" standalone="yes"?>
<Relationships xmlns="http://schemas.openxmlformats.org/package/2006/relationships"><Relationship Id="rId3" Type="http://schemas.openxmlformats.org/officeDocument/2006/relationships/package" Target="../embeddings/Microsoft_Excel_Worksheet57.xlsx"/><Relationship Id="rId2" Type="http://schemas.microsoft.com/office/2011/relationships/chartColorStyle" Target="colors58.xml"/><Relationship Id="rId1" Type="http://schemas.microsoft.com/office/2011/relationships/chartStyle" Target="style58.xml"/></Relationships>
</file>

<file path=ppt/charts/_rels/chart59.xml.rels><?xml version="1.0" encoding="UTF-8" standalone="yes"?>
<Relationships xmlns="http://schemas.openxmlformats.org/package/2006/relationships"><Relationship Id="rId3" Type="http://schemas.openxmlformats.org/officeDocument/2006/relationships/package" Target="../embeddings/Microsoft_Excel_Worksheet58.xlsx"/><Relationship Id="rId2" Type="http://schemas.microsoft.com/office/2011/relationships/chartColorStyle" Target="colors59.xml"/><Relationship Id="rId1" Type="http://schemas.microsoft.com/office/2011/relationships/chartStyle" Target="style59.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60.xml.rels><?xml version="1.0" encoding="UTF-8" standalone="yes"?>
<Relationships xmlns="http://schemas.openxmlformats.org/package/2006/relationships"><Relationship Id="rId3" Type="http://schemas.openxmlformats.org/officeDocument/2006/relationships/package" Target="../embeddings/Microsoft_Excel_Worksheet59.xlsx"/><Relationship Id="rId2" Type="http://schemas.microsoft.com/office/2011/relationships/chartColorStyle" Target="colors60.xml"/><Relationship Id="rId1" Type="http://schemas.microsoft.com/office/2011/relationships/chartStyle" Target="style60.xml"/></Relationships>
</file>

<file path=ppt/charts/_rels/chart61.xml.rels><?xml version="1.0" encoding="UTF-8" standalone="yes"?>
<Relationships xmlns="http://schemas.openxmlformats.org/package/2006/relationships"><Relationship Id="rId3" Type="http://schemas.openxmlformats.org/officeDocument/2006/relationships/package" Target="../embeddings/Microsoft_Excel_Worksheet60.xlsx"/><Relationship Id="rId2" Type="http://schemas.microsoft.com/office/2011/relationships/chartColorStyle" Target="colors61.xml"/><Relationship Id="rId1" Type="http://schemas.microsoft.com/office/2011/relationships/chartStyle" Target="style61.xml"/></Relationships>
</file>

<file path=ppt/charts/_rels/chart62.xml.rels><?xml version="1.0" encoding="UTF-8" standalone="yes"?>
<Relationships xmlns="http://schemas.openxmlformats.org/package/2006/relationships"><Relationship Id="rId3" Type="http://schemas.openxmlformats.org/officeDocument/2006/relationships/package" Target="../embeddings/Microsoft_Excel_Worksheet61.xlsx"/><Relationship Id="rId2" Type="http://schemas.microsoft.com/office/2011/relationships/chartColorStyle" Target="colors62.xml"/><Relationship Id="rId1" Type="http://schemas.microsoft.com/office/2011/relationships/chartStyle" Target="style62.xml"/></Relationships>
</file>

<file path=ppt/charts/_rels/chart63.xml.rels><?xml version="1.0" encoding="UTF-8" standalone="yes"?>
<Relationships xmlns="http://schemas.openxmlformats.org/package/2006/relationships"><Relationship Id="rId3" Type="http://schemas.openxmlformats.org/officeDocument/2006/relationships/package" Target="../embeddings/Microsoft_Excel_Worksheet62.xlsx"/><Relationship Id="rId2" Type="http://schemas.microsoft.com/office/2011/relationships/chartColorStyle" Target="colors63.xml"/><Relationship Id="rId1" Type="http://schemas.microsoft.com/office/2011/relationships/chartStyle" Target="style63.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accent1"/>
                </a:solidFill>
                <a:latin typeface="+mn-lt"/>
                <a:ea typeface="+mn-ea"/>
                <a:cs typeface="+mn-cs"/>
              </a:defRPr>
            </a:pPr>
            <a:r>
              <a:rPr lang="en-US" dirty="0" err="1">
                <a:solidFill>
                  <a:schemeClr val="accent1"/>
                </a:solidFill>
              </a:rPr>
              <a:t>tr.get_series_labels() with manual formatting
{0.SideMember.Label} (n = {0[0].Value})</a:t>
            </a:r>
            <a:endParaRPr lang="en-US" dirty="0">
              <a:solidFill>
                <a:schemeClr val="accent1"/>
              </a:solidFill>
            </a:endParaRPr>
          </a:p>
        </c:rich>
      </c:tx>
      <c:layout>
        <c:manualLayout>
          <c:xMode val="edge"/>
          <c:yMode val="edge"/>
          <c:x val="0.24971999817543986"/>
          <c:y val="1.1080071401027044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accent1"/>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 (n =  )</c:v>
                </c:pt>
              </c:strCache>
            </c:strRef>
          </c:tx>
          <c:spPr>
            <a:solidFill>
              <a:schemeClr val="accent1"/>
            </a:solidFill>
            <a:ln>
              <a:noFill/>
            </a:ln>
            <a:effectLst/>
          </c:spPr>
          <c:invertIfNegative val="0"/>
          <c:cat>
            <c:strRef>
              <c:f>Sheet1!$B$1:$C$1</c:f>
              <c:strCache>
                <c:ptCount val="2"/>
                <c:pt idx="0">
                  <c:v>Male</c:v>
                </c:pt>
                <c:pt idx="1">
                  <c:v>Female</c:v>
                </c:pt>
              </c:strCache>
            </c:strRef>
          </c:cat>
          <c:val>
            <c:numRef>
              <c:f>Sheet1!$B$2:$C$2</c:f>
              <c:numCache>
                <c:formatCode>0.00</c:formatCode>
                <c:ptCount val="2"/>
                <c:pt idx="0">
                  <c:v>0.18</c:v>
                </c:pt>
                <c:pt idx="1">
                  <c:v>-0.71</c:v>
                </c:pt>
              </c:numCache>
            </c:numRef>
          </c:val>
          <c:extLst>
            <c:ext xmlns:c16="http://schemas.microsoft.com/office/drawing/2014/chart" uri="{C3380CC4-5D6E-409C-BE32-E72D297353CC}">
              <c16:uniqueId val="{00000000-38F2-4618-825E-02789085842A}"/>
            </c:ext>
          </c:extLst>
        </c:ser>
        <c:ser>
          <c:idx val="1"/>
          <c:order val="1"/>
          <c:tx>
            <c:strRef>
              <c:f>Sheet1!$A$3</c:f>
              <c:strCache>
                <c:ptCount val="1"/>
                <c:pt idx="0">
                  <c:v>Top 2 (n = 19.7%)</c:v>
                </c:pt>
              </c:strCache>
            </c:strRef>
          </c:tx>
          <c:spPr>
            <a:solidFill>
              <a:schemeClr val="accent2"/>
            </a:solidFill>
            <a:ln>
              <a:noFill/>
            </a:ln>
            <a:effectLst/>
          </c:spPr>
          <c:invertIfNegative val="0"/>
          <c:cat>
            <c:strRef>
              <c:f>Sheet1!$B$1:$C$1</c:f>
              <c:strCache>
                <c:ptCount val="2"/>
                <c:pt idx="0">
                  <c:v>Male</c:v>
                </c:pt>
                <c:pt idx="1">
                  <c:v>Female</c:v>
                </c:pt>
              </c:strCache>
            </c:strRef>
          </c:cat>
          <c:val>
            <c:numRef>
              <c:f>Sheet1!$B$3:$C$3</c:f>
              <c:numCache>
                <c:formatCode>0.0%</c:formatCode>
                <c:ptCount val="2"/>
                <c:pt idx="0">
                  <c:v>0.26100000000000001</c:v>
                </c:pt>
                <c:pt idx="1">
                  <c:v>0.128</c:v>
                </c:pt>
              </c:numCache>
            </c:numRef>
          </c:val>
          <c:extLst>
            <c:ext xmlns:c16="http://schemas.microsoft.com/office/drawing/2014/chart" uri="{C3380CC4-5D6E-409C-BE32-E72D297353CC}">
              <c16:uniqueId val="{00000001-38F2-4618-825E-02789085842A}"/>
            </c:ext>
          </c:extLst>
        </c:ser>
        <c:ser>
          <c:idx val="2"/>
          <c:order val="2"/>
          <c:tx>
            <c:strRef>
              <c:f>Sheet1!$A$4</c:f>
              <c:strCache>
                <c:ptCount val="1"/>
                <c:pt idx="0">
                  <c:v>Bottom 2 (n = 28.7%)</c:v>
                </c:pt>
              </c:strCache>
            </c:strRef>
          </c:tx>
          <c:spPr>
            <a:solidFill>
              <a:schemeClr val="accent3"/>
            </a:solidFill>
            <a:ln>
              <a:noFill/>
            </a:ln>
            <a:effectLst/>
          </c:spPr>
          <c:invertIfNegative val="0"/>
          <c:cat>
            <c:strRef>
              <c:f>Sheet1!$B$1:$C$1</c:f>
              <c:strCache>
                <c:ptCount val="2"/>
                <c:pt idx="0">
                  <c:v>Male</c:v>
                </c:pt>
                <c:pt idx="1">
                  <c:v>Female</c:v>
                </c:pt>
              </c:strCache>
            </c:strRef>
          </c:cat>
          <c:val>
            <c:numRef>
              <c:f>Sheet1!$B$4:$C$4</c:f>
              <c:numCache>
                <c:formatCode>0.0%</c:formatCode>
                <c:ptCount val="2"/>
                <c:pt idx="0">
                  <c:v>0.185</c:v>
                </c:pt>
                <c:pt idx="1">
                  <c:v>0.39500000000000002</c:v>
                </c:pt>
              </c:numCache>
            </c:numRef>
          </c:val>
          <c:extLst>
            <c:ext xmlns:c16="http://schemas.microsoft.com/office/drawing/2014/chart" uri="{C3380CC4-5D6E-409C-BE32-E72D297353CC}">
              <c16:uniqueId val="{00000002-38F2-4618-825E-02789085842A}"/>
            </c:ext>
          </c:extLst>
        </c:ser>
        <c:ser>
          <c:idx val="3"/>
          <c:order val="3"/>
          <c:tx>
            <c:strRef>
              <c:f>Sheet1!$A$5</c:f>
              <c:strCache>
                <c:ptCount val="1"/>
                <c:pt idx="0">
                  <c:v>Strongly Agree (n = 10.7%)</c:v>
                </c:pt>
              </c:strCache>
            </c:strRef>
          </c:tx>
          <c:spPr>
            <a:solidFill>
              <a:schemeClr val="accent4"/>
            </a:solidFill>
            <a:ln>
              <a:noFill/>
            </a:ln>
            <a:effectLst/>
          </c:spPr>
          <c:invertIfNegative val="0"/>
          <c:cat>
            <c:strRef>
              <c:f>Sheet1!$B$1:$C$1</c:f>
              <c:strCache>
                <c:ptCount val="2"/>
                <c:pt idx="0">
                  <c:v>Male</c:v>
                </c:pt>
                <c:pt idx="1">
                  <c:v>Female</c:v>
                </c:pt>
              </c:strCache>
            </c:strRef>
          </c:cat>
          <c:val>
            <c:numRef>
              <c:f>Sheet1!$B$5:$C$5</c:f>
              <c:numCache>
                <c:formatCode>0.0%</c:formatCode>
                <c:ptCount val="2"/>
                <c:pt idx="0">
                  <c:v>0.152</c:v>
                </c:pt>
                <c:pt idx="1">
                  <c:v>5.7999999999999996E-2</c:v>
                </c:pt>
              </c:numCache>
            </c:numRef>
          </c:val>
          <c:extLst>
            <c:ext xmlns:c16="http://schemas.microsoft.com/office/drawing/2014/chart" uri="{C3380CC4-5D6E-409C-BE32-E72D297353CC}">
              <c16:uniqueId val="{00000003-38F2-4618-825E-02789085842A}"/>
            </c:ext>
          </c:extLst>
        </c:ser>
        <c:ser>
          <c:idx val="4"/>
          <c:order val="4"/>
          <c:tx>
            <c:strRef>
              <c:f>Sheet1!$A$6</c:f>
              <c:strCache>
                <c:ptCount val="1"/>
                <c:pt idx="0">
                  <c:v>Agree (n = 9.0%)</c:v>
                </c:pt>
              </c:strCache>
            </c:strRef>
          </c:tx>
          <c:spPr>
            <a:solidFill>
              <a:schemeClr val="accent5"/>
            </a:solidFill>
            <a:ln>
              <a:noFill/>
            </a:ln>
            <a:effectLst/>
          </c:spPr>
          <c:invertIfNegative val="0"/>
          <c:cat>
            <c:strRef>
              <c:f>Sheet1!$B$1:$C$1</c:f>
              <c:strCache>
                <c:ptCount val="2"/>
                <c:pt idx="0">
                  <c:v>Male</c:v>
                </c:pt>
                <c:pt idx="1">
                  <c:v>Female</c:v>
                </c:pt>
              </c:strCache>
            </c:strRef>
          </c:cat>
          <c:val>
            <c:numRef>
              <c:f>Sheet1!$B$6:$C$6</c:f>
              <c:numCache>
                <c:formatCode>0.0%</c:formatCode>
                <c:ptCount val="2"/>
                <c:pt idx="0">
                  <c:v>0.109</c:v>
                </c:pt>
                <c:pt idx="1">
                  <c:v>7.0000000000000007E-2</c:v>
                </c:pt>
              </c:numCache>
            </c:numRef>
          </c:val>
          <c:extLst>
            <c:ext xmlns:c16="http://schemas.microsoft.com/office/drawing/2014/chart" uri="{C3380CC4-5D6E-409C-BE32-E72D297353CC}">
              <c16:uniqueId val="{00000004-38F2-4618-825E-02789085842A}"/>
            </c:ext>
          </c:extLst>
        </c:ser>
        <c:ser>
          <c:idx val="5"/>
          <c:order val="5"/>
          <c:tx>
            <c:strRef>
              <c:f>Sheet1!$A$7</c:f>
              <c:strCache>
                <c:ptCount val="1"/>
                <c:pt idx="0">
                  <c:v>Somewhat Agree (n = 16.9%)</c:v>
                </c:pt>
              </c:strCache>
            </c:strRef>
          </c:tx>
          <c:spPr>
            <a:solidFill>
              <a:schemeClr val="accent6"/>
            </a:solidFill>
            <a:ln>
              <a:noFill/>
            </a:ln>
            <a:effectLst/>
          </c:spPr>
          <c:invertIfNegative val="0"/>
          <c:cat>
            <c:strRef>
              <c:f>Sheet1!$B$1:$C$1</c:f>
              <c:strCache>
                <c:ptCount val="2"/>
                <c:pt idx="0">
                  <c:v>Male</c:v>
                </c:pt>
                <c:pt idx="1">
                  <c:v>Female</c:v>
                </c:pt>
              </c:strCache>
            </c:strRef>
          </c:cat>
          <c:val>
            <c:numRef>
              <c:f>Sheet1!$B$7:$C$7</c:f>
              <c:numCache>
                <c:formatCode>0.0%</c:formatCode>
                <c:ptCount val="2"/>
                <c:pt idx="0">
                  <c:v>0.16300000000000001</c:v>
                </c:pt>
                <c:pt idx="1">
                  <c:v>0.17399999999999999</c:v>
                </c:pt>
              </c:numCache>
            </c:numRef>
          </c:val>
          <c:extLst>
            <c:ext xmlns:c16="http://schemas.microsoft.com/office/drawing/2014/chart" uri="{C3380CC4-5D6E-409C-BE32-E72D297353CC}">
              <c16:uniqueId val="{00000005-38F2-4618-825E-02789085842A}"/>
            </c:ext>
          </c:extLst>
        </c:ser>
        <c:ser>
          <c:idx val="6"/>
          <c:order val="6"/>
          <c:tx>
            <c:strRef>
              <c:f>Sheet1!$A$8</c:f>
              <c:strCache>
                <c:ptCount val="1"/>
                <c:pt idx="0">
                  <c:v>Neither Disagree nor Agree (n = 15.7%)</c:v>
                </c:pt>
              </c:strCache>
            </c:strRef>
          </c:tx>
          <c:spPr>
            <a:solidFill>
              <a:schemeClr val="accent1">
                <a:lumMod val="60000"/>
              </a:schemeClr>
            </a:solidFill>
            <a:ln>
              <a:noFill/>
            </a:ln>
            <a:effectLst/>
          </c:spPr>
          <c:invertIfNegative val="0"/>
          <c:cat>
            <c:strRef>
              <c:f>Sheet1!$B$1:$C$1</c:f>
              <c:strCache>
                <c:ptCount val="2"/>
                <c:pt idx="0">
                  <c:v>Male</c:v>
                </c:pt>
                <c:pt idx="1">
                  <c:v>Female</c:v>
                </c:pt>
              </c:strCache>
            </c:strRef>
          </c:cat>
          <c:val>
            <c:numRef>
              <c:f>Sheet1!$B$8:$C$8</c:f>
              <c:numCache>
                <c:formatCode>0.0%</c:formatCode>
                <c:ptCount val="2"/>
                <c:pt idx="0">
                  <c:v>0.20699999999999999</c:v>
                </c:pt>
                <c:pt idx="1">
                  <c:v>0.105</c:v>
                </c:pt>
              </c:numCache>
            </c:numRef>
          </c:val>
          <c:extLst>
            <c:ext xmlns:c16="http://schemas.microsoft.com/office/drawing/2014/chart" uri="{C3380CC4-5D6E-409C-BE32-E72D297353CC}">
              <c16:uniqueId val="{00000006-38F2-4618-825E-02789085842A}"/>
            </c:ext>
          </c:extLst>
        </c:ser>
        <c:ser>
          <c:idx val="7"/>
          <c:order val="7"/>
          <c:tx>
            <c:strRef>
              <c:f>Sheet1!$A$9</c:f>
              <c:strCache>
                <c:ptCount val="1"/>
                <c:pt idx="0">
                  <c:v>Somewhat Disagree (n = 19.1%)</c:v>
                </c:pt>
              </c:strCache>
            </c:strRef>
          </c:tx>
          <c:spPr>
            <a:solidFill>
              <a:schemeClr val="accent2">
                <a:lumMod val="60000"/>
              </a:schemeClr>
            </a:solidFill>
            <a:ln>
              <a:noFill/>
            </a:ln>
            <a:effectLst/>
          </c:spPr>
          <c:invertIfNegative val="0"/>
          <c:cat>
            <c:strRef>
              <c:f>Sheet1!$B$1:$C$1</c:f>
              <c:strCache>
                <c:ptCount val="2"/>
                <c:pt idx="0">
                  <c:v>Male</c:v>
                </c:pt>
                <c:pt idx="1">
                  <c:v>Female</c:v>
                </c:pt>
              </c:strCache>
            </c:strRef>
          </c:cat>
          <c:val>
            <c:numRef>
              <c:f>Sheet1!$B$9:$C$9</c:f>
              <c:numCache>
                <c:formatCode>0.0%</c:formatCode>
                <c:ptCount val="2"/>
                <c:pt idx="0">
                  <c:v>0.185</c:v>
                </c:pt>
                <c:pt idx="1">
                  <c:v>0.19800000000000001</c:v>
                </c:pt>
              </c:numCache>
            </c:numRef>
          </c:val>
          <c:extLst>
            <c:ext xmlns:c16="http://schemas.microsoft.com/office/drawing/2014/chart" uri="{C3380CC4-5D6E-409C-BE32-E72D297353CC}">
              <c16:uniqueId val="{00000007-38F2-4618-825E-02789085842A}"/>
            </c:ext>
          </c:extLst>
        </c:ser>
        <c:ser>
          <c:idx val="8"/>
          <c:order val="8"/>
          <c:tx>
            <c:strRef>
              <c:f>Sheet1!$A$10</c:f>
              <c:strCache>
                <c:ptCount val="1"/>
                <c:pt idx="0">
                  <c:v>Disagree (n = 13.5%)</c:v>
                </c:pt>
              </c:strCache>
            </c:strRef>
          </c:tx>
          <c:spPr>
            <a:solidFill>
              <a:schemeClr val="accent3">
                <a:lumMod val="60000"/>
              </a:schemeClr>
            </a:solidFill>
            <a:ln>
              <a:noFill/>
            </a:ln>
            <a:effectLst/>
          </c:spPr>
          <c:invertIfNegative val="0"/>
          <c:cat>
            <c:strRef>
              <c:f>Sheet1!$B$1:$C$1</c:f>
              <c:strCache>
                <c:ptCount val="2"/>
                <c:pt idx="0">
                  <c:v>Male</c:v>
                </c:pt>
                <c:pt idx="1">
                  <c:v>Female</c:v>
                </c:pt>
              </c:strCache>
            </c:strRef>
          </c:cat>
          <c:val>
            <c:numRef>
              <c:f>Sheet1!$B$10:$C$10</c:f>
              <c:numCache>
                <c:formatCode>0.0%</c:formatCode>
                <c:ptCount val="2"/>
                <c:pt idx="0">
                  <c:v>8.6999999999999994E-2</c:v>
                </c:pt>
                <c:pt idx="1">
                  <c:v>0.18600000000000003</c:v>
                </c:pt>
              </c:numCache>
            </c:numRef>
          </c:val>
          <c:extLst>
            <c:ext xmlns:c16="http://schemas.microsoft.com/office/drawing/2014/chart" uri="{C3380CC4-5D6E-409C-BE32-E72D297353CC}">
              <c16:uniqueId val="{00000008-38F2-4618-825E-02789085842A}"/>
            </c:ext>
          </c:extLst>
        </c:ser>
        <c:ser>
          <c:idx val="9"/>
          <c:order val="9"/>
          <c:tx>
            <c:strRef>
              <c:f>Sheet1!$A$11</c:f>
              <c:strCache>
                <c:ptCount val="1"/>
                <c:pt idx="0">
                  <c:v>Strongly Disagree (n = 15.2%)</c:v>
                </c:pt>
              </c:strCache>
            </c:strRef>
          </c:tx>
          <c:spPr>
            <a:solidFill>
              <a:schemeClr val="accent4">
                <a:lumMod val="60000"/>
              </a:schemeClr>
            </a:solidFill>
            <a:ln>
              <a:noFill/>
            </a:ln>
            <a:effectLst/>
          </c:spPr>
          <c:invertIfNegative val="0"/>
          <c:cat>
            <c:strRef>
              <c:f>Sheet1!$B$1:$C$1</c:f>
              <c:strCache>
                <c:ptCount val="2"/>
                <c:pt idx="0">
                  <c:v>Male</c:v>
                </c:pt>
                <c:pt idx="1">
                  <c:v>Female</c:v>
                </c:pt>
              </c:strCache>
            </c:strRef>
          </c:cat>
          <c:val>
            <c:numRef>
              <c:f>Sheet1!$B$11:$C$11</c:f>
              <c:numCache>
                <c:formatCode>0.0%</c:formatCode>
                <c:ptCount val="2"/>
                <c:pt idx="0">
                  <c:v>9.8000000000000004E-2</c:v>
                </c:pt>
                <c:pt idx="1">
                  <c:v>0.20899999999999999</c:v>
                </c:pt>
              </c:numCache>
            </c:numRef>
          </c:val>
          <c:extLst>
            <c:ext xmlns:c16="http://schemas.microsoft.com/office/drawing/2014/chart" uri="{C3380CC4-5D6E-409C-BE32-E72D297353CC}">
              <c16:uniqueId val="{00000009-38F2-4618-825E-02789085842A}"/>
            </c:ext>
          </c:extLst>
        </c:ser>
        <c:dLbls>
          <c:showLegendKey val="0"/>
          <c:showVal val="0"/>
          <c:showCatName val="0"/>
          <c:showSerName val="0"/>
          <c:showPercent val="0"/>
          <c:showBubbleSize val="0"/>
        </c:dLbls>
        <c:gapWidth val="219"/>
        <c:overlap val="-27"/>
        <c:axId val="432992344"/>
        <c:axId val="432994640"/>
      </c:barChart>
      <c:catAx>
        <c:axId val="432992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994640"/>
        <c:crosses val="autoZero"/>
        <c:auto val="1"/>
        <c:lblAlgn val="ctr"/>
        <c:lblOffset val="100"/>
        <c:noMultiLvlLbl val="0"/>
      </c:catAx>
      <c:valAx>
        <c:axId val="43299464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9923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tr.insert_gap_between_category_groups():
 ['Base', 'Male', 'Female']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Sheet1!$B$2:$D$2</c:f>
              <c:numCache>
                <c:formatCode>0.0%</c:formatCode>
                <c:ptCount val="3"/>
                <c:pt idx="0">
                  <c:v>0.19699999999999998</c:v>
                </c:pt>
                <c:pt idx="1">
                  <c:v>0.26100000000000001</c:v>
                </c:pt>
                <c:pt idx="2">
                  <c:v>0.128</c:v>
                </c:pt>
              </c:numCache>
            </c:numRef>
          </c:val>
          <c:extLst>
            <c:ext xmlns:c16="http://schemas.microsoft.com/office/drawing/2014/chart" uri="{C3380CC4-5D6E-409C-BE32-E72D297353CC}">
              <c16:uniqueId val="{00000000-D86F-4667-85F1-E8CF03E2C404}"/>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tr.insert_category(column_number = 2, label='my new category'):
my new category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Strongly 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Base</c:v>
                </c:pt>
                <c:pt idx="1">
                  <c:v>Male</c:v>
                </c:pt>
                <c:pt idx="2">
                  <c:v>my new category</c:v>
                </c:pt>
                <c:pt idx="3">
                  <c:v>Female</c:v>
                </c:pt>
              </c:strCache>
            </c:strRef>
          </c:cat>
          <c:val>
            <c:numRef>
              <c:f>Sheet1!$B$2:$E$2</c:f>
              <c:numCache>
                <c:formatCode>0.0%</c:formatCode>
                <c:ptCount val="4"/>
                <c:pt idx="0">
                  <c:v>0.16899999999999998</c:v>
                </c:pt>
                <c:pt idx="1">
                  <c:v>0.19600000000000001</c:v>
                </c:pt>
                <c:pt idx="3">
                  <c:v>0.14000000000000001</c:v>
                </c:pt>
              </c:numCache>
            </c:numRef>
          </c:val>
          <c:extLst>
            <c:ext xmlns:c16="http://schemas.microsoft.com/office/drawing/2014/chart" uri="{C3380CC4-5D6E-409C-BE32-E72D297353CC}">
              <c16:uniqueId val="{00000000-3654-4853-8903-CEF895A47AC0}"/>
            </c:ext>
          </c:extLst>
        </c:ser>
        <c:ser>
          <c:idx val="1"/>
          <c:order val="1"/>
          <c:tx>
            <c:strRef>
              <c:f>Sheet1!$A$3</c:f>
              <c:strCache>
                <c:ptCount val="1"/>
                <c:pt idx="0">
                  <c:v>Agree</c:v>
                </c:pt>
              </c:strCache>
            </c:strRef>
          </c:tx>
          <c:spPr>
            <a:solidFill>
              <a:schemeClr val="accent2"/>
            </a:solidFill>
            <a:ln>
              <a:noFill/>
            </a:ln>
            <a:effectLst/>
          </c:spPr>
          <c:invertIfNegative val="0"/>
          <c:cat>
            <c:strRef>
              <c:f>Sheet1!$B$1:$E$1</c:f>
              <c:strCache>
                <c:ptCount val="4"/>
                <c:pt idx="0">
                  <c:v>Base</c:v>
                </c:pt>
                <c:pt idx="1">
                  <c:v>Male</c:v>
                </c:pt>
                <c:pt idx="2">
                  <c:v>my new category</c:v>
                </c:pt>
                <c:pt idx="3">
                  <c:v>Female</c:v>
                </c:pt>
              </c:strCache>
            </c:strRef>
          </c:cat>
          <c:val>
            <c:numRef>
              <c:f>Sheet1!$B$3:$E$3</c:f>
              <c:numCache>
                <c:formatCode>0.0%</c:formatCode>
                <c:ptCount val="4"/>
                <c:pt idx="0">
                  <c:v>0.157</c:v>
                </c:pt>
                <c:pt idx="1">
                  <c:v>0.14099999999999999</c:v>
                </c:pt>
                <c:pt idx="3">
                  <c:v>0.17399999999999999</c:v>
                </c:pt>
              </c:numCache>
            </c:numRef>
          </c:val>
          <c:extLst>
            <c:ext xmlns:c16="http://schemas.microsoft.com/office/drawing/2014/chart" uri="{C3380CC4-5D6E-409C-BE32-E72D297353CC}">
              <c16:uniqueId val="{00000001-3654-4853-8903-CEF895A47AC0}"/>
            </c:ext>
          </c:extLst>
        </c:ser>
        <c:ser>
          <c:idx val="2"/>
          <c:order val="2"/>
          <c:tx>
            <c:strRef>
              <c:f>Sheet1!$A$4</c:f>
              <c:strCache>
                <c:ptCount val="1"/>
                <c:pt idx="0">
                  <c:v>Somewhat 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Base</c:v>
                </c:pt>
                <c:pt idx="1">
                  <c:v>Male</c:v>
                </c:pt>
                <c:pt idx="2">
                  <c:v>my new category</c:v>
                </c:pt>
                <c:pt idx="3">
                  <c:v>Female</c:v>
                </c:pt>
              </c:strCache>
            </c:strRef>
          </c:cat>
          <c:val>
            <c:numRef>
              <c:f>Sheet1!$B$4:$E$4</c:f>
              <c:numCache>
                <c:formatCode>0.0%</c:formatCode>
                <c:ptCount val="4"/>
                <c:pt idx="0">
                  <c:v>0.13500000000000001</c:v>
                </c:pt>
                <c:pt idx="1">
                  <c:v>0.16300000000000001</c:v>
                </c:pt>
                <c:pt idx="3">
                  <c:v>0.105</c:v>
                </c:pt>
              </c:numCache>
            </c:numRef>
          </c:val>
          <c:extLst>
            <c:ext xmlns:c16="http://schemas.microsoft.com/office/drawing/2014/chart" uri="{C3380CC4-5D6E-409C-BE32-E72D297353CC}">
              <c16:uniqueId val="{00000002-3654-4853-8903-CEF895A47AC0}"/>
            </c:ext>
          </c:extLst>
        </c:ser>
        <c:ser>
          <c:idx val="3"/>
          <c:order val="3"/>
          <c:tx>
            <c:strRef>
              <c:f>Sheet1!$A$5</c:f>
              <c:strCache>
                <c:ptCount val="1"/>
                <c:pt idx="0">
                  <c:v>Neither Disagree nor Agree</c:v>
                </c:pt>
              </c:strCache>
            </c:strRef>
          </c:tx>
          <c:spPr>
            <a:solidFill>
              <a:schemeClr val="accent4"/>
            </a:solidFill>
            <a:ln>
              <a:noFill/>
            </a:ln>
            <a:effectLst/>
          </c:spPr>
          <c:invertIfNegative val="0"/>
          <c:cat>
            <c:strRef>
              <c:f>Sheet1!$B$1:$E$1</c:f>
              <c:strCache>
                <c:ptCount val="4"/>
                <c:pt idx="0">
                  <c:v>Base</c:v>
                </c:pt>
                <c:pt idx="1">
                  <c:v>Male</c:v>
                </c:pt>
                <c:pt idx="2">
                  <c:v>my new category</c:v>
                </c:pt>
                <c:pt idx="3">
                  <c:v>Female</c:v>
                </c:pt>
              </c:strCache>
            </c:strRef>
          </c:cat>
          <c:val>
            <c:numRef>
              <c:f>Sheet1!$B$5:$E$5</c:f>
              <c:numCache>
                <c:formatCode>0.0%</c:formatCode>
                <c:ptCount val="4"/>
                <c:pt idx="0">
                  <c:v>0.16300000000000001</c:v>
                </c:pt>
                <c:pt idx="1">
                  <c:v>0.17399999999999999</c:v>
                </c:pt>
                <c:pt idx="3">
                  <c:v>0.151</c:v>
                </c:pt>
              </c:numCache>
            </c:numRef>
          </c:val>
          <c:extLst>
            <c:ext xmlns:c16="http://schemas.microsoft.com/office/drawing/2014/chart" uri="{C3380CC4-5D6E-409C-BE32-E72D297353CC}">
              <c16:uniqueId val="{00000000-305D-469C-9552-E8A1CF29757C}"/>
            </c:ext>
          </c:extLst>
        </c:ser>
        <c:ser>
          <c:idx val="4"/>
          <c:order val="4"/>
          <c:tx>
            <c:strRef>
              <c:f>Sheet1!$A$6</c:f>
              <c:strCache>
                <c:ptCount val="1"/>
                <c:pt idx="0">
                  <c:v>Somewhat Disagree</c:v>
                </c:pt>
              </c:strCache>
            </c:strRef>
          </c:tx>
          <c:spPr>
            <a:solidFill>
              <a:schemeClr val="accent5"/>
            </a:solidFill>
            <a:ln>
              <a:noFill/>
            </a:ln>
            <a:effectLst/>
          </c:spPr>
          <c:invertIfNegative val="0"/>
          <c:cat>
            <c:strRef>
              <c:f>Sheet1!$B$1:$E$1</c:f>
              <c:strCache>
                <c:ptCount val="4"/>
                <c:pt idx="0">
                  <c:v>Base</c:v>
                </c:pt>
                <c:pt idx="1">
                  <c:v>Male</c:v>
                </c:pt>
                <c:pt idx="2">
                  <c:v>my new category</c:v>
                </c:pt>
                <c:pt idx="3">
                  <c:v>Female</c:v>
                </c:pt>
              </c:strCache>
            </c:strRef>
          </c:cat>
          <c:val>
            <c:numRef>
              <c:f>Sheet1!$B$6:$E$6</c:f>
              <c:numCache>
                <c:formatCode>0.0%</c:formatCode>
                <c:ptCount val="4"/>
                <c:pt idx="0">
                  <c:v>0.14599999999999999</c:v>
                </c:pt>
                <c:pt idx="1">
                  <c:v>0.13</c:v>
                </c:pt>
                <c:pt idx="3">
                  <c:v>0.16300000000000001</c:v>
                </c:pt>
              </c:numCache>
            </c:numRef>
          </c:val>
          <c:extLst>
            <c:ext xmlns:c16="http://schemas.microsoft.com/office/drawing/2014/chart" uri="{C3380CC4-5D6E-409C-BE32-E72D297353CC}">
              <c16:uniqueId val="{00000001-305D-469C-9552-E8A1CF29757C}"/>
            </c:ext>
          </c:extLst>
        </c:ser>
        <c:ser>
          <c:idx val="5"/>
          <c:order val="5"/>
          <c:tx>
            <c:strRef>
              <c:f>Sheet1!$A$7</c:f>
              <c:strCache>
                <c:ptCount val="1"/>
                <c:pt idx="0">
                  <c:v>Disagree</c:v>
                </c:pt>
              </c:strCache>
            </c:strRef>
          </c:tx>
          <c:spPr>
            <a:solidFill>
              <a:schemeClr val="accent6"/>
            </a:solidFill>
            <a:ln>
              <a:noFill/>
            </a:ln>
            <a:effectLst/>
          </c:spPr>
          <c:invertIfNegative val="0"/>
          <c:cat>
            <c:strRef>
              <c:f>Sheet1!$B$1:$E$1</c:f>
              <c:strCache>
                <c:ptCount val="4"/>
                <c:pt idx="0">
                  <c:v>Base</c:v>
                </c:pt>
                <c:pt idx="1">
                  <c:v>Male</c:v>
                </c:pt>
                <c:pt idx="2">
                  <c:v>my new category</c:v>
                </c:pt>
                <c:pt idx="3">
                  <c:v>Female</c:v>
                </c:pt>
              </c:strCache>
            </c:strRef>
          </c:cat>
          <c:val>
            <c:numRef>
              <c:f>Sheet1!$B$7:$E$7</c:f>
              <c:numCache>
                <c:formatCode>0.0%</c:formatCode>
                <c:ptCount val="4"/>
                <c:pt idx="0">
                  <c:v>0.107</c:v>
                </c:pt>
                <c:pt idx="1">
                  <c:v>7.5999999999999998E-2</c:v>
                </c:pt>
                <c:pt idx="3">
                  <c:v>0.14000000000000001</c:v>
                </c:pt>
              </c:numCache>
            </c:numRef>
          </c:val>
          <c:extLst>
            <c:ext xmlns:c16="http://schemas.microsoft.com/office/drawing/2014/chart" uri="{C3380CC4-5D6E-409C-BE32-E72D297353CC}">
              <c16:uniqueId val="{00000002-305D-469C-9552-E8A1CF29757C}"/>
            </c:ext>
          </c:extLst>
        </c:ser>
        <c:ser>
          <c:idx val="6"/>
          <c:order val="6"/>
          <c:tx>
            <c:strRef>
              <c:f>Sheet1!$A$8</c:f>
              <c:strCache>
                <c:ptCount val="1"/>
                <c:pt idx="0">
                  <c:v>Strongly Disagree</c:v>
                </c:pt>
              </c:strCache>
            </c:strRef>
          </c:tx>
          <c:spPr>
            <a:solidFill>
              <a:schemeClr val="accent1">
                <a:lumMod val="60000"/>
              </a:schemeClr>
            </a:solidFill>
            <a:ln>
              <a:noFill/>
            </a:ln>
            <a:effectLst/>
          </c:spPr>
          <c:invertIfNegative val="0"/>
          <c:cat>
            <c:strRef>
              <c:f>Sheet1!$B$1:$E$1</c:f>
              <c:strCache>
                <c:ptCount val="4"/>
                <c:pt idx="0">
                  <c:v>Base</c:v>
                </c:pt>
                <c:pt idx="1">
                  <c:v>Male</c:v>
                </c:pt>
                <c:pt idx="2">
                  <c:v>my new category</c:v>
                </c:pt>
                <c:pt idx="3">
                  <c:v>Female</c:v>
                </c:pt>
              </c:strCache>
            </c:strRef>
          </c:cat>
          <c:val>
            <c:numRef>
              <c:f>Sheet1!$B$8:$E$8</c:f>
              <c:numCache>
                <c:formatCode>0.0%</c:formatCode>
                <c:ptCount val="4"/>
                <c:pt idx="0">
                  <c:v>0.124</c:v>
                </c:pt>
                <c:pt idx="1">
                  <c:v>0.12</c:v>
                </c:pt>
                <c:pt idx="3">
                  <c:v>0.128</c:v>
                </c:pt>
              </c:numCache>
            </c:numRef>
          </c:val>
          <c:extLst>
            <c:ext xmlns:c16="http://schemas.microsoft.com/office/drawing/2014/chart" uri="{C3380CC4-5D6E-409C-BE32-E72D297353CC}">
              <c16:uniqueId val="{00000003-305D-469C-9552-E8A1CF29757C}"/>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tr.category_difference(a,b)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cat>
            <c:strRef>
              <c:f>Sheet1!$B$1:$D$1</c:f>
              <c:strCache>
                <c:ptCount val="3"/>
                <c:pt idx="0">
                  <c:v>Male</c:v>
                </c:pt>
                <c:pt idx="1">
                  <c:v>Female</c:v>
                </c:pt>
                <c:pt idx="2">
                  <c:v>Shift</c:v>
                </c:pt>
              </c:strCache>
            </c:strRef>
          </c:cat>
          <c:val>
            <c:numRef>
              <c:f>Sheet1!$B$2:$D$2</c:f>
              <c:numCache>
                <c:formatCode>0.00</c:formatCode>
                <c:ptCount val="3"/>
                <c:pt idx="0">
                  <c:v>0.18</c:v>
                </c:pt>
                <c:pt idx="1">
                  <c:v>-0.71</c:v>
                </c:pt>
                <c:pt idx="2">
                  <c:v>-0.89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cat>
            <c:strRef>
              <c:f>Sheet1!$B$1:$D$1</c:f>
              <c:strCache>
                <c:ptCount val="3"/>
                <c:pt idx="0">
                  <c:v>Male</c:v>
                </c:pt>
                <c:pt idx="1">
                  <c:v>Female</c:v>
                </c:pt>
                <c:pt idx="2">
                  <c:v>Shift</c:v>
                </c:pt>
              </c:strCache>
            </c:strRef>
          </c:cat>
          <c:val>
            <c:numRef>
              <c:f>Sheet1!$B$3:$D$3</c:f>
              <c:numCache>
                <c:formatCode>0.0%</c:formatCode>
                <c:ptCount val="3"/>
                <c:pt idx="0">
                  <c:v>0.26100000000000001</c:v>
                </c:pt>
                <c:pt idx="1">
                  <c:v>0.128</c:v>
                </c:pt>
                <c:pt idx="2">
                  <c:v>-0.13300000000000001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cat>
            <c:strRef>
              <c:f>Sheet1!$B$1:$D$1</c:f>
              <c:strCache>
                <c:ptCount val="3"/>
                <c:pt idx="0">
                  <c:v>Male</c:v>
                </c:pt>
                <c:pt idx="1">
                  <c:v>Female</c:v>
                </c:pt>
                <c:pt idx="2">
                  <c:v>Shift</c:v>
                </c:pt>
              </c:strCache>
            </c:strRef>
          </c:cat>
          <c:val>
            <c:numRef>
              <c:f>Sheet1!$B$4:$D$4</c:f>
              <c:numCache>
                <c:formatCode>0.0%</c:formatCode>
                <c:ptCount val="3"/>
                <c:pt idx="0">
                  <c:v>0.185</c:v>
                </c:pt>
                <c:pt idx="1">
                  <c:v>0.39500000000000002</c:v>
                </c:pt>
                <c:pt idx="2">
                  <c:v>0.21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cat>
            <c:strRef>
              <c:f>Sheet1!$B$1:$D$1</c:f>
              <c:strCache>
                <c:ptCount val="3"/>
                <c:pt idx="0">
                  <c:v>Male</c:v>
                </c:pt>
                <c:pt idx="1">
                  <c:v>Female</c:v>
                </c:pt>
                <c:pt idx="2">
                  <c:v>Shift</c:v>
                </c:pt>
              </c:strCache>
            </c:strRef>
          </c:cat>
          <c:val>
            <c:numRef>
              <c:f>Sheet1!$B$5:$D$5</c:f>
              <c:numCache>
                <c:formatCode>0.0%</c:formatCode>
                <c:ptCount val="3"/>
                <c:pt idx="0">
                  <c:v>0.152</c:v>
                </c:pt>
                <c:pt idx="1">
                  <c:v>5.7999999999999996E-2</c:v>
                </c:pt>
                <c:pt idx="2">
                  <c:v>-9.4E-2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cat>
            <c:strRef>
              <c:f>Sheet1!$B$1:$D$1</c:f>
              <c:strCache>
                <c:ptCount val="3"/>
                <c:pt idx="0">
                  <c:v>Male</c:v>
                </c:pt>
                <c:pt idx="1">
                  <c:v>Female</c:v>
                </c:pt>
                <c:pt idx="2">
                  <c:v>Shift</c:v>
                </c:pt>
              </c:strCache>
            </c:strRef>
          </c:cat>
          <c:val>
            <c:numRef>
              <c:f>Sheet1!$B$6:$D$6</c:f>
              <c:numCache>
                <c:formatCode>0.0%</c:formatCode>
                <c:ptCount val="3"/>
                <c:pt idx="0">
                  <c:v>0.109</c:v>
                </c:pt>
                <c:pt idx="1">
                  <c:v>7.0000000000000007E-2</c:v>
                </c:pt>
                <c:pt idx="2">
                  <c:v>-3.9E-2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cat>
            <c:strRef>
              <c:f>Sheet1!$B$1:$D$1</c:f>
              <c:strCache>
                <c:ptCount val="3"/>
                <c:pt idx="0">
                  <c:v>Male</c:v>
                </c:pt>
                <c:pt idx="1">
                  <c:v>Female</c:v>
                </c:pt>
                <c:pt idx="2">
                  <c:v>Shift</c:v>
                </c:pt>
              </c:strCache>
            </c:strRef>
          </c:cat>
          <c:val>
            <c:numRef>
              <c:f>Sheet1!$B$7:$D$7</c:f>
              <c:numCache>
                <c:formatCode>0.0%</c:formatCode>
                <c:ptCount val="3"/>
                <c:pt idx="0">
                  <c:v>0.16300000000000001</c:v>
                </c:pt>
                <c:pt idx="1">
                  <c:v>0.17399999999999999</c:v>
                </c:pt>
                <c:pt idx="2">
                  <c:v>1.0999999999999999E-2</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cat>
            <c:strRef>
              <c:f>Sheet1!$B$1:$D$1</c:f>
              <c:strCache>
                <c:ptCount val="3"/>
                <c:pt idx="0">
                  <c:v>Male</c:v>
                </c:pt>
                <c:pt idx="1">
                  <c:v>Female</c:v>
                </c:pt>
                <c:pt idx="2">
                  <c:v>Shift</c:v>
                </c:pt>
              </c:strCache>
            </c:strRef>
          </c:cat>
          <c:val>
            <c:numRef>
              <c:f>Sheet1!$B$8:$D$8</c:f>
              <c:numCache>
                <c:formatCode>0.0%</c:formatCode>
                <c:ptCount val="3"/>
                <c:pt idx="0">
                  <c:v>0.20699999999999999</c:v>
                </c:pt>
                <c:pt idx="1">
                  <c:v>0.105</c:v>
                </c:pt>
                <c:pt idx="2">
                  <c:v>-0.10199999999999999</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cat>
            <c:strRef>
              <c:f>Sheet1!$B$1:$D$1</c:f>
              <c:strCache>
                <c:ptCount val="3"/>
                <c:pt idx="0">
                  <c:v>Male</c:v>
                </c:pt>
                <c:pt idx="1">
                  <c:v>Female</c:v>
                </c:pt>
                <c:pt idx="2">
                  <c:v>Shift</c:v>
                </c:pt>
              </c:strCache>
            </c:strRef>
          </c:cat>
          <c:val>
            <c:numRef>
              <c:f>Sheet1!$B$9:$D$9</c:f>
              <c:numCache>
                <c:formatCode>0.0%</c:formatCode>
                <c:ptCount val="3"/>
                <c:pt idx="0">
                  <c:v>0.185</c:v>
                </c:pt>
                <c:pt idx="1">
                  <c:v>0.19800000000000001</c:v>
                </c:pt>
                <c:pt idx="2">
                  <c:v>1.2999999999999999E-2</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cat>
            <c:strRef>
              <c:f>Sheet1!$B$1:$D$1</c:f>
              <c:strCache>
                <c:ptCount val="3"/>
                <c:pt idx="0">
                  <c:v>Male</c:v>
                </c:pt>
                <c:pt idx="1">
                  <c:v>Female</c:v>
                </c:pt>
                <c:pt idx="2">
                  <c:v>Shift</c:v>
                </c:pt>
              </c:strCache>
            </c:strRef>
          </c:cat>
          <c:val>
            <c:numRef>
              <c:f>Sheet1!$B$10:$D$10</c:f>
              <c:numCache>
                <c:formatCode>0.0%</c:formatCode>
                <c:ptCount val="3"/>
                <c:pt idx="0">
                  <c:v>8.6999999999999994E-2</c:v>
                </c:pt>
                <c:pt idx="1">
                  <c:v>0.18600000000000003</c:v>
                </c:pt>
                <c:pt idx="2">
                  <c:v>9.9000000000000005E-2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cat>
            <c:strRef>
              <c:f>Sheet1!$B$1:$D$1</c:f>
              <c:strCache>
                <c:ptCount val="3"/>
                <c:pt idx="0">
                  <c:v>Male</c:v>
                </c:pt>
                <c:pt idx="1">
                  <c:v>Female</c:v>
                </c:pt>
                <c:pt idx="2">
                  <c:v>Shift</c:v>
                </c:pt>
              </c:strCache>
            </c:strRef>
          </c:cat>
          <c:val>
            <c:numRef>
              <c:f>Sheet1!$B$11:$D$11</c:f>
              <c:numCache>
                <c:formatCode>0.0%</c:formatCode>
                <c:ptCount val="3"/>
                <c:pt idx="0">
                  <c:v>9.8000000000000004E-2</c:v>
                </c:pt>
                <c:pt idx="1">
                  <c:v>0.20899999999999999</c:v>
                </c:pt>
                <c:pt idx="2">
                  <c:v>0.111</c:v>
                </c:pt>
              </c:numCache>
            </c:numRef>
          </c:val>
          <c:extLst>
            <c:ext xmlns:c16="http://schemas.microsoft.com/office/drawing/2014/chart" uri="{C3380CC4-5D6E-409C-BE32-E72D297353CC}">
              <c16:uniqueId val="{00000009-C6A4-487B-AF76-0A4A442D300B}"/>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tr.renumber_sig_tests() :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dLbl>
              <c:idx val="0"/>
              <c:tx>
                <c:rich>
                  <a:bodyPr/>
                  <a:lstStyle/>
                  <a:p>
                    <a:r>
                      <a:rPr lang="en-US"/>
                      <a:t>0.32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Sheet1!$B$2:$C$2</c:f>
              <c:numCache>
                <c:formatCode>0.00</c:formatCode>
                <c:ptCount val="2"/>
                <c:pt idx="0">
                  <c:v>0.32</c:v>
                </c:pt>
                <c:pt idx="1">
                  <c:v>-0.47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dLbl>
              <c:idx val="0"/>
              <c:tx>
                <c:rich>
                  <a:bodyPr/>
                  <a:lstStyle/>
                  <a:p>
                    <a:r>
                      <a:rPr lang="en-US"/>
                      <a:t>39%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Sheet1!$B$3:$C$3</c:f>
              <c:numCache>
                <c:formatCode>0%</c:formatCode>
                <c:ptCount val="2"/>
                <c:pt idx="0">
                  <c:v>0.39</c:v>
                </c:pt>
                <c:pt idx="1">
                  <c:v>0.2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dLbl>
              <c:idx val="1"/>
              <c:tx>
                <c:rich>
                  <a:bodyPr/>
                  <a:lstStyle/>
                  <a:p>
                    <a:r>
                      <a:rPr lang="en-US"/>
                      <a:t>41% A</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Sheet1!$B$4:$C$4</c:f>
              <c:numCache>
                <c:formatCode>0%</c:formatCode>
                <c:ptCount val="2"/>
                <c:pt idx="0">
                  <c:v>0.28000000000000003</c:v>
                </c:pt>
                <c:pt idx="1">
                  <c:v>0.41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dLbl>
              <c:idx val="0"/>
              <c:tx>
                <c:rich>
                  <a:bodyPr/>
                  <a:lstStyle/>
                  <a:p>
                    <a:r>
                      <a:rPr lang="en-US"/>
                      <a:t>23%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Sheet1!$B$5:$C$5</c:f>
              <c:numCache>
                <c:formatCode>0%</c:formatCode>
                <c:ptCount val="2"/>
                <c:pt idx="0">
                  <c:v>0.23</c:v>
                </c:pt>
                <c:pt idx="1">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dLbl>
              <c:idx val="0"/>
              <c:tx>
                <c:rich>
                  <a:bodyPr/>
                  <a:lstStyle/>
                  <a:p>
                    <a:r>
                      <a:rPr lang="en-US"/>
                      <a:t>16%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Sheet1!$B$6:$C$6</c:f>
              <c:numCache>
                <c:formatCode>0%</c:formatCode>
                <c:ptCount val="2"/>
                <c:pt idx="0">
                  <c:v>0.16</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Sheet1!$B$7:$C$7</c:f>
              <c:numCache>
                <c:formatCode>0%</c:formatCode>
                <c:ptCount val="2"/>
                <c:pt idx="0">
                  <c:v>0.1</c:v>
                </c:pt>
                <c:pt idx="1">
                  <c:v>0.14000000000000001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Sheet1!$B$8:$C$8</c:f>
              <c:numCache>
                <c:formatCode>0%</c:formatCode>
                <c:ptCount val="2"/>
                <c:pt idx="0">
                  <c:v>0.12</c:v>
                </c:pt>
                <c:pt idx="1">
                  <c:v>0.13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Sheet1!$B$9:$C$9</c:f>
              <c:numCache>
                <c:formatCode>0%</c:formatCode>
                <c:ptCount val="2"/>
                <c:pt idx="0">
                  <c:v>0.11</c:v>
                </c:pt>
                <c:pt idx="1">
                  <c:v>0.13</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Sheet1!$B$10:$C$10</c:f>
              <c:numCache>
                <c:formatCode>0%</c:formatCode>
                <c:ptCount val="2"/>
                <c:pt idx="0">
                  <c:v>0.16</c:v>
                </c:pt>
                <c:pt idx="1">
                  <c:v>0.22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Sheet1!$B$11:$C$11</c:f>
              <c:numCache>
                <c:formatCode>0%</c:formatCode>
                <c:ptCount val="2"/>
                <c:pt idx="0">
                  <c:v>0.12</c:v>
                </c:pt>
                <c:pt idx="1">
                  <c:v>0.19</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tr.renumber_sig_tests() - Delete Col 0: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Sheet1!$B$2</c:f>
              <c:numCache>
                <c:formatCode>0.00</c:formatCode>
                <c:ptCount val="1"/>
                <c:pt idx="0">
                  <c:v>-0.47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Sheet1!$B$3</c:f>
              <c:numCache>
                <c:formatCode>0%</c:formatCode>
                <c:ptCount val="1"/>
                <c:pt idx="0">
                  <c:v>0.2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dLbl>
              <c:idx val="1"/>
              <c:tx>
                <c:rich>
                  <a:bodyPr/>
                  <a:lstStyle/>
                  <a:p>
                    <a:r>
                      <a:rPr lang="en-US"/>
                      <a:t>41% A</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Sheet1!$B$4</c:f>
              <c:numCache>
                <c:formatCode>0%</c:formatCode>
                <c:ptCount val="1"/>
                <c:pt idx="0">
                  <c:v>0.41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Sheet1!$B$5</c:f>
              <c:numCache>
                <c:formatCode>0%</c:formatCode>
                <c:ptCount val="1"/>
                <c:pt idx="0">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Sheet1!$B$6</c:f>
              <c:numCache>
                <c:formatCode>0%</c:formatCode>
                <c:ptCount val="1"/>
                <c:pt idx="0">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Sheet1!$B$7</c:f>
              <c:numCache>
                <c:formatCode>0%</c:formatCode>
                <c:ptCount val="1"/>
                <c:pt idx="0">
                  <c:v>0.14000000000000001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Sheet1!$B$8</c:f>
              <c:numCache>
                <c:formatCode>0%</c:formatCode>
                <c:ptCount val="1"/>
                <c:pt idx="0">
                  <c:v>0.13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Sheet1!$B$9</c:f>
              <c:numCache>
                <c:formatCode>0%</c:formatCode>
                <c:ptCount val="1"/>
                <c:pt idx="0">
                  <c:v>0.13</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Sheet1!$B$10</c:f>
              <c:numCache>
                <c:formatCode>0%</c:formatCode>
                <c:ptCount val="1"/>
                <c:pt idx="0">
                  <c:v>0.22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Sheet1!$B$11</c:f>
              <c:numCache>
                <c:formatCode>0%</c:formatCode>
                <c:ptCount val="1"/>
                <c:pt idx="0">
                  <c:v>0.19</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tr.renumber_sig_tests() - too many columns: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dLbl>
              <c:idx val="0"/>
              <c:tx>
                <c:rich>
                  <a:bodyPr/>
                  <a:lstStyle/>
                  <a:p>
                    <a:r>
                      <a:rPr lang="en-US"/>
                      <a:t>0.32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Sheet1!$B$2:$AX$2</c:f>
              <c:numCache>
                <c:formatCode>0.00</c:formatCode>
                <c:ptCount val="49"/>
                <c:pt idx="0">
                  <c:v>0.32</c:v>
                </c:pt>
                <c:pt idx="1">
                  <c:v>-0.47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dLbl>
              <c:idx val="0"/>
              <c:tx>
                <c:rich>
                  <a:bodyPr/>
                  <a:lstStyle/>
                  <a:p>
                    <a:r>
                      <a:rPr lang="en-US"/>
                      <a:t>39%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Sheet1!$B$3:$AX$3</c:f>
              <c:numCache>
                <c:formatCode>0%</c:formatCode>
                <c:ptCount val="49"/>
                <c:pt idx="0">
                  <c:v>0.39</c:v>
                </c:pt>
                <c:pt idx="1">
                  <c:v>0.2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dLbl>
              <c:idx val="1"/>
              <c:tx>
                <c:rich>
                  <a:bodyPr/>
                  <a:lstStyle/>
                  <a:p>
                    <a:r>
                      <a:rPr lang="en-US"/>
                      <a:t>41% A</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Sheet1!$B$4:$AX$4</c:f>
              <c:numCache>
                <c:formatCode>0%</c:formatCode>
                <c:ptCount val="49"/>
                <c:pt idx="0">
                  <c:v>0.28000000000000003</c:v>
                </c:pt>
                <c:pt idx="1">
                  <c:v>0.41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dLbl>
              <c:idx val="0"/>
              <c:tx>
                <c:rich>
                  <a:bodyPr/>
                  <a:lstStyle/>
                  <a:p>
                    <a:r>
                      <a:rPr lang="en-US"/>
                      <a:t>23%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Sheet1!$B$5:$AX$5</c:f>
              <c:numCache>
                <c:formatCode>0%</c:formatCode>
                <c:ptCount val="49"/>
                <c:pt idx="0">
                  <c:v>0.23</c:v>
                </c:pt>
                <c:pt idx="1">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dLbl>
              <c:idx val="0"/>
              <c:tx>
                <c:rich>
                  <a:bodyPr/>
                  <a:lstStyle/>
                  <a:p>
                    <a:r>
                      <a:rPr lang="en-US"/>
                      <a:t>16%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Sheet1!$B$6:$AX$6</c:f>
              <c:numCache>
                <c:formatCode>0%</c:formatCode>
                <c:ptCount val="49"/>
                <c:pt idx="0">
                  <c:v>0.16</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Sheet1!$B$7:$AX$7</c:f>
              <c:numCache>
                <c:formatCode>0%</c:formatCode>
                <c:ptCount val="49"/>
                <c:pt idx="0">
                  <c:v>0.1</c:v>
                </c:pt>
                <c:pt idx="1">
                  <c:v>0.14000000000000001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Sheet1!$B$8:$AX$8</c:f>
              <c:numCache>
                <c:formatCode>0%</c:formatCode>
                <c:ptCount val="49"/>
                <c:pt idx="0">
                  <c:v>0.12</c:v>
                </c:pt>
                <c:pt idx="1">
                  <c:v>0.13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Sheet1!$B$9:$AX$9</c:f>
              <c:numCache>
                <c:formatCode>0%</c:formatCode>
                <c:ptCount val="49"/>
                <c:pt idx="0">
                  <c:v>0.11</c:v>
                </c:pt>
                <c:pt idx="1">
                  <c:v>0.13</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Sheet1!$B$10:$AX$10</c:f>
              <c:numCache>
                <c:formatCode>0%</c:formatCode>
                <c:ptCount val="49"/>
                <c:pt idx="0">
                  <c:v>0.16</c:v>
                </c:pt>
                <c:pt idx="1">
                  <c:v>0.22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Sheet1!$B$11:$AX$11</c:f>
              <c:numCache>
                <c:formatCode>0%</c:formatCode>
                <c:ptCount val="49"/>
                <c:pt idx="0">
                  <c:v>0.12</c:v>
                </c:pt>
                <c:pt idx="1">
                  <c:v>0.19</c:v>
                </c:pt>
              </c:numCache>
            </c:numRef>
          </c:val>
          <c:extLst>
            <c:ext xmlns:c16="http://schemas.microsoft.com/office/drawing/2014/chart" uri="{C3380CC4-5D6E-409C-BE32-E72D297353CC}">
              <c16:uniqueId val="{00000009-C6A4-487B-AF76-0A4A442D300B}"/>
            </c:ext>
          </c:extLst>
        </c:ser>
        <c:ser>
          <c:idx val="10"/>
          <c:order val="10"/>
          <c:tx>
            <c:strRef>
              <c:f>Sheet1!$A$12</c:f>
              <c:strCache>
                <c:ptCount val="1"/>
                <c:pt idx="0">
                  <c:v>Bottom 2</c:v>
                </c:pt>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Sheet1!$B$12:$AX$12</c:f>
              <c:numCache>
                <c:formatCode>General</c:formatCode>
                <c:ptCount val="49"/>
                <c:pt idx="2" formatCode="0.0%">
                  <c:v>0.185</c:v>
                </c:pt>
                <c:pt idx="3" formatCode="0.0%">
                  <c:v>0.39500000000000002</c:v>
                </c:pt>
                <c:pt idx="4" formatCode="0.0%">
                  <c:v>0.51700000000000002</c:v>
                </c:pt>
                <c:pt idx="5" formatCode="0.0%">
                  <c:v>0.25</c:v>
                </c:pt>
                <c:pt idx="6" formatCode="0.0%">
                  <c:v>0.30399999999999999</c:v>
                </c:pt>
                <c:pt idx="7" formatCode="0.0%">
                  <c:v>0.185</c:v>
                </c:pt>
                <c:pt idx="8" formatCode="0.0%">
                  <c:v>0.185</c:v>
                </c:pt>
                <c:pt idx="9" formatCode="0.0%">
                  <c:v>0.27500000000000002</c:v>
                </c:pt>
                <c:pt idx="10" formatCode="0.0%">
                  <c:v>0.33299999999999996</c:v>
                </c:pt>
                <c:pt idx="11" formatCode="0.0%">
                  <c:v>0.22899999999999998</c:v>
                </c:pt>
                <c:pt idx="12" formatCode="0.0%">
                  <c:v>0.308</c:v>
                </c:pt>
                <c:pt idx="13" formatCode="0.0%">
                  <c:v>0.27300000000000002</c:v>
                </c:pt>
                <c:pt idx="14" formatCode="0.0%">
                  <c:v>0.3</c:v>
                </c:pt>
                <c:pt idx="15" formatCode="0.0%">
                  <c:v>0.22699999999999998</c:v>
                </c:pt>
                <c:pt idx="16" formatCode="0.0%">
                  <c:v>0.3</c:v>
                </c:pt>
                <c:pt idx="17" formatCode="0.0%">
                  <c:v>0.32299999999999995</c:v>
                </c:pt>
                <c:pt idx="18" formatCode="0.0%">
                  <c:v>0.32299999999999995</c:v>
                </c:pt>
                <c:pt idx="19" formatCode="0.0%">
                  <c:v>0.152</c:v>
                </c:pt>
                <c:pt idx="20" formatCode="0.0%">
                  <c:v>0.38700000000000001</c:v>
                </c:pt>
              </c:numCache>
            </c:numRef>
          </c:val>
          <c:extLst>
            <c:ext xmlns:c16="http://schemas.microsoft.com/office/drawing/2014/chart" uri="{C3380CC4-5D6E-409C-BE32-E72D297353CC}">
              <c16:uniqueId val="{00000000-2DE3-499A-BD57-65148687DEB1}"/>
            </c:ext>
          </c:extLst>
        </c:ser>
        <c:ser>
          <c:idx val="11"/>
          <c:order val="11"/>
          <c:tx>
            <c:strRef>
              <c:f>Sheet1!$A$13</c:f>
              <c:strCache>
                <c:ptCount val="1"/>
                <c:pt idx="0">
                  <c:v>It is a great company to work for.</c:v>
                </c:pt>
              </c:strCache>
            </c:strRef>
          </c:tx>
          <c:spPr>
            <a:solidFill>
              <a:schemeClr val="accent6">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Sheet1!$B$13:$AX$13</c:f>
              <c:numCache>
                <c:formatCode>General</c:formatCode>
                <c:ptCount val="49"/>
                <c:pt idx="21" formatCode="0.00">
                  <c:v>0.09</c:v>
                </c:pt>
                <c:pt idx="22" formatCode="0.00">
                  <c:v>-0.25</c:v>
                </c:pt>
                <c:pt idx="23" formatCode="0.00">
                  <c:v>0.25</c:v>
                </c:pt>
              </c:numCache>
            </c:numRef>
          </c:val>
          <c:extLst>
            <c:ext xmlns:c16="http://schemas.microsoft.com/office/drawing/2014/chart" uri="{C3380CC4-5D6E-409C-BE32-E72D297353CC}">
              <c16:uniqueId val="{00000001-2DE3-499A-BD57-65148687DEB1}"/>
            </c:ext>
          </c:extLst>
        </c:ser>
        <c:ser>
          <c:idx val="12"/>
          <c:order val="12"/>
          <c:tx>
            <c:strRef>
              <c:f>Sheet1!$A$14</c:f>
              <c:strCache>
                <c:ptCount val="1"/>
                <c:pt idx="0">
                  <c:v>Average Score (0 is Neutral)</c:v>
                </c:pt>
              </c:strCache>
            </c:strRef>
          </c:tx>
          <c:spPr>
            <a:solidFill>
              <a:schemeClr val="accent1">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Sheet1!$B$14:$AX$14</c:f>
              <c:numCache>
                <c:formatCode>General</c:formatCode>
                <c:ptCount val="49"/>
                <c:pt idx="24" formatCode="0.00">
                  <c:v>-1.03</c:v>
                </c:pt>
                <c:pt idx="25" formatCode="0.00">
                  <c:v>-0.09</c:v>
                </c:pt>
                <c:pt idx="26" formatCode="0.00">
                  <c:v>-0.78</c:v>
                </c:pt>
                <c:pt idx="27" formatCode="0.00">
                  <c:v>0.33</c:v>
                </c:pt>
                <c:pt idx="28" formatCode="0.00">
                  <c:v>0.04</c:v>
                </c:pt>
                <c:pt idx="29" formatCode="0.00">
                  <c:v>-0.08</c:v>
                </c:pt>
              </c:numCache>
            </c:numRef>
          </c:val>
          <c:extLst>
            <c:ext xmlns:c16="http://schemas.microsoft.com/office/drawing/2014/chart" uri="{C3380CC4-5D6E-409C-BE32-E72D297353CC}">
              <c16:uniqueId val="{00000002-2DE3-499A-BD57-65148687DEB1}"/>
            </c:ext>
          </c:extLst>
        </c:ser>
        <c:ser>
          <c:idx val="13"/>
          <c:order val="13"/>
          <c:tx>
            <c:strRef>
              <c:f>Sheet1!$A$15</c:f>
              <c:strCache>
                <c:ptCount val="1"/>
                <c:pt idx="0">
                  <c:v>Bottom 2</c:v>
                </c:pt>
              </c:strCache>
            </c:strRef>
          </c:tx>
          <c:spPr>
            <a:solidFill>
              <a:schemeClr val="accent2">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Sheet1!$B$15:$AX$15</c:f>
              <c:numCache>
                <c:formatCode>General</c:formatCode>
                <c:ptCount val="49"/>
                <c:pt idx="30" formatCode="0%">
                  <c:v>0.28000000000000003</c:v>
                </c:pt>
                <c:pt idx="31" formatCode="0%">
                  <c:v>0.25</c:v>
                </c:pt>
                <c:pt idx="32" formatCode="0%">
                  <c:v>0.26</c:v>
                </c:pt>
                <c:pt idx="33" formatCode="0%">
                  <c:v>0.28999999999999998</c:v>
                </c:pt>
                <c:pt idx="34" formatCode="0%">
                  <c:v>0.31</c:v>
                </c:pt>
                <c:pt idx="35" formatCode="0%">
                  <c:v>0.24</c:v>
                </c:pt>
                <c:pt idx="36" formatCode="0%">
                  <c:v>0.25</c:v>
                </c:pt>
                <c:pt idx="37" formatCode="0%">
                  <c:v>0.24</c:v>
                </c:pt>
                <c:pt idx="38" formatCode="0%">
                  <c:v>0.22</c:v>
                </c:pt>
                <c:pt idx="39" formatCode="0%">
                  <c:v>0.17</c:v>
                </c:pt>
                <c:pt idx="40" formatCode="0%">
                  <c:v>0.35</c:v>
                </c:pt>
                <c:pt idx="41" formatCode="0%">
                  <c:v>0.28999999999999998</c:v>
                </c:pt>
                <c:pt idx="42" formatCode="0%">
                  <c:v>0.32</c:v>
                </c:pt>
                <c:pt idx="43" formatCode="0%">
                  <c:v>0.24</c:v>
                </c:pt>
                <c:pt idx="44" formatCode="0%">
                  <c:v>0.35</c:v>
                </c:pt>
                <c:pt idx="45" formatCode="0%">
                  <c:v>0.04</c:v>
                </c:pt>
                <c:pt idx="46" formatCode="0%">
                  <c:v>0.31</c:v>
                </c:pt>
                <c:pt idx="47" formatCode="0%">
                  <c:v>0.37</c:v>
                </c:pt>
                <c:pt idx="48" formatCode="0%">
                  <c:v>0.26</c:v>
                </c:pt>
              </c:numCache>
            </c:numRef>
          </c:val>
          <c:extLst>
            <c:ext xmlns:c16="http://schemas.microsoft.com/office/drawing/2014/chart" uri="{C3380CC4-5D6E-409C-BE32-E72D297353CC}">
              <c16:uniqueId val="{00000003-2DE3-499A-BD57-65148687DEB1}"/>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tr.renumber_sig_tests() - no stats: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0.00</c:formatCode>
                <c:ptCount val="2"/>
                <c:pt idx="0">
                  <c:v>0.18</c:v>
                </c:pt>
                <c:pt idx="1">
                  <c:v>-0.71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0.26</c:v>
                </c:pt>
                <c:pt idx="1">
                  <c:v>0.13</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0.15</c:v>
                </c:pt>
                <c:pt idx="1">
                  <c:v>0.06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0.11</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0.16</c:v>
                </c:pt>
                <c:pt idx="1">
                  <c:v>0.17</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0.21</c:v>
                </c:pt>
                <c:pt idx="1">
                  <c:v>0.1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0.18</c:v>
                </c:pt>
                <c:pt idx="1">
                  <c:v>0.2</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Sheet1!$B$11:$C$11</c:f>
              <c:numCache>
                <c:formatCode>0%</c:formatCode>
                <c:ptCount val="2"/>
                <c:pt idx="0">
                  <c:v>0.1</c:v>
                </c:pt>
                <c:pt idx="1">
                  <c:v>0.21</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tr.convert_significant_results_to_arrows():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dLbl>
              <c:idx val="0"/>
              <c:tx>
                <c:rich>
                  <a:bodyPr/>
                  <a:lstStyle/>
                  <a:p>
                    <a:r>
                      <a:rPr lang="en-US"/>
                      <a:t>0.32 </a:t>
                    </a:r>
                    <a:r>
                      <a:rPr lang="en-US">
                        <a:latin typeface="Wingdings" panose="05000000000000000000" pitchFamily="2" charset="2"/>
                      </a:rPr>
                      <a:t>é</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3C5-457B-900D-3CB1EF80E24F}"/>
                </c:ext>
              </c:extLst>
            </c:dLbl>
            <c:dLbl>
              <c:idx val="1"/>
              <c:tx>
                <c:rich>
                  <a:bodyPr/>
                  <a:lstStyle/>
                  <a:p>
                    <a:r>
                      <a:rPr lang="en-US"/>
                      <a:t>-0.47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Sheet1!$B$2:$C$2</c:f>
              <c:numCache>
                <c:formatCode>0.00</c:formatCode>
                <c:ptCount val="2"/>
                <c:pt idx="0">
                  <c:v>0.32</c:v>
                </c:pt>
                <c:pt idx="1">
                  <c:v>-0.47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dLbl>
              <c:idx val="0"/>
              <c:tx>
                <c:rich>
                  <a:bodyPr/>
                  <a:lstStyle/>
                  <a:p>
                    <a:r>
                      <a:rPr lang="en-US"/>
                      <a:t>39% é</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3C5-457B-900D-3CB1EF80E24F}"/>
                </c:ext>
              </c:extLst>
            </c:dLbl>
            <c:dLbl>
              <c:idx val="1"/>
              <c:tx>
                <c:rich>
                  <a:bodyPr/>
                  <a:lstStyle/>
                  <a:p>
                    <a:r>
                      <a:rPr lang="en-US"/>
                      <a:t>20%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Sheet1!$B$3:$C$3</c:f>
              <c:numCache>
                <c:formatCode>0%</c:formatCode>
                <c:ptCount val="2"/>
                <c:pt idx="0">
                  <c:v>0.39</c:v>
                </c:pt>
                <c:pt idx="1">
                  <c:v>0.2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dLbl>
              <c:idx val="0"/>
              <c:tx>
                <c:rich>
                  <a:bodyPr/>
                  <a:lstStyle/>
                  <a:p>
                    <a:r>
                      <a:rPr lang="en-US"/>
                      <a:t>28%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3C5-457B-900D-3CB1EF80E24F}"/>
                </c:ext>
              </c:extLst>
            </c:dLbl>
            <c:dLbl>
              <c:idx val="1"/>
              <c:tx>
                <c:rich>
                  <a:bodyPr/>
                  <a:lstStyle/>
                  <a:p>
                    <a:r>
                      <a:rPr lang="en-US"/>
                      <a:t>41% é</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Sheet1!$B$4:$C$4</c:f>
              <c:numCache>
                <c:formatCode>0%</c:formatCode>
                <c:ptCount val="2"/>
                <c:pt idx="0">
                  <c:v>0.28000000000000003</c:v>
                </c:pt>
                <c:pt idx="1">
                  <c:v>0.41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dLbl>
              <c:idx val="0"/>
              <c:tx>
                <c:rich>
                  <a:bodyPr/>
                  <a:lstStyle/>
                  <a:p>
                    <a:r>
                      <a:rPr lang="en-US"/>
                      <a:t>23% é</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3C5-457B-900D-3CB1EF80E24F}"/>
                </c:ext>
              </c:extLst>
            </c:dLbl>
            <c:dLbl>
              <c:idx val="1"/>
              <c:tx>
                <c:rich>
                  <a:bodyPr/>
                  <a:lstStyle/>
                  <a:p>
                    <a:r>
                      <a:rPr lang="en-US"/>
                      <a:t>13%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Sheet1!$B$5:$C$5</c:f>
              <c:numCache>
                <c:formatCode>0%</c:formatCode>
                <c:ptCount val="2"/>
                <c:pt idx="0">
                  <c:v>0.23</c:v>
                </c:pt>
                <c:pt idx="1">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dLbl>
              <c:idx val="0"/>
              <c:tx>
                <c:rich>
                  <a:bodyPr/>
                  <a:lstStyle/>
                  <a:p>
                    <a:r>
                      <a:rPr lang="en-US"/>
                      <a:t>16% ê</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3C5-457B-900D-3CB1EF80E24F}"/>
                </c:ext>
              </c:extLst>
            </c:dLbl>
            <c:dLbl>
              <c:idx val="1"/>
              <c:tx>
                <c:rich>
                  <a:bodyPr/>
                  <a:lstStyle/>
                  <a:p>
                    <a:r>
                      <a:rPr lang="en-US"/>
                      <a:t>7%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Sheet1!$B$6:$C$6</c:f>
              <c:numCache>
                <c:formatCode>0%</c:formatCode>
                <c:ptCount val="2"/>
                <c:pt idx="0">
                  <c:v>0.16</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dLbl>
              <c:idx val="0"/>
              <c:tx>
                <c:rich>
                  <a:bodyPr/>
                  <a:lstStyle/>
                  <a:p>
                    <a:r>
                      <a:rPr lang="en-US"/>
                      <a:t>10%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3C5-457B-900D-3CB1EF80E24F}"/>
                </c:ext>
              </c:extLst>
            </c:dLbl>
            <c:dLbl>
              <c:idx val="1"/>
              <c:tx>
                <c:rich>
                  <a:bodyPr/>
                  <a:lstStyle/>
                  <a:p>
                    <a:r>
                      <a:rPr lang="en-US"/>
                      <a:t>14%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Sheet1!$B$7:$C$7</c:f>
              <c:numCache>
                <c:formatCode>0%</c:formatCode>
                <c:ptCount val="2"/>
                <c:pt idx="0">
                  <c:v>0.1</c:v>
                </c:pt>
                <c:pt idx="1">
                  <c:v>0.14000000000000001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dLbl>
              <c:idx val="0"/>
              <c:tx>
                <c:rich>
                  <a:bodyPr/>
                  <a:lstStyle/>
                  <a:p>
                    <a:r>
                      <a:rPr lang="en-US"/>
                      <a:t>12%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E3C5-457B-900D-3CB1EF80E24F}"/>
                </c:ext>
              </c:extLst>
            </c:dLbl>
            <c:dLbl>
              <c:idx val="1"/>
              <c:tx>
                <c:rich>
                  <a:bodyPr/>
                  <a:lstStyle/>
                  <a:p>
                    <a:r>
                      <a:rPr lang="en-US"/>
                      <a:t>13%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Sheet1!$B$8:$C$8</c:f>
              <c:numCache>
                <c:formatCode>0%</c:formatCode>
                <c:ptCount val="2"/>
                <c:pt idx="0">
                  <c:v>0.12</c:v>
                </c:pt>
                <c:pt idx="1">
                  <c:v>0.13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dLbl>
              <c:idx val="0"/>
              <c:tx>
                <c:rich>
                  <a:bodyPr/>
                  <a:lstStyle/>
                  <a:p>
                    <a:r>
                      <a:rPr lang="en-US"/>
                      <a:t>11%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E3C5-457B-900D-3CB1EF80E24F}"/>
                </c:ext>
              </c:extLst>
            </c:dLbl>
            <c:dLbl>
              <c:idx val="1"/>
              <c:tx>
                <c:rich>
                  <a:bodyPr/>
                  <a:lstStyle/>
                  <a:p>
                    <a:r>
                      <a:rPr lang="en-US"/>
                      <a:t>13%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Sheet1!$B$9:$C$9</c:f>
              <c:numCache>
                <c:formatCode>0%</c:formatCode>
                <c:ptCount val="2"/>
                <c:pt idx="0">
                  <c:v>0.11</c:v>
                </c:pt>
                <c:pt idx="1">
                  <c:v>0.13</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dLbl>
              <c:idx val="0"/>
              <c:tx>
                <c:rich>
                  <a:bodyPr/>
                  <a:lstStyle/>
                  <a:p>
                    <a:r>
                      <a:rPr lang="en-US"/>
                      <a:t>16%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E3C5-457B-900D-3CB1EF80E24F}"/>
                </c:ext>
              </c:extLst>
            </c:dLbl>
            <c:dLbl>
              <c:idx val="1"/>
              <c:tx>
                <c:rich>
                  <a:bodyPr/>
                  <a:lstStyle/>
                  <a:p>
                    <a:r>
                      <a:rPr lang="en-US"/>
                      <a:t>22%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Sheet1!$B$10:$C$10</c:f>
              <c:numCache>
                <c:formatCode>0%</c:formatCode>
                <c:ptCount val="2"/>
                <c:pt idx="0">
                  <c:v>0.16</c:v>
                </c:pt>
                <c:pt idx="1">
                  <c:v>0.22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dLbl>
              <c:idx val="0"/>
              <c:tx>
                <c:rich>
                  <a:bodyPr/>
                  <a:lstStyle/>
                  <a:p>
                    <a:r>
                      <a:rPr lang="en-US"/>
                      <a:t>12%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E3C5-457B-900D-3CB1EF80E24F}"/>
                </c:ext>
              </c:extLst>
            </c:dLbl>
            <c:dLbl>
              <c:idx val="1"/>
              <c:tx>
                <c:rich>
                  <a:bodyPr/>
                  <a:lstStyle/>
                  <a:p>
                    <a:r>
                      <a:rPr lang="en-US"/>
                      <a:t>19%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Sheet1!$B$11:$C$11</c:f>
              <c:numCache>
                <c:formatCode>0%</c:formatCode>
                <c:ptCount val="2"/>
                <c:pt idx="0">
                  <c:v>0.12</c:v>
                </c:pt>
                <c:pt idx="1">
                  <c:v>0.19</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tr.convert_significant_results_to_arrows()  - no stats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0.00</c:formatCode>
                <c:ptCount val="2"/>
                <c:pt idx="0">
                  <c:v>0.18</c:v>
                </c:pt>
                <c:pt idx="1">
                  <c:v>-0.71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0.26</c:v>
                </c:pt>
                <c:pt idx="1">
                  <c:v>0.13</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0.15</c:v>
                </c:pt>
                <c:pt idx="1">
                  <c:v>0.06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0.11</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0.16</c:v>
                </c:pt>
                <c:pt idx="1">
                  <c:v>0.17</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0.21</c:v>
                </c:pt>
                <c:pt idx="1">
                  <c:v>0.1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0.18</c:v>
                </c:pt>
                <c:pt idx="1">
                  <c:v>0.2</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Sheet1!$B$11:$C$11</c:f>
              <c:numCache>
                <c:formatCode>0%</c:formatCode>
                <c:ptCount val="2"/>
                <c:pt idx="0">
                  <c:v>0.1</c:v>
                </c:pt>
                <c:pt idx="1">
                  <c:v>0.21</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default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0.26</c:v>
                </c:pt>
                <c:pt idx="1">
                  <c:v>0.13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Neither Disagree nor 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0.21</c:v>
                </c:pt>
                <c:pt idx="1">
                  <c:v>0.1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Somewhat Disagree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0.18</c:v>
                </c:pt>
                <c:pt idx="1">
                  <c:v>0.2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Strongly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0.15</c:v>
                </c:pt>
                <c:pt idx="1">
                  <c:v>0.06</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0.11</c:v>
                </c:pt>
                <c:pt idx="1">
                  <c:v>7.0000000000000007E-2</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c:v>
                </c:pt>
                <c:pt idx="1">
                  <c:v>0.21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set_series_base_summary()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 (n=178)</c:v>
                </c:pt>
              </c:strCache>
            </c:strRef>
          </c:tx>
          <c:spPr>
            <a:solidFill>
              <a:schemeClr val="accent1"/>
            </a:solidFill>
            <a:ln>
              <a:noFill/>
            </a:ln>
            <a:effectLst/>
          </c:spPr>
          <c:invertIfNegative val="0"/>
          <c:cat>
            <c:strRef>
              <c:f>Sheet1!$B$1:$J$1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Sheet1!$B$2:$J$2</c:f>
              <c:numCache>
                <c:formatCode>0%</c:formatCode>
                <c:ptCount val="9"/>
                <c:pt idx="0">
                  <c:v>0.2</c:v>
                </c:pt>
                <c:pt idx="1">
                  <c:v>0.28999999999999998</c:v>
                </c:pt>
                <c:pt idx="2">
                  <c:v>0.11</c:v>
                </c:pt>
                <c:pt idx="3">
                  <c:v>0.09</c:v>
                </c:pt>
                <c:pt idx="4">
                  <c:v>0.17</c:v>
                </c:pt>
                <c:pt idx="5">
                  <c:v>0.16</c:v>
                </c:pt>
                <c:pt idx="6">
                  <c:v>0.19</c:v>
                </c:pt>
                <c:pt idx="7">
                  <c:v>0.13</c:v>
                </c:pt>
                <c:pt idx="8">
                  <c:v>0.15</c:v>
                </c:pt>
              </c:numCache>
            </c:numRef>
          </c:val>
          <c:extLst>
            <c:ext xmlns:c16="http://schemas.microsoft.com/office/drawing/2014/chart" uri="{C3380CC4-5D6E-409C-BE32-E72D297353CC}">
              <c16:uniqueId val="{00000000-867D-4CA5-9E60-EE56EFB0DF17}"/>
            </c:ext>
          </c:extLst>
        </c:ser>
        <c:ser>
          <c:idx val="1"/>
          <c:order val="1"/>
          <c:tx>
            <c:strRef>
              <c:f>Sheet1!$A$3</c:f>
              <c:strCache>
                <c:ptCount val="1"/>
                <c:pt idx="0">
                  <c:v>Male (n=92)</c:v>
                </c:pt>
              </c:strCache>
            </c:strRef>
          </c:tx>
          <c:spPr>
            <a:solidFill>
              <a:schemeClr val="accent2"/>
            </a:solidFill>
            <a:ln>
              <a:noFill/>
            </a:ln>
            <a:effectLst/>
          </c:spPr>
          <c:invertIfNegative val="0"/>
          <c:cat>
            <c:strRef>
              <c:f>Sheet1!$B$1:$J$1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Sheet1!$B$3:$J$3</c:f>
              <c:numCache>
                <c:formatCode>0%</c:formatCode>
                <c:ptCount val="9"/>
                <c:pt idx="0">
                  <c:v>0.26</c:v>
                </c:pt>
                <c:pt idx="1">
                  <c:v>0.18</c:v>
                </c:pt>
                <c:pt idx="2">
                  <c:v>0.15</c:v>
                </c:pt>
                <c:pt idx="3">
                  <c:v>0.11</c:v>
                </c:pt>
                <c:pt idx="4">
                  <c:v>0.16</c:v>
                </c:pt>
                <c:pt idx="5">
                  <c:v>0.21</c:v>
                </c:pt>
                <c:pt idx="6">
                  <c:v>0.18</c:v>
                </c:pt>
                <c:pt idx="7">
                  <c:v>0.09</c:v>
                </c:pt>
                <c:pt idx="8">
                  <c:v>0.1</c:v>
                </c:pt>
              </c:numCache>
            </c:numRef>
          </c:val>
          <c:extLst>
            <c:ext xmlns:c16="http://schemas.microsoft.com/office/drawing/2014/chart" uri="{C3380CC4-5D6E-409C-BE32-E72D297353CC}">
              <c16:uniqueId val="{00000001-867D-4CA5-9E60-EE56EFB0DF17}"/>
            </c:ext>
          </c:extLst>
        </c:ser>
        <c:ser>
          <c:idx val="2"/>
          <c:order val="2"/>
          <c:tx>
            <c:strRef>
              <c:f>Sheet1!$A$4</c:f>
              <c:strCache>
                <c:ptCount val="1"/>
                <c:pt idx="0">
                  <c:v>Female (n=86)</c:v>
                </c:pt>
              </c:strCache>
            </c:strRef>
          </c:tx>
          <c:spPr>
            <a:solidFill>
              <a:schemeClr val="accent3"/>
            </a:solidFill>
            <a:ln>
              <a:noFill/>
            </a:ln>
            <a:effectLst/>
          </c:spPr>
          <c:invertIfNegative val="0"/>
          <c:cat>
            <c:strRef>
              <c:f>Sheet1!$B$1:$J$1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Sheet1!$B$4:$J$4</c:f>
              <c:numCache>
                <c:formatCode>0%</c:formatCode>
                <c:ptCount val="9"/>
                <c:pt idx="0">
                  <c:v>0.13</c:v>
                </c:pt>
                <c:pt idx="1">
                  <c:v>0.4</c:v>
                </c:pt>
                <c:pt idx="2">
                  <c:v>0.06</c:v>
                </c:pt>
                <c:pt idx="3">
                  <c:v>7.0000000000000007E-2</c:v>
                </c:pt>
                <c:pt idx="4">
                  <c:v>0.17</c:v>
                </c:pt>
                <c:pt idx="5">
                  <c:v>0.1</c:v>
                </c:pt>
                <c:pt idx="6">
                  <c:v>0.2</c:v>
                </c:pt>
                <c:pt idx="7">
                  <c:v>0.19</c:v>
                </c:pt>
                <c:pt idx="8">
                  <c:v>0.21</c:v>
                </c:pt>
              </c:numCache>
            </c:numRef>
          </c:val>
          <c:extLst>
            <c:ext xmlns:c16="http://schemas.microsoft.com/office/drawing/2014/chart" uri="{C3380CC4-5D6E-409C-BE32-E72D297353CC}">
              <c16:uniqueId val="{00000002-867D-4CA5-9E60-EE56EFB0DF17}"/>
            </c:ext>
          </c:extLst>
        </c:ser>
        <c:dLbls>
          <c:showLegendKey val="0"/>
          <c:showVal val="0"/>
          <c:showCatName val="0"/>
          <c:showSerName val="0"/>
          <c:showPercent val="0"/>
          <c:showBubbleSize val="0"/>
        </c:dLbls>
        <c:gapWidth val="219"/>
        <c:overlap val="-27"/>
        <c:axId val="445751832"/>
        <c:axId val="445757080"/>
      </c:barChart>
      <c:catAx>
        <c:axId val="445751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5757080"/>
        <c:crosses val="autoZero"/>
        <c:auto val="1"/>
        <c:lblAlgn val="ctr"/>
        <c:lblOffset val="100"/>
        <c:noMultiLvlLbl val="0"/>
      </c:catAx>
      <c:valAx>
        <c:axId val="44575708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5751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by_column = 1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Bottom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0.18</c:v>
                </c:pt>
                <c:pt idx="1">
                  <c:v>0.4</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Strongly Disagree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0.1</c:v>
                </c:pt>
                <c:pt idx="1">
                  <c:v>0.21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Somewhat Disagree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0.2</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Disagree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0.09</c:v>
                </c:pt>
                <c:pt idx="1">
                  <c:v>0.19</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Top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0.26</c:v>
                </c:pt>
                <c:pt idx="1">
                  <c:v>0.13</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0.21</c:v>
                </c:pt>
                <c:pt idx="1">
                  <c:v>0.1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0.11</c:v>
                </c:pt>
                <c:pt idx="1">
                  <c:v>7.0000000000000007E-2</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Strongly 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0.15</c:v>
                </c:pt>
                <c:pt idx="1">
                  <c:v>0.06</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using_cell_value = 1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Disagree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0.0</c:formatCode>
                <c:ptCount val="2"/>
                <c:pt idx="0">
                  <c:v>-9</c:v>
                </c:pt>
                <c:pt idx="1">
                  <c:v>-19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Strongly Disagree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0.0</c:formatCode>
                <c:ptCount val="2"/>
                <c:pt idx="0">
                  <c:v>-10</c:v>
                </c:pt>
                <c:pt idx="1">
                  <c:v>-21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0.0</c:formatCode>
                <c:ptCount val="2"/>
                <c:pt idx="0">
                  <c:v>-11</c:v>
                </c:pt>
                <c:pt idx="1">
                  <c:v>-7</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0.0</c:formatCode>
                <c:ptCount val="2"/>
                <c:pt idx="0">
                  <c:v>-15</c:v>
                </c:pt>
                <c:pt idx="1">
                  <c:v>-6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0.0</c:formatCode>
                <c:ptCount val="2"/>
                <c:pt idx="0">
                  <c:v>-16</c:v>
                </c:pt>
                <c:pt idx="1">
                  <c:v>-17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Bottom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0.0</c:formatCode>
                <c:ptCount val="2"/>
                <c:pt idx="0">
                  <c:v>-18</c:v>
                </c:pt>
                <c:pt idx="1">
                  <c:v>-40</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Somewhat 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0.0</c:formatCode>
                <c:ptCount val="2"/>
                <c:pt idx="0">
                  <c:v>-18</c:v>
                </c:pt>
                <c:pt idx="1">
                  <c:v>-20</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Neither Disagree nor 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0.0</c:formatCode>
                <c:ptCount val="2"/>
                <c:pt idx="0">
                  <c:v>-21</c:v>
                </c:pt>
                <c:pt idx="1">
                  <c:v>-10</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Top 2</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0.0</c:formatCode>
                <c:ptCount val="2"/>
                <c:pt idx="0">
                  <c:v>-26</c:v>
                </c:pt>
                <c:pt idx="1">
                  <c:v>-13</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tr.sort_rows(descending=False)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Disagree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0.09</c:v>
                </c:pt>
                <c:pt idx="1">
                  <c:v>0.19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Strongly Disagree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0.1</c:v>
                </c:pt>
                <c:pt idx="1">
                  <c:v>0.21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0.11</c:v>
                </c:pt>
                <c:pt idx="1">
                  <c:v>7.0000000000000007E-2</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0.15</c:v>
                </c:pt>
                <c:pt idx="1">
                  <c:v>0.06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Bottom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0.18</c:v>
                </c:pt>
                <c:pt idx="1">
                  <c:v>0.4</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Somewhat 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0.18</c:v>
                </c:pt>
                <c:pt idx="1">
                  <c:v>0.2</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Neither Disagree nor 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0.21</c:v>
                </c:pt>
                <c:pt idx="1">
                  <c:v>0.1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Top 2</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0.26</c:v>
                </c:pt>
                <c:pt idx="1">
                  <c:v>0.13</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tr.sort_rows(file_name = _file_name)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0.26</c:v>
                </c:pt>
                <c:pt idx="1">
                  <c:v>0.13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Neither Disagree nor 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0.21</c:v>
                </c:pt>
                <c:pt idx="1">
                  <c:v>0.1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Somewhat Disagree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0.18</c:v>
                </c:pt>
                <c:pt idx="1">
                  <c:v>0.2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0.11</c:v>
                </c:pt>
                <c:pt idx="1">
                  <c:v>7.0000000000000007E-2</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Strongly 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c:v>
                </c:pt>
                <c:pt idx="1">
                  <c:v>0.21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0.09</c:v>
                </c:pt>
                <c:pt idx="1">
                  <c:v>0.19</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Strongly 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0.15</c:v>
                </c:pt>
                <c:pt idx="1">
                  <c:v>0.06</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tr.sort_rows(file_name = _file_name)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0.26</c:v>
                </c:pt>
                <c:pt idx="1">
                  <c:v>0.13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Neither Disagree nor 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0.21</c:v>
                </c:pt>
                <c:pt idx="1">
                  <c:v>0.1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Somewhat Disagree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0.18</c:v>
                </c:pt>
                <c:pt idx="1">
                  <c:v>0.2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Strongly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0.15</c:v>
                </c:pt>
                <c:pt idx="1">
                  <c:v>0.06</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0.11</c:v>
                </c:pt>
                <c:pt idx="1">
                  <c:v>7.0000000000000007E-2</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c:v>
                </c:pt>
                <c:pt idx="1">
                  <c:v>0.21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tr.sort_rows(client_name = Agree)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0.11</c:v>
                </c:pt>
                <c:pt idx="1">
                  <c:v>7.0000000000000007E-2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0.26</c:v>
                </c:pt>
                <c:pt idx="1">
                  <c:v>0.13</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Neither Disagree nor 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0.21</c:v>
                </c:pt>
                <c:pt idx="1">
                  <c:v>0.1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Bottom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0.18</c:v>
                </c:pt>
                <c:pt idx="1">
                  <c:v>0.4</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Disagree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0.18</c:v>
                </c:pt>
                <c:pt idx="1">
                  <c:v>0.2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0.16</c:v>
                </c:pt>
                <c:pt idx="1">
                  <c:v>0.17</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Strongly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0.15</c:v>
                </c:pt>
                <c:pt idx="1">
                  <c:v>0.06</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c:v>
                </c:pt>
                <c:pt idx="1">
                  <c:v>0.21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tr.sort_rows(client_name = _client_name) - blank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0.26</c:v>
                </c:pt>
                <c:pt idx="1">
                  <c:v>0.13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Neither Disagree nor 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0.21</c:v>
                </c:pt>
                <c:pt idx="1">
                  <c:v>0.1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Somewhat Disagree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0.18</c:v>
                </c:pt>
                <c:pt idx="1">
                  <c:v>0.2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Strongly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0.15</c:v>
                </c:pt>
                <c:pt idx="1">
                  <c:v>0.06</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0.11</c:v>
                </c:pt>
                <c:pt idx="1">
                  <c:v>7.0000000000000007E-2</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c:v>
                </c:pt>
                <c:pt idx="1">
                  <c:v>0.21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err="1"/>
              <a:t>tr.sort_rows(by_column = 1, using_cell_value = 0, descending = False, file_name = Strongly Agree,  client_name = Disagree)
</a:t>
            </a:r>
            <a:endParaRPr lang="en-GB"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Disagree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0.09</c:v>
                </c:pt>
                <c:pt idx="1">
                  <c:v>0.19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0.11</c:v>
                </c:pt>
                <c:pt idx="1">
                  <c:v>7.0000000000000007E-2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Neither Disagree nor 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0.21</c:v>
                </c:pt>
                <c:pt idx="1">
                  <c:v>0.1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Top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0.26</c:v>
                </c:pt>
                <c:pt idx="1">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Disagree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0.18</c:v>
                </c:pt>
                <c:pt idx="1">
                  <c:v>0.2</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Strongly 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c:v>
                </c:pt>
                <c:pt idx="1">
                  <c:v>0.21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Bottom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0.18</c:v>
                </c:pt>
                <c:pt idx="1">
                  <c:v>0.4</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Strongly 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0.15</c:v>
                </c:pt>
                <c:pt idx="1">
                  <c:v>0.06</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default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Sheet1!$B$2</c:f>
              <c:numCache>
                <c:formatCode>0</c:formatCode>
                <c:ptCount val="1"/>
                <c:pt idx="0">
                  <c:v>298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Net : {Slightly interested (4), Very interested (5)}</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Sheet1!$B$3</c:f>
              <c:numCache>
                <c:formatCode>0</c:formatCode>
                <c:ptCount val="1"/>
                <c:pt idx="0">
                  <c:v>220</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Slightly interested (4)</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Sheet1!$B$4</c:f>
              <c:numCache>
                <c:formatCode>0</c:formatCode>
                <c:ptCount val="1"/>
                <c:pt idx="0">
                  <c:v>113</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Very interested (5)</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Sheet1!$B$5</c:f>
              <c:numCache>
                <c:formatCode>0</c:formatCode>
                <c:ptCount val="1"/>
                <c:pt idx="0">
                  <c:v>107</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 opinion (3)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Sheet1!$B$6</c:f>
              <c:numCache>
                <c:formatCode>0</c:formatCode>
                <c:ptCount val="1"/>
                <c:pt idx="0">
                  <c:v>27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Net : {Not at all interested (1), Not particularly interested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Sheet1!$B$7</c:f>
              <c:numCache>
                <c:formatCode>0</c:formatCode>
                <c:ptCount val="1"/>
                <c:pt idx="0">
                  <c:v>11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Not at all interested (1)</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Sheet1!$B$8</c:f>
              <c:numCache>
                <c:formatCode>0</c:formatCode>
                <c:ptCount val="1"/>
                <c:pt idx="0">
                  <c:v>10</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Not particularly interested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Sheet1!$B$9</c:f>
              <c:numCache>
                <c:formatCode>0</c:formatCode>
                <c:ptCount val="1"/>
                <c:pt idx="0">
                  <c:v>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by_column = 1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8122662401574805E-2"/>
          <c:y val="0.11397179209687913"/>
          <c:w val="0.59862896989378189"/>
          <c:h val="0.6447748333453357"/>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298</c:v>
                </c:pt>
                <c:pt idx="1">
                  <c:v>21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Net : {Slightly interested (4), Very interested (5)}</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220</c:v>
                </c:pt>
                <c:pt idx="1">
                  <c:v>15</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Very interested (5)</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107</c:v>
                </c:pt>
                <c:pt idx="1">
                  <c:v>9</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Slightly interested (4)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113</c:v>
                </c:pt>
                <c:pt idx="1">
                  <c:v>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Net : {Not at all interested (1), Not particularly interested (2)}</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11</c:v>
                </c:pt>
                <c:pt idx="1">
                  <c:v>3</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Not at all interested (1)</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10</c:v>
                </c:pt>
                <c:pt idx="1">
                  <c:v>3</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Not particularly interested (2)</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General</c:formatCode>
                <c:ptCount val="2"/>
                <c:pt idx="0" formatCode="0">
                  <c:v>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No opinion (3)</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c:formatCode>
                <c:ptCount val="2"/>
                <c:pt idx="0">
                  <c:v>27</c:v>
                </c:pt>
                <c:pt idx="1">
                  <c:v>2</c:v>
                </c:pt>
              </c:numCache>
            </c:numRef>
          </c:val>
          <c:extLst>
            <c:ext xmlns:c16="http://schemas.microsoft.com/office/drawing/2014/chart" uri="{C3380CC4-5D6E-409C-BE32-E72D297353CC}">
              <c16:uniqueId val="{00000010-8706-4637-8A14-50E830BCCEA1}"/>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r"/>
      <c:layout>
        <c:manualLayout>
          <c:xMode val="edge"/>
          <c:yMode val="edge"/>
          <c:x val="0.68525698370484844"/>
          <c:y val="0.10465965613447493"/>
          <c:w val="0.30778649392093976"/>
          <c:h val="0.683799387605113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tr.insert_gap_between_series_groups():
 ['Top 2', '', 'Top 2']</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Sheet1!$B$2:$D$2</c:f>
              <c:numCache>
                <c:formatCode>0.0%</c:formatCode>
                <c:ptCount val="3"/>
                <c:pt idx="0">
                  <c:v>0.32600000000000001</c:v>
                </c:pt>
                <c:pt idx="1">
                  <c:v>0.33700000000000002</c:v>
                </c:pt>
                <c:pt idx="2">
                  <c:v>0.314</c:v>
                </c:pt>
              </c:numCache>
            </c:numRef>
          </c:val>
          <c:extLst>
            <c:ext xmlns:c16="http://schemas.microsoft.com/office/drawing/2014/chart" uri="{C3380CC4-5D6E-409C-BE32-E72D297353CC}">
              <c16:uniqueId val="{00000000-3654-4853-8903-CEF895A47AC0}"/>
            </c:ext>
          </c:extLst>
        </c:ser>
        <c:ser>
          <c:idx val="1"/>
          <c:order val="1"/>
          <c:tx>
            <c:strRef>
              <c:f>Sheet1!$A$3</c:f>
              <c:strCache>
                <c:ptCount val="1"/>
              </c:strCache>
            </c:strRef>
          </c:tx>
          <c:spPr>
            <a:solidFill>
              <a:schemeClr val="accent2"/>
            </a:solidFill>
            <a:ln>
              <a:noFill/>
            </a:ln>
            <a:effectLst/>
          </c:spPr>
          <c:invertIfNegative val="0"/>
          <c:cat>
            <c:strRef>
              <c:f>Sheet1!$B$1:$D$1</c:f>
              <c:strCache>
                <c:ptCount val="3"/>
                <c:pt idx="0">
                  <c:v>Base</c:v>
                </c:pt>
                <c:pt idx="1">
                  <c:v>Male</c:v>
                </c:pt>
                <c:pt idx="2">
                  <c:v>Female</c:v>
                </c:pt>
              </c:strCache>
            </c:strRef>
          </c:cat>
          <c:val>
            <c:numRef>
              <c:f>Sheet1!$B$3:$D$3</c:f>
              <c:numCache>
                <c:formatCode>General</c:formatCode>
                <c:ptCount val="3"/>
              </c:numCache>
            </c:numRef>
          </c:val>
          <c:extLst>
            <c:ext xmlns:c16="http://schemas.microsoft.com/office/drawing/2014/chart" uri="{C3380CC4-5D6E-409C-BE32-E72D297353CC}">
              <c16:uniqueId val="{00000001-3654-4853-8903-CEF895A47AC0}"/>
            </c:ext>
          </c:extLst>
        </c:ser>
        <c:ser>
          <c:idx val="2"/>
          <c:order val="2"/>
          <c:tx>
            <c:strRef>
              <c:f>Sheet1!$A$4</c:f>
              <c:strCache>
                <c:ptCount val="1"/>
                <c:pt idx="0">
                  <c:v>Top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Sheet1!$B$4:$D$4</c:f>
              <c:numCache>
                <c:formatCode>0.0%</c:formatCode>
                <c:ptCount val="3"/>
                <c:pt idx="0">
                  <c:v>0.30299999999999999</c:v>
                </c:pt>
                <c:pt idx="1">
                  <c:v>0.29299999999999998</c:v>
                </c:pt>
                <c:pt idx="2">
                  <c:v>0.314</c:v>
                </c:pt>
              </c:numCache>
            </c:numRef>
          </c:val>
          <c:extLst>
            <c:ext xmlns:c16="http://schemas.microsoft.com/office/drawing/2014/chart" uri="{C3380CC4-5D6E-409C-BE32-E72D297353CC}">
              <c16:uniqueId val="{00000002-3654-4853-8903-CEF895A47AC0}"/>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using_cell_value = 2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Net : {Not at all interested (1), Not particularly interested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0.0</c:formatCode>
                <c:ptCount val="2"/>
                <c:pt idx="0">
                  <c:v>-11</c:v>
                </c:pt>
                <c:pt idx="1">
                  <c:v>-3</c:v>
                </c:pt>
              </c:numCache>
            </c:numRef>
          </c:val>
          <c:extLst>
            <c:ext xmlns:c16="http://schemas.microsoft.com/office/drawing/2014/chart" uri="{C3380CC4-5D6E-409C-BE32-E72D297353CC}">
              <c16:uniqueId val="{00000000-8291-4D47-919E-02C08F3AD151}"/>
            </c:ext>
          </c:extLst>
        </c:ser>
        <c:ser>
          <c:idx val="1"/>
          <c:order val="1"/>
          <c:tx>
            <c:strRef>
              <c:f>Sheet1!$A$3</c:f>
              <c:strCache>
                <c:ptCount val="1"/>
                <c:pt idx="0">
                  <c:v>Not particularly interested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General</c:formatCode>
                <c:ptCount val="2"/>
                <c:pt idx="0" formatCode="0.0">
                  <c:v>-1</c:v>
                </c:pt>
              </c:numCache>
            </c:numRef>
          </c:val>
          <c:extLst>
            <c:ext xmlns:c16="http://schemas.microsoft.com/office/drawing/2014/chart" uri="{C3380CC4-5D6E-409C-BE32-E72D297353CC}">
              <c16:uniqueId val="{00000001-8291-4D47-919E-02C08F3AD151}"/>
            </c:ext>
          </c:extLst>
        </c:ser>
        <c:ser>
          <c:idx val="2"/>
          <c:order val="2"/>
          <c:tx>
            <c:strRef>
              <c:f>Sheet1!$A$4</c:f>
              <c:strCache>
                <c:ptCount val="1"/>
                <c:pt idx="0">
                  <c:v>Not at all interested (1)</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0.0</c:formatCode>
                <c:ptCount val="2"/>
                <c:pt idx="0">
                  <c:v>-10</c:v>
                </c:pt>
                <c:pt idx="1">
                  <c:v>-3</c:v>
                </c:pt>
              </c:numCache>
            </c:numRef>
          </c:val>
          <c:extLst>
            <c:ext xmlns:c16="http://schemas.microsoft.com/office/drawing/2014/chart" uri="{C3380CC4-5D6E-409C-BE32-E72D297353CC}">
              <c16:uniqueId val="{00000002-8291-4D47-919E-02C08F3AD151}"/>
            </c:ext>
          </c:extLst>
        </c:ser>
        <c:ser>
          <c:idx val="3"/>
          <c:order val="3"/>
          <c:tx>
            <c:strRef>
              <c:f>Sheet1!$A$5</c:f>
              <c:strCache>
                <c:ptCount val="1"/>
                <c:pt idx="0">
                  <c:v>No opinion (3)</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0.0</c:formatCode>
                <c:ptCount val="2"/>
                <c:pt idx="0">
                  <c:v>-27</c:v>
                </c:pt>
                <c:pt idx="1">
                  <c:v>-2</c:v>
                </c:pt>
              </c:numCache>
            </c:numRef>
          </c:val>
          <c:extLst>
            <c:ext xmlns:c16="http://schemas.microsoft.com/office/drawing/2014/chart" uri="{C3380CC4-5D6E-409C-BE32-E72D297353CC}">
              <c16:uniqueId val="{00000003-8291-4D47-919E-02C08F3AD151}"/>
            </c:ext>
          </c:extLst>
        </c:ser>
        <c:ser>
          <c:idx val="4"/>
          <c:order val="4"/>
          <c:tx>
            <c:strRef>
              <c:f>Sheet1!$A$6</c:f>
              <c:strCache>
                <c:ptCount val="1"/>
                <c:pt idx="0">
                  <c:v>Net : {Slightly interested (4), Very interested (5)}</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0.0</c:formatCode>
                <c:ptCount val="2"/>
                <c:pt idx="0">
                  <c:v>-220</c:v>
                </c:pt>
                <c:pt idx="1">
                  <c:v>-15</c:v>
                </c:pt>
              </c:numCache>
            </c:numRef>
          </c:val>
          <c:extLst>
            <c:ext xmlns:c16="http://schemas.microsoft.com/office/drawing/2014/chart" uri="{C3380CC4-5D6E-409C-BE32-E72D297353CC}">
              <c16:uniqueId val="{00000004-8291-4D47-919E-02C08F3AD151}"/>
            </c:ext>
          </c:extLst>
        </c:ser>
        <c:ser>
          <c:idx val="5"/>
          <c:order val="5"/>
          <c:tx>
            <c:strRef>
              <c:f>Sheet1!$A$7</c:f>
              <c:strCache>
                <c:ptCount val="1"/>
                <c:pt idx="0">
                  <c:v>Very interested (5)</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0.0</c:formatCode>
                <c:ptCount val="2"/>
                <c:pt idx="0">
                  <c:v>-107</c:v>
                </c:pt>
                <c:pt idx="1">
                  <c:v>-9</c:v>
                </c:pt>
              </c:numCache>
            </c:numRef>
          </c:val>
          <c:extLst>
            <c:ext xmlns:c16="http://schemas.microsoft.com/office/drawing/2014/chart" uri="{C3380CC4-5D6E-409C-BE32-E72D297353CC}">
              <c16:uniqueId val="{00000005-8291-4D47-919E-02C08F3AD151}"/>
            </c:ext>
          </c:extLst>
        </c:ser>
        <c:ser>
          <c:idx val="6"/>
          <c:order val="6"/>
          <c:tx>
            <c:strRef>
              <c:f>Sheet1!$A$8</c:f>
              <c:strCache>
                <c:ptCount val="1"/>
                <c:pt idx="0">
                  <c:v>Slightly interested (4)</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0.0</c:formatCode>
                <c:ptCount val="2"/>
                <c:pt idx="0">
                  <c:v>-113</c:v>
                </c:pt>
                <c:pt idx="1">
                  <c:v>-6</c:v>
                </c:pt>
              </c:numCache>
            </c:numRef>
          </c:val>
          <c:extLst>
            <c:ext xmlns:c16="http://schemas.microsoft.com/office/drawing/2014/chart" uri="{C3380CC4-5D6E-409C-BE32-E72D297353CC}">
              <c16:uniqueId val="{00000006-8291-4D47-919E-02C08F3AD151}"/>
            </c:ext>
          </c:extLst>
        </c:ser>
        <c:ser>
          <c:idx val="7"/>
          <c:order val="7"/>
          <c:tx>
            <c:strRef>
              <c:f>Sheet1!$A$9</c:f>
              <c:strCache>
                <c:ptCount val="1"/>
                <c:pt idx="0">
                  <c:v>Base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0.0</c:formatCode>
                <c:ptCount val="2"/>
                <c:pt idx="0">
                  <c:v>-298</c:v>
                </c:pt>
                <c:pt idx="1">
                  <c:v>-21</c:v>
                </c:pt>
              </c:numCache>
            </c:numRef>
          </c:val>
          <c:extLst>
            <c:ext xmlns:c16="http://schemas.microsoft.com/office/drawing/2014/chart" uri="{C3380CC4-5D6E-409C-BE32-E72D297353CC}">
              <c16:uniqueId val="{00000007-8291-4D47-919E-02C08F3AD151}"/>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tr.sort_rows(descending=False)
</a:t>
            </a:r>
          </a:p>
        </c:rich>
      </c:tx>
      <c:layout>
        <c:manualLayout>
          <c:xMode val="edge"/>
          <c:yMode val="edge"/>
          <c:x val="0.31151943897637796"/>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0705425446715398"/>
          <c:w val="0.92687733759842517"/>
          <c:h val="0.21072588335504039"/>
        </c:manualLayout>
      </c:layout>
      <c:barChart>
        <c:barDir val="col"/>
        <c:grouping val="clustered"/>
        <c:varyColors val="0"/>
        <c:ser>
          <c:idx val="0"/>
          <c:order val="0"/>
          <c:tx>
            <c:strRef>
              <c:f>Sheet1!$A$2</c:f>
              <c:strCache>
                <c:ptCount val="1"/>
                <c:pt idx="0">
                  <c:v>Net : {Not at all interested (1), Not particularly interested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11</c:v>
                </c:pt>
                <c:pt idx="1">
                  <c:v>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Not particularly interested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General</c:formatCode>
                <c:ptCount val="2"/>
                <c:pt idx="0" formatCode="0">
                  <c:v>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Not at all interested (1)</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10</c:v>
                </c:pt>
                <c:pt idx="1">
                  <c:v>3</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No opinion (3)</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27</c:v>
                </c:pt>
                <c:pt idx="1">
                  <c:v>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Net : {Slightly interested (4), Very interested (5)}</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220</c:v>
                </c:pt>
                <c:pt idx="1">
                  <c:v>15</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Very interested (5)</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107</c:v>
                </c:pt>
                <c:pt idx="1">
                  <c:v>9</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Slightly interested (4)</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113</c:v>
                </c:pt>
                <c:pt idx="1">
                  <c:v>6</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Base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c:formatCode>
                <c:ptCount val="2"/>
                <c:pt idx="0">
                  <c:v>298</c:v>
                </c:pt>
                <c:pt idx="1">
                  <c:v>21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2573626968503937"/>
          <c:y val="0.36517639537133245"/>
          <c:w val="0.56652448326771654"/>
          <c:h val="0.6157035151607003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tr.sort_rows(file_name = _filename)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3405708184210979"/>
          <c:w val="0.92687733759842517"/>
          <c:h val="0.22234479838813168"/>
        </c:manualLayout>
      </c:layout>
      <c:barChart>
        <c:barDir val="col"/>
        <c:grouping val="clustered"/>
        <c:varyColors val="0"/>
        <c:ser>
          <c:idx val="0"/>
          <c:order val="0"/>
          <c:tx>
            <c:strRef>
              <c:f>Sheet1!$A$2</c:f>
              <c:strCache>
                <c:ptCount val="1"/>
                <c:pt idx="0">
                  <c:v>Net : {Slightly interested (4), Very interested (5)}</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220</c:v>
                </c:pt>
                <c:pt idx="1">
                  <c:v>15</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Slightly interested (4)</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113</c:v>
                </c:pt>
                <c:pt idx="1">
                  <c:v>6</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No opinion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27</c:v>
                </c:pt>
                <c:pt idx="1">
                  <c:v>2</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Net : {Not at all interested (1), Not particularly interested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11</c:v>
                </c:pt>
                <c:pt idx="1">
                  <c:v>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Not at all interested (1)</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10</c:v>
                </c:pt>
                <c:pt idx="1">
                  <c:v>3</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Not particularly interested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General</c:formatCode>
                <c:ptCount val="2"/>
                <c:pt idx="0" formatCode="0">
                  <c:v>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Base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298</c:v>
                </c:pt>
                <c:pt idx="1">
                  <c:v>21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Very interested (5)</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c:formatCode>
                <c:ptCount val="2"/>
                <c:pt idx="0">
                  <c:v>107</c:v>
                </c:pt>
                <c:pt idx="1">
                  <c:v>9</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1026751968503937"/>
          <c:y val="0.40929708991078434"/>
          <c:w val="0.55871198326771654"/>
          <c:h val="0.5742766546467713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tr.sort_rows(file_name = _filename)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3405708184210979"/>
          <c:w val="0.92687733759842517"/>
          <c:h val="0.22234479838813168"/>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298</c:v>
                </c:pt>
                <c:pt idx="1">
                  <c:v>21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Net : {Slightly interested (4), Very interested (5)}</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220</c:v>
                </c:pt>
                <c:pt idx="1">
                  <c:v>15</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Slightly interested (4)</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113</c:v>
                </c:pt>
                <c:pt idx="1">
                  <c:v>6</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Very interested (5)</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107</c:v>
                </c:pt>
                <c:pt idx="1">
                  <c:v>9</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 opinion (3)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27</c:v>
                </c:pt>
                <c:pt idx="1">
                  <c:v>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Net : {Not at all interested (1), Not particularly interested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11</c:v>
                </c:pt>
                <c:pt idx="1">
                  <c:v>3</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Not at all interested (1)</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10</c:v>
                </c:pt>
                <c:pt idx="1">
                  <c:v>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Not particularly interested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General</c:formatCode>
                <c:ptCount val="2"/>
                <c:pt idx="0" formatCode="0">
                  <c:v>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1026751968503937"/>
          <c:y val="0.40929708991078434"/>
          <c:w val="0.55871198326771654"/>
          <c:h val="0.5742766546467713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tr.sort_rows(client_name = Very interested (5))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Very interested (5)</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107</c:v>
                </c:pt>
                <c:pt idx="1">
                  <c:v>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Base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298</c:v>
                </c:pt>
                <c:pt idx="1">
                  <c:v>21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Net : {Slightly interested (4), Very interested (5)}</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220</c:v>
                </c:pt>
                <c:pt idx="1">
                  <c:v>15</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Slightly interested (4)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113</c:v>
                </c:pt>
                <c:pt idx="1">
                  <c:v>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 opinion (3)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27</c:v>
                </c:pt>
                <c:pt idx="1">
                  <c:v>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Net : {Not at all interested (1), Not particularly interested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11</c:v>
                </c:pt>
                <c:pt idx="1">
                  <c:v>3</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Not at all interested (1)</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10</c:v>
                </c:pt>
                <c:pt idx="1">
                  <c:v>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Not particularly interested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General</c:formatCode>
                <c:ptCount val="2"/>
                <c:pt idx="0" formatCode="0">
                  <c:v>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tr.sort_rows(client_name = )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298</c:v>
                </c:pt>
                <c:pt idx="1">
                  <c:v>21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Net : {Slightly interested (4), Very interested (5)}</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220</c:v>
                </c:pt>
                <c:pt idx="1">
                  <c:v>15</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Slightly interested (4)</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113</c:v>
                </c:pt>
                <c:pt idx="1">
                  <c:v>6</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Very interested (5)</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107</c:v>
                </c:pt>
                <c:pt idx="1">
                  <c:v>9</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 opinion (3)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27</c:v>
                </c:pt>
                <c:pt idx="1">
                  <c:v>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Net : {Not at all interested (1), Not particularly interested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11</c:v>
                </c:pt>
                <c:pt idx="1">
                  <c:v>3</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Not at all interested (1)</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10</c:v>
                </c:pt>
                <c:pt idx="1">
                  <c:v>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Not particularly interested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General</c:formatCode>
                <c:ptCount val="2"/>
                <c:pt idx="0" formatCode="0">
                  <c:v>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err="1"/>
              <a:t>tr.sort_rows(by_column = 1, using_cell_value = 0, descending = False, file_name = _file_name,  client_name = Slightly interested (4))
</a:t>
            </a:r>
            <a:endParaRPr lang="en-GB"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1723198061780736E-2"/>
          <c:y val="0.19875894295027116"/>
          <c:w val="0.94545628911770641"/>
          <c:h val="0.47682525431879064"/>
        </c:manualLayout>
      </c:layout>
      <c:barChart>
        <c:barDir val="col"/>
        <c:grouping val="clustered"/>
        <c:varyColors val="0"/>
        <c:ser>
          <c:idx val="0"/>
          <c:order val="0"/>
          <c:tx>
            <c:strRef>
              <c:f>Sheet1!$A$2</c:f>
              <c:strCache>
                <c:ptCount val="1"/>
                <c:pt idx="0">
                  <c:v>Slightly interested (4)</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113</c:v>
                </c:pt>
                <c:pt idx="1">
                  <c:v>6</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No opinion (3)</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27</c:v>
                </c:pt>
                <c:pt idx="1">
                  <c:v>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Net : {Not at all interested (1), Not particularly interested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11</c:v>
                </c:pt>
                <c:pt idx="1">
                  <c:v>3</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Not particularly interested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General</c:formatCode>
                <c:ptCount val="2"/>
                <c:pt idx="0" formatCode="0">
                  <c:v>1</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Not at all interested (1)</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10</c:v>
                </c:pt>
                <c:pt idx="1">
                  <c:v>3</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Net : {Slightly interested (4), Very interested (5)}</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220</c:v>
                </c:pt>
                <c:pt idx="1">
                  <c:v>15</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Very interested (5)</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107</c:v>
                </c:pt>
                <c:pt idx="1">
                  <c:v>9</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Base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c:formatCode>
                <c:ptCount val="2"/>
                <c:pt idx="0">
                  <c:v>298</c:v>
                </c:pt>
                <c:pt idx="1">
                  <c:v>21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It is a great company to work for.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0.39</c:v>
                </c:pt>
                <c:pt idx="1">
                  <c:v>0.2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0.34</c:v>
                </c:pt>
                <c:pt idx="1">
                  <c:v>0.31</c:v>
                </c:pt>
              </c:numCache>
            </c:numRef>
          </c:val>
          <c:extLst>
            <c:ext xmlns:c16="http://schemas.microsoft.com/office/drawing/2014/chart" uri="{C3380CC4-5D6E-409C-BE32-E72D297353CC}">
              <c16:uniqueId val="{00000009-BFC2-4114-BAEF-B96057102DA9}"/>
            </c:ext>
          </c:extLst>
        </c:ser>
        <c:ser>
          <c:idx val="2"/>
          <c:order val="2"/>
          <c:tx>
            <c:strRef>
              <c:f>Sheet1!$A$4</c:f>
              <c:strCache>
                <c:ptCount val="1"/>
                <c:pt idx="0">
                  <c:v>Top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0.28999999999999998</c:v>
                </c:pt>
                <c:pt idx="1">
                  <c:v>0.31</c:v>
                </c:pt>
              </c:numCache>
            </c:numRef>
          </c:val>
          <c:extLst>
            <c:ext xmlns:c16="http://schemas.microsoft.com/office/drawing/2014/chart" uri="{C3380CC4-5D6E-409C-BE32-E72D297353CC}">
              <c16:uniqueId val="{00000000-521A-4453-A324-ACCAEDC3B41D}"/>
            </c:ext>
          </c:extLst>
        </c:ser>
        <c:ser>
          <c:idx val="3"/>
          <c:order val="3"/>
          <c:tx>
            <c:strRef>
              <c:f>Sheet1!$A$5</c:f>
              <c:strCache>
                <c:ptCount val="1"/>
                <c:pt idx="0">
                  <c:v>Top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0.26</c:v>
                </c:pt>
                <c:pt idx="1">
                  <c:v>0.13</c:v>
                </c:pt>
              </c:numCache>
            </c:numRef>
          </c:val>
          <c:extLst>
            <c:ext xmlns:c16="http://schemas.microsoft.com/office/drawing/2014/chart" uri="{C3380CC4-5D6E-409C-BE32-E72D297353CC}">
              <c16:uniqueId val="{00000001-521A-4453-A324-ACCAEDC3B41D}"/>
            </c:ext>
          </c:extLst>
        </c:ser>
        <c:ser>
          <c:idx val="4"/>
          <c:order val="4"/>
          <c:tx>
            <c:strRef>
              <c:f>Sheet1!$A$6</c:f>
              <c:strCache>
                <c:ptCount val="1"/>
                <c:pt idx="0">
                  <c:v>Top 2</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0.24</c:v>
                </c:pt>
                <c:pt idx="1">
                  <c:v>0.26</c:v>
                </c:pt>
              </c:numCache>
            </c:numRef>
          </c:val>
          <c:extLst>
            <c:ext xmlns:c16="http://schemas.microsoft.com/office/drawing/2014/chart" uri="{C3380CC4-5D6E-409C-BE32-E72D297353CC}">
              <c16:uniqueId val="{00000002-521A-4453-A324-ACCAEDC3B41D}"/>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It is a great company to work for.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Sheet1!$A$2</c:f>
              <c:strCache>
                <c:ptCount val="1"/>
                <c:pt idx="0">
                  <c:v> I am proud to work here. : Level of Agreement : 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0.39</c:v>
                </c:pt>
                <c:pt idx="1">
                  <c:v>0.2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 The company makes excellent products. : Level of Agreement : 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0.34</c:v>
                </c:pt>
                <c:pt idx="1">
                  <c:v>0.31</c:v>
                </c:pt>
              </c:numCache>
            </c:numRef>
          </c:val>
          <c:extLst>
            <c:ext xmlns:c16="http://schemas.microsoft.com/office/drawing/2014/chart" uri="{C3380CC4-5D6E-409C-BE32-E72D297353CC}">
              <c16:uniqueId val="{00000009-BFC2-4114-BAEF-B96057102DA9}"/>
            </c:ext>
          </c:extLst>
        </c:ser>
        <c:ser>
          <c:idx val="2"/>
          <c:order val="2"/>
          <c:tx>
            <c:strRef>
              <c:f>Sheet1!$A$4</c:f>
              <c:strCache>
                <c:ptCount val="1"/>
                <c:pt idx="0">
                  <c:v> The atmosphere in the workplace is good. : Level of Agreement : Top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0.28999999999999998</c:v>
                </c:pt>
                <c:pt idx="1">
                  <c:v>0.31</c:v>
                </c:pt>
              </c:numCache>
            </c:numRef>
          </c:val>
          <c:extLst>
            <c:ext xmlns:c16="http://schemas.microsoft.com/office/drawing/2014/chart" uri="{C3380CC4-5D6E-409C-BE32-E72D297353CC}">
              <c16:uniqueId val="{00000000-521A-4453-A324-ACCAEDC3B41D}"/>
            </c:ext>
          </c:extLst>
        </c:ser>
        <c:ser>
          <c:idx val="3"/>
          <c:order val="3"/>
          <c:tx>
            <c:strRef>
              <c:f>Sheet1!$A$5</c:f>
              <c:strCache>
                <c:ptCount val="1"/>
                <c:pt idx="0">
                  <c:v> I am proud to work here. : Level of Agreement : Bottom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0.28000000000000003</c:v>
                </c:pt>
                <c:pt idx="1">
                  <c:v>0.41</c:v>
                </c:pt>
              </c:numCache>
            </c:numRef>
          </c:val>
          <c:extLst>
            <c:ext xmlns:c16="http://schemas.microsoft.com/office/drawing/2014/chart" uri="{C3380CC4-5D6E-409C-BE32-E72D297353CC}">
              <c16:uniqueId val="{00000001-521A-4453-A324-ACCAEDC3B41D}"/>
            </c:ext>
          </c:extLst>
        </c:ser>
        <c:ser>
          <c:idx val="4"/>
          <c:order val="4"/>
          <c:tx>
            <c:strRef>
              <c:f>Sheet1!$A$6</c:f>
              <c:strCache>
                <c:ptCount val="1"/>
                <c:pt idx="0">
                  <c:v> It is a great company to work for. : Level of Agreement : Top 2</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0.26</c:v>
                </c:pt>
                <c:pt idx="1">
                  <c:v>0.13</c:v>
                </c:pt>
              </c:numCache>
            </c:numRef>
          </c:val>
          <c:extLst>
            <c:ext xmlns:c16="http://schemas.microsoft.com/office/drawing/2014/chart" uri="{C3380CC4-5D6E-409C-BE32-E72D297353CC}">
              <c16:uniqueId val="{00000002-521A-4453-A324-ACCAEDC3B41D}"/>
            </c:ext>
          </c:extLst>
        </c:ser>
        <c:ser>
          <c:idx val="5"/>
          <c:order val="5"/>
          <c:tx>
            <c:strRef>
              <c:f>Sheet1!$A$7</c:f>
              <c:strCache>
                <c:ptCount val="1"/>
                <c:pt idx="0">
                  <c:v> The atmosphere in the workplace is good. : Level of Agreement : Bottom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0.24</c:v>
                </c:pt>
                <c:pt idx="1">
                  <c:v>0.31</c:v>
                </c:pt>
              </c:numCache>
            </c:numRef>
          </c:val>
          <c:extLst>
            <c:ext xmlns:c16="http://schemas.microsoft.com/office/drawing/2014/chart" uri="{C3380CC4-5D6E-409C-BE32-E72D297353CC}">
              <c16:uniqueId val="{00000000-3490-45BC-98D1-88AC6D2AA67F}"/>
            </c:ext>
          </c:extLst>
        </c:ser>
        <c:ser>
          <c:idx val="6"/>
          <c:order val="6"/>
          <c:tx>
            <c:strRef>
              <c:f>Sheet1!$A$8</c:f>
              <c:strCache>
                <c:ptCount val="1"/>
                <c:pt idx="0">
                  <c:v> The company makes excellent products. : Level of Agreement : Bottom 2</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0.2</c:v>
                </c:pt>
                <c:pt idx="1">
                  <c:v>0.27</c:v>
                </c:pt>
              </c:numCache>
            </c:numRef>
          </c:val>
          <c:extLst>
            <c:ext xmlns:c16="http://schemas.microsoft.com/office/drawing/2014/chart" uri="{C3380CC4-5D6E-409C-BE32-E72D297353CC}">
              <c16:uniqueId val="{00000001-3490-45BC-98D1-88AC6D2AA67F}"/>
            </c:ext>
          </c:extLst>
        </c:ser>
        <c:ser>
          <c:idx val="7"/>
          <c:order val="7"/>
          <c:tx>
            <c:strRef>
              <c:f>Sheet1!$A$9</c:f>
              <c:strCache>
                <c:ptCount val="1"/>
                <c:pt idx="0">
                  <c:v> It is a great company to work for. : Level of Agreement : Bottom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0.18</c:v>
                </c:pt>
                <c:pt idx="1">
                  <c:v>0.4</c:v>
                </c:pt>
              </c:numCache>
            </c:numRef>
          </c:val>
          <c:extLst>
            <c:ext xmlns:c16="http://schemas.microsoft.com/office/drawing/2014/chart" uri="{C3380CC4-5D6E-409C-BE32-E72D297353CC}">
              <c16:uniqueId val="{00000002-3490-45BC-98D1-88AC6D2AA67F}"/>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All Tables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0.0%</c:formatCode>
                <c:ptCount val="2"/>
                <c:pt idx="0">
                  <c:v>0.39100000000000001</c:v>
                </c:pt>
                <c:pt idx="1">
                  <c:v>0.19800000000000001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0.0%</c:formatCode>
                <c:ptCount val="2"/>
                <c:pt idx="0">
                  <c:v>0.35899999999999999</c:v>
                </c:pt>
                <c:pt idx="1">
                  <c:v>0.314</c:v>
                </c:pt>
              </c:numCache>
            </c:numRef>
          </c:val>
          <c:extLst>
            <c:ext xmlns:c16="http://schemas.microsoft.com/office/drawing/2014/chart" uri="{C3380CC4-5D6E-409C-BE32-E72D297353CC}">
              <c16:uniqueId val="{00000009-BFC2-4114-BAEF-B96057102DA9}"/>
            </c:ext>
          </c:extLst>
        </c:ser>
        <c:ser>
          <c:idx val="2"/>
          <c:order val="2"/>
          <c:tx>
            <c:strRef>
              <c:f>Sheet1!$A$4</c:f>
              <c:strCache>
                <c:ptCount val="1"/>
                <c:pt idx="0">
                  <c:v>Top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0.0%</c:formatCode>
                <c:ptCount val="2"/>
                <c:pt idx="0">
                  <c:v>0.35899999999999999</c:v>
                </c:pt>
                <c:pt idx="1">
                  <c:v>0.30199999999999999</c:v>
                </c:pt>
              </c:numCache>
            </c:numRef>
          </c:val>
          <c:extLst>
            <c:ext xmlns:c16="http://schemas.microsoft.com/office/drawing/2014/chart" uri="{C3380CC4-5D6E-409C-BE32-E72D297353CC}">
              <c16:uniqueId val="{00000000-521A-4453-A324-ACCAEDC3B41D}"/>
            </c:ext>
          </c:extLst>
        </c:ser>
        <c:ser>
          <c:idx val="3"/>
          <c:order val="3"/>
          <c:tx>
            <c:strRef>
              <c:f>Sheet1!$A$5</c:f>
              <c:strCache>
                <c:ptCount val="1"/>
                <c:pt idx="0">
                  <c:v>Top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0.0%</c:formatCode>
                <c:ptCount val="2"/>
                <c:pt idx="0">
                  <c:v>0.33700000000000002</c:v>
                </c:pt>
                <c:pt idx="1">
                  <c:v>0.314</c:v>
                </c:pt>
              </c:numCache>
            </c:numRef>
          </c:val>
          <c:extLst>
            <c:ext xmlns:c16="http://schemas.microsoft.com/office/drawing/2014/chart" uri="{C3380CC4-5D6E-409C-BE32-E72D297353CC}">
              <c16:uniqueId val="{00000001-521A-4453-A324-ACCAEDC3B41D}"/>
            </c:ext>
          </c:extLst>
        </c:ser>
        <c:ser>
          <c:idx val="4"/>
          <c:order val="4"/>
          <c:tx>
            <c:strRef>
              <c:f>Sheet1!$A$6</c:f>
              <c:strCache>
                <c:ptCount val="1"/>
                <c:pt idx="0">
                  <c:v>Top 2</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0.0%</c:formatCode>
                <c:ptCount val="2"/>
                <c:pt idx="0">
                  <c:v>0.315</c:v>
                </c:pt>
                <c:pt idx="1">
                  <c:v>0.29100000000000004</c:v>
                </c:pt>
              </c:numCache>
            </c:numRef>
          </c:val>
          <c:extLst>
            <c:ext xmlns:c16="http://schemas.microsoft.com/office/drawing/2014/chart" uri="{C3380CC4-5D6E-409C-BE32-E72D297353CC}">
              <c16:uniqueId val="{00000002-521A-4453-A324-ACCAEDC3B41D}"/>
            </c:ext>
          </c:extLst>
        </c:ser>
        <c:ser>
          <c:idx val="5"/>
          <c:order val="5"/>
          <c:tx>
            <c:strRef>
              <c:f>Sheet1!$A$7</c:f>
              <c:strCache>
                <c:ptCount val="1"/>
                <c:pt idx="0">
                  <c:v>Top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0.0%</c:formatCode>
                <c:ptCount val="2"/>
                <c:pt idx="0">
                  <c:v>0.29299999999999998</c:v>
                </c:pt>
                <c:pt idx="1">
                  <c:v>0.314</c:v>
                </c:pt>
              </c:numCache>
            </c:numRef>
          </c:val>
          <c:extLst>
            <c:ext xmlns:c16="http://schemas.microsoft.com/office/drawing/2014/chart" uri="{C3380CC4-5D6E-409C-BE32-E72D297353CC}">
              <c16:uniqueId val="{00000000-59A1-437E-8751-D571CD56B14B}"/>
            </c:ext>
          </c:extLst>
        </c:ser>
        <c:ser>
          <c:idx val="6"/>
          <c:order val="6"/>
          <c:tx>
            <c:strRef>
              <c:f>Sheet1!$A$8</c:f>
              <c:strCache>
                <c:ptCount val="1"/>
                <c:pt idx="0">
                  <c:v>Top 2</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0.0%</c:formatCode>
                <c:ptCount val="2"/>
                <c:pt idx="0">
                  <c:v>0.29299999999999998</c:v>
                </c:pt>
                <c:pt idx="1">
                  <c:v>0.25600000000000001</c:v>
                </c:pt>
              </c:numCache>
            </c:numRef>
          </c:val>
          <c:extLst>
            <c:ext xmlns:c16="http://schemas.microsoft.com/office/drawing/2014/chart" uri="{C3380CC4-5D6E-409C-BE32-E72D297353CC}">
              <c16:uniqueId val="{00000001-59A1-437E-8751-D571CD56B14B}"/>
            </c:ext>
          </c:extLst>
        </c:ser>
        <c:ser>
          <c:idx val="7"/>
          <c:order val="7"/>
          <c:tx>
            <c:strRef>
              <c:f>Sheet1!$A$9</c:f>
              <c:strCache>
                <c:ptCount val="1"/>
                <c:pt idx="0">
                  <c:v>Top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0.0%</c:formatCode>
                <c:ptCount val="2"/>
                <c:pt idx="0">
                  <c:v>0.27200000000000002</c:v>
                </c:pt>
                <c:pt idx="1">
                  <c:v>0.25600000000000001</c:v>
                </c:pt>
              </c:numCache>
            </c:numRef>
          </c:val>
          <c:extLst>
            <c:ext xmlns:c16="http://schemas.microsoft.com/office/drawing/2014/chart" uri="{C3380CC4-5D6E-409C-BE32-E72D297353CC}">
              <c16:uniqueId val="{00000002-59A1-437E-8751-D571CD56B14B}"/>
            </c:ext>
          </c:extLst>
        </c:ser>
        <c:ser>
          <c:idx val="8"/>
          <c:order val="8"/>
          <c:tx>
            <c:strRef>
              <c:f>Sheet1!$A$10</c:f>
              <c:strCache>
                <c:ptCount val="1"/>
                <c:pt idx="0">
                  <c:v>Top 2</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0.0%</c:formatCode>
                <c:ptCount val="2"/>
                <c:pt idx="0">
                  <c:v>0.26100000000000001</c:v>
                </c:pt>
                <c:pt idx="1">
                  <c:v>0.128</c:v>
                </c:pt>
              </c:numCache>
            </c:numRef>
          </c:val>
          <c:extLst>
            <c:ext xmlns:c16="http://schemas.microsoft.com/office/drawing/2014/chart" uri="{C3380CC4-5D6E-409C-BE32-E72D297353CC}">
              <c16:uniqueId val="{00000003-59A1-437E-8751-D571CD56B14B}"/>
            </c:ext>
          </c:extLst>
        </c:ser>
        <c:ser>
          <c:idx val="9"/>
          <c:order val="9"/>
          <c:tx>
            <c:strRef>
              <c:f>Sheet1!$A$11</c:f>
              <c:strCache>
                <c:ptCount val="1"/>
                <c:pt idx="0">
                  <c:v>Top 2</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Sheet1!$B$11:$C$11</c:f>
              <c:numCache>
                <c:formatCode>0.0%</c:formatCode>
                <c:ptCount val="2"/>
                <c:pt idx="0">
                  <c:v>0.23899999999999999</c:v>
                </c:pt>
                <c:pt idx="1">
                  <c:v>0.25600000000000001</c:v>
                </c:pt>
              </c:numCache>
            </c:numRef>
          </c:val>
          <c:extLst>
            <c:ext xmlns:c16="http://schemas.microsoft.com/office/drawing/2014/chart" uri="{C3380CC4-5D6E-409C-BE32-E72D297353CC}">
              <c16:uniqueId val="{00000004-59A1-437E-8751-D571CD56B14B}"/>
            </c:ext>
          </c:extLst>
        </c:ser>
        <c:ser>
          <c:idx val="10"/>
          <c:order val="10"/>
          <c:tx>
            <c:strRef>
              <c:f>Sheet1!$A$12</c:f>
              <c:strCache>
                <c:ptCount val="1"/>
                <c:pt idx="0">
                  <c:v>Top 2</c:v>
                </c:pt>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Sheet1!$B$12:$C$12</c:f>
              <c:numCache>
                <c:formatCode>0.0%</c:formatCode>
                <c:ptCount val="2"/>
                <c:pt idx="0">
                  <c:v>0.23899999999999999</c:v>
                </c:pt>
                <c:pt idx="1">
                  <c:v>0.37200000000000005</c:v>
                </c:pt>
              </c:numCache>
            </c:numRef>
          </c:val>
          <c:extLst>
            <c:ext xmlns:c16="http://schemas.microsoft.com/office/drawing/2014/chart" uri="{C3380CC4-5D6E-409C-BE32-E72D297353CC}">
              <c16:uniqueId val="{00000005-59A1-437E-8751-D571CD56B14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tr.insert_gap_between_series_groups() - one group:
 ['Top 2']</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Sheet1!$B$2:$D$2</c:f>
              <c:numCache>
                <c:formatCode>0.0%</c:formatCode>
                <c:ptCount val="3"/>
                <c:pt idx="0">
                  <c:v>0.30299999999999999</c:v>
                </c:pt>
                <c:pt idx="1">
                  <c:v>0.29299999999999998</c:v>
                </c:pt>
                <c:pt idx="2">
                  <c:v>0.314</c:v>
                </c:pt>
              </c:numCache>
            </c:numRef>
          </c:val>
          <c:extLst>
            <c:ext xmlns:c16="http://schemas.microsoft.com/office/drawing/2014/chart" uri="{C3380CC4-5D6E-409C-BE32-E72D297353CC}">
              <c16:uniqueId val="{00000000-D86F-4667-85F1-E8CF03E2C404}"/>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 - default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55 Plus</c:v>
                </c:pt>
                <c:pt idx="1">
                  <c:v>35-45</c:v>
                </c:pt>
                <c:pt idx="2">
                  <c:v>45-55</c:v>
                </c:pt>
                <c:pt idx="3">
                  <c:v>20-25</c:v>
                </c:pt>
                <c:pt idx="4">
                  <c:v>Under 20</c:v>
                </c:pt>
                <c:pt idx="5">
                  <c:v>25-35</c:v>
                </c:pt>
              </c:strCache>
            </c:strRef>
          </c:cat>
          <c:val>
            <c:numRef>
              <c:f>Sheet1!$B$2:$G$2</c:f>
              <c:numCache>
                <c:formatCode>0.0%</c:formatCode>
                <c:ptCount val="6"/>
                <c:pt idx="0">
                  <c:v>0.3</c:v>
                </c:pt>
                <c:pt idx="1">
                  <c:v>0.29600000000000004</c:v>
                </c:pt>
                <c:pt idx="2">
                  <c:v>0.222</c:v>
                </c:pt>
                <c:pt idx="3">
                  <c:v>0.125</c:v>
                </c:pt>
                <c:pt idx="4">
                  <c:v>0.10300000000000001</c:v>
                </c:pt>
                <c:pt idx="5">
                  <c:v>8.6999999999999994E-2</c:v>
                </c:pt>
              </c:numCache>
            </c:numRef>
          </c:val>
          <c:extLst>
            <c:ext xmlns:c16="http://schemas.microsoft.com/office/drawing/2014/chart" uri="{C3380CC4-5D6E-409C-BE32-E72D297353CC}">
              <c16:uniqueId val="{00000000-C6A4-487B-AF76-0A4A442D300B}"/>
            </c:ext>
          </c:extLst>
        </c:ser>
        <c:dLbls>
          <c:showLegendKey val="0"/>
          <c:showVal val="0"/>
          <c:showCatName val="0"/>
          <c:showSerName val="0"/>
          <c:showPercent val="0"/>
          <c:showBubbleSize val="0"/>
        </c:dLbls>
        <c:gapWidth val="219"/>
        <c:overlap val="100"/>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tr.sort_columns(by_row = 1)</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Bottom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Under 20</c:v>
                </c:pt>
                <c:pt idx="1">
                  <c:v>25-35</c:v>
                </c:pt>
                <c:pt idx="2">
                  <c:v>55 Plus</c:v>
                </c:pt>
                <c:pt idx="3">
                  <c:v>20-25</c:v>
                </c:pt>
                <c:pt idx="4">
                  <c:v>45-55</c:v>
                </c:pt>
                <c:pt idx="5">
                  <c:v>35-45</c:v>
                </c:pt>
              </c:strCache>
            </c:strRef>
          </c:cat>
          <c:val>
            <c:numRef>
              <c:f>Sheet1!$B$2:$G$2</c:f>
              <c:numCache>
                <c:formatCode>0.0%</c:formatCode>
                <c:ptCount val="6"/>
                <c:pt idx="0">
                  <c:v>0.51700000000000002</c:v>
                </c:pt>
                <c:pt idx="1">
                  <c:v>0.30399999999999999</c:v>
                </c:pt>
                <c:pt idx="2">
                  <c:v>0.27500000000000002</c:v>
                </c:pt>
                <c:pt idx="3">
                  <c:v>0.25</c:v>
                </c:pt>
                <c:pt idx="4">
                  <c:v>0.185</c:v>
                </c:pt>
                <c:pt idx="5">
                  <c:v>0.185</c:v>
                </c:pt>
              </c:numCache>
            </c:numRef>
          </c:val>
          <c:extLst>
            <c:ext xmlns:c16="http://schemas.microsoft.com/office/drawing/2014/chart" uri="{C3380CC4-5D6E-409C-BE32-E72D297353CC}">
              <c16:uniqueId val="{00000000-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sort_columns(using_cell_value = 1)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25-35</c:v>
                </c:pt>
                <c:pt idx="1">
                  <c:v>Under 20</c:v>
                </c:pt>
                <c:pt idx="2">
                  <c:v>20-25</c:v>
                </c:pt>
                <c:pt idx="3">
                  <c:v>45-55</c:v>
                </c:pt>
                <c:pt idx="4">
                  <c:v>35-45</c:v>
                </c:pt>
                <c:pt idx="5">
                  <c:v>55 Plus</c:v>
                </c:pt>
              </c:strCache>
            </c:strRef>
          </c:cat>
          <c:val>
            <c:numRef>
              <c:f>Sheet1!$B$2:$G$2</c:f>
              <c:numCache>
                <c:formatCode>0.0</c:formatCode>
                <c:ptCount val="6"/>
                <c:pt idx="0">
                  <c:v>-8.6999999999999993</c:v>
                </c:pt>
                <c:pt idx="1">
                  <c:v>-10.3</c:v>
                </c:pt>
                <c:pt idx="2">
                  <c:v>-12.5</c:v>
                </c:pt>
                <c:pt idx="3">
                  <c:v>-22.2</c:v>
                </c:pt>
                <c:pt idx="4">
                  <c:v>-29.6</c:v>
                </c:pt>
                <c:pt idx="5">
                  <c:v>-30</c:v>
                </c:pt>
              </c:numCache>
            </c:numRef>
          </c:val>
          <c:extLst>
            <c:ext xmlns:c16="http://schemas.microsoft.com/office/drawing/2014/chart" uri="{C3380CC4-5D6E-409C-BE32-E72D297353CC}">
              <c16:uniqueId val="{00000000-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tr.sort_columns(descending=False)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25-35</c:v>
                </c:pt>
                <c:pt idx="1">
                  <c:v>Under 20</c:v>
                </c:pt>
                <c:pt idx="2">
                  <c:v>20-25</c:v>
                </c:pt>
                <c:pt idx="3">
                  <c:v>45-55</c:v>
                </c:pt>
                <c:pt idx="4">
                  <c:v>35-45</c:v>
                </c:pt>
                <c:pt idx="5">
                  <c:v>55 Plus</c:v>
                </c:pt>
              </c:strCache>
            </c:strRef>
          </c:cat>
          <c:val>
            <c:numRef>
              <c:f>Sheet1!$B$2:$G$2</c:f>
              <c:numCache>
                <c:formatCode>0.0%</c:formatCode>
                <c:ptCount val="6"/>
                <c:pt idx="0">
                  <c:v>8.6999999999999994E-2</c:v>
                </c:pt>
                <c:pt idx="1">
                  <c:v>0.10300000000000001</c:v>
                </c:pt>
                <c:pt idx="2">
                  <c:v>0.125</c:v>
                </c:pt>
                <c:pt idx="3">
                  <c:v>0.222</c:v>
                </c:pt>
                <c:pt idx="4">
                  <c:v>0.29600000000000004</c:v>
                </c:pt>
                <c:pt idx="5">
                  <c:v>0.3</c:v>
                </c:pt>
              </c:numCache>
            </c:numRef>
          </c:val>
          <c:extLst>
            <c:ext xmlns:c16="http://schemas.microsoft.com/office/drawing/2014/chart" uri="{C3380CC4-5D6E-409C-BE32-E72D297353CC}">
              <c16:uniqueId val="{00000000-C6A4-487B-AF76-0A4A442D300B}"/>
            </c:ext>
          </c:extLst>
        </c:ser>
        <c:dLbls>
          <c:showLegendKey val="0"/>
          <c:showVal val="0"/>
          <c:showCatName val="0"/>
          <c:showSerName val="0"/>
          <c:showPercent val="0"/>
          <c:showBubbleSize val="0"/>
        </c:dLbls>
        <c:gapWidth val="219"/>
        <c:overlap val="100"/>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tr.sort_columns(file_name = _file_name) - Strongly Agree at end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Top 2</c:v>
                </c:pt>
                <c:pt idx="1">
                  <c:v>Neither Disagree nor Agree</c:v>
                </c:pt>
                <c:pt idx="2">
                  <c:v>Bottom 2</c:v>
                </c:pt>
                <c:pt idx="3">
                  <c:v>Somewhat Disagree</c:v>
                </c:pt>
                <c:pt idx="4">
                  <c:v>Somewhat Agree</c:v>
                </c:pt>
                <c:pt idx="5">
                  <c:v>Agree</c:v>
                </c:pt>
                <c:pt idx="6">
                  <c:v>Strongly Disagree</c:v>
                </c:pt>
                <c:pt idx="7">
                  <c:v>Disagree</c:v>
                </c:pt>
                <c:pt idx="8">
                  <c:v>Strongly Agree</c:v>
                </c:pt>
              </c:strCache>
            </c:strRef>
          </c:cat>
          <c:val>
            <c:numRef>
              <c:f>Sheet1!$B$2:$J$2</c:f>
              <c:numCache>
                <c:formatCode>0.0%</c:formatCode>
                <c:ptCount val="9"/>
                <c:pt idx="0">
                  <c:v>0.26100000000000001</c:v>
                </c:pt>
                <c:pt idx="1">
                  <c:v>0.20699999999999999</c:v>
                </c:pt>
                <c:pt idx="2">
                  <c:v>0.185</c:v>
                </c:pt>
                <c:pt idx="3">
                  <c:v>0.185</c:v>
                </c:pt>
                <c:pt idx="4">
                  <c:v>0.16300000000000001</c:v>
                </c:pt>
                <c:pt idx="5">
                  <c:v>0.109</c:v>
                </c:pt>
                <c:pt idx="6">
                  <c:v>9.8000000000000004E-2</c:v>
                </c:pt>
                <c:pt idx="7">
                  <c:v>8.6999999999999994E-2</c:v>
                </c:pt>
                <c:pt idx="8">
                  <c:v>0.152</c:v>
                </c:pt>
              </c:numCache>
            </c:numRef>
          </c:val>
          <c:extLst>
            <c:ext xmlns:c16="http://schemas.microsoft.com/office/drawing/2014/chart" uri="{C3380CC4-5D6E-409C-BE32-E72D297353CC}">
              <c16:uniqueId val="{00000000-C6A4-487B-AF76-0A4A442D300B}"/>
            </c:ext>
          </c:extLst>
        </c:ser>
        <c:dLbls>
          <c:showLegendKey val="0"/>
          <c:showVal val="0"/>
          <c:showCatName val="0"/>
          <c:showSerName val="0"/>
          <c:showPercent val="0"/>
          <c:showBubbleSize val="0"/>
        </c:dLbls>
        <c:gapWidth val="219"/>
        <c:overlap val="100"/>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tr.sort_columns(file_name = _file_name) - blank file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Top 2</c:v>
                </c:pt>
                <c:pt idx="1">
                  <c:v>Neither Disagree nor Agree</c:v>
                </c:pt>
                <c:pt idx="2">
                  <c:v>Bottom 2</c:v>
                </c:pt>
                <c:pt idx="3">
                  <c:v>Somewhat Disagree</c:v>
                </c:pt>
                <c:pt idx="4">
                  <c:v>Somewhat Agree</c:v>
                </c:pt>
                <c:pt idx="5">
                  <c:v>Strongly Agree</c:v>
                </c:pt>
                <c:pt idx="6">
                  <c:v>Agree</c:v>
                </c:pt>
                <c:pt idx="7">
                  <c:v>Strongly Disagree</c:v>
                </c:pt>
                <c:pt idx="8">
                  <c:v>Disagree</c:v>
                </c:pt>
              </c:strCache>
            </c:strRef>
          </c:cat>
          <c:val>
            <c:numRef>
              <c:f>Sheet1!$B$2:$J$2</c:f>
              <c:numCache>
                <c:formatCode>0.0%</c:formatCode>
                <c:ptCount val="9"/>
                <c:pt idx="0">
                  <c:v>0.26100000000000001</c:v>
                </c:pt>
                <c:pt idx="1">
                  <c:v>0.20699999999999999</c:v>
                </c:pt>
                <c:pt idx="2">
                  <c:v>0.185</c:v>
                </c:pt>
                <c:pt idx="3">
                  <c:v>0.185</c:v>
                </c:pt>
                <c:pt idx="4">
                  <c:v>0.16300000000000001</c:v>
                </c:pt>
                <c:pt idx="5">
                  <c:v>0.152</c:v>
                </c:pt>
                <c:pt idx="6">
                  <c:v>0.109</c:v>
                </c:pt>
                <c:pt idx="7">
                  <c:v>9.8000000000000004E-2</c:v>
                </c:pt>
                <c:pt idx="8">
                  <c:v>8.6999999999999994E-2</c:v>
                </c:pt>
              </c:numCache>
            </c:numRef>
          </c:val>
          <c:extLst>
            <c:ext xmlns:c16="http://schemas.microsoft.com/office/drawing/2014/chart" uri="{C3380CC4-5D6E-409C-BE32-E72D297353CC}">
              <c16:uniqueId val="{00000000-C6A4-487B-AF76-0A4A442D300B}"/>
            </c:ext>
          </c:extLst>
        </c:ser>
        <c:dLbls>
          <c:showLegendKey val="0"/>
          <c:showVal val="0"/>
          <c:showCatName val="0"/>
          <c:showSerName val="0"/>
          <c:showPercent val="0"/>
          <c:showBubbleSize val="0"/>
        </c:dLbls>
        <c:gapWidth val="219"/>
        <c:overlap val="100"/>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tr.sort_rows_with_client_name_first(client_name = Bottom 2)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Bottom 2</c:v>
                </c:pt>
                <c:pt idx="1">
                  <c:v>Top 2</c:v>
                </c:pt>
                <c:pt idx="2">
                  <c:v>Neither Disagree nor Agree</c:v>
                </c:pt>
                <c:pt idx="3">
                  <c:v>Somewhat Disagree</c:v>
                </c:pt>
                <c:pt idx="4">
                  <c:v>Somewhat Agree</c:v>
                </c:pt>
                <c:pt idx="5">
                  <c:v>Strongly Agree</c:v>
                </c:pt>
                <c:pt idx="6">
                  <c:v>Agree</c:v>
                </c:pt>
                <c:pt idx="7">
                  <c:v>Strongly Disagree</c:v>
                </c:pt>
                <c:pt idx="8">
                  <c:v>Disagree</c:v>
                </c:pt>
              </c:strCache>
            </c:strRef>
          </c:cat>
          <c:val>
            <c:numRef>
              <c:f>Sheet1!$B$2:$J$2</c:f>
              <c:numCache>
                <c:formatCode>0.0%</c:formatCode>
                <c:ptCount val="9"/>
                <c:pt idx="0">
                  <c:v>0.185</c:v>
                </c:pt>
                <c:pt idx="1">
                  <c:v>0.26100000000000001</c:v>
                </c:pt>
                <c:pt idx="2">
                  <c:v>0.20699999999999999</c:v>
                </c:pt>
                <c:pt idx="3">
                  <c:v>0.185</c:v>
                </c:pt>
                <c:pt idx="4">
                  <c:v>0.16300000000000001</c:v>
                </c:pt>
                <c:pt idx="5">
                  <c:v>0.152</c:v>
                </c:pt>
                <c:pt idx="6">
                  <c:v>0.109</c:v>
                </c:pt>
                <c:pt idx="7">
                  <c:v>9.8000000000000004E-2</c:v>
                </c:pt>
                <c:pt idx="8">
                  <c:v>8.6999999999999994E-2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cat>
            <c:strRef>
              <c:f>Sheet1!$B$1:$J$1</c:f>
              <c:strCache>
                <c:ptCount val="9"/>
                <c:pt idx="0">
                  <c:v>Bottom 2</c:v>
                </c:pt>
                <c:pt idx="1">
                  <c:v>Top 2</c:v>
                </c:pt>
                <c:pt idx="2">
                  <c:v>Neither Disagree nor Agree</c:v>
                </c:pt>
                <c:pt idx="3">
                  <c:v>Somewhat Disagree</c:v>
                </c:pt>
                <c:pt idx="4">
                  <c:v>Somewhat Agree</c:v>
                </c:pt>
                <c:pt idx="5">
                  <c:v>Strongly Agree</c:v>
                </c:pt>
                <c:pt idx="6">
                  <c:v>Agree</c:v>
                </c:pt>
                <c:pt idx="7">
                  <c:v>Strongly Disagree</c:v>
                </c:pt>
                <c:pt idx="8">
                  <c:v>Disagree</c:v>
                </c:pt>
              </c:strCache>
            </c:strRef>
          </c:cat>
          <c:val>
            <c:numRef>
              <c:f>Sheet1!$B$3:$J$3</c:f>
              <c:numCache>
                <c:formatCode>0.0%</c:formatCode>
                <c:ptCount val="9"/>
                <c:pt idx="0">
                  <c:v>0.39500000000000002</c:v>
                </c:pt>
                <c:pt idx="1">
                  <c:v>0.128</c:v>
                </c:pt>
                <c:pt idx="2">
                  <c:v>0.105</c:v>
                </c:pt>
                <c:pt idx="3">
                  <c:v>0.19800000000000001</c:v>
                </c:pt>
                <c:pt idx="4">
                  <c:v>0.17399999999999999</c:v>
                </c:pt>
                <c:pt idx="5">
                  <c:v>5.7999999999999996E-2</c:v>
                </c:pt>
                <c:pt idx="6">
                  <c:v>7.0000000000000007E-2</c:v>
                </c:pt>
                <c:pt idx="7">
                  <c:v>0.20899999999999999</c:v>
                </c:pt>
                <c:pt idx="8">
                  <c:v>0.18600000000000003</c:v>
                </c:pt>
              </c:numCache>
            </c:numRef>
          </c:val>
          <c:extLst>
            <c:ext xmlns:c16="http://schemas.microsoft.com/office/drawing/2014/chart" uri="{C3380CC4-5D6E-409C-BE32-E72D297353CC}">
              <c16:uniqueId val="{00000000-F0CE-46AD-8E73-0F0536EFF92E}"/>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tr.sort_rows_with_client_name_first(client_name = XXX)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Top 2</c:v>
                </c:pt>
                <c:pt idx="1">
                  <c:v>Neither Disagree nor Agree</c:v>
                </c:pt>
                <c:pt idx="2">
                  <c:v>Bottom 2</c:v>
                </c:pt>
                <c:pt idx="3">
                  <c:v>Somewhat Disagree</c:v>
                </c:pt>
                <c:pt idx="4">
                  <c:v>Somewhat Agree</c:v>
                </c:pt>
                <c:pt idx="5">
                  <c:v>Strongly Agree</c:v>
                </c:pt>
                <c:pt idx="6">
                  <c:v>Agree</c:v>
                </c:pt>
                <c:pt idx="7">
                  <c:v>Strongly Disagree</c:v>
                </c:pt>
                <c:pt idx="8">
                  <c:v>Disagree</c:v>
                </c:pt>
              </c:strCache>
            </c:strRef>
          </c:cat>
          <c:val>
            <c:numRef>
              <c:f>Sheet1!$B$2:$J$2</c:f>
              <c:numCache>
                <c:formatCode>0.0%</c:formatCode>
                <c:ptCount val="9"/>
                <c:pt idx="0">
                  <c:v>0.26100000000000001</c:v>
                </c:pt>
                <c:pt idx="1">
                  <c:v>0.20699999999999999</c:v>
                </c:pt>
                <c:pt idx="2">
                  <c:v>0.185</c:v>
                </c:pt>
                <c:pt idx="3">
                  <c:v>0.185</c:v>
                </c:pt>
                <c:pt idx="4">
                  <c:v>0.16300000000000001</c:v>
                </c:pt>
                <c:pt idx="5">
                  <c:v>0.152</c:v>
                </c:pt>
                <c:pt idx="6">
                  <c:v>0.109</c:v>
                </c:pt>
                <c:pt idx="7">
                  <c:v>9.8000000000000004E-2</c:v>
                </c:pt>
                <c:pt idx="8">
                  <c:v>8.6999999999999994E-2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cat>
            <c:strRef>
              <c:f>Sheet1!$B$1:$J$1</c:f>
              <c:strCache>
                <c:ptCount val="9"/>
                <c:pt idx="0">
                  <c:v>Top 2</c:v>
                </c:pt>
                <c:pt idx="1">
                  <c:v>Neither Disagree nor Agree</c:v>
                </c:pt>
                <c:pt idx="2">
                  <c:v>Bottom 2</c:v>
                </c:pt>
                <c:pt idx="3">
                  <c:v>Somewhat Disagree</c:v>
                </c:pt>
                <c:pt idx="4">
                  <c:v>Somewhat Agree</c:v>
                </c:pt>
                <c:pt idx="5">
                  <c:v>Strongly Agree</c:v>
                </c:pt>
                <c:pt idx="6">
                  <c:v>Agree</c:v>
                </c:pt>
                <c:pt idx="7">
                  <c:v>Strongly Disagree</c:v>
                </c:pt>
                <c:pt idx="8">
                  <c:v>Disagree</c:v>
                </c:pt>
              </c:strCache>
            </c:strRef>
          </c:cat>
          <c:val>
            <c:numRef>
              <c:f>Sheet1!$B$3:$J$3</c:f>
              <c:numCache>
                <c:formatCode>0.0%</c:formatCode>
                <c:ptCount val="9"/>
                <c:pt idx="0">
                  <c:v>0.128</c:v>
                </c:pt>
                <c:pt idx="1">
                  <c:v>0.105</c:v>
                </c:pt>
                <c:pt idx="2">
                  <c:v>0.39500000000000002</c:v>
                </c:pt>
                <c:pt idx="3">
                  <c:v>0.19800000000000001</c:v>
                </c:pt>
                <c:pt idx="4">
                  <c:v>0.17399999999999999</c:v>
                </c:pt>
                <c:pt idx="5">
                  <c:v>5.7999999999999996E-2</c:v>
                </c:pt>
                <c:pt idx="6">
                  <c:v>7.0000000000000007E-2</c:v>
                </c:pt>
                <c:pt idx="7">
                  <c:v>0.20899999999999999</c:v>
                </c:pt>
                <c:pt idx="8">
                  <c:v>0.18600000000000003</c:v>
                </c:pt>
              </c:numCache>
            </c:numRef>
          </c:val>
          <c:extLst>
            <c:ext xmlns:c16="http://schemas.microsoft.com/office/drawing/2014/chart" uri="{C3380CC4-5D6E-409C-BE32-E72D297353CC}">
              <c16:uniqueId val="{00000000-F0CE-46AD-8E73-0F0536EFF92E}"/>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All Tables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Bottom 2</c:v>
                </c:pt>
                <c:pt idx="1">
                  <c:v>Agree</c:v>
                </c:pt>
                <c:pt idx="2">
                  <c:v>Neither Disagree nor Agree</c:v>
                </c:pt>
                <c:pt idx="3">
                  <c:v>Top 2</c:v>
                </c:pt>
                <c:pt idx="4">
                  <c:v>Somewhat Agree</c:v>
                </c:pt>
                <c:pt idx="5">
                  <c:v>Disagree</c:v>
                </c:pt>
                <c:pt idx="6">
                  <c:v>Somewhat Disagree</c:v>
                </c:pt>
                <c:pt idx="7">
                  <c:v>Strongly Disagree</c:v>
                </c:pt>
                <c:pt idx="8">
                  <c:v>Strongly Agree</c:v>
                </c:pt>
              </c:strCache>
            </c:strRef>
          </c:cat>
          <c:val>
            <c:numRef>
              <c:f>Sheet1!$B$2:$J$2</c:f>
              <c:numCache>
                <c:formatCode>0.0%</c:formatCode>
                <c:ptCount val="9"/>
                <c:pt idx="0">
                  <c:v>0.185</c:v>
                </c:pt>
                <c:pt idx="1">
                  <c:v>0.109</c:v>
                </c:pt>
                <c:pt idx="2">
                  <c:v>0.20699999999999999</c:v>
                </c:pt>
                <c:pt idx="3">
                  <c:v>0.26100000000000001</c:v>
                </c:pt>
                <c:pt idx="4">
                  <c:v>0.16300000000000001</c:v>
                </c:pt>
                <c:pt idx="5">
                  <c:v>8.6999999999999994E-2</c:v>
                </c:pt>
                <c:pt idx="6">
                  <c:v>0.185</c:v>
                </c:pt>
                <c:pt idx="7">
                  <c:v>9.8000000000000004E-2</c:v>
                </c:pt>
                <c:pt idx="8">
                  <c:v>0.152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Bottom 2</c:v>
                </c:pt>
                <c:pt idx="1">
                  <c:v>Agree</c:v>
                </c:pt>
                <c:pt idx="2">
                  <c:v>Neither Disagree nor Agree</c:v>
                </c:pt>
                <c:pt idx="3">
                  <c:v>Top 2</c:v>
                </c:pt>
                <c:pt idx="4">
                  <c:v>Somewhat Agree</c:v>
                </c:pt>
                <c:pt idx="5">
                  <c:v>Disagree</c:v>
                </c:pt>
                <c:pt idx="6">
                  <c:v>Somewhat Disagree</c:v>
                </c:pt>
                <c:pt idx="7">
                  <c:v>Strongly Disagree</c:v>
                </c:pt>
                <c:pt idx="8">
                  <c:v>Strongly Agree</c:v>
                </c:pt>
              </c:strCache>
            </c:strRef>
          </c:cat>
          <c:val>
            <c:numRef>
              <c:f>Sheet1!$B$3:$J$3</c:f>
              <c:numCache>
                <c:formatCode>0.0%</c:formatCode>
                <c:ptCount val="9"/>
                <c:pt idx="0">
                  <c:v>0.39500000000000002</c:v>
                </c:pt>
                <c:pt idx="1">
                  <c:v>7.0000000000000007E-2</c:v>
                </c:pt>
                <c:pt idx="2">
                  <c:v>0.105</c:v>
                </c:pt>
                <c:pt idx="3">
                  <c:v>0.128</c:v>
                </c:pt>
                <c:pt idx="4">
                  <c:v>0.17399999999999999</c:v>
                </c:pt>
                <c:pt idx="5">
                  <c:v>0.18600000000000003</c:v>
                </c:pt>
                <c:pt idx="6">
                  <c:v>0.19800000000000001</c:v>
                </c:pt>
                <c:pt idx="7">
                  <c:v>0.20899999999999999</c:v>
                </c:pt>
                <c:pt idx="8">
                  <c:v>5.7999999999999996E-2</c:v>
                </c:pt>
              </c:numCache>
            </c:numRef>
          </c:val>
          <c:extLst>
            <c:ext xmlns:c16="http://schemas.microsoft.com/office/drawing/2014/chart" uri="{C3380CC4-5D6E-409C-BE32-E72D297353CC}">
              <c16:uniqueId val="{00000009-BFC2-4114-BAEF-B96057102DA9}"/>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 - default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Slightly interested (4)</c:v>
                </c:pt>
                <c:pt idx="3">
                  <c:v>Very interested (5)</c:v>
                </c:pt>
                <c:pt idx="4">
                  <c:v>No opinion (3)</c:v>
                </c:pt>
                <c:pt idx="5">
                  <c:v>Bottom 2 Net</c:v>
                </c:pt>
                <c:pt idx="6">
                  <c:v>Not at all interested (1)</c:v>
                </c:pt>
                <c:pt idx="7">
                  <c:v>Not particularly interested (2)</c:v>
                </c:pt>
              </c:strCache>
            </c:strRef>
          </c:cat>
          <c:val>
            <c:numRef>
              <c:f>Sheet1!$B$2:$I$2</c:f>
              <c:numCache>
                <c:formatCode>0</c:formatCode>
                <c:ptCount val="8"/>
                <c:pt idx="0">
                  <c:v>298</c:v>
                </c:pt>
                <c:pt idx="1">
                  <c:v>220</c:v>
                </c:pt>
                <c:pt idx="2">
                  <c:v>113</c:v>
                </c:pt>
                <c:pt idx="3">
                  <c:v>107</c:v>
                </c:pt>
                <c:pt idx="4">
                  <c:v>27</c:v>
                </c:pt>
                <c:pt idx="5">
                  <c:v>11</c:v>
                </c:pt>
                <c:pt idx="6">
                  <c:v>10</c:v>
                </c:pt>
                <c:pt idx="7">
                  <c:v>1</c:v>
                </c:pt>
              </c:numCache>
            </c:numRef>
          </c:val>
          <c:extLst>
            <c:ext xmlns:c16="http://schemas.microsoft.com/office/drawing/2014/chart" uri="{C3380CC4-5D6E-409C-BE32-E72D297353CC}">
              <c16:uniqueId val="{00000000-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tr.insert_topN_into_series(4):
Top 4</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4</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Sheet1!$B$2</c:f>
              <c:numCache>
                <c:formatCode>0%</c:formatCode>
                <c:ptCount val="1"/>
                <c:pt idx="0">
                  <c:v>0.52</c:v>
                </c:pt>
              </c:numCache>
            </c:numRef>
          </c:val>
          <c:extLst>
            <c:ext xmlns:c16="http://schemas.microsoft.com/office/drawing/2014/chart" uri="{C3380CC4-5D6E-409C-BE32-E72D297353CC}">
              <c16:uniqueId val="{00000000-3654-4853-8903-CEF895A47AC0}"/>
            </c:ext>
          </c:extLst>
        </c:ser>
        <c:ser>
          <c:idx val="1"/>
          <c:order val="1"/>
          <c:tx>
            <c:strRef>
              <c:f>Sheet1!$A$3</c:f>
              <c:strCache>
                <c:ptCount val="1"/>
                <c:pt idx="0">
                  <c:v>Strongly 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Sheet1!$B$3</c:f>
              <c:numCache>
                <c:formatCode>0.0%</c:formatCode>
                <c:ptCount val="1"/>
                <c:pt idx="0">
                  <c:v>0.107</c:v>
                </c:pt>
              </c:numCache>
            </c:numRef>
          </c:val>
          <c:extLst>
            <c:ext xmlns:c16="http://schemas.microsoft.com/office/drawing/2014/chart" uri="{C3380CC4-5D6E-409C-BE32-E72D297353CC}">
              <c16:uniqueId val="{00000001-3654-4853-8903-CEF895A47AC0}"/>
            </c:ext>
          </c:extLst>
        </c:ser>
        <c:ser>
          <c:idx val="2"/>
          <c:order val="2"/>
          <c:tx>
            <c:strRef>
              <c:f>Sheet1!$A$4</c:f>
              <c:strCache>
                <c:ptCount val="1"/>
                <c:pt idx="0">
                  <c:v>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Sheet1!$B$4</c:f>
              <c:numCache>
                <c:formatCode>0.0%</c:formatCode>
                <c:ptCount val="1"/>
                <c:pt idx="0">
                  <c:v>0.09</c:v>
                </c:pt>
              </c:numCache>
            </c:numRef>
          </c:val>
          <c:extLst>
            <c:ext xmlns:c16="http://schemas.microsoft.com/office/drawing/2014/chart" uri="{C3380CC4-5D6E-409C-BE32-E72D297353CC}">
              <c16:uniqueId val="{00000002-3654-4853-8903-CEF895A47AC0}"/>
            </c:ext>
          </c:extLst>
        </c:ser>
        <c:ser>
          <c:idx val="3"/>
          <c:order val="3"/>
          <c:tx>
            <c:strRef>
              <c:f>Sheet1!$A$5</c:f>
              <c:strCache>
                <c:ptCount val="1"/>
                <c:pt idx="0">
                  <c:v>Somewhat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Sheet1!$B$5</c:f>
              <c:numCache>
                <c:formatCode>0.0%</c:formatCode>
                <c:ptCount val="1"/>
                <c:pt idx="0">
                  <c:v>0.16899999999999998</c:v>
                </c:pt>
              </c:numCache>
            </c:numRef>
          </c:val>
          <c:extLst>
            <c:ext xmlns:c16="http://schemas.microsoft.com/office/drawing/2014/chart" uri="{C3380CC4-5D6E-409C-BE32-E72D297353CC}">
              <c16:uniqueId val="{00000000-305D-469C-9552-E8A1CF29757C}"/>
            </c:ext>
          </c:extLst>
        </c:ser>
        <c:ser>
          <c:idx val="4"/>
          <c:order val="4"/>
          <c:tx>
            <c:strRef>
              <c:f>Sheet1!$A$6</c:f>
              <c:strCache>
                <c:ptCount val="1"/>
                <c:pt idx="0">
                  <c:v>Neither Disagree nor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Sheet1!$B$6</c:f>
              <c:numCache>
                <c:formatCode>0.0%</c:formatCode>
                <c:ptCount val="1"/>
                <c:pt idx="0">
                  <c:v>0.157</c:v>
                </c:pt>
              </c:numCache>
            </c:numRef>
          </c:val>
          <c:extLst>
            <c:ext xmlns:c16="http://schemas.microsoft.com/office/drawing/2014/chart" uri="{C3380CC4-5D6E-409C-BE32-E72D297353CC}">
              <c16:uniqueId val="{00000001-305D-469C-9552-E8A1CF29757C}"/>
            </c:ext>
          </c:extLst>
        </c:ser>
        <c:ser>
          <c:idx val="5"/>
          <c:order val="5"/>
          <c:tx>
            <c:strRef>
              <c:f>Sheet1!$A$7</c:f>
              <c:strCache>
                <c:ptCount val="1"/>
                <c:pt idx="0">
                  <c:v>Somewhat Disagree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Sheet1!$B$7</c:f>
              <c:numCache>
                <c:formatCode>0.0%</c:formatCode>
                <c:ptCount val="1"/>
                <c:pt idx="0">
                  <c:v>0.191</c:v>
                </c:pt>
              </c:numCache>
            </c:numRef>
          </c:val>
          <c:extLst>
            <c:ext xmlns:c16="http://schemas.microsoft.com/office/drawing/2014/chart" uri="{C3380CC4-5D6E-409C-BE32-E72D297353CC}">
              <c16:uniqueId val="{00000002-305D-469C-9552-E8A1CF29757C}"/>
            </c:ext>
          </c:extLst>
        </c:ser>
        <c:ser>
          <c:idx val="6"/>
          <c:order val="6"/>
          <c:tx>
            <c:strRef>
              <c:f>Sheet1!$A$8</c:f>
              <c:strCache>
                <c:ptCount val="1"/>
                <c:pt idx="0">
                  <c:v>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Sheet1!$B$8</c:f>
              <c:numCache>
                <c:formatCode>0.0%</c:formatCode>
                <c:ptCount val="1"/>
                <c:pt idx="0">
                  <c:v>0.13500000000000001</c:v>
                </c:pt>
              </c:numCache>
            </c:numRef>
          </c:val>
          <c:extLst>
            <c:ext xmlns:c16="http://schemas.microsoft.com/office/drawing/2014/chart" uri="{C3380CC4-5D6E-409C-BE32-E72D297353CC}">
              <c16:uniqueId val="{00000003-305D-469C-9552-E8A1CF29757C}"/>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Sheet1!$B$9</c:f>
              <c:numCache>
                <c:formatCode>0.0%</c:formatCode>
                <c:ptCount val="1"/>
                <c:pt idx="0">
                  <c:v>0.152</c:v>
                </c:pt>
              </c:numCache>
            </c:numRef>
          </c:val>
          <c:extLst>
            <c:ext xmlns:c16="http://schemas.microsoft.com/office/drawing/2014/chart" uri="{C3380CC4-5D6E-409C-BE32-E72D297353CC}">
              <c16:uniqueId val="{00000004-305D-469C-9552-E8A1CF29757C}"/>
            </c:ext>
          </c:extLst>
        </c:ser>
        <c:dLbls>
          <c:dLblPos val="outEnd"/>
          <c:showLegendKey val="0"/>
          <c:showVal val="1"/>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tr.sort_columns(by_row = 1)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8122662401574805E-2"/>
          <c:y val="0.11397179209687913"/>
          <c:w val="0.59862896989378189"/>
          <c:h val="0.6447748333453357"/>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Very interested (5)</c:v>
                </c:pt>
                <c:pt idx="3">
                  <c:v>Slightly interested (4)</c:v>
                </c:pt>
                <c:pt idx="4">
                  <c:v>Bottom 2 Net</c:v>
                </c:pt>
                <c:pt idx="5">
                  <c:v>Not at all interested (1)</c:v>
                </c:pt>
                <c:pt idx="6">
                  <c:v>Not particularly interested (2)</c:v>
                </c:pt>
                <c:pt idx="7">
                  <c:v>No opinion (3)</c:v>
                </c:pt>
              </c:strCache>
            </c:strRef>
          </c:cat>
          <c:val>
            <c:numRef>
              <c:f>Sheet1!$B$2:$I$2</c:f>
              <c:numCache>
                <c:formatCode>0</c:formatCode>
                <c:ptCount val="8"/>
                <c:pt idx="0">
                  <c:v>298</c:v>
                </c:pt>
                <c:pt idx="1">
                  <c:v>220</c:v>
                </c:pt>
                <c:pt idx="2">
                  <c:v>107</c:v>
                </c:pt>
                <c:pt idx="3">
                  <c:v>113</c:v>
                </c:pt>
                <c:pt idx="4">
                  <c:v>11</c:v>
                </c:pt>
                <c:pt idx="5">
                  <c:v>10</c:v>
                </c:pt>
                <c:pt idx="6">
                  <c:v>1</c:v>
                </c:pt>
                <c:pt idx="7">
                  <c:v>27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Very interested (5)</c:v>
                </c:pt>
                <c:pt idx="3">
                  <c:v>Slightly interested (4)</c:v>
                </c:pt>
                <c:pt idx="4">
                  <c:v>Bottom 2 Net</c:v>
                </c:pt>
                <c:pt idx="5">
                  <c:v>Not at all interested (1)</c:v>
                </c:pt>
                <c:pt idx="6">
                  <c:v>Not particularly interested (2)</c:v>
                </c:pt>
                <c:pt idx="7">
                  <c:v>No opinion (3)</c:v>
                </c:pt>
              </c:strCache>
            </c:strRef>
          </c:cat>
          <c:val>
            <c:numRef>
              <c:f>Sheet1!$B$3:$I$3</c:f>
              <c:numCache>
                <c:formatCode>0</c:formatCode>
                <c:ptCount val="8"/>
                <c:pt idx="0">
                  <c:v>21</c:v>
                </c:pt>
                <c:pt idx="1">
                  <c:v>15</c:v>
                </c:pt>
                <c:pt idx="2">
                  <c:v>9</c:v>
                </c:pt>
                <c:pt idx="3">
                  <c:v>6</c:v>
                </c:pt>
                <c:pt idx="4">
                  <c:v>3</c:v>
                </c:pt>
                <c:pt idx="5">
                  <c:v>3</c:v>
                </c:pt>
                <c:pt idx="7">
                  <c:v>2</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r"/>
      <c:layout>
        <c:manualLayout>
          <c:xMode val="edge"/>
          <c:yMode val="edge"/>
          <c:x val="0.68525698370484844"/>
          <c:y val="0.10465965613447493"/>
          <c:w val="0.30778649392093976"/>
          <c:h val="0.683799387605113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 - using_cell_value = 2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Bottom 2 Net</c:v>
                </c:pt>
                <c:pt idx="1">
                  <c:v>Not particularly interested (2)</c:v>
                </c:pt>
                <c:pt idx="2">
                  <c:v>Not at all interested (1)</c:v>
                </c:pt>
                <c:pt idx="3">
                  <c:v>No opinion (3)</c:v>
                </c:pt>
                <c:pt idx="4">
                  <c:v>Top 2 Net</c:v>
                </c:pt>
                <c:pt idx="5">
                  <c:v>Very interested (5)</c:v>
                </c:pt>
                <c:pt idx="6">
                  <c:v>Slightly interested (4)</c:v>
                </c:pt>
                <c:pt idx="7">
                  <c:v>Base</c:v>
                </c:pt>
              </c:strCache>
            </c:strRef>
          </c:cat>
          <c:val>
            <c:numRef>
              <c:f>Sheet1!$B$2:$I$2</c:f>
              <c:numCache>
                <c:formatCode>0.0</c:formatCode>
                <c:ptCount val="8"/>
                <c:pt idx="0">
                  <c:v>-11</c:v>
                </c:pt>
                <c:pt idx="1">
                  <c:v>-1</c:v>
                </c:pt>
                <c:pt idx="2">
                  <c:v>-10</c:v>
                </c:pt>
                <c:pt idx="3">
                  <c:v>-27</c:v>
                </c:pt>
                <c:pt idx="4">
                  <c:v>-220</c:v>
                </c:pt>
                <c:pt idx="5">
                  <c:v>-107</c:v>
                </c:pt>
                <c:pt idx="6">
                  <c:v>-113</c:v>
                </c:pt>
                <c:pt idx="7">
                  <c:v>-298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Bottom 2 Net</c:v>
                </c:pt>
                <c:pt idx="1">
                  <c:v>Not particularly interested (2)</c:v>
                </c:pt>
                <c:pt idx="2">
                  <c:v>Not at all interested (1)</c:v>
                </c:pt>
                <c:pt idx="3">
                  <c:v>No opinion (3)</c:v>
                </c:pt>
                <c:pt idx="4">
                  <c:v>Top 2 Net</c:v>
                </c:pt>
                <c:pt idx="5">
                  <c:v>Very interested (5)</c:v>
                </c:pt>
                <c:pt idx="6">
                  <c:v>Slightly interested (4)</c:v>
                </c:pt>
                <c:pt idx="7">
                  <c:v>Base</c:v>
                </c:pt>
              </c:strCache>
            </c:strRef>
          </c:cat>
          <c:val>
            <c:numRef>
              <c:f>Sheet1!$B$3:$I$3</c:f>
              <c:numCache>
                <c:formatCode>General</c:formatCode>
                <c:ptCount val="8"/>
                <c:pt idx="0" formatCode="0.0">
                  <c:v>-3</c:v>
                </c:pt>
                <c:pt idx="2" formatCode="0.0">
                  <c:v>-3</c:v>
                </c:pt>
                <c:pt idx="3" formatCode="0.0">
                  <c:v>-2</c:v>
                </c:pt>
                <c:pt idx="4" formatCode="0.0">
                  <c:v>-15</c:v>
                </c:pt>
                <c:pt idx="5" formatCode="0.0">
                  <c:v>-9</c:v>
                </c:pt>
                <c:pt idx="6" formatCode="0.0">
                  <c:v>-6</c:v>
                </c:pt>
                <c:pt idx="7" formatCode="0.0">
                  <c:v>-21</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tr.sort_columns(descending=False)
</a:t>
            </a:r>
          </a:p>
        </c:rich>
      </c:tx>
      <c:layout>
        <c:manualLayout>
          <c:xMode val="edge"/>
          <c:yMode val="edge"/>
          <c:x val="0.31151943897637796"/>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0705425446715398"/>
          <c:w val="0.92687733759842517"/>
          <c:h val="0.21072588335504039"/>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Bottom 2 Net</c:v>
                </c:pt>
                <c:pt idx="1">
                  <c:v>Not particularly interested (2)</c:v>
                </c:pt>
                <c:pt idx="2">
                  <c:v>Not at all interested (1)</c:v>
                </c:pt>
                <c:pt idx="3">
                  <c:v>No opinion (3)</c:v>
                </c:pt>
                <c:pt idx="4">
                  <c:v>Top 2 Net</c:v>
                </c:pt>
                <c:pt idx="5">
                  <c:v>Very interested (5)</c:v>
                </c:pt>
                <c:pt idx="6">
                  <c:v>Slightly interested (4)</c:v>
                </c:pt>
                <c:pt idx="7">
                  <c:v>Base</c:v>
                </c:pt>
              </c:strCache>
            </c:strRef>
          </c:cat>
          <c:val>
            <c:numRef>
              <c:f>Sheet1!$B$2:$I$2</c:f>
              <c:numCache>
                <c:formatCode>0</c:formatCode>
                <c:ptCount val="8"/>
                <c:pt idx="0">
                  <c:v>11</c:v>
                </c:pt>
                <c:pt idx="1">
                  <c:v>1</c:v>
                </c:pt>
                <c:pt idx="2">
                  <c:v>10</c:v>
                </c:pt>
                <c:pt idx="3">
                  <c:v>27</c:v>
                </c:pt>
                <c:pt idx="4">
                  <c:v>220</c:v>
                </c:pt>
                <c:pt idx="5">
                  <c:v>107</c:v>
                </c:pt>
                <c:pt idx="6">
                  <c:v>113</c:v>
                </c:pt>
                <c:pt idx="7">
                  <c:v>298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Bottom 2 Net</c:v>
                </c:pt>
                <c:pt idx="1">
                  <c:v>Not particularly interested (2)</c:v>
                </c:pt>
                <c:pt idx="2">
                  <c:v>Not at all interested (1)</c:v>
                </c:pt>
                <c:pt idx="3">
                  <c:v>No opinion (3)</c:v>
                </c:pt>
                <c:pt idx="4">
                  <c:v>Top 2 Net</c:v>
                </c:pt>
                <c:pt idx="5">
                  <c:v>Very interested (5)</c:v>
                </c:pt>
                <c:pt idx="6">
                  <c:v>Slightly interested (4)</c:v>
                </c:pt>
                <c:pt idx="7">
                  <c:v>Base</c:v>
                </c:pt>
              </c:strCache>
            </c:strRef>
          </c:cat>
          <c:val>
            <c:numRef>
              <c:f>Sheet1!$B$3:$I$3</c:f>
              <c:numCache>
                <c:formatCode>General</c:formatCode>
                <c:ptCount val="8"/>
                <c:pt idx="0" formatCode="0">
                  <c:v>3</c:v>
                </c:pt>
                <c:pt idx="2" formatCode="0">
                  <c:v>3</c:v>
                </c:pt>
                <c:pt idx="3" formatCode="0">
                  <c:v>2</c:v>
                </c:pt>
                <c:pt idx="4" formatCode="0">
                  <c:v>15</c:v>
                </c:pt>
                <c:pt idx="5" formatCode="0">
                  <c:v>9</c:v>
                </c:pt>
                <c:pt idx="6" formatCode="0">
                  <c:v>6</c:v>
                </c:pt>
                <c:pt idx="7" formatCode="0">
                  <c:v>21</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2573626968503937"/>
          <c:y val="0.36517639537133245"/>
          <c:w val="0.56652448326771654"/>
          <c:h val="0.6157035151607003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tr.sort_columns(file_name = _filename)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3405708184210979"/>
          <c:w val="0.92687733759842517"/>
          <c:h val="0.4809496346294615"/>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Top 2 Net</c:v>
                </c:pt>
                <c:pt idx="1">
                  <c:v>Slightly interested (4)</c:v>
                </c:pt>
                <c:pt idx="2">
                  <c:v>No opinion (3)</c:v>
                </c:pt>
                <c:pt idx="3">
                  <c:v>Bottom 2 Net</c:v>
                </c:pt>
                <c:pt idx="4">
                  <c:v>Not at all interested (1)</c:v>
                </c:pt>
                <c:pt idx="5">
                  <c:v>Not particularly interested (2)</c:v>
                </c:pt>
                <c:pt idx="6">
                  <c:v>Base</c:v>
                </c:pt>
                <c:pt idx="7">
                  <c:v>Very interested (5)</c:v>
                </c:pt>
              </c:strCache>
            </c:strRef>
          </c:cat>
          <c:val>
            <c:numRef>
              <c:f>Sheet1!$B$2:$I$2</c:f>
              <c:numCache>
                <c:formatCode>0</c:formatCode>
                <c:ptCount val="8"/>
                <c:pt idx="0">
                  <c:v>220</c:v>
                </c:pt>
                <c:pt idx="1">
                  <c:v>113</c:v>
                </c:pt>
                <c:pt idx="2">
                  <c:v>27</c:v>
                </c:pt>
                <c:pt idx="3">
                  <c:v>11</c:v>
                </c:pt>
                <c:pt idx="4">
                  <c:v>10</c:v>
                </c:pt>
                <c:pt idx="5">
                  <c:v>1</c:v>
                </c:pt>
                <c:pt idx="6">
                  <c:v>298</c:v>
                </c:pt>
                <c:pt idx="7">
                  <c:v>107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Top 2 Net</c:v>
                </c:pt>
                <c:pt idx="1">
                  <c:v>Slightly interested (4)</c:v>
                </c:pt>
                <c:pt idx="2">
                  <c:v>No opinion (3)</c:v>
                </c:pt>
                <c:pt idx="3">
                  <c:v>Bottom 2 Net</c:v>
                </c:pt>
                <c:pt idx="4">
                  <c:v>Not at all interested (1)</c:v>
                </c:pt>
                <c:pt idx="5">
                  <c:v>Not particularly interested (2)</c:v>
                </c:pt>
                <c:pt idx="6">
                  <c:v>Base</c:v>
                </c:pt>
                <c:pt idx="7">
                  <c:v>Very interested (5)</c:v>
                </c:pt>
              </c:strCache>
            </c:strRef>
          </c:cat>
          <c:val>
            <c:numRef>
              <c:f>Sheet1!$B$3:$I$3</c:f>
              <c:numCache>
                <c:formatCode>0</c:formatCode>
                <c:ptCount val="8"/>
                <c:pt idx="0">
                  <c:v>15</c:v>
                </c:pt>
                <c:pt idx="1">
                  <c:v>6</c:v>
                </c:pt>
                <c:pt idx="2">
                  <c:v>2</c:v>
                </c:pt>
                <c:pt idx="3">
                  <c:v>3</c:v>
                </c:pt>
                <c:pt idx="4">
                  <c:v>3</c:v>
                </c:pt>
                <c:pt idx="6">
                  <c:v>21</c:v>
                </c:pt>
                <c:pt idx="7">
                  <c:v>9</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1026751968503937"/>
          <c:y val="0.64904532350951716"/>
          <c:w val="0.55871198326771654"/>
          <c:h val="0.3345284332750949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tr.sort_columns(file_name = _filename)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3405708184210979"/>
          <c:w val="0.92687733759842517"/>
          <c:h val="0.42707362707918439"/>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Slightly interested (4)</c:v>
                </c:pt>
                <c:pt idx="3">
                  <c:v>Very interested (5)</c:v>
                </c:pt>
                <c:pt idx="4">
                  <c:v>No opinion (3)</c:v>
                </c:pt>
                <c:pt idx="5">
                  <c:v>Bottom 2 Net</c:v>
                </c:pt>
                <c:pt idx="6">
                  <c:v>Not at all interested (1)</c:v>
                </c:pt>
                <c:pt idx="7">
                  <c:v>Not particularly interested (2)</c:v>
                </c:pt>
              </c:strCache>
            </c:strRef>
          </c:cat>
          <c:val>
            <c:numRef>
              <c:f>Sheet1!$B$2:$I$2</c:f>
              <c:numCache>
                <c:formatCode>0</c:formatCode>
                <c:ptCount val="8"/>
                <c:pt idx="0">
                  <c:v>298</c:v>
                </c:pt>
                <c:pt idx="1">
                  <c:v>220</c:v>
                </c:pt>
                <c:pt idx="2">
                  <c:v>113</c:v>
                </c:pt>
                <c:pt idx="3">
                  <c:v>107</c:v>
                </c:pt>
                <c:pt idx="4">
                  <c:v>27</c:v>
                </c:pt>
                <c:pt idx="5">
                  <c:v>11</c:v>
                </c:pt>
                <c:pt idx="6">
                  <c:v>10</c:v>
                </c:pt>
                <c:pt idx="7">
                  <c:v>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Slightly interested (4)</c:v>
                </c:pt>
                <c:pt idx="3">
                  <c:v>Very interested (5)</c:v>
                </c:pt>
                <c:pt idx="4">
                  <c:v>No opinion (3)</c:v>
                </c:pt>
                <c:pt idx="5">
                  <c:v>Bottom 2 Net</c:v>
                </c:pt>
                <c:pt idx="6">
                  <c:v>Not at all interested (1)</c:v>
                </c:pt>
                <c:pt idx="7">
                  <c:v>Not particularly interested (2)</c:v>
                </c:pt>
              </c:strCache>
            </c:strRef>
          </c:cat>
          <c:val>
            <c:numRef>
              <c:f>Sheet1!$B$3:$I$3</c:f>
              <c:numCache>
                <c:formatCode>0</c:formatCode>
                <c:ptCount val="8"/>
                <c:pt idx="0">
                  <c:v>21</c:v>
                </c:pt>
                <c:pt idx="1">
                  <c:v>15</c:v>
                </c:pt>
                <c:pt idx="2">
                  <c:v>6</c:v>
                </c:pt>
                <c:pt idx="3">
                  <c:v>9</c:v>
                </c:pt>
                <c:pt idx="4">
                  <c:v>2</c:v>
                </c:pt>
                <c:pt idx="5">
                  <c:v>3</c:v>
                </c:pt>
                <c:pt idx="6">
                  <c:v>3</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1026751968503937"/>
          <c:y val="0.40929708991078434"/>
          <c:w val="0.55871198326771654"/>
          <c:h val="0.5742766546467713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tr.sort_columns(client_name = Very interested (5))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Very interested (5)</c:v>
                </c:pt>
                <c:pt idx="1">
                  <c:v>Base</c:v>
                </c:pt>
                <c:pt idx="2">
                  <c:v>Top 2 Net</c:v>
                </c:pt>
                <c:pt idx="3">
                  <c:v>Slightly interested (4)</c:v>
                </c:pt>
                <c:pt idx="4">
                  <c:v>No opinion (3)</c:v>
                </c:pt>
                <c:pt idx="5">
                  <c:v>Bottom 2 Net</c:v>
                </c:pt>
                <c:pt idx="6">
                  <c:v>Not at all interested (1)</c:v>
                </c:pt>
                <c:pt idx="7">
                  <c:v>Not particularly interested (2)</c:v>
                </c:pt>
              </c:strCache>
            </c:strRef>
          </c:cat>
          <c:val>
            <c:numRef>
              <c:f>Sheet1!$B$2:$I$2</c:f>
              <c:numCache>
                <c:formatCode>0</c:formatCode>
                <c:ptCount val="8"/>
                <c:pt idx="0">
                  <c:v>107</c:v>
                </c:pt>
                <c:pt idx="1">
                  <c:v>298</c:v>
                </c:pt>
                <c:pt idx="2">
                  <c:v>220</c:v>
                </c:pt>
                <c:pt idx="3">
                  <c:v>113</c:v>
                </c:pt>
                <c:pt idx="4">
                  <c:v>27</c:v>
                </c:pt>
                <c:pt idx="5">
                  <c:v>11</c:v>
                </c:pt>
                <c:pt idx="6">
                  <c:v>10</c:v>
                </c:pt>
                <c:pt idx="7">
                  <c:v>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Very interested (5)</c:v>
                </c:pt>
                <c:pt idx="1">
                  <c:v>Base</c:v>
                </c:pt>
                <c:pt idx="2">
                  <c:v>Top 2 Net</c:v>
                </c:pt>
                <c:pt idx="3">
                  <c:v>Slightly interested (4)</c:v>
                </c:pt>
                <c:pt idx="4">
                  <c:v>No opinion (3)</c:v>
                </c:pt>
                <c:pt idx="5">
                  <c:v>Bottom 2 Net</c:v>
                </c:pt>
                <c:pt idx="6">
                  <c:v>Not at all interested (1)</c:v>
                </c:pt>
                <c:pt idx="7">
                  <c:v>Not particularly interested (2)</c:v>
                </c:pt>
              </c:strCache>
            </c:strRef>
          </c:cat>
          <c:val>
            <c:numRef>
              <c:f>Sheet1!$B$3:$I$3</c:f>
              <c:numCache>
                <c:formatCode>0</c:formatCode>
                <c:ptCount val="8"/>
                <c:pt idx="0">
                  <c:v>9</c:v>
                </c:pt>
                <c:pt idx="1">
                  <c:v>21</c:v>
                </c:pt>
                <c:pt idx="2">
                  <c:v>15</c:v>
                </c:pt>
                <c:pt idx="3">
                  <c:v>6</c:v>
                </c:pt>
                <c:pt idx="4">
                  <c:v>2</c:v>
                </c:pt>
                <c:pt idx="5">
                  <c:v>3</c:v>
                </c:pt>
                <c:pt idx="6">
                  <c:v>3</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tr.sort_columns(client_name = )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Slightly interested (4)</c:v>
                </c:pt>
                <c:pt idx="3">
                  <c:v>Very interested (5)</c:v>
                </c:pt>
                <c:pt idx="4">
                  <c:v>No opinion (3)</c:v>
                </c:pt>
                <c:pt idx="5">
                  <c:v>Bottom 2 Net</c:v>
                </c:pt>
                <c:pt idx="6">
                  <c:v>Not at all interested (1)</c:v>
                </c:pt>
                <c:pt idx="7">
                  <c:v>Not particularly interested (2)</c:v>
                </c:pt>
              </c:strCache>
            </c:strRef>
          </c:cat>
          <c:val>
            <c:numRef>
              <c:f>Sheet1!$B$2:$I$2</c:f>
              <c:numCache>
                <c:formatCode>0</c:formatCode>
                <c:ptCount val="8"/>
                <c:pt idx="0">
                  <c:v>298</c:v>
                </c:pt>
                <c:pt idx="1">
                  <c:v>220</c:v>
                </c:pt>
                <c:pt idx="2">
                  <c:v>113</c:v>
                </c:pt>
                <c:pt idx="3">
                  <c:v>107</c:v>
                </c:pt>
                <c:pt idx="4">
                  <c:v>27</c:v>
                </c:pt>
                <c:pt idx="5">
                  <c:v>11</c:v>
                </c:pt>
                <c:pt idx="6">
                  <c:v>10</c:v>
                </c:pt>
                <c:pt idx="7">
                  <c:v>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Slightly interested (4)</c:v>
                </c:pt>
                <c:pt idx="3">
                  <c:v>Very interested (5)</c:v>
                </c:pt>
                <c:pt idx="4">
                  <c:v>No opinion (3)</c:v>
                </c:pt>
                <c:pt idx="5">
                  <c:v>Bottom 2 Net</c:v>
                </c:pt>
                <c:pt idx="6">
                  <c:v>Not at all interested (1)</c:v>
                </c:pt>
                <c:pt idx="7">
                  <c:v>Not particularly interested (2)</c:v>
                </c:pt>
              </c:strCache>
            </c:strRef>
          </c:cat>
          <c:val>
            <c:numRef>
              <c:f>Sheet1!$B$3:$I$3</c:f>
              <c:numCache>
                <c:formatCode>0</c:formatCode>
                <c:ptCount val="8"/>
                <c:pt idx="0">
                  <c:v>21</c:v>
                </c:pt>
                <c:pt idx="1">
                  <c:v>15</c:v>
                </c:pt>
                <c:pt idx="2">
                  <c:v>6</c:v>
                </c:pt>
                <c:pt idx="3">
                  <c:v>9</c:v>
                </c:pt>
                <c:pt idx="4">
                  <c:v>2</c:v>
                </c:pt>
                <c:pt idx="5">
                  <c:v>3</c:v>
                </c:pt>
                <c:pt idx="6">
                  <c:v>3</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err="1"/>
              <a:t>tr.sort_columns(by_row = 1, using_cell_value = 0, descending = False, file_name = _file_name,  client_name = Slightly interested (4))
</a:t>
            </a:r>
            <a:endParaRPr lang="en-GB"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1723198061780736E-2"/>
          <c:y val="0.19875894295027116"/>
          <c:w val="0.94545628911770641"/>
          <c:h val="0.47682525431879064"/>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Slightly interested (4)</c:v>
                </c:pt>
                <c:pt idx="1">
                  <c:v>No opinion (3)</c:v>
                </c:pt>
                <c:pt idx="2">
                  <c:v>Bottom 2 Net</c:v>
                </c:pt>
                <c:pt idx="3">
                  <c:v>Not particularly interested (2)</c:v>
                </c:pt>
                <c:pt idx="4">
                  <c:v>Not at all interested (1)</c:v>
                </c:pt>
                <c:pt idx="5">
                  <c:v>Top 2 Net</c:v>
                </c:pt>
                <c:pt idx="6">
                  <c:v>Very interested (5)</c:v>
                </c:pt>
                <c:pt idx="7">
                  <c:v>Base</c:v>
                </c:pt>
              </c:strCache>
            </c:strRef>
          </c:cat>
          <c:val>
            <c:numRef>
              <c:f>Sheet1!$B$2:$I$2</c:f>
              <c:numCache>
                <c:formatCode>0</c:formatCode>
                <c:ptCount val="8"/>
                <c:pt idx="0">
                  <c:v>113</c:v>
                </c:pt>
                <c:pt idx="1">
                  <c:v>27</c:v>
                </c:pt>
                <c:pt idx="2">
                  <c:v>11</c:v>
                </c:pt>
                <c:pt idx="3">
                  <c:v>1</c:v>
                </c:pt>
                <c:pt idx="4">
                  <c:v>10</c:v>
                </c:pt>
                <c:pt idx="5">
                  <c:v>220</c:v>
                </c:pt>
                <c:pt idx="6">
                  <c:v>107</c:v>
                </c:pt>
                <c:pt idx="7">
                  <c:v>298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Slightly interested (4)</c:v>
                </c:pt>
                <c:pt idx="1">
                  <c:v>No opinion (3)</c:v>
                </c:pt>
                <c:pt idx="2">
                  <c:v>Bottom 2 Net</c:v>
                </c:pt>
                <c:pt idx="3">
                  <c:v>Not particularly interested (2)</c:v>
                </c:pt>
                <c:pt idx="4">
                  <c:v>Not at all interested (1)</c:v>
                </c:pt>
                <c:pt idx="5">
                  <c:v>Top 2 Net</c:v>
                </c:pt>
                <c:pt idx="6">
                  <c:v>Very interested (5)</c:v>
                </c:pt>
                <c:pt idx="7">
                  <c:v>Base</c:v>
                </c:pt>
              </c:strCache>
            </c:strRef>
          </c:cat>
          <c:val>
            <c:numRef>
              <c:f>Sheet1!$B$3:$I$3</c:f>
              <c:numCache>
                <c:formatCode>0</c:formatCode>
                <c:ptCount val="8"/>
                <c:pt idx="0">
                  <c:v>6</c:v>
                </c:pt>
                <c:pt idx="1">
                  <c:v>2</c:v>
                </c:pt>
                <c:pt idx="2">
                  <c:v>3</c:v>
                </c:pt>
                <c:pt idx="4">
                  <c:v>3</c:v>
                </c:pt>
                <c:pt idx="5">
                  <c:v>15</c:v>
                </c:pt>
                <c:pt idx="6">
                  <c:v>9</c:v>
                </c:pt>
                <c:pt idx="7">
                  <c:v>21</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It is a great company to work for.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Sheet1!$B$1:$F$1</c:f>
              <c:strCache>
                <c:ptCount val="5"/>
                <c:pt idx="0">
                  <c:v>Top 2</c:v>
                </c:pt>
                <c:pt idx="1">
                  <c:v>Top 2</c:v>
                </c:pt>
                <c:pt idx="2">
                  <c:v>Top 2</c:v>
                </c:pt>
                <c:pt idx="3">
                  <c:v>Top 2</c:v>
                </c:pt>
                <c:pt idx="4">
                  <c:v>Top 2</c:v>
                </c:pt>
              </c:strCache>
            </c:strRef>
          </c:cat>
          <c:val>
            <c:numRef>
              <c:f>Sheet1!$B$2:$F$2</c:f>
              <c:numCache>
                <c:formatCode>0%</c:formatCode>
                <c:ptCount val="5"/>
                <c:pt idx="0">
                  <c:v>0.39</c:v>
                </c:pt>
                <c:pt idx="1">
                  <c:v>0.34</c:v>
                </c:pt>
                <c:pt idx="2">
                  <c:v>0.28999999999999998</c:v>
                </c:pt>
                <c:pt idx="3">
                  <c:v>0.26</c:v>
                </c:pt>
                <c:pt idx="4">
                  <c:v>0.24</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Sheet1!$B$1:$F$1</c:f>
              <c:strCache>
                <c:ptCount val="5"/>
                <c:pt idx="0">
                  <c:v>Top 2</c:v>
                </c:pt>
                <c:pt idx="1">
                  <c:v>Top 2</c:v>
                </c:pt>
                <c:pt idx="2">
                  <c:v>Top 2</c:v>
                </c:pt>
                <c:pt idx="3">
                  <c:v>Top 2</c:v>
                </c:pt>
                <c:pt idx="4">
                  <c:v>Top 2</c:v>
                </c:pt>
              </c:strCache>
            </c:strRef>
          </c:cat>
          <c:val>
            <c:numRef>
              <c:f>Sheet1!$B$3:$F$3</c:f>
              <c:numCache>
                <c:formatCode>0%</c:formatCode>
                <c:ptCount val="5"/>
                <c:pt idx="0">
                  <c:v>0.2</c:v>
                </c:pt>
                <c:pt idx="1">
                  <c:v>0.31</c:v>
                </c:pt>
                <c:pt idx="2">
                  <c:v>0.31</c:v>
                </c:pt>
                <c:pt idx="3">
                  <c:v>0.13</c:v>
                </c:pt>
                <c:pt idx="4">
                  <c:v>0.26</c:v>
                </c:pt>
              </c:numCache>
            </c:numRef>
          </c:val>
          <c:extLst>
            <c:ext xmlns:c16="http://schemas.microsoft.com/office/drawing/2014/chart" uri="{C3380CC4-5D6E-409C-BE32-E72D297353CC}">
              <c16:uniqueId val="{00000009-BFC2-4114-BAEF-B96057102DA9}"/>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It is a great company to work for.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50198824417236421"/>
          <c:y val="0.13616690382770641"/>
          <c:w val="0.46908875517540966"/>
          <c:h val="0.70714170470401871"/>
        </c:manualLayout>
      </c:layout>
      <c:barChart>
        <c:barDir val="bar"/>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 I am proud to work here. : Level of Agreement : Top 2</c:v>
                </c:pt>
                <c:pt idx="1">
                  <c:v> The company makes excellent products. : Level of Agreement : Top 2</c:v>
                </c:pt>
                <c:pt idx="2">
                  <c:v> The atmosphere in the workplace is good. : Level of Agreement : Top 2</c:v>
                </c:pt>
                <c:pt idx="3">
                  <c:v> I am proud to work here. : Level of Agreement : Bottom 2</c:v>
                </c:pt>
                <c:pt idx="4">
                  <c:v> It is a great company to work for. : Level of Agreement : Top 2</c:v>
                </c:pt>
                <c:pt idx="5">
                  <c:v> The atmosphere in the workplace is good. : Level of Agreement : Bottom 2</c:v>
                </c:pt>
                <c:pt idx="6">
                  <c:v> The company makes excellent products. : Level of Agreement : Bottom 2</c:v>
                </c:pt>
                <c:pt idx="7">
                  <c:v> It is a great company to work for. : Level of Agreement : Bottom 2</c:v>
                </c:pt>
              </c:strCache>
            </c:strRef>
          </c:cat>
          <c:val>
            <c:numRef>
              <c:f>Sheet1!$B$2:$I$2</c:f>
              <c:numCache>
                <c:formatCode>0%</c:formatCode>
                <c:ptCount val="8"/>
                <c:pt idx="0">
                  <c:v>0.39</c:v>
                </c:pt>
                <c:pt idx="1">
                  <c:v>0.34</c:v>
                </c:pt>
                <c:pt idx="2">
                  <c:v>0.28999999999999998</c:v>
                </c:pt>
                <c:pt idx="3">
                  <c:v>0.28000000000000003</c:v>
                </c:pt>
                <c:pt idx="4">
                  <c:v>0.26</c:v>
                </c:pt>
                <c:pt idx="5">
                  <c:v>0.24</c:v>
                </c:pt>
                <c:pt idx="6">
                  <c:v>0.2</c:v>
                </c:pt>
                <c:pt idx="7">
                  <c:v>0.18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 I am proud to work here. : Level of Agreement : Top 2</c:v>
                </c:pt>
                <c:pt idx="1">
                  <c:v> The company makes excellent products. : Level of Agreement : Top 2</c:v>
                </c:pt>
                <c:pt idx="2">
                  <c:v> The atmosphere in the workplace is good. : Level of Agreement : Top 2</c:v>
                </c:pt>
                <c:pt idx="3">
                  <c:v> I am proud to work here. : Level of Agreement : Bottom 2</c:v>
                </c:pt>
                <c:pt idx="4">
                  <c:v> It is a great company to work for. : Level of Agreement : Top 2</c:v>
                </c:pt>
                <c:pt idx="5">
                  <c:v> The atmosphere in the workplace is good. : Level of Agreement : Bottom 2</c:v>
                </c:pt>
                <c:pt idx="6">
                  <c:v> The company makes excellent products. : Level of Agreement : Bottom 2</c:v>
                </c:pt>
                <c:pt idx="7">
                  <c:v> It is a great company to work for. : Level of Agreement : Bottom 2</c:v>
                </c:pt>
              </c:strCache>
            </c:strRef>
          </c:cat>
          <c:val>
            <c:numRef>
              <c:f>Sheet1!$B$3:$I$3</c:f>
              <c:numCache>
                <c:formatCode>0%</c:formatCode>
                <c:ptCount val="8"/>
                <c:pt idx="0">
                  <c:v>0.2</c:v>
                </c:pt>
                <c:pt idx="1">
                  <c:v>0.31</c:v>
                </c:pt>
                <c:pt idx="2">
                  <c:v>0.31</c:v>
                </c:pt>
                <c:pt idx="3">
                  <c:v>0.41</c:v>
                </c:pt>
                <c:pt idx="4">
                  <c:v>0.13</c:v>
                </c:pt>
                <c:pt idx="5">
                  <c:v>0.31</c:v>
                </c:pt>
                <c:pt idx="6">
                  <c:v>0.27</c:v>
                </c:pt>
                <c:pt idx="7">
                  <c:v>0.4</c:v>
                </c:pt>
              </c:numCache>
            </c:numRef>
          </c:val>
          <c:extLst>
            <c:ext xmlns:c16="http://schemas.microsoft.com/office/drawing/2014/chart" uri="{C3380CC4-5D6E-409C-BE32-E72D297353CC}">
              <c16:uniqueId val="{00000009-BFC2-4114-BAEF-B96057102DA9}"/>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tr.insert_series(row_number = 4, label = 'my new series'):
my new series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Strongly 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Sheet1!$B$2:$D$2</c:f>
              <c:numCache>
                <c:formatCode>0.0%</c:formatCode>
                <c:ptCount val="3"/>
                <c:pt idx="0">
                  <c:v>0.16899999999999998</c:v>
                </c:pt>
                <c:pt idx="1">
                  <c:v>0.19600000000000001</c:v>
                </c:pt>
                <c:pt idx="2">
                  <c:v>0.14000000000000001</c:v>
                </c:pt>
              </c:numCache>
            </c:numRef>
          </c:val>
          <c:extLst>
            <c:ext xmlns:c16="http://schemas.microsoft.com/office/drawing/2014/chart" uri="{C3380CC4-5D6E-409C-BE32-E72D297353CC}">
              <c16:uniqueId val="{00000000-3654-4853-8903-CEF895A47AC0}"/>
            </c:ext>
          </c:extLst>
        </c:ser>
        <c:ser>
          <c:idx val="1"/>
          <c:order val="1"/>
          <c:tx>
            <c:strRef>
              <c:f>Sheet1!$A$3</c:f>
              <c:strCache>
                <c:ptCount val="1"/>
                <c:pt idx="0">
                  <c:v>Agree</c:v>
                </c:pt>
              </c:strCache>
            </c:strRef>
          </c:tx>
          <c:spPr>
            <a:solidFill>
              <a:schemeClr val="accent2"/>
            </a:solidFill>
            <a:ln>
              <a:noFill/>
            </a:ln>
            <a:effectLst/>
          </c:spPr>
          <c:invertIfNegative val="0"/>
          <c:cat>
            <c:strRef>
              <c:f>Sheet1!$B$1:$D$1</c:f>
              <c:strCache>
                <c:ptCount val="3"/>
                <c:pt idx="0">
                  <c:v>Base</c:v>
                </c:pt>
                <c:pt idx="1">
                  <c:v>Male</c:v>
                </c:pt>
                <c:pt idx="2">
                  <c:v>Female</c:v>
                </c:pt>
              </c:strCache>
            </c:strRef>
          </c:cat>
          <c:val>
            <c:numRef>
              <c:f>Sheet1!$B$3:$D$3</c:f>
              <c:numCache>
                <c:formatCode>0.0%</c:formatCode>
                <c:ptCount val="3"/>
                <c:pt idx="0">
                  <c:v>0.157</c:v>
                </c:pt>
                <c:pt idx="1">
                  <c:v>0.14099999999999999</c:v>
                </c:pt>
                <c:pt idx="2">
                  <c:v>0.17399999999999999</c:v>
                </c:pt>
              </c:numCache>
            </c:numRef>
          </c:val>
          <c:extLst>
            <c:ext xmlns:c16="http://schemas.microsoft.com/office/drawing/2014/chart" uri="{C3380CC4-5D6E-409C-BE32-E72D297353CC}">
              <c16:uniqueId val="{00000001-3654-4853-8903-CEF895A47AC0}"/>
            </c:ext>
          </c:extLst>
        </c:ser>
        <c:ser>
          <c:idx val="2"/>
          <c:order val="2"/>
          <c:tx>
            <c:strRef>
              <c:f>Sheet1!$A$4</c:f>
              <c:strCache>
                <c:ptCount val="1"/>
                <c:pt idx="0">
                  <c:v>Somewhat 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Sheet1!$B$4:$D$4</c:f>
              <c:numCache>
                <c:formatCode>0.0%</c:formatCode>
                <c:ptCount val="3"/>
                <c:pt idx="0">
                  <c:v>0.13500000000000001</c:v>
                </c:pt>
                <c:pt idx="1">
                  <c:v>0.16300000000000001</c:v>
                </c:pt>
                <c:pt idx="2">
                  <c:v>0.105</c:v>
                </c:pt>
              </c:numCache>
            </c:numRef>
          </c:val>
          <c:extLst>
            <c:ext xmlns:c16="http://schemas.microsoft.com/office/drawing/2014/chart" uri="{C3380CC4-5D6E-409C-BE32-E72D297353CC}">
              <c16:uniqueId val="{00000002-3654-4853-8903-CEF895A47AC0}"/>
            </c:ext>
          </c:extLst>
        </c:ser>
        <c:ser>
          <c:idx val="3"/>
          <c:order val="3"/>
          <c:tx>
            <c:strRef>
              <c:f>Sheet1!$A$5</c:f>
              <c:strCache>
                <c:ptCount val="1"/>
                <c:pt idx="0">
                  <c:v>Neither Disagree nor Agree</c:v>
                </c:pt>
              </c:strCache>
            </c:strRef>
          </c:tx>
          <c:spPr>
            <a:solidFill>
              <a:schemeClr val="accent4"/>
            </a:solidFill>
            <a:ln>
              <a:noFill/>
            </a:ln>
            <a:effectLst/>
          </c:spPr>
          <c:invertIfNegative val="0"/>
          <c:cat>
            <c:strRef>
              <c:f>Sheet1!$B$1:$D$1</c:f>
              <c:strCache>
                <c:ptCount val="3"/>
                <c:pt idx="0">
                  <c:v>Base</c:v>
                </c:pt>
                <c:pt idx="1">
                  <c:v>Male</c:v>
                </c:pt>
                <c:pt idx="2">
                  <c:v>Female</c:v>
                </c:pt>
              </c:strCache>
            </c:strRef>
          </c:cat>
          <c:val>
            <c:numRef>
              <c:f>Sheet1!$B$5:$D$5</c:f>
              <c:numCache>
                <c:formatCode>0.0%</c:formatCode>
                <c:ptCount val="3"/>
                <c:pt idx="0">
                  <c:v>0.16300000000000001</c:v>
                </c:pt>
                <c:pt idx="1">
                  <c:v>0.17399999999999999</c:v>
                </c:pt>
                <c:pt idx="2">
                  <c:v>0.151</c:v>
                </c:pt>
              </c:numCache>
            </c:numRef>
          </c:val>
          <c:extLst>
            <c:ext xmlns:c16="http://schemas.microsoft.com/office/drawing/2014/chart" uri="{C3380CC4-5D6E-409C-BE32-E72D297353CC}">
              <c16:uniqueId val="{00000000-305D-469C-9552-E8A1CF29757C}"/>
            </c:ext>
          </c:extLst>
        </c:ser>
        <c:ser>
          <c:idx val="4"/>
          <c:order val="4"/>
          <c:tx>
            <c:strRef>
              <c:f>Sheet1!$A$6</c:f>
              <c:strCache>
                <c:ptCount val="1"/>
                <c:pt idx="0">
                  <c:v>my new series</c:v>
                </c:pt>
              </c:strCache>
            </c:strRef>
          </c:tx>
          <c:spPr>
            <a:solidFill>
              <a:schemeClr val="accent5"/>
            </a:solidFill>
            <a:ln>
              <a:noFill/>
            </a:ln>
            <a:effectLst/>
          </c:spPr>
          <c:invertIfNegative val="0"/>
          <c:cat>
            <c:strRef>
              <c:f>Sheet1!$B$1:$D$1</c:f>
              <c:strCache>
                <c:ptCount val="3"/>
                <c:pt idx="0">
                  <c:v>Base</c:v>
                </c:pt>
                <c:pt idx="1">
                  <c:v>Male</c:v>
                </c:pt>
                <c:pt idx="2">
                  <c:v>Female</c:v>
                </c:pt>
              </c:strCache>
            </c:strRef>
          </c:cat>
          <c:val>
            <c:numRef>
              <c:f>Sheet1!$B$6:$D$6</c:f>
              <c:numCache>
                <c:formatCode>General</c:formatCode>
                <c:ptCount val="3"/>
              </c:numCache>
            </c:numRef>
          </c:val>
          <c:extLst>
            <c:ext xmlns:c16="http://schemas.microsoft.com/office/drawing/2014/chart" uri="{C3380CC4-5D6E-409C-BE32-E72D297353CC}">
              <c16:uniqueId val="{00000001-305D-469C-9552-E8A1CF29757C}"/>
            </c:ext>
          </c:extLst>
        </c:ser>
        <c:ser>
          <c:idx val="5"/>
          <c:order val="5"/>
          <c:tx>
            <c:strRef>
              <c:f>Sheet1!$A$7</c:f>
              <c:strCache>
                <c:ptCount val="1"/>
                <c:pt idx="0">
                  <c:v>Somewhat Disagree</c:v>
                </c:pt>
              </c:strCache>
            </c:strRef>
          </c:tx>
          <c:spPr>
            <a:solidFill>
              <a:schemeClr val="accent6"/>
            </a:solidFill>
            <a:ln>
              <a:noFill/>
            </a:ln>
            <a:effectLst/>
          </c:spPr>
          <c:invertIfNegative val="0"/>
          <c:cat>
            <c:strRef>
              <c:f>Sheet1!$B$1:$D$1</c:f>
              <c:strCache>
                <c:ptCount val="3"/>
                <c:pt idx="0">
                  <c:v>Base</c:v>
                </c:pt>
                <c:pt idx="1">
                  <c:v>Male</c:v>
                </c:pt>
                <c:pt idx="2">
                  <c:v>Female</c:v>
                </c:pt>
              </c:strCache>
            </c:strRef>
          </c:cat>
          <c:val>
            <c:numRef>
              <c:f>Sheet1!$B$7:$D$7</c:f>
              <c:numCache>
                <c:formatCode>0.0%</c:formatCode>
                <c:ptCount val="3"/>
                <c:pt idx="0">
                  <c:v>0.14599999999999999</c:v>
                </c:pt>
                <c:pt idx="1">
                  <c:v>0.13</c:v>
                </c:pt>
                <c:pt idx="2">
                  <c:v>0.16300000000000001</c:v>
                </c:pt>
              </c:numCache>
            </c:numRef>
          </c:val>
          <c:extLst>
            <c:ext xmlns:c16="http://schemas.microsoft.com/office/drawing/2014/chart" uri="{C3380CC4-5D6E-409C-BE32-E72D297353CC}">
              <c16:uniqueId val="{00000002-305D-469C-9552-E8A1CF29757C}"/>
            </c:ext>
          </c:extLst>
        </c:ser>
        <c:ser>
          <c:idx val="6"/>
          <c:order val="6"/>
          <c:tx>
            <c:strRef>
              <c:f>Sheet1!$A$8</c:f>
              <c:strCache>
                <c:ptCount val="1"/>
                <c:pt idx="0">
                  <c:v>Disagree</c:v>
                </c:pt>
              </c:strCache>
            </c:strRef>
          </c:tx>
          <c:spPr>
            <a:solidFill>
              <a:schemeClr val="accent1">
                <a:lumMod val="60000"/>
              </a:schemeClr>
            </a:solidFill>
            <a:ln>
              <a:noFill/>
            </a:ln>
            <a:effectLst/>
          </c:spPr>
          <c:invertIfNegative val="0"/>
          <c:cat>
            <c:strRef>
              <c:f>Sheet1!$B$1:$D$1</c:f>
              <c:strCache>
                <c:ptCount val="3"/>
                <c:pt idx="0">
                  <c:v>Base</c:v>
                </c:pt>
                <c:pt idx="1">
                  <c:v>Male</c:v>
                </c:pt>
                <c:pt idx="2">
                  <c:v>Female</c:v>
                </c:pt>
              </c:strCache>
            </c:strRef>
          </c:cat>
          <c:val>
            <c:numRef>
              <c:f>Sheet1!$B$8:$D$8</c:f>
              <c:numCache>
                <c:formatCode>0.0%</c:formatCode>
                <c:ptCount val="3"/>
                <c:pt idx="0">
                  <c:v>0.107</c:v>
                </c:pt>
                <c:pt idx="1">
                  <c:v>7.5999999999999998E-2</c:v>
                </c:pt>
                <c:pt idx="2">
                  <c:v>0.14000000000000001</c:v>
                </c:pt>
              </c:numCache>
            </c:numRef>
          </c:val>
          <c:extLst>
            <c:ext xmlns:c16="http://schemas.microsoft.com/office/drawing/2014/chart" uri="{C3380CC4-5D6E-409C-BE32-E72D297353CC}">
              <c16:uniqueId val="{00000003-305D-469C-9552-E8A1CF29757C}"/>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cat>
            <c:strRef>
              <c:f>Sheet1!$B$1:$D$1</c:f>
              <c:strCache>
                <c:ptCount val="3"/>
                <c:pt idx="0">
                  <c:v>Base</c:v>
                </c:pt>
                <c:pt idx="1">
                  <c:v>Male</c:v>
                </c:pt>
                <c:pt idx="2">
                  <c:v>Female</c:v>
                </c:pt>
              </c:strCache>
            </c:strRef>
          </c:cat>
          <c:val>
            <c:numRef>
              <c:f>Sheet1!$B$9:$D$9</c:f>
              <c:numCache>
                <c:formatCode>0.0%</c:formatCode>
                <c:ptCount val="3"/>
                <c:pt idx="0">
                  <c:v>0.124</c:v>
                </c:pt>
                <c:pt idx="1">
                  <c:v>0.12</c:v>
                </c:pt>
                <c:pt idx="2">
                  <c:v>0.128</c:v>
                </c:pt>
              </c:numCache>
            </c:numRef>
          </c:val>
          <c:extLst>
            <c:ext xmlns:c16="http://schemas.microsoft.com/office/drawing/2014/chart" uri="{C3380CC4-5D6E-409C-BE32-E72D297353CC}">
              <c16:uniqueId val="{00000004-305D-469C-9552-E8A1CF29757C}"/>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All Tables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Sheet1!$B$1:$L$1</c:f>
              <c:strCache>
                <c:ptCount val="11"/>
                <c:pt idx="0">
                  <c:v>Top 2</c:v>
                </c:pt>
                <c:pt idx="1">
                  <c:v>Top 2</c:v>
                </c:pt>
                <c:pt idx="2">
                  <c:v>Top 2</c:v>
                </c:pt>
                <c:pt idx="3">
                  <c:v>Top 2</c:v>
                </c:pt>
                <c:pt idx="4">
                  <c:v>Top 2</c:v>
                </c:pt>
                <c:pt idx="5">
                  <c:v>Top 2</c:v>
                </c:pt>
                <c:pt idx="6">
                  <c:v>Top 2</c:v>
                </c:pt>
                <c:pt idx="7">
                  <c:v>Top 2</c:v>
                </c:pt>
                <c:pt idx="8">
                  <c:v>Top 2</c:v>
                </c:pt>
                <c:pt idx="9">
                  <c:v>Top 2</c:v>
                </c:pt>
                <c:pt idx="10">
                  <c:v>Top 2</c:v>
                </c:pt>
              </c:strCache>
            </c:strRef>
          </c:cat>
          <c:val>
            <c:numRef>
              <c:f>Sheet1!$B$2:$L$2</c:f>
              <c:numCache>
                <c:formatCode>0.0%</c:formatCode>
                <c:ptCount val="11"/>
                <c:pt idx="0">
                  <c:v>0.39100000000000001</c:v>
                </c:pt>
                <c:pt idx="1">
                  <c:v>0.35899999999999999</c:v>
                </c:pt>
                <c:pt idx="2">
                  <c:v>0.35899999999999999</c:v>
                </c:pt>
                <c:pt idx="3">
                  <c:v>0.33700000000000002</c:v>
                </c:pt>
                <c:pt idx="4">
                  <c:v>0.315</c:v>
                </c:pt>
                <c:pt idx="5">
                  <c:v>0.29299999999999998</c:v>
                </c:pt>
                <c:pt idx="6">
                  <c:v>0.29299999999999998</c:v>
                </c:pt>
                <c:pt idx="7">
                  <c:v>0.27200000000000002</c:v>
                </c:pt>
                <c:pt idx="8">
                  <c:v>0.26100000000000001</c:v>
                </c:pt>
                <c:pt idx="9">
                  <c:v>0.23899999999999999</c:v>
                </c:pt>
                <c:pt idx="10">
                  <c:v>0.23899999999999999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Sheet1!$B$1:$L$1</c:f>
              <c:strCache>
                <c:ptCount val="11"/>
                <c:pt idx="0">
                  <c:v>Top 2</c:v>
                </c:pt>
                <c:pt idx="1">
                  <c:v>Top 2</c:v>
                </c:pt>
                <c:pt idx="2">
                  <c:v>Top 2</c:v>
                </c:pt>
                <c:pt idx="3">
                  <c:v>Top 2</c:v>
                </c:pt>
                <c:pt idx="4">
                  <c:v>Top 2</c:v>
                </c:pt>
                <c:pt idx="5">
                  <c:v>Top 2</c:v>
                </c:pt>
                <c:pt idx="6">
                  <c:v>Top 2</c:v>
                </c:pt>
                <c:pt idx="7">
                  <c:v>Top 2</c:v>
                </c:pt>
                <c:pt idx="8">
                  <c:v>Top 2</c:v>
                </c:pt>
                <c:pt idx="9">
                  <c:v>Top 2</c:v>
                </c:pt>
                <c:pt idx="10">
                  <c:v>Top 2</c:v>
                </c:pt>
              </c:strCache>
            </c:strRef>
          </c:cat>
          <c:val>
            <c:numRef>
              <c:f>Sheet1!$B$3:$L$3</c:f>
              <c:numCache>
                <c:formatCode>0.0%</c:formatCode>
                <c:ptCount val="11"/>
                <c:pt idx="0">
                  <c:v>0.19800000000000001</c:v>
                </c:pt>
                <c:pt idx="1">
                  <c:v>0.314</c:v>
                </c:pt>
                <c:pt idx="2">
                  <c:v>0.30199999999999999</c:v>
                </c:pt>
                <c:pt idx="3">
                  <c:v>0.314</c:v>
                </c:pt>
                <c:pt idx="4">
                  <c:v>0.29100000000000004</c:v>
                </c:pt>
                <c:pt idx="5">
                  <c:v>0.314</c:v>
                </c:pt>
                <c:pt idx="6">
                  <c:v>0.25600000000000001</c:v>
                </c:pt>
                <c:pt idx="7">
                  <c:v>0.25600000000000001</c:v>
                </c:pt>
                <c:pt idx="8">
                  <c:v>0.128</c:v>
                </c:pt>
                <c:pt idx="9">
                  <c:v>0.25600000000000001</c:v>
                </c:pt>
                <c:pt idx="10">
                  <c:v>0.37200000000000005</c:v>
                </c:pt>
              </c:numCache>
            </c:numRef>
          </c:val>
          <c:extLst>
            <c:ext xmlns:c16="http://schemas.microsoft.com/office/drawing/2014/chart" uri="{C3380CC4-5D6E-409C-BE32-E72D297353CC}">
              <c16:uniqueId val="{00000009-BFC2-4114-BAEF-B96057102DA9}"/>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make_series_from_grid_slices()
['Top 2']</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Male</c:v>
                </c:pt>
                <c:pt idx="1">
                  <c:v>Female</c:v>
                </c:pt>
                <c:pt idx="2">
                  <c:v>Male</c:v>
                </c:pt>
                <c:pt idx="3">
                  <c:v>Female</c:v>
                </c:pt>
              </c:strCache>
            </c:strRef>
          </c:cat>
          <c:val>
            <c:numRef>
              <c:f>Sheet1!$B$2:$E$2</c:f>
              <c:numCache>
                <c:formatCode>0%</c:formatCode>
                <c:ptCount val="4"/>
                <c:pt idx="0">
                  <c:v>0.26</c:v>
                </c:pt>
                <c:pt idx="1">
                  <c:v>0.13</c:v>
                </c:pt>
                <c:pt idx="2">
                  <c:v>0.34</c:v>
                </c:pt>
                <c:pt idx="3">
                  <c:v>0.31</c:v>
                </c:pt>
              </c:numCache>
            </c:numRef>
          </c:val>
          <c:extLst>
            <c:ext xmlns:c16="http://schemas.microsoft.com/office/drawing/2014/chart" uri="{C3380CC4-5D6E-409C-BE32-E72D297353CC}">
              <c16:uniqueId val="{00000000-C6A4-487B-AF76-0A4A442D300B}"/>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merge_series_by_label()
['It is a great company to work for. : Level of Agreement', 'The company makes excellent products.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Sheet1!$A$3</c:f>
              <c:strCache>
                <c:ptCount val="1"/>
                <c:pt idx="0">
                  <c:v>Top 2</c:v>
                </c:pt>
              </c:strCache>
            </c:strRef>
          </c:tx>
          <c:spPr>
            <a:solidFill>
              <a:schemeClr val="accent1"/>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Sheet1!$B$3:$E$3</c:f>
              <c:numCache>
                <c:formatCode>0%</c:formatCode>
                <c:ptCount val="4"/>
                <c:pt idx="0">
                  <c:v>0.26</c:v>
                </c:pt>
                <c:pt idx="1">
                  <c:v>0.13</c:v>
                </c:pt>
                <c:pt idx="2">
                  <c:v>0.34</c:v>
                </c:pt>
                <c:pt idx="3">
                  <c:v>0.31</c:v>
                </c:pt>
              </c:numCache>
            </c:numRef>
          </c:val>
          <c:extLst>
            <c:ext xmlns:c16="http://schemas.microsoft.com/office/drawing/2014/chart" uri="{C3380CC4-5D6E-409C-BE32-E72D297353CC}">
              <c16:uniqueId val="{00000000-C6A4-487B-AF76-0A4A442D300B}"/>
            </c:ext>
          </c:extLst>
        </c:ser>
        <c:ser>
          <c:idx val="1"/>
          <c:order val="1"/>
          <c:tx>
            <c:strRef>
              <c:f>Sheet1!$A$4</c:f>
              <c:strCache>
                <c:ptCount val="1"/>
                <c:pt idx="0">
                  <c:v>Bottom 2</c:v>
                </c:pt>
              </c:strCache>
            </c:strRef>
          </c:tx>
          <c:spPr>
            <a:solidFill>
              <a:schemeClr val="accent2"/>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Sheet1!$B$4:$E$4</c:f>
              <c:numCache>
                <c:formatCode>0%</c:formatCode>
                <c:ptCount val="4"/>
                <c:pt idx="0">
                  <c:v>0.18</c:v>
                </c:pt>
                <c:pt idx="1">
                  <c:v>0.4</c:v>
                </c:pt>
                <c:pt idx="2">
                  <c:v>0.2</c:v>
                </c:pt>
                <c:pt idx="3">
                  <c:v>0.27</c:v>
                </c:pt>
              </c:numCache>
            </c:numRef>
          </c:val>
          <c:extLst>
            <c:ext xmlns:c16="http://schemas.microsoft.com/office/drawing/2014/chart" uri="{C3380CC4-5D6E-409C-BE32-E72D297353CC}">
              <c16:uniqueId val="{00000000-7BDC-4C20-93EC-93994B45B343}"/>
            </c:ext>
          </c:extLst>
        </c:ser>
        <c:ser>
          <c:idx val="2"/>
          <c:order val="2"/>
          <c:tx>
            <c:strRef>
              <c:f>Sheet1!$A$5</c:f>
              <c:strCache>
                <c:ptCount val="1"/>
                <c:pt idx="0">
                  <c:v>Strongly Agree</c:v>
                </c:pt>
              </c:strCache>
            </c:strRef>
          </c:tx>
          <c:spPr>
            <a:solidFill>
              <a:schemeClr val="accent3"/>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Sheet1!$B$5:$E$5</c:f>
              <c:numCache>
                <c:formatCode>0%</c:formatCode>
                <c:ptCount val="4"/>
                <c:pt idx="0">
                  <c:v>0.15</c:v>
                </c:pt>
                <c:pt idx="1">
                  <c:v>0.06</c:v>
                </c:pt>
                <c:pt idx="2">
                  <c:v>0.2</c:v>
                </c:pt>
                <c:pt idx="3">
                  <c:v>0.14000000000000001</c:v>
                </c:pt>
              </c:numCache>
            </c:numRef>
          </c:val>
          <c:extLst>
            <c:ext xmlns:c16="http://schemas.microsoft.com/office/drawing/2014/chart" uri="{C3380CC4-5D6E-409C-BE32-E72D297353CC}">
              <c16:uniqueId val="{00000001-7BDC-4C20-93EC-93994B45B343}"/>
            </c:ext>
          </c:extLst>
        </c:ser>
        <c:ser>
          <c:idx val="3"/>
          <c:order val="3"/>
          <c:tx>
            <c:strRef>
              <c:f>Sheet1!$A$6</c:f>
              <c:strCache>
                <c:ptCount val="1"/>
                <c:pt idx="0">
                  <c:v>Agree</c:v>
                </c:pt>
              </c:strCache>
            </c:strRef>
          </c:tx>
          <c:spPr>
            <a:solidFill>
              <a:schemeClr val="accent4"/>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Sheet1!$B$6:$E$6</c:f>
              <c:numCache>
                <c:formatCode>0%</c:formatCode>
                <c:ptCount val="4"/>
                <c:pt idx="0">
                  <c:v>0.11</c:v>
                </c:pt>
                <c:pt idx="1">
                  <c:v>7.0000000000000007E-2</c:v>
                </c:pt>
                <c:pt idx="2">
                  <c:v>0.14000000000000001</c:v>
                </c:pt>
                <c:pt idx="3">
                  <c:v>0.17</c:v>
                </c:pt>
              </c:numCache>
            </c:numRef>
          </c:val>
          <c:extLst>
            <c:ext xmlns:c16="http://schemas.microsoft.com/office/drawing/2014/chart" uri="{C3380CC4-5D6E-409C-BE32-E72D297353CC}">
              <c16:uniqueId val="{00000002-7BDC-4C20-93EC-93994B45B343}"/>
            </c:ext>
          </c:extLst>
        </c:ser>
        <c:ser>
          <c:idx val="4"/>
          <c:order val="4"/>
          <c:tx>
            <c:strRef>
              <c:f>Sheet1!$A$7</c:f>
              <c:strCache>
                <c:ptCount val="1"/>
                <c:pt idx="0">
                  <c:v>Somewhat Agree</c:v>
                </c:pt>
              </c:strCache>
            </c:strRef>
          </c:tx>
          <c:spPr>
            <a:solidFill>
              <a:schemeClr val="accent5"/>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Sheet1!$B$7:$E$7</c:f>
              <c:numCache>
                <c:formatCode>0%</c:formatCode>
                <c:ptCount val="4"/>
                <c:pt idx="0">
                  <c:v>0.16</c:v>
                </c:pt>
                <c:pt idx="1">
                  <c:v>0.17</c:v>
                </c:pt>
                <c:pt idx="2">
                  <c:v>0.16</c:v>
                </c:pt>
                <c:pt idx="3">
                  <c:v>0.1</c:v>
                </c:pt>
              </c:numCache>
            </c:numRef>
          </c:val>
          <c:extLst>
            <c:ext xmlns:c16="http://schemas.microsoft.com/office/drawing/2014/chart" uri="{C3380CC4-5D6E-409C-BE32-E72D297353CC}">
              <c16:uniqueId val="{00000003-7BDC-4C20-93EC-93994B45B343}"/>
            </c:ext>
          </c:extLst>
        </c:ser>
        <c:ser>
          <c:idx val="5"/>
          <c:order val="5"/>
          <c:tx>
            <c:strRef>
              <c:f>Sheet1!$A$8</c:f>
              <c:strCache>
                <c:ptCount val="1"/>
                <c:pt idx="0">
                  <c:v>Neither Disagree nor Agree</c:v>
                </c:pt>
              </c:strCache>
            </c:strRef>
          </c:tx>
          <c:spPr>
            <a:solidFill>
              <a:schemeClr val="accent6"/>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Sheet1!$B$8:$E$8</c:f>
              <c:numCache>
                <c:formatCode>0%</c:formatCode>
                <c:ptCount val="4"/>
                <c:pt idx="0">
                  <c:v>0.21</c:v>
                </c:pt>
                <c:pt idx="1">
                  <c:v>0.1</c:v>
                </c:pt>
                <c:pt idx="2">
                  <c:v>0.17</c:v>
                </c:pt>
                <c:pt idx="3">
                  <c:v>0.15</c:v>
                </c:pt>
              </c:numCache>
            </c:numRef>
          </c:val>
          <c:extLst>
            <c:ext xmlns:c16="http://schemas.microsoft.com/office/drawing/2014/chart" uri="{C3380CC4-5D6E-409C-BE32-E72D297353CC}">
              <c16:uniqueId val="{00000004-7BDC-4C20-93EC-93994B45B343}"/>
            </c:ext>
          </c:extLst>
        </c:ser>
        <c:ser>
          <c:idx val="6"/>
          <c:order val="6"/>
          <c:tx>
            <c:strRef>
              <c:f>Sheet1!$A$9</c:f>
              <c:strCache>
                <c:ptCount val="1"/>
                <c:pt idx="0">
                  <c:v>Somewhat Disagree</c:v>
                </c:pt>
              </c:strCache>
            </c:strRef>
          </c:tx>
          <c:spPr>
            <a:solidFill>
              <a:schemeClr val="accent1">
                <a:lumMod val="60000"/>
              </a:schemeClr>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Sheet1!$B$9:$E$9</c:f>
              <c:numCache>
                <c:formatCode>0%</c:formatCode>
                <c:ptCount val="4"/>
                <c:pt idx="0">
                  <c:v>0.18</c:v>
                </c:pt>
                <c:pt idx="1">
                  <c:v>0.2</c:v>
                </c:pt>
                <c:pt idx="2">
                  <c:v>0.13</c:v>
                </c:pt>
                <c:pt idx="3">
                  <c:v>0.16</c:v>
                </c:pt>
              </c:numCache>
            </c:numRef>
          </c:val>
          <c:extLst>
            <c:ext xmlns:c16="http://schemas.microsoft.com/office/drawing/2014/chart" uri="{C3380CC4-5D6E-409C-BE32-E72D297353CC}">
              <c16:uniqueId val="{00000005-7BDC-4C20-93EC-93994B45B343}"/>
            </c:ext>
          </c:extLst>
        </c:ser>
        <c:ser>
          <c:idx val="7"/>
          <c:order val="7"/>
          <c:tx>
            <c:strRef>
              <c:f>Sheet1!$A$10</c:f>
              <c:strCache>
                <c:ptCount val="1"/>
                <c:pt idx="0">
                  <c:v>Disagree</c:v>
                </c:pt>
              </c:strCache>
            </c:strRef>
          </c:tx>
          <c:spPr>
            <a:solidFill>
              <a:schemeClr val="accent2">
                <a:lumMod val="60000"/>
              </a:schemeClr>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Sheet1!$B$10:$E$10</c:f>
              <c:numCache>
                <c:formatCode>0%</c:formatCode>
                <c:ptCount val="4"/>
                <c:pt idx="0">
                  <c:v>0.09</c:v>
                </c:pt>
                <c:pt idx="1">
                  <c:v>0.19</c:v>
                </c:pt>
                <c:pt idx="2">
                  <c:v>0.08</c:v>
                </c:pt>
                <c:pt idx="3">
                  <c:v>0.14000000000000001</c:v>
                </c:pt>
              </c:numCache>
            </c:numRef>
          </c:val>
          <c:extLst>
            <c:ext xmlns:c16="http://schemas.microsoft.com/office/drawing/2014/chart" uri="{C3380CC4-5D6E-409C-BE32-E72D297353CC}">
              <c16:uniqueId val="{00000006-7BDC-4C20-93EC-93994B45B343}"/>
            </c:ext>
          </c:extLst>
        </c:ser>
        <c:ser>
          <c:idx val="8"/>
          <c:order val="8"/>
          <c:tx>
            <c:strRef>
              <c:f>Sheet1!$A$11</c:f>
              <c:strCache>
                <c:ptCount val="1"/>
                <c:pt idx="0">
                  <c:v>Strongly Disagree</c:v>
                </c:pt>
              </c:strCache>
            </c:strRef>
          </c:tx>
          <c:spPr>
            <a:solidFill>
              <a:schemeClr val="accent3">
                <a:lumMod val="60000"/>
              </a:schemeClr>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Sheet1!$B$11:$E$11</c:f>
              <c:numCache>
                <c:formatCode>0%</c:formatCode>
                <c:ptCount val="4"/>
                <c:pt idx="0">
                  <c:v>0.1</c:v>
                </c:pt>
                <c:pt idx="1">
                  <c:v>0.21</c:v>
                </c:pt>
                <c:pt idx="2">
                  <c:v>0.12</c:v>
                </c:pt>
                <c:pt idx="3">
                  <c:v>0.13</c:v>
                </c:pt>
              </c:numCache>
            </c:numRef>
          </c:val>
          <c:extLst>
            <c:ext xmlns:c16="http://schemas.microsoft.com/office/drawing/2014/chart" uri="{C3380CC4-5D6E-409C-BE32-E72D297353CC}">
              <c16:uniqueId val="{00000007-7BDC-4C20-93EC-93994B45B343}"/>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merge_categories_by_label()
['It is a great company to work for. : Level of Agreement', 'The company makes excellent products.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Sheet1!$A$2:$B$2</c:f>
              <c:strCache>
                <c:ptCount val="2"/>
                <c:pt idx="0">
                  <c:v>It is a great company to work for. : Level of Agreement</c:v>
                </c:pt>
                <c:pt idx="1">
                  <c:v>Male</c:v>
                </c:pt>
              </c:strCache>
            </c:strRef>
          </c:tx>
          <c:spPr>
            <a:solidFill>
              <a:schemeClr val="accent1"/>
            </a:solidFill>
            <a:ln>
              <a:noFill/>
            </a:ln>
            <a:effectLst/>
          </c:spPr>
          <c:invertIfNegative val="0"/>
          <c:cat>
            <c:strRef>
              <c:f>Sheet1!$C$1:$K$1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Sheet1!$C$2:$K$2</c:f>
              <c:numCache>
                <c:formatCode>0%</c:formatCode>
                <c:ptCount val="9"/>
                <c:pt idx="0">
                  <c:v>0.26</c:v>
                </c:pt>
                <c:pt idx="1">
                  <c:v>0.18</c:v>
                </c:pt>
                <c:pt idx="2">
                  <c:v>0.15</c:v>
                </c:pt>
                <c:pt idx="3">
                  <c:v>0.11</c:v>
                </c:pt>
                <c:pt idx="4">
                  <c:v>0.16</c:v>
                </c:pt>
                <c:pt idx="5">
                  <c:v>0.21</c:v>
                </c:pt>
                <c:pt idx="6">
                  <c:v>0.18</c:v>
                </c:pt>
                <c:pt idx="7">
                  <c:v>0.09</c:v>
                </c:pt>
                <c:pt idx="8">
                  <c:v>0.1</c:v>
                </c:pt>
              </c:numCache>
            </c:numRef>
          </c:val>
          <c:extLst>
            <c:ext xmlns:c16="http://schemas.microsoft.com/office/drawing/2014/chart" uri="{C3380CC4-5D6E-409C-BE32-E72D297353CC}">
              <c16:uniqueId val="{00000000-C6A4-487B-AF76-0A4A442D300B}"/>
            </c:ext>
          </c:extLst>
        </c:ser>
        <c:ser>
          <c:idx val="1"/>
          <c:order val="1"/>
          <c:tx>
            <c:strRef>
              <c:f>Sheet1!$A$3:$B$3</c:f>
              <c:strCache>
                <c:ptCount val="2"/>
                <c:pt idx="0">
                  <c:v>It is a great company to work for. : Level of Agreement</c:v>
                </c:pt>
                <c:pt idx="1">
                  <c:v>Female</c:v>
                </c:pt>
              </c:strCache>
            </c:strRef>
          </c:tx>
          <c:spPr>
            <a:solidFill>
              <a:schemeClr val="accent2"/>
            </a:solidFill>
            <a:ln>
              <a:noFill/>
            </a:ln>
            <a:effectLst/>
          </c:spPr>
          <c:invertIfNegative val="0"/>
          <c:cat>
            <c:strRef>
              <c:f>Sheet1!$C$1:$K$1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Sheet1!$C$3:$K$3</c:f>
              <c:numCache>
                <c:formatCode>0%</c:formatCode>
                <c:ptCount val="9"/>
                <c:pt idx="0">
                  <c:v>0.13</c:v>
                </c:pt>
                <c:pt idx="1">
                  <c:v>0.4</c:v>
                </c:pt>
                <c:pt idx="2">
                  <c:v>0.06</c:v>
                </c:pt>
                <c:pt idx="3">
                  <c:v>7.0000000000000007E-2</c:v>
                </c:pt>
                <c:pt idx="4">
                  <c:v>0.17</c:v>
                </c:pt>
                <c:pt idx="5">
                  <c:v>0.1</c:v>
                </c:pt>
                <c:pt idx="6">
                  <c:v>0.2</c:v>
                </c:pt>
                <c:pt idx="7">
                  <c:v>0.19</c:v>
                </c:pt>
                <c:pt idx="8">
                  <c:v>0.21</c:v>
                </c:pt>
              </c:numCache>
            </c:numRef>
          </c:val>
          <c:extLst>
            <c:ext xmlns:c16="http://schemas.microsoft.com/office/drawing/2014/chart" uri="{C3380CC4-5D6E-409C-BE32-E72D297353CC}">
              <c16:uniqueId val="{00000000-7BDC-4C20-93EC-93994B45B343}"/>
            </c:ext>
          </c:extLst>
        </c:ser>
        <c:ser>
          <c:idx val="2"/>
          <c:order val="2"/>
          <c:tx>
            <c:strRef>
              <c:f>Sheet1!$A$4:$B$4</c:f>
              <c:strCache>
                <c:ptCount val="2"/>
                <c:pt idx="0">
                  <c:v>The company makes excellent products. : Level of Agreement</c:v>
                </c:pt>
                <c:pt idx="1">
                  <c:v>Male</c:v>
                </c:pt>
              </c:strCache>
            </c:strRef>
          </c:tx>
          <c:spPr>
            <a:solidFill>
              <a:schemeClr val="accent3"/>
            </a:solidFill>
            <a:ln>
              <a:noFill/>
            </a:ln>
            <a:effectLst/>
          </c:spPr>
          <c:invertIfNegative val="0"/>
          <c:cat>
            <c:strRef>
              <c:f>Sheet1!$C$1:$K$1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Sheet1!$C$4:$K$4</c:f>
              <c:numCache>
                <c:formatCode>0%</c:formatCode>
                <c:ptCount val="9"/>
                <c:pt idx="0">
                  <c:v>0.34</c:v>
                </c:pt>
                <c:pt idx="1">
                  <c:v>0.2</c:v>
                </c:pt>
                <c:pt idx="2">
                  <c:v>0.2</c:v>
                </c:pt>
                <c:pt idx="3">
                  <c:v>0.14000000000000001</c:v>
                </c:pt>
                <c:pt idx="4">
                  <c:v>0.16</c:v>
                </c:pt>
                <c:pt idx="5">
                  <c:v>0.17</c:v>
                </c:pt>
                <c:pt idx="6">
                  <c:v>0.13</c:v>
                </c:pt>
                <c:pt idx="7">
                  <c:v>0.08</c:v>
                </c:pt>
                <c:pt idx="8">
                  <c:v>0.12</c:v>
                </c:pt>
              </c:numCache>
            </c:numRef>
          </c:val>
          <c:extLst>
            <c:ext xmlns:c16="http://schemas.microsoft.com/office/drawing/2014/chart" uri="{C3380CC4-5D6E-409C-BE32-E72D297353CC}">
              <c16:uniqueId val="{00000001-7BDC-4C20-93EC-93994B45B343}"/>
            </c:ext>
          </c:extLst>
        </c:ser>
        <c:ser>
          <c:idx val="3"/>
          <c:order val="3"/>
          <c:tx>
            <c:strRef>
              <c:f>Sheet1!$A$5:$B$5</c:f>
              <c:strCache>
                <c:ptCount val="2"/>
                <c:pt idx="0">
                  <c:v>The company makes excellent products. : Level of Agreement</c:v>
                </c:pt>
                <c:pt idx="1">
                  <c:v>Female</c:v>
                </c:pt>
              </c:strCache>
            </c:strRef>
          </c:tx>
          <c:spPr>
            <a:solidFill>
              <a:schemeClr val="accent4"/>
            </a:solidFill>
            <a:ln>
              <a:noFill/>
            </a:ln>
            <a:effectLst/>
          </c:spPr>
          <c:invertIfNegative val="0"/>
          <c:cat>
            <c:strRef>
              <c:f>Sheet1!$C$1:$K$1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Sheet1!$C$5:$K$5</c:f>
              <c:numCache>
                <c:formatCode>0%</c:formatCode>
                <c:ptCount val="9"/>
                <c:pt idx="0">
                  <c:v>0.31</c:v>
                </c:pt>
                <c:pt idx="1">
                  <c:v>0.27</c:v>
                </c:pt>
                <c:pt idx="2">
                  <c:v>0.14000000000000001</c:v>
                </c:pt>
                <c:pt idx="3">
                  <c:v>0.17</c:v>
                </c:pt>
                <c:pt idx="4">
                  <c:v>0.1</c:v>
                </c:pt>
                <c:pt idx="5">
                  <c:v>0.15</c:v>
                </c:pt>
                <c:pt idx="6">
                  <c:v>0.16</c:v>
                </c:pt>
                <c:pt idx="7">
                  <c:v>0.14000000000000001</c:v>
                </c:pt>
                <c:pt idx="8">
                  <c:v>0.13</c:v>
                </c:pt>
              </c:numCache>
            </c:numRef>
          </c:val>
          <c:extLst>
            <c:ext xmlns:c16="http://schemas.microsoft.com/office/drawing/2014/chart" uri="{C3380CC4-5D6E-409C-BE32-E72D297353CC}">
              <c16:uniqueId val="{00000002-7BDC-4C20-93EC-93994B45B343}"/>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tr.get_category_labels() with manual formatting {0.TopMember.Label} (n = {0[0].Value})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cat>
            <c:strRef>
              <c:f>Sheet1!$B$1:$C$1</c:f>
              <c:strCache>
                <c:ptCount val="2"/>
                <c:pt idx="0">
                  <c:v>Male (n = 92)</c:v>
                </c:pt>
                <c:pt idx="1">
                  <c:v>Female (n = 86)</c:v>
                </c:pt>
              </c:strCache>
            </c:strRef>
          </c:cat>
          <c:val>
            <c:numRef>
              <c:f>Sheet1!$B$2:$C$2</c:f>
              <c:numCache>
                <c:formatCode>0.00</c:formatCode>
                <c:ptCount val="2"/>
                <c:pt idx="0">
                  <c:v>0.18</c:v>
                </c:pt>
                <c:pt idx="1">
                  <c:v>-0.71</c:v>
                </c:pt>
              </c:numCache>
            </c:numRef>
          </c:val>
          <c:extLst>
            <c:ext xmlns:c16="http://schemas.microsoft.com/office/drawing/2014/chart" uri="{C3380CC4-5D6E-409C-BE32-E72D297353CC}">
              <c16:uniqueId val="{00000000-38F2-4618-825E-02789085842A}"/>
            </c:ext>
          </c:extLst>
        </c:ser>
        <c:ser>
          <c:idx val="1"/>
          <c:order val="1"/>
          <c:tx>
            <c:strRef>
              <c:f>Sheet1!$A$3</c:f>
              <c:strCache>
                <c:ptCount val="1"/>
                <c:pt idx="0">
                  <c:v>Top 2</c:v>
                </c:pt>
              </c:strCache>
            </c:strRef>
          </c:tx>
          <c:spPr>
            <a:solidFill>
              <a:schemeClr val="accent2"/>
            </a:solidFill>
            <a:ln>
              <a:noFill/>
            </a:ln>
            <a:effectLst/>
          </c:spPr>
          <c:invertIfNegative val="0"/>
          <c:cat>
            <c:strRef>
              <c:f>Sheet1!$B$1:$C$1</c:f>
              <c:strCache>
                <c:ptCount val="2"/>
                <c:pt idx="0">
                  <c:v>Male (n = 92)</c:v>
                </c:pt>
                <c:pt idx="1">
                  <c:v>Female (n = 86)</c:v>
                </c:pt>
              </c:strCache>
            </c:strRef>
          </c:cat>
          <c:val>
            <c:numRef>
              <c:f>Sheet1!$B$3:$C$3</c:f>
              <c:numCache>
                <c:formatCode>0.0%</c:formatCode>
                <c:ptCount val="2"/>
                <c:pt idx="0">
                  <c:v>0.26100000000000001</c:v>
                </c:pt>
                <c:pt idx="1">
                  <c:v>0.128</c:v>
                </c:pt>
              </c:numCache>
            </c:numRef>
          </c:val>
          <c:extLst>
            <c:ext xmlns:c16="http://schemas.microsoft.com/office/drawing/2014/chart" uri="{C3380CC4-5D6E-409C-BE32-E72D297353CC}">
              <c16:uniqueId val="{00000001-38F2-4618-825E-02789085842A}"/>
            </c:ext>
          </c:extLst>
        </c:ser>
        <c:ser>
          <c:idx val="2"/>
          <c:order val="2"/>
          <c:tx>
            <c:strRef>
              <c:f>Sheet1!$A$4</c:f>
              <c:strCache>
                <c:ptCount val="1"/>
                <c:pt idx="0">
                  <c:v>Bottom 2</c:v>
                </c:pt>
              </c:strCache>
            </c:strRef>
          </c:tx>
          <c:spPr>
            <a:solidFill>
              <a:schemeClr val="accent3"/>
            </a:solidFill>
            <a:ln>
              <a:noFill/>
            </a:ln>
            <a:effectLst/>
          </c:spPr>
          <c:invertIfNegative val="0"/>
          <c:cat>
            <c:strRef>
              <c:f>Sheet1!$B$1:$C$1</c:f>
              <c:strCache>
                <c:ptCount val="2"/>
                <c:pt idx="0">
                  <c:v>Male (n = 92)</c:v>
                </c:pt>
                <c:pt idx="1">
                  <c:v>Female (n = 86)</c:v>
                </c:pt>
              </c:strCache>
            </c:strRef>
          </c:cat>
          <c:val>
            <c:numRef>
              <c:f>Sheet1!$B$4:$C$4</c:f>
              <c:numCache>
                <c:formatCode>0.0%</c:formatCode>
                <c:ptCount val="2"/>
                <c:pt idx="0">
                  <c:v>0.185</c:v>
                </c:pt>
                <c:pt idx="1">
                  <c:v>0.39500000000000002</c:v>
                </c:pt>
              </c:numCache>
            </c:numRef>
          </c:val>
          <c:extLst>
            <c:ext xmlns:c16="http://schemas.microsoft.com/office/drawing/2014/chart" uri="{C3380CC4-5D6E-409C-BE32-E72D297353CC}">
              <c16:uniqueId val="{00000002-38F2-4618-825E-02789085842A}"/>
            </c:ext>
          </c:extLst>
        </c:ser>
        <c:ser>
          <c:idx val="3"/>
          <c:order val="3"/>
          <c:tx>
            <c:strRef>
              <c:f>Sheet1!$A$5</c:f>
              <c:strCache>
                <c:ptCount val="1"/>
                <c:pt idx="0">
                  <c:v>Strongly Agree</c:v>
                </c:pt>
              </c:strCache>
            </c:strRef>
          </c:tx>
          <c:spPr>
            <a:solidFill>
              <a:schemeClr val="accent4"/>
            </a:solidFill>
            <a:ln>
              <a:noFill/>
            </a:ln>
            <a:effectLst/>
          </c:spPr>
          <c:invertIfNegative val="0"/>
          <c:cat>
            <c:strRef>
              <c:f>Sheet1!$B$1:$C$1</c:f>
              <c:strCache>
                <c:ptCount val="2"/>
                <c:pt idx="0">
                  <c:v>Male (n = 92)</c:v>
                </c:pt>
                <c:pt idx="1">
                  <c:v>Female (n = 86)</c:v>
                </c:pt>
              </c:strCache>
            </c:strRef>
          </c:cat>
          <c:val>
            <c:numRef>
              <c:f>Sheet1!$B$5:$C$5</c:f>
              <c:numCache>
                <c:formatCode>0.0%</c:formatCode>
                <c:ptCount val="2"/>
                <c:pt idx="0">
                  <c:v>0.152</c:v>
                </c:pt>
                <c:pt idx="1">
                  <c:v>5.7999999999999996E-2</c:v>
                </c:pt>
              </c:numCache>
            </c:numRef>
          </c:val>
          <c:extLst>
            <c:ext xmlns:c16="http://schemas.microsoft.com/office/drawing/2014/chart" uri="{C3380CC4-5D6E-409C-BE32-E72D297353CC}">
              <c16:uniqueId val="{00000003-38F2-4618-825E-02789085842A}"/>
            </c:ext>
          </c:extLst>
        </c:ser>
        <c:ser>
          <c:idx val="4"/>
          <c:order val="4"/>
          <c:tx>
            <c:strRef>
              <c:f>Sheet1!$A$6</c:f>
              <c:strCache>
                <c:ptCount val="1"/>
                <c:pt idx="0">
                  <c:v>Agree</c:v>
                </c:pt>
              </c:strCache>
            </c:strRef>
          </c:tx>
          <c:spPr>
            <a:solidFill>
              <a:schemeClr val="accent5"/>
            </a:solidFill>
            <a:ln>
              <a:noFill/>
            </a:ln>
            <a:effectLst/>
          </c:spPr>
          <c:invertIfNegative val="0"/>
          <c:cat>
            <c:strRef>
              <c:f>Sheet1!$B$1:$C$1</c:f>
              <c:strCache>
                <c:ptCount val="2"/>
                <c:pt idx="0">
                  <c:v>Male (n = 92)</c:v>
                </c:pt>
                <c:pt idx="1">
                  <c:v>Female (n = 86)</c:v>
                </c:pt>
              </c:strCache>
            </c:strRef>
          </c:cat>
          <c:val>
            <c:numRef>
              <c:f>Sheet1!$B$6:$C$6</c:f>
              <c:numCache>
                <c:formatCode>0.0%</c:formatCode>
                <c:ptCount val="2"/>
                <c:pt idx="0">
                  <c:v>0.109</c:v>
                </c:pt>
                <c:pt idx="1">
                  <c:v>7.0000000000000007E-2</c:v>
                </c:pt>
              </c:numCache>
            </c:numRef>
          </c:val>
          <c:extLst>
            <c:ext xmlns:c16="http://schemas.microsoft.com/office/drawing/2014/chart" uri="{C3380CC4-5D6E-409C-BE32-E72D297353CC}">
              <c16:uniqueId val="{00000004-38F2-4618-825E-02789085842A}"/>
            </c:ext>
          </c:extLst>
        </c:ser>
        <c:ser>
          <c:idx val="5"/>
          <c:order val="5"/>
          <c:tx>
            <c:strRef>
              <c:f>Sheet1!$A$7</c:f>
              <c:strCache>
                <c:ptCount val="1"/>
                <c:pt idx="0">
                  <c:v>Somewhat Agree</c:v>
                </c:pt>
              </c:strCache>
            </c:strRef>
          </c:tx>
          <c:spPr>
            <a:solidFill>
              <a:schemeClr val="accent6"/>
            </a:solidFill>
            <a:ln>
              <a:noFill/>
            </a:ln>
            <a:effectLst/>
          </c:spPr>
          <c:invertIfNegative val="0"/>
          <c:cat>
            <c:strRef>
              <c:f>Sheet1!$B$1:$C$1</c:f>
              <c:strCache>
                <c:ptCount val="2"/>
                <c:pt idx="0">
                  <c:v>Male (n = 92)</c:v>
                </c:pt>
                <c:pt idx="1">
                  <c:v>Female (n = 86)</c:v>
                </c:pt>
              </c:strCache>
            </c:strRef>
          </c:cat>
          <c:val>
            <c:numRef>
              <c:f>Sheet1!$B$7:$C$7</c:f>
              <c:numCache>
                <c:formatCode>0.0%</c:formatCode>
                <c:ptCount val="2"/>
                <c:pt idx="0">
                  <c:v>0.16300000000000001</c:v>
                </c:pt>
                <c:pt idx="1">
                  <c:v>0.17399999999999999</c:v>
                </c:pt>
              </c:numCache>
            </c:numRef>
          </c:val>
          <c:extLst>
            <c:ext xmlns:c16="http://schemas.microsoft.com/office/drawing/2014/chart" uri="{C3380CC4-5D6E-409C-BE32-E72D297353CC}">
              <c16:uniqueId val="{00000005-38F2-4618-825E-02789085842A}"/>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cat>
            <c:strRef>
              <c:f>Sheet1!$B$1:$C$1</c:f>
              <c:strCache>
                <c:ptCount val="2"/>
                <c:pt idx="0">
                  <c:v>Male (n = 92)</c:v>
                </c:pt>
                <c:pt idx="1">
                  <c:v>Female (n = 86)</c:v>
                </c:pt>
              </c:strCache>
            </c:strRef>
          </c:cat>
          <c:val>
            <c:numRef>
              <c:f>Sheet1!$B$8:$C$8</c:f>
              <c:numCache>
                <c:formatCode>0.0%</c:formatCode>
                <c:ptCount val="2"/>
                <c:pt idx="0">
                  <c:v>0.20699999999999999</c:v>
                </c:pt>
                <c:pt idx="1">
                  <c:v>0.105</c:v>
                </c:pt>
              </c:numCache>
            </c:numRef>
          </c:val>
          <c:extLst>
            <c:ext xmlns:c16="http://schemas.microsoft.com/office/drawing/2014/chart" uri="{C3380CC4-5D6E-409C-BE32-E72D297353CC}">
              <c16:uniqueId val="{00000006-38F2-4618-825E-02789085842A}"/>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cat>
            <c:strRef>
              <c:f>Sheet1!$B$1:$C$1</c:f>
              <c:strCache>
                <c:ptCount val="2"/>
                <c:pt idx="0">
                  <c:v>Male (n = 92)</c:v>
                </c:pt>
                <c:pt idx="1">
                  <c:v>Female (n = 86)</c:v>
                </c:pt>
              </c:strCache>
            </c:strRef>
          </c:cat>
          <c:val>
            <c:numRef>
              <c:f>Sheet1!$B$9:$C$9</c:f>
              <c:numCache>
                <c:formatCode>0.0%</c:formatCode>
                <c:ptCount val="2"/>
                <c:pt idx="0">
                  <c:v>0.185</c:v>
                </c:pt>
                <c:pt idx="1">
                  <c:v>0.19800000000000001</c:v>
                </c:pt>
              </c:numCache>
            </c:numRef>
          </c:val>
          <c:extLst>
            <c:ext xmlns:c16="http://schemas.microsoft.com/office/drawing/2014/chart" uri="{C3380CC4-5D6E-409C-BE32-E72D297353CC}">
              <c16:uniqueId val="{00000007-38F2-4618-825E-02789085842A}"/>
            </c:ext>
          </c:extLst>
        </c:ser>
        <c:ser>
          <c:idx val="8"/>
          <c:order val="8"/>
          <c:tx>
            <c:strRef>
              <c:f>Sheet1!$A$10</c:f>
              <c:strCache>
                <c:ptCount val="1"/>
                <c:pt idx="0">
                  <c:v>Disagree</c:v>
                </c:pt>
              </c:strCache>
            </c:strRef>
          </c:tx>
          <c:spPr>
            <a:solidFill>
              <a:schemeClr val="accent3">
                <a:lumMod val="60000"/>
              </a:schemeClr>
            </a:solidFill>
            <a:ln>
              <a:noFill/>
            </a:ln>
            <a:effectLst/>
          </c:spPr>
          <c:invertIfNegative val="0"/>
          <c:cat>
            <c:strRef>
              <c:f>Sheet1!$B$1:$C$1</c:f>
              <c:strCache>
                <c:ptCount val="2"/>
                <c:pt idx="0">
                  <c:v>Male (n = 92)</c:v>
                </c:pt>
                <c:pt idx="1">
                  <c:v>Female (n = 86)</c:v>
                </c:pt>
              </c:strCache>
            </c:strRef>
          </c:cat>
          <c:val>
            <c:numRef>
              <c:f>Sheet1!$B$10:$C$10</c:f>
              <c:numCache>
                <c:formatCode>0.0%</c:formatCode>
                <c:ptCount val="2"/>
                <c:pt idx="0">
                  <c:v>8.6999999999999994E-2</c:v>
                </c:pt>
                <c:pt idx="1">
                  <c:v>0.18600000000000003</c:v>
                </c:pt>
              </c:numCache>
            </c:numRef>
          </c:val>
          <c:extLst>
            <c:ext xmlns:c16="http://schemas.microsoft.com/office/drawing/2014/chart" uri="{C3380CC4-5D6E-409C-BE32-E72D297353CC}">
              <c16:uniqueId val="{00000008-38F2-4618-825E-02789085842A}"/>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cat>
            <c:strRef>
              <c:f>Sheet1!$B$1:$C$1</c:f>
              <c:strCache>
                <c:ptCount val="2"/>
                <c:pt idx="0">
                  <c:v>Male (n = 92)</c:v>
                </c:pt>
                <c:pt idx="1">
                  <c:v>Female (n = 86)</c:v>
                </c:pt>
              </c:strCache>
            </c:strRef>
          </c:cat>
          <c:val>
            <c:numRef>
              <c:f>Sheet1!$B$11:$C$11</c:f>
              <c:numCache>
                <c:formatCode>0.0%</c:formatCode>
                <c:ptCount val="2"/>
                <c:pt idx="0">
                  <c:v>9.8000000000000004E-2</c:v>
                </c:pt>
                <c:pt idx="1">
                  <c:v>0.20899999999999999</c:v>
                </c:pt>
              </c:numCache>
            </c:numRef>
          </c:val>
          <c:extLst>
            <c:ext xmlns:c16="http://schemas.microsoft.com/office/drawing/2014/chart" uri="{C3380CC4-5D6E-409C-BE32-E72D297353CC}">
              <c16:uniqueId val="{00000009-38F2-4618-825E-02789085842A}"/>
            </c:ext>
          </c:extLst>
        </c:ser>
        <c:dLbls>
          <c:showLegendKey val="0"/>
          <c:showVal val="0"/>
          <c:showCatName val="0"/>
          <c:showSerName val="0"/>
          <c:showPercent val="0"/>
          <c:showBubbleSize val="0"/>
        </c:dLbls>
        <c:gapWidth val="219"/>
        <c:overlap val="-27"/>
        <c:axId val="432992344"/>
        <c:axId val="432994640"/>
      </c:barChart>
      <c:catAx>
        <c:axId val="432992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994640"/>
        <c:crosses val="autoZero"/>
        <c:auto val="1"/>
        <c:lblAlgn val="ctr"/>
        <c:lblOffset val="100"/>
        <c:noMultiLvlLbl val="0"/>
      </c:catAx>
      <c:valAx>
        <c:axId val="43299464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9923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set_category_base_summary()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cat>
            <c:strRef>
              <c:f>Sheet1!$B$1:$D$1</c:f>
              <c:strCache>
                <c:ptCount val="3"/>
                <c:pt idx="0">
                  <c:v>Base (n=178)</c:v>
                </c:pt>
                <c:pt idx="1">
                  <c:v>Male (n=92)</c:v>
                </c:pt>
                <c:pt idx="2">
                  <c:v>Female (n=86)</c:v>
                </c:pt>
              </c:strCache>
            </c:strRef>
          </c:cat>
          <c:val>
            <c:numRef>
              <c:f>Sheet1!$B$2:$D$2</c:f>
              <c:numCache>
                <c:formatCode>0%</c:formatCode>
                <c:ptCount val="3"/>
                <c:pt idx="0">
                  <c:v>0.2</c:v>
                </c:pt>
                <c:pt idx="1">
                  <c:v>0.26</c:v>
                </c:pt>
                <c:pt idx="2">
                  <c:v>0.13</c:v>
                </c:pt>
              </c:numCache>
            </c:numRef>
          </c:val>
          <c:extLst>
            <c:ext xmlns:c16="http://schemas.microsoft.com/office/drawing/2014/chart" uri="{C3380CC4-5D6E-409C-BE32-E72D297353CC}">
              <c16:uniqueId val="{00000000-867D-4CA5-9E60-EE56EFB0DF17}"/>
            </c:ext>
          </c:extLst>
        </c:ser>
        <c:ser>
          <c:idx val="1"/>
          <c:order val="1"/>
          <c:tx>
            <c:strRef>
              <c:f>Sheet1!$A$3</c:f>
              <c:strCache>
                <c:ptCount val="1"/>
                <c:pt idx="0">
                  <c:v>Bottom 2</c:v>
                </c:pt>
              </c:strCache>
            </c:strRef>
          </c:tx>
          <c:spPr>
            <a:solidFill>
              <a:schemeClr val="accent2"/>
            </a:solidFill>
            <a:ln>
              <a:noFill/>
            </a:ln>
            <a:effectLst/>
          </c:spPr>
          <c:invertIfNegative val="0"/>
          <c:cat>
            <c:strRef>
              <c:f>Sheet1!$B$1:$D$1</c:f>
              <c:strCache>
                <c:ptCount val="3"/>
                <c:pt idx="0">
                  <c:v>Base (n=178)</c:v>
                </c:pt>
                <c:pt idx="1">
                  <c:v>Male (n=92)</c:v>
                </c:pt>
                <c:pt idx="2">
                  <c:v>Female (n=86)</c:v>
                </c:pt>
              </c:strCache>
            </c:strRef>
          </c:cat>
          <c:val>
            <c:numRef>
              <c:f>Sheet1!$B$3:$D$3</c:f>
              <c:numCache>
                <c:formatCode>0%</c:formatCode>
                <c:ptCount val="3"/>
                <c:pt idx="0">
                  <c:v>0.28999999999999998</c:v>
                </c:pt>
                <c:pt idx="1">
                  <c:v>0.18</c:v>
                </c:pt>
                <c:pt idx="2">
                  <c:v>0.4</c:v>
                </c:pt>
              </c:numCache>
            </c:numRef>
          </c:val>
          <c:extLst>
            <c:ext xmlns:c16="http://schemas.microsoft.com/office/drawing/2014/chart" uri="{C3380CC4-5D6E-409C-BE32-E72D297353CC}">
              <c16:uniqueId val="{00000001-867D-4CA5-9E60-EE56EFB0DF17}"/>
            </c:ext>
          </c:extLst>
        </c:ser>
        <c:ser>
          <c:idx val="2"/>
          <c:order val="2"/>
          <c:tx>
            <c:strRef>
              <c:f>Sheet1!$A$4</c:f>
              <c:strCache>
                <c:ptCount val="1"/>
                <c:pt idx="0">
                  <c:v>Strongly Agree</c:v>
                </c:pt>
              </c:strCache>
            </c:strRef>
          </c:tx>
          <c:spPr>
            <a:solidFill>
              <a:schemeClr val="accent3"/>
            </a:solidFill>
            <a:ln>
              <a:noFill/>
            </a:ln>
            <a:effectLst/>
          </c:spPr>
          <c:invertIfNegative val="0"/>
          <c:cat>
            <c:strRef>
              <c:f>Sheet1!$B$1:$D$1</c:f>
              <c:strCache>
                <c:ptCount val="3"/>
                <c:pt idx="0">
                  <c:v>Base (n=178)</c:v>
                </c:pt>
                <c:pt idx="1">
                  <c:v>Male (n=92)</c:v>
                </c:pt>
                <c:pt idx="2">
                  <c:v>Female (n=86)</c:v>
                </c:pt>
              </c:strCache>
            </c:strRef>
          </c:cat>
          <c:val>
            <c:numRef>
              <c:f>Sheet1!$B$4:$D$4</c:f>
              <c:numCache>
                <c:formatCode>0%</c:formatCode>
                <c:ptCount val="3"/>
                <c:pt idx="0">
                  <c:v>0.11</c:v>
                </c:pt>
                <c:pt idx="1">
                  <c:v>0.15</c:v>
                </c:pt>
                <c:pt idx="2">
                  <c:v>0.06</c:v>
                </c:pt>
              </c:numCache>
            </c:numRef>
          </c:val>
          <c:extLst>
            <c:ext xmlns:c16="http://schemas.microsoft.com/office/drawing/2014/chart" uri="{C3380CC4-5D6E-409C-BE32-E72D297353CC}">
              <c16:uniqueId val="{00000002-867D-4CA5-9E60-EE56EFB0DF17}"/>
            </c:ext>
          </c:extLst>
        </c:ser>
        <c:ser>
          <c:idx val="3"/>
          <c:order val="3"/>
          <c:tx>
            <c:strRef>
              <c:f>Sheet1!$A$5</c:f>
              <c:strCache>
                <c:ptCount val="1"/>
                <c:pt idx="0">
                  <c:v>Agree</c:v>
                </c:pt>
              </c:strCache>
            </c:strRef>
          </c:tx>
          <c:spPr>
            <a:solidFill>
              <a:schemeClr val="accent4"/>
            </a:solidFill>
            <a:ln>
              <a:noFill/>
            </a:ln>
            <a:effectLst/>
          </c:spPr>
          <c:invertIfNegative val="0"/>
          <c:cat>
            <c:strRef>
              <c:f>Sheet1!$B$1:$D$1</c:f>
              <c:strCache>
                <c:ptCount val="3"/>
                <c:pt idx="0">
                  <c:v>Base (n=178)</c:v>
                </c:pt>
                <c:pt idx="1">
                  <c:v>Male (n=92)</c:v>
                </c:pt>
                <c:pt idx="2">
                  <c:v>Female (n=86)</c:v>
                </c:pt>
              </c:strCache>
            </c:strRef>
          </c:cat>
          <c:val>
            <c:numRef>
              <c:f>Sheet1!$B$5:$D$5</c:f>
              <c:numCache>
                <c:formatCode>0%</c:formatCode>
                <c:ptCount val="3"/>
                <c:pt idx="0">
                  <c:v>0.09</c:v>
                </c:pt>
                <c:pt idx="1">
                  <c:v>0.11</c:v>
                </c:pt>
                <c:pt idx="2">
                  <c:v>7.0000000000000007E-2</c:v>
                </c:pt>
              </c:numCache>
            </c:numRef>
          </c:val>
          <c:extLst>
            <c:ext xmlns:c16="http://schemas.microsoft.com/office/drawing/2014/chart" uri="{C3380CC4-5D6E-409C-BE32-E72D297353CC}">
              <c16:uniqueId val="{00000000-75B6-4194-8D71-0EA55B299A34}"/>
            </c:ext>
          </c:extLst>
        </c:ser>
        <c:ser>
          <c:idx val="4"/>
          <c:order val="4"/>
          <c:tx>
            <c:strRef>
              <c:f>Sheet1!$A$6</c:f>
              <c:strCache>
                <c:ptCount val="1"/>
                <c:pt idx="0">
                  <c:v>Somewhat Agree</c:v>
                </c:pt>
              </c:strCache>
            </c:strRef>
          </c:tx>
          <c:spPr>
            <a:solidFill>
              <a:schemeClr val="accent5"/>
            </a:solidFill>
            <a:ln>
              <a:noFill/>
            </a:ln>
            <a:effectLst/>
          </c:spPr>
          <c:invertIfNegative val="0"/>
          <c:cat>
            <c:strRef>
              <c:f>Sheet1!$B$1:$D$1</c:f>
              <c:strCache>
                <c:ptCount val="3"/>
                <c:pt idx="0">
                  <c:v>Base (n=178)</c:v>
                </c:pt>
                <c:pt idx="1">
                  <c:v>Male (n=92)</c:v>
                </c:pt>
                <c:pt idx="2">
                  <c:v>Female (n=86)</c:v>
                </c:pt>
              </c:strCache>
            </c:strRef>
          </c:cat>
          <c:val>
            <c:numRef>
              <c:f>Sheet1!$B$6:$D$6</c:f>
              <c:numCache>
                <c:formatCode>0%</c:formatCode>
                <c:ptCount val="3"/>
                <c:pt idx="0">
                  <c:v>0.17</c:v>
                </c:pt>
                <c:pt idx="1">
                  <c:v>0.16</c:v>
                </c:pt>
                <c:pt idx="2">
                  <c:v>0.17</c:v>
                </c:pt>
              </c:numCache>
            </c:numRef>
          </c:val>
          <c:extLst>
            <c:ext xmlns:c16="http://schemas.microsoft.com/office/drawing/2014/chart" uri="{C3380CC4-5D6E-409C-BE32-E72D297353CC}">
              <c16:uniqueId val="{00000001-75B6-4194-8D71-0EA55B299A34}"/>
            </c:ext>
          </c:extLst>
        </c:ser>
        <c:ser>
          <c:idx val="5"/>
          <c:order val="5"/>
          <c:tx>
            <c:strRef>
              <c:f>Sheet1!$A$7</c:f>
              <c:strCache>
                <c:ptCount val="1"/>
                <c:pt idx="0">
                  <c:v>Neither Disagree nor Agree</c:v>
                </c:pt>
              </c:strCache>
            </c:strRef>
          </c:tx>
          <c:spPr>
            <a:solidFill>
              <a:schemeClr val="accent6"/>
            </a:solidFill>
            <a:ln>
              <a:noFill/>
            </a:ln>
            <a:effectLst/>
          </c:spPr>
          <c:invertIfNegative val="0"/>
          <c:cat>
            <c:strRef>
              <c:f>Sheet1!$B$1:$D$1</c:f>
              <c:strCache>
                <c:ptCount val="3"/>
                <c:pt idx="0">
                  <c:v>Base (n=178)</c:v>
                </c:pt>
                <c:pt idx="1">
                  <c:v>Male (n=92)</c:v>
                </c:pt>
                <c:pt idx="2">
                  <c:v>Female (n=86)</c:v>
                </c:pt>
              </c:strCache>
            </c:strRef>
          </c:cat>
          <c:val>
            <c:numRef>
              <c:f>Sheet1!$B$7:$D$7</c:f>
              <c:numCache>
                <c:formatCode>0%</c:formatCode>
                <c:ptCount val="3"/>
                <c:pt idx="0">
                  <c:v>0.16</c:v>
                </c:pt>
                <c:pt idx="1">
                  <c:v>0.21</c:v>
                </c:pt>
                <c:pt idx="2">
                  <c:v>0.1</c:v>
                </c:pt>
              </c:numCache>
            </c:numRef>
          </c:val>
          <c:extLst>
            <c:ext xmlns:c16="http://schemas.microsoft.com/office/drawing/2014/chart" uri="{C3380CC4-5D6E-409C-BE32-E72D297353CC}">
              <c16:uniqueId val="{00000002-75B6-4194-8D71-0EA55B299A34}"/>
            </c:ext>
          </c:extLst>
        </c:ser>
        <c:ser>
          <c:idx val="6"/>
          <c:order val="6"/>
          <c:tx>
            <c:strRef>
              <c:f>Sheet1!$A$8</c:f>
              <c:strCache>
                <c:ptCount val="1"/>
                <c:pt idx="0">
                  <c:v>Somewhat Disagree</c:v>
                </c:pt>
              </c:strCache>
            </c:strRef>
          </c:tx>
          <c:spPr>
            <a:solidFill>
              <a:schemeClr val="accent1">
                <a:lumMod val="60000"/>
              </a:schemeClr>
            </a:solidFill>
            <a:ln>
              <a:noFill/>
            </a:ln>
            <a:effectLst/>
          </c:spPr>
          <c:invertIfNegative val="0"/>
          <c:cat>
            <c:strRef>
              <c:f>Sheet1!$B$1:$D$1</c:f>
              <c:strCache>
                <c:ptCount val="3"/>
                <c:pt idx="0">
                  <c:v>Base (n=178)</c:v>
                </c:pt>
                <c:pt idx="1">
                  <c:v>Male (n=92)</c:v>
                </c:pt>
                <c:pt idx="2">
                  <c:v>Female (n=86)</c:v>
                </c:pt>
              </c:strCache>
            </c:strRef>
          </c:cat>
          <c:val>
            <c:numRef>
              <c:f>Sheet1!$B$8:$D$8</c:f>
              <c:numCache>
                <c:formatCode>0%</c:formatCode>
                <c:ptCount val="3"/>
                <c:pt idx="0">
                  <c:v>0.19</c:v>
                </c:pt>
                <c:pt idx="1">
                  <c:v>0.18</c:v>
                </c:pt>
                <c:pt idx="2">
                  <c:v>0.2</c:v>
                </c:pt>
              </c:numCache>
            </c:numRef>
          </c:val>
          <c:extLst>
            <c:ext xmlns:c16="http://schemas.microsoft.com/office/drawing/2014/chart" uri="{C3380CC4-5D6E-409C-BE32-E72D297353CC}">
              <c16:uniqueId val="{00000003-75B6-4194-8D71-0EA55B299A34}"/>
            </c:ext>
          </c:extLst>
        </c:ser>
        <c:ser>
          <c:idx val="7"/>
          <c:order val="7"/>
          <c:tx>
            <c:strRef>
              <c:f>Sheet1!$A$9</c:f>
              <c:strCache>
                <c:ptCount val="1"/>
                <c:pt idx="0">
                  <c:v>Disagree</c:v>
                </c:pt>
              </c:strCache>
            </c:strRef>
          </c:tx>
          <c:spPr>
            <a:solidFill>
              <a:schemeClr val="accent2">
                <a:lumMod val="60000"/>
              </a:schemeClr>
            </a:solidFill>
            <a:ln>
              <a:noFill/>
            </a:ln>
            <a:effectLst/>
          </c:spPr>
          <c:invertIfNegative val="0"/>
          <c:cat>
            <c:strRef>
              <c:f>Sheet1!$B$1:$D$1</c:f>
              <c:strCache>
                <c:ptCount val="3"/>
                <c:pt idx="0">
                  <c:v>Base (n=178)</c:v>
                </c:pt>
                <c:pt idx="1">
                  <c:v>Male (n=92)</c:v>
                </c:pt>
                <c:pt idx="2">
                  <c:v>Female (n=86)</c:v>
                </c:pt>
              </c:strCache>
            </c:strRef>
          </c:cat>
          <c:val>
            <c:numRef>
              <c:f>Sheet1!$B$9:$D$9</c:f>
              <c:numCache>
                <c:formatCode>0%</c:formatCode>
                <c:ptCount val="3"/>
                <c:pt idx="0">
                  <c:v>0.13</c:v>
                </c:pt>
                <c:pt idx="1">
                  <c:v>0.09</c:v>
                </c:pt>
                <c:pt idx="2">
                  <c:v>0.19</c:v>
                </c:pt>
              </c:numCache>
            </c:numRef>
          </c:val>
          <c:extLst>
            <c:ext xmlns:c16="http://schemas.microsoft.com/office/drawing/2014/chart" uri="{C3380CC4-5D6E-409C-BE32-E72D297353CC}">
              <c16:uniqueId val="{00000004-75B6-4194-8D71-0EA55B299A34}"/>
            </c:ext>
          </c:extLst>
        </c:ser>
        <c:ser>
          <c:idx val="8"/>
          <c:order val="8"/>
          <c:tx>
            <c:strRef>
              <c:f>Sheet1!$A$10</c:f>
              <c:strCache>
                <c:ptCount val="1"/>
                <c:pt idx="0">
                  <c:v>Strongly Disagree</c:v>
                </c:pt>
              </c:strCache>
            </c:strRef>
          </c:tx>
          <c:spPr>
            <a:solidFill>
              <a:schemeClr val="accent3">
                <a:lumMod val="60000"/>
              </a:schemeClr>
            </a:solidFill>
            <a:ln>
              <a:noFill/>
            </a:ln>
            <a:effectLst/>
          </c:spPr>
          <c:invertIfNegative val="0"/>
          <c:cat>
            <c:strRef>
              <c:f>Sheet1!$B$1:$D$1</c:f>
              <c:strCache>
                <c:ptCount val="3"/>
                <c:pt idx="0">
                  <c:v>Base (n=178)</c:v>
                </c:pt>
                <c:pt idx="1">
                  <c:v>Male (n=92)</c:v>
                </c:pt>
                <c:pt idx="2">
                  <c:v>Female (n=86)</c:v>
                </c:pt>
              </c:strCache>
            </c:strRef>
          </c:cat>
          <c:val>
            <c:numRef>
              <c:f>Sheet1!$B$10:$D$10</c:f>
              <c:numCache>
                <c:formatCode>0%</c:formatCode>
                <c:ptCount val="3"/>
                <c:pt idx="0">
                  <c:v>0.15</c:v>
                </c:pt>
                <c:pt idx="1">
                  <c:v>0.1</c:v>
                </c:pt>
                <c:pt idx="2">
                  <c:v>0.21</c:v>
                </c:pt>
              </c:numCache>
            </c:numRef>
          </c:val>
          <c:extLst>
            <c:ext xmlns:c16="http://schemas.microsoft.com/office/drawing/2014/chart" uri="{C3380CC4-5D6E-409C-BE32-E72D297353CC}">
              <c16:uniqueId val="{00000005-75B6-4194-8D71-0EA55B299A34}"/>
            </c:ext>
          </c:extLst>
        </c:ser>
        <c:dLbls>
          <c:showLegendKey val="0"/>
          <c:showVal val="0"/>
          <c:showCatName val="0"/>
          <c:showSerName val="0"/>
          <c:showPercent val="0"/>
          <c:showBubbleSize val="0"/>
        </c:dLbls>
        <c:gapWidth val="219"/>
        <c:overlap val="-27"/>
        <c:axId val="445751832"/>
        <c:axId val="445757080"/>
      </c:barChart>
      <c:catAx>
        <c:axId val="445751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5757080"/>
        <c:crosses val="autoZero"/>
        <c:auto val="1"/>
        <c:lblAlgn val="ctr"/>
        <c:lblOffset val="100"/>
        <c:noMultiLvlLbl val="0"/>
      </c:catAx>
      <c:valAx>
        <c:axId val="44575708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5751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tr.insert_gap_between_category_groups():
 ['Base', 'Male', 'Female', '', 'Base', 'Under 20', '20-25', '25-35', '35-45', '45-55', '55 Plus']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Sheet1!$B$1:$L$1</c:f>
              <c:strCache>
                <c:ptCount val="11"/>
                <c:pt idx="0">
                  <c:v>Base</c:v>
                </c:pt>
                <c:pt idx="1">
                  <c:v>Male</c:v>
                </c:pt>
                <c:pt idx="2">
                  <c:v>Female</c:v>
                </c:pt>
                <c:pt idx="4">
                  <c:v>Base</c:v>
                </c:pt>
                <c:pt idx="5">
                  <c:v>Under 20</c:v>
                </c:pt>
                <c:pt idx="6">
                  <c:v>20-25</c:v>
                </c:pt>
                <c:pt idx="7">
                  <c:v>25-35</c:v>
                </c:pt>
                <c:pt idx="8">
                  <c:v>35-45</c:v>
                </c:pt>
                <c:pt idx="9">
                  <c:v>45-55</c:v>
                </c:pt>
                <c:pt idx="10">
                  <c:v>55 Plus</c:v>
                </c:pt>
              </c:strCache>
            </c:strRef>
          </c:cat>
          <c:val>
            <c:numRef>
              <c:f>Sheet1!$B$2:$L$2</c:f>
              <c:numCache>
                <c:formatCode>0.0%</c:formatCode>
                <c:ptCount val="11"/>
                <c:pt idx="0">
                  <c:v>0.30299999999999999</c:v>
                </c:pt>
                <c:pt idx="1">
                  <c:v>0.29299999999999998</c:v>
                </c:pt>
                <c:pt idx="2">
                  <c:v>0.314</c:v>
                </c:pt>
              </c:numCache>
            </c:numRef>
          </c:val>
          <c:extLst>
            <c:ext xmlns:c16="http://schemas.microsoft.com/office/drawing/2014/chart" uri="{C3380CC4-5D6E-409C-BE32-E72D297353CC}">
              <c16:uniqueId val="{00000000-3654-4853-8903-CEF895A47AC0}"/>
            </c:ext>
          </c:extLst>
        </c:ser>
        <c:ser>
          <c:idx val="1"/>
          <c:order val="1"/>
          <c:tx>
            <c:strRef>
              <c:f>Sheet1!$A$3</c:f>
              <c:strCache>
                <c:ptCount val="1"/>
                <c:pt idx="0">
                  <c:v>Top 2</c:v>
                </c:pt>
              </c:strCache>
            </c:strRef>
          </c:tx>
          <c:spPr>
            <a:solidFill>
              <a:schemeClr val="accent2"/>
            </a:solidFill>
            <a:ln>
              <a:noFill/>
            </a:ln>
            <a:effectLst/>
          </c:spPr>
          <c:invertIfNegative val="0"/>
          <c:cat>
            <c:strRef>
              <c:f>Sheet1!$B$1:$L$1</c:f>
              <c:strCache>
                <c:ptCount val="11"/>
                <c:pt idx="0">
                  <c:v>Base</c:v>
                </c:pt>
                <c:pt idx="1">
                  <c:v>Male</c:v>
                </c:pt>
                <c:pt idx="2">
                  <c:v>Female</c:v>
                </c:pt>
                <c:pt idx="4">
                  <c:v>Base</c:v>
                </c:pt>
                <c:pt idx="5">
                  <c:v>Under 20</c:v>
                </c:pt>
                <c:pt idx="6">
                  <c:v>20-25</c:v>
                </c:pt>
                <c:pt idx="7">
                  <c:v>25-35</c:v>
                </c:pt>
                <c:pt idx="8">
                  <c:v>35-45</c:v>
                </c:pt>
                <c:pt idx="9">
                  <c:v>45-55</c:v>
                </c:pt>
                <c:pt idx="10">
                  <c:v>55 Plus</c:v>
                </c:pt>
              </c:strCache>
            </c:strRef>
          </c:cat>
          <c:val>
            <c:numRef>
              <c:f>Sheet1!$B$3:$L$3</c:f>
              <c:numCache>
                <c:formatCode>General</c:formatCode>
                <c:ptCount val="11"/>
                <c:pt idx="4" formatCode="0.0%">
                  <c:v>0.19699999999999998</c:v>
                </c:pt>
                <c:pt idx="5" formatCode="0.0%">
                  <c:v>0.10300000000000001</c:v>
                </c:pt>
                <c:pt idx="6" formatCode="0.0%">
                  <c:v>0.125</c:v>
                </c:pt>
                <c:pt idx="7" formatCode="0.0%">
                  <c:v>8.6999999999999994E-2</c:v>
                </c:pt>
                <c:pt idx="8" formatCode="0.0%">
                  <c:v>0.29600000000000004</c:v>
                </c:pt>
                <c:pt idx="9" formatCode="0.0%">
                  <c:v>0.222</c:v>
                </c:pt>
                <c:pt idx="10" formatCode="0.0%">
                  <c:v>0.3</c:v>
                </c:pt>
              </c:numCache>
            </c:numRef>
          </c:val>
          <c:extLst>
            <c:ext xmlns:c16="http://schemas.microsoft.com/office/drawing/2014/chart" uri="{C3380CC4-5D6E-409C-BE32-E72D297353CC}">
              <c16:uniqueId val="{00000001-3654-4853-8903-CEF895A47AC0}"/>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482DFA6-6B95-4553-B7D7-11376DF2CCB4}" type="datetimeFigureOut">
              <a:rPr lang="en-GB" smtClean="0"/>
              <a:t>29/09/2016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780095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482DFA6-6B95-4553-B7D7-11376DF2CCB4}" type="datetimeFigureOut">
              <a:rPr lang="en-GB" smtClean="0"/>
              <a:t>29/09/2016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231882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482DFA6-6B95-4553-B7D7-11376DF2CCB4}" type="datetimeFigureOut">
              <a:rPr lang="en-GB" smtClean="0"/>
              <a:t>29/09/2016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3773117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482DFA6-6B95-4553-B7D7-11376DF2CCB4}" type="datetimeFigureOut">
              <a:rPr lang="en-GB" smtClean="0"/>
              <a:t>29/09/2016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61315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82DFA6-6B95-4553-B7D7-11376DF2CCB4}" type="datetimeFigureOut">
              <a:rPr lang="en-GB" smtClean="0"/>
              <a:t>29/09/2016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1372324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482DFA6-6B95-4553-B7D7-11376DF2CCB4}" type="datetimeFigureOut">
              <a:rPr lang="en-GB" smtClean="0"/>
              <a:t>29/09/2016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1003651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482DFA6-6B95-4553-B7D7-11376DF2CCB4}" type="datetimeFigureOut">
              <a:rPr lang="en-GB" smtClean="0"/>
              <a:t>29/09/2016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116791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482DFA6-6B95-4553-B7D7-11376DF2CCB4}" type="datetimeFigureOut">
              <a:rPr lang="en-GB" smtClean="0"/>
              <a:t>29/09/2016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76672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82DFA6-6B95-4553-B7D7-11376DF2CCB4}" type="datetimeFigureOut">
              <a:rPr lang="en-GB" smtClean="0"/>
              <a:t>29/09/2016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1566001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82DFA6-6B95-4553-B7D7-11376DF2CCB4}" type="datetimeFigureOut">
              <a:rPr lang="en-GB" smtClean="0"/>
              <a:t>29/09/2016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2526851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82DFA6-6B95-4553-B7D7-11376DF2CCB4}" type="datetimeFigureOut">
              <a:rPr lang="en-GB" smtClean="0"/>
              <a:t>29/09/2016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326503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82DFA6-6B95-4553-B7D7-11376DF2CCB4}" type="datetimeFigureOut">
              <a:rPr lang="en-GB" smtClean="0"/>
              <a:t>29/09/2016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C08876-CE63-4BF1-AB26-731E83BB72AC}" type="slidenum">
              <a:rPr lang="en-GB" smtClean="0"/>
              <a:t>‹#›</a:t>
            </a:fld>
            <a:endParaRPr lang="en-GB"/>
          </a:p>
        </p:txBody>
      </p:sp>
    </p:spTree>
    <p:extLst>
      <p:ext uri="{BB962C8B-B14F-4D97-AF65-F5344CB8AC3E}">
        <p14:creationId xmlns:p14="http://schemas.microsoft.com/office/powerpoint/2010/main" val="875157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slideLayout" Target="../slideLayouts/slideLayout1.xml"/><Relationship Id="rId4" Type="http://schemas.openxmlformats.org/officeDocument/2006/relationships/tags" Target="../tags/tag26.xml"/></Relationships>
</file>

<file path=ppt/slides/_rels/slide11.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slideLayout" Target="../slideLayouts/slideLayout1.xml"/><Relationship Id="rId4" Type="http://schemas.openxmlformats.org/officeDocument/2006/relationships/tags" Target="../tags/tag30.xml"/><Relationship Id="rId9" Type="http://schemas.openxmlformats.org/officeDocument/2006/relationships/tags" Target="../tags/tag35.xml"/></Relationships>
</file>

<file path=ppt/slides/_rels/slide12.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chart" Target="../charts/chart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chart" Target="../charts/char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slideLayout" Target="../slideLayouts/slideLayout1.xml"/><Relationship Id="rId4" Type="http://schemas.openxmlformats.org/officeDocument/2006/relationships/tags" Target="../tags/tag46.xml"/></Relationships>
</file>

<file path=ppt/slides/_rels/slide1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slideLayout" Target="../slideLayouts/slideLayout1.xml"/><Relationship Id="rId1" Type="http://schemas.openxmlformats.org/officeDocument/2006/relationships/tags" Target="../tags/tag4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chart" Target="../charts/chart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tags" Target="../tags/tag5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tags" Target="../tags/tag52.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56.xml"/><Relationship Id="rId7" Type="http://schemas.openxmlformats.org/officeDocument/2006/relationships/tags" Target="../tags/tag60.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s>
</file>

<file path=ppt/slides/_rels/slide22.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slideLayout" Target="../slideLayouts/slideLayout1.xml"/><Relationship Id="rId4" Type="http://schemas.openxmlformats.org/officeDocument/2006/relationships/tags" Target="../tags/tag64.xml"/></Relationships>
</file>

<file path=ppt/slides/_rels/slide23.xml.rels><?xml version="1.0" encoding="UTF-8" standalone="yes"?>
<Relationships xmlns="http://schemas.openxmlformats.org/package/2006/relationships"><Relationship Id="rId8" Type="http://schemas.openxmlformats.org/officeDocument/2006/relationships/tags" Target="../tags/tag72.xml"/><Relationship Id="rId13" Type="http://schemas.openxmlformats.org/officeDocument/2006/relationships/tags" Target="../tags/tag77.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tags" Target="../tags/tag76.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tags" Target="../tags/tag75.xml"/><Relationship Id="rId5" Type="http://schemas.openxmlformats.org/officeDocument/2006/relationships/tags" Target="../tags/tag69.xml"/><Relationship Id="rId10" Type="http://schemas.openxmlformats.org/officeDocument/2006/relationships/tags" Target="../tags/tag74.xml"/><Relationship Id="rId4" Type="http://schemas.openxmlformats.org/officeDocument/2006/relationships/tags" Target="../tags/tag68.xml"/><Relationship Id="rId9" Type="http://schemas.openxmlformats.org/officeDocument/2006/relationships/tags" Target="../tags/tag73.xml"/><Relationship Id="rId14"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chart" Target="../charts/chart10.xml"/><Relationship Id="rId5" Type="http://schemas.openxmlformats.org/officeDocument/2006/relationships/chart" Target="../charts/chart9.xml"/><Relationship Id="rId4"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2.xml"/><Relationship Id="rId1" Type="http://schemas.openxmlformats.org/officeDocument/2006/relationships/tags" Target="../tags/tag81.xml"/><Relationship Id="rId4" Type="http://schemas.openxmlformats.org/officeDocument/2006/relationships/chart" Target="../charts/char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5" Type="http://schemas.openxmlformats.org/officeDocument/2006/relationships/slideLayout" Target="../slideLayouts/slideLayout1.xml"/><Relationship Id="rId4" Type="http://schemas.openxmlformats.org/officeDocument/2006/relationships/tags" Target="../tags/tag86.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8.xml"/><Relationship Id="rId1" Type="http://schemas.openxmlformats.org/officeDocument/2006/relationships/tags" Target="../tags/tag87.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0.xml"/><Relationship Id="rId1" Type="http://schemas.openxmlformats.org/officeDocument/2006/relationships/tags" Target="../tags/tag89.xml"/><Relationship Id="rId4" Type="http://schemas.openxmlformats.org/officeDocument/2006/relationships/chart" Target="../charts/chart12.xml"/></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slideLayout" Target="../slideLayouts/slideLayout1.xml"/><Relationship Id="rId4" Type="http://schemas.openxmlformats.org/officeDocument/2006/relationships/tags" Target="../tags/tag5.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2.xml"/><Relationship Id="rId1" Type="http://schemas.openxmlformats.org/officeDocument/2006/relationships/tags" Target="../tags/tag91.xml"/><Relationship Id="rId4" Type="http://schemas.openxmlformats.org/officeDocument/2006/relationships/chart" Target="../charts/chart13.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4.xml"/><Relationship Id="rId1" Type="http://schemas.openxmlformats.org/officeDocument/2006/relationships/tags" Target="../tags/tag93.xml"/><Relationship Id="rId4" Type="http://schemas.openxmlformats.org/officeDocument/2006/relationships/chart" Target="../charts/chart14.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6.xml"/><Relationship Id="rId1" Type="http://schemas.openxmlformats.org/officeDocument/2006/relationships/tags" Target="../tags/tag95.xml"/><Relationship Id="rId4" Type="http://schemas.openxmlformats.org/officeDocument/2006/relationships/chart" Target="../charts/chart15.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8.xml"/><Relationship Id="rId1" Type="http://schemas.openxmlformats.org/officeDocument/2006/relationships/tags" Target="../tags/tag97.xml"/><Relationship Id="rId4" Type="http://schemas.openxmlformats.org/officeDocument/2006/relationships/chart" Target="../charts/chart16.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0.xml"/><Relationship Id="rId1" Type="http://schemas.openxmlformats.org/officeDocument/2006/relationships/tags" Target="../tags/tag99.xml"/><Relationship Id="rId4" Type="http://schemas.openxmlformats.org/officeDocument/2006/relationships/chart" Target="../charts/chart17.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2.xml"/><Relationship Id="rId1" Type="http://schemas.openxmlformats.org/officeDocument/2006/relationships/tags" Target="../tags/tag101.xml"/><Relationship Id="rId4" Type="http://schemas.openxmlformats.org/officeDocument/2006/relationships/chart" Target="../charts/char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4.xml"/><Relationship Id="rId1" Type="http://schemas.openxmlformats.org/officeDocument/2006/relationships/tags" Target="../tags/tag103.xml"/><Relationship Id="rId4" Type="http://schemas.openxmlformats.org/officeDocument/2006/relationships/chart" Target="../charts/chart19.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6.xml"/><Relationship Id="rId1" Type="http://schemas.openxmlformats.org/officeDocument/2006/relationships/tags" Target="../tags/tag105.xml"/><Relationship Id="rId4" Type="http://schemas.openxmlformats.org/officeDocument/2006/relationships/chart" Target="../charts/chart20.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8.xml"/><Relationship Id="rId1" Type="http://schemas.openxmlformats.org/officeDocument/2006/relationships/tags" Target="../tags/tag107.xml"/><Relationship Id="rId4" Type="http://schemas.openxmlformats.org/officeDocument/2006/relationships/chart" Target="../charts/chart21.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0.xml"/><Relationship Id="rId1" Type="http://schemas.openxmlformats.org/officeDocument/2006/relationships/tags" Target="../tags/tag109.xml"/><Relationship Id="rId4" Type="http://schemas.openxmlformats.org/officeDocument/2006/relationships/chart" Target="../charts/chart2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2.xml"/><Relationship Id="rId1" Type="http://schemas.openxmlformats.org/officeDocument/2006/relationships/tags" Target="../tags/tag111.xml"/><Relationship Id="rId4" Type="http://schemas.openxmlformats.org/officeDocument/2006/relationships/chart" Target="../charts/chart23.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4.xml"/><Relationship Id="rId1" Type="http://schemas.openxmlformats.org/officeDocument/2006/relationships/tags" Target="../tags/tag113.xml"/><Relationship Id="rId4" Type="http://schemas.openxmlformats.org/officeDocument/2006/relationships/chart" Target="../charts/chart24.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6.xml"/><Relationship Id="rId1" Type="http://schemas.openxmlformats.org/officeDocument/2006/relationships/tags" Target="../tags/tag115.xml"/><Relationship Id="rId4" Type="http://schemas.openxmlformats.org/officeDocument/2006/relationships/chart" Target="../charts/chart25.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8.xml"/><Relationship Id="rId1" Type="http://schemas.openxmlformats.org/officeDocument/2006/relationships/tags" Target="../tags/tag117.xml"/><Relationship Id="rId4" Type="http://schemas.openxmlformats.org/officeDocument/2006/relationships/chart" Target="../charts/chart26.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0.xml"/><Relationship Id="rId1" Type="http://schemas.openxmlformats.org/officeDocument/2006/relationships/tags" Target="../tags/tag119.xml"/><Relationship Id="rId4" Type="http://schemas.openxmlformats.org/officeDocument/2006/relationships/chart" Target="../charts/char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2.xml"/><Relationship Id="rId1" Type="http://schemas.openxmlformats.org/officeDocument/2006/relationships/tags" Target="../tags/tag121.xml"/><Relationship Id="rId4" Type="http://schemas.openxmlformats.org/officeDocument/2006/relationships/chart" Target="../charts/chart28.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4.xml"/><Relationship Id="rId1" Type="http://schemas.openxmlformats.org/officeDocument/2006/relationships/tags" Target="../tags/tag123.xml"/><Relationship Id="rId4" Type="http://schemas.openxmlformats.org/officeDocument/2006/relationships/chart" Target="../charts/chart29.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6.xml"/><Relationship Id="rId1" Type="http://schemas.openxmlformats.org/officeDocument/2006/relationships/tags" Target="../tags/tag125.xml"/><Relationship Id="rId4" Type="http://schemas.openxmlformats.org/officeDocument/2006/relationships/chart" Target="../charts/chart30.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chart" Target="../charts/char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8.xml"/><Relationship Id="rId1" Type="http://schemas.openxmlformats.org/officeDocument/2006/relationships/tags" Target="../tags/tag127.xml"/><Relationship Id="rId4" Type="http://schemas.openxmlformats.org/officeDocument/2006/relationships/chart" Target="../charts/chart31.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0.xml"/><Relationship Id="rId1" Type="http://schemas.openxmlformats.org/officeDocument/2006/relationships/tags" Target="../tags/tag129.xml"/><Relationship Id="rId4" Type="http://schemas.openxmlformats.org/officeDocument/2006/relationships/chart" Target="../charts/chart32.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2.xml"/><Relationship Id="rId1" Type="http://schemas.openxmlformats.org/officeDocument/2006/relationships/tags" Target="../tags/tag131.xml"/><Relationship Id="rId4" Type="http://schemas.openxmlformats.org/officeDocument/2006/relationships/chart" Target="../charts/chart33.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4.xml"/><Relationship Id="rId1" Type="http://schemas.openxmlformats.org/officeDocument/2006/relationships/tags" Target="../tags/tag133.xml"/><Relationship Id="rId4" Type="http://schemas.openxmlformats.org/officeDocument/2006/relationships/chart" Target="../charts/chart34.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6.xml"/><Relationship Id="rId1" Type="http://schemas.openxmlformats.org/officeDocument/2006/relationships/tags" Target="../tags/tag135.xml"/><Relationship Id="rId4" Type="http://schemas.openxmlformats.org/officeDocument/2006/relationships/chart" Target="../charts/chart35.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8.xml"/><Relationship Id="rId1" Type="http://schemas.openxmlformats.org/officeDocument/2006/relationships/tags" Target="../tags/tag137.xml"/><Relationship Id="rId4" Type="http://schemas.openxmlformats.org/officeDocument/2006/relationships/chart" Target="../charts/chart3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0.xml"/><Relationship Id="rId1" Type="http://schemas.openxmlformats.org/officeDocument/2006/relationships/tags" Target="../tags/tag139.xml"/><Relationship Id="rId4" Type="http://schemas.openxmlformats.org/officeDocument/2006/relationships/chart" Target="../charts/chart37.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2.xml"/><Relationship Id="rId1" Type="http://schemas.openxmlformats.org/officeDocument/2006/relationships/tags" Target="../tags/tag141.xml"/><Relationship Id="rId4" Type="http://schemas.openxmlformats.org/officeDocument/2006/relationships/chart" Target="../charts/chart38.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4.xml"/><Relationship Id="rId1" Type="http://schemas.openxmlformats.org/officeDocument/2006/relationships/tags" Target="../tags/tag143.xml"/><Relationship Id="rId4" Type="http://schemas.openxmlformats.org/officeDocument/2006/relationships/chart" Target="../charts/chart39.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6.xml"/><Relationship Id="rId1" Type="http://schemas.openxmlformats.org/officeDocument/2006/relationships/tags" Target="../tags/tag145.xml"/><Relationship Id="rId4" Type="http://schemas.openxmlformats.org/officeDocument/2006/relationships/chart" Target="../charts/chart40.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8.xml"/><Relationship Id="rId1" Type="http://schemas.openxmlformats.org/officeDocument/2006/relationships/tags" Target="../tags/tag147.xml"/><Relationship Id="rId4" Type="http://schemas.openxmlformats.org/officeDocument/2006/relationships/chart" Target="../charts/chart41.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0.xml"/><Relationship Id="rId1" Type="http://schemas.openxmlformats.org/officeDocument/2006/relationships/tags" Target="../tags/tag149.xml"/><Relationship Id="rId4" Type="http://schemas.openxmlformats.org/officeDocument/2006/relationships/chart" Target="../charts/chart42.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2.xml"/><Relationship Id="rId1" Type="http://schemas.openxmlformats.org/officeDocument/2006/relationships/tags" Target="../tags/tag151.xml"/><Relationship Id="rId4" Type="http://schemas.openxmlformats.org/officeDocument/2006/relationships/chart" Target="../charts/chart43.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4.xml"/><Relationship Id="rId1" Type="http://schemas.openxmlformats.org/officeDocument/2006/relationships/tags" Target="../tags/tag153.xml"/><Relationship Id="rId4" Type="http://schemas.openxmlformats.org/officeDocument/2006/relationships/chart" Target="../charts/chart44.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6.xml"/><Relationship Id="rId1" Type="http://schemas.openxmlformats.org/officeDocument/2006/relationships/tags" Target="../tags/tag155.xml"/><Relationship Id="rId4" Type="http://schemas.openxmlformats.org/officeDocument/2006/relationships/chart" Target="../charts/chart45.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8.xml"/><Relationship Id="rId1" Type="http://schemas.openxmlformats.org/officeDocument/2006/relationships/tags" Target="../tags/tag157.xml"/><Relationship Id="rId4" Type="http://schemas.openxmlformats.org/officeDocument/2006/relationships/chart" Target="../charts/chart46.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0.xml"/><Relationship Id="rId1" Type="http://schemas.openxmlformats.org/officeDocument/2006/relationships/tags" Target="../tags/tag159.xml"/><Relationship Id="rId4" Type="http://schemas.openxmlformats.org/officeDocument/2006/relationships/chart" Target="../charts/chart47.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2.xml"/><Relationship Id="rId1" Type="http://schemas.openxmlformats.org/officeDocument/2006/relationships/tags" Target="../tags/tag161.xml"/><Relationship Id="rId4" Type="http://schemas.openxmlformats.org/officeDocument/2006/relationships/chart" Target="../charts/chart48.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4.xml"/><Relationship Id="rId1" Type="http://schemas.openxmlformats.org/officeDocument/2006/relationships/tags" Target="../tags/tag163.xml"/><Relationship Id="rId4" Type="http://schemas.openxmlformats.org/officeDocument/2006/relationships/chart" Target="../charts/chart49.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6.xml"/><Relationship Id="rId1" Type="http://schemas.openxmlformats.org/officeDocument/2006/relationships/tags" Target="../tags/tag165.xml"/><Relationship Id="rId4" Type="http://schemas.openxmlformats.org/officeDocument/2006/relationships/chart" Target="../charts/chart50.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8.xml"/><Relationship Id="rId1" Type="http://schemas.openxmlformats.org/officeDocument/2006/relationships/tags" Target="../tags/tag167.xml"/><Relationship Id="rId4" Type="http://schemas.openxmlformats.org/officeDocument/2006/relationships/chart" Target="../charts/chart51.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0.xml"/><Relationship Id="rId1" Type="http://schemas.openxmlformats.org/officeDocument/2006/relationships/tags" Target="../tags/tag169.xml"/><Relationship Id="rId4" Type="http://schemas.openxmlformats.org/officeDocument/2006/relationships/chart" Target="../charts/chart52.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2.xml"/><Relationship Id="rId1" Type="http://schemas.openxmlformats.org/officeDocument/2006/relationships/tags" Target="../tags/tag171.xml"/><Relationship Id="rId4" Type="http://schemas.openxmlformats.org/officeDocument/2006/relationships/chart" Target="../charts/chart53.xml"/></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4.xml"/><Relationship Id="rId1" Type="http://schemas.openxmlformats.org/officeDocument/2006/relationships/tags" Target="../tags/tag173.xml"/><Relationship Id="rId4" Type="http://schemas.openxmlformats.org/officeDocument/2006/relationships/chart" Target="../charts/chart54.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6.xml"/><Relationship Id="rId1" Type="http://schemas.openxmlformats.org/officeDocument/2006/relationships/tags" Target="../tags/tag175.xml"/><Relationship Id="rId4" Type="http://schemas.openxmlformats.org/officeDocument/2006/relationships/chart" Target="../charts/chart55.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8.xml"/><Relationship Id="rId1" Type="http://schemas.openxmlformats.org/officeDocument/2006/relationships/tags" Target="../tags/tag177.xml"/><Relationship Id="rId4" Type="http://schemas.openxmlformats.org/officeDocument/2006/relationships/chart" Target="../charts/chart56.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0.xml"/><Relationship Id="rId1" Type="http://schemas.openxmlformats.org/officeDocument/2006/relationships/tags" Target="../tags/tag179.xml"/><Relationship Id="rId4" Type="http://schemas.openxmlformats.org/officeDocument/2006/relationships/chart" Target="../charts/chart57.xml"/></Relationships>
</file>

<file path=ppt/slides/_rels/slide8.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2.xml"/><Relationship Id="rId1" Type="http://schemas.openxmlformats.org/officeDocument/2006/relationships/tags" Target="../tags/tag181.xml"/><Relationship Id="rId4" Type="http://schemas.openxmlformats.org/officeDocument/2006/relationships/chart" Target="../charts/chart58.xml"/></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4.xml"/><Relationship Id="rId1" Type="http://schemas.openxmlformats.org/officeDocument/2006/relationships/tags" Target="../tags/tag183.xml"/><Relationship Id="rId4" Type="http://schemas.openxmlformats.org/officeDocument/2006/relationships/chart" Target="../charts/chart59.xml"/></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6.xml"/><Relationship Id="rId1" Type="http://schemas.openxmlformats.org/officeDocument/2006/relationships/tags" Target="../tags/tag185.xml"/><Relationship Id="rId4" Type="http://schemas.openxmlformats.org/officeDocument/2006/relationships/chart" Target="../charts/chart60.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9.xml"/><Relationship Id="rId1" Type="http://schemas.openxmlformats.org/officeDocument/2006/relationships/tags" Target="../tags/tag188.xml"/><Relationship Id="rId4" Type="http://schemas.openxmlformats.org/officeDocument/2006/relationships/chart" Target="../charts/chart61.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1.xml"/><Relationship Id="rId1" Type="http://schemas.openxmlformats.org/officeDocument/2006/relationships/tags" Target="../tags/tag190.xml"/><Relationship Id="rId4" Type="http://schemas.openxmlformats.org/officeDocument/2006/relationships/chart" Target="../charts/chart62.xml"/></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3.xml"/><Relationship Id="rId1" Type="http://schemas.openxmlformats.org/officeDocument/2006/relationships/tags" Target="../tags/tag192.xml"/><Relationship Id="rId4" Type="http://schemas.openxmlformats.org/officeDocument/2006/relationships/chart" Target="../charts/chart63.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18.xml"/><Relationship Id="rId7" Type="http://schemas.openxmlformats.org/officeDocument/2006/relationships/tags" Target="../tags/tag22.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This PowerPoint is a manual test of the transformations package installed with Slides. </a:t>
            </a:r>
          </a:p>
        </p:txBody>
      </p:sp>
      <p:sp>
        <p:nvSpPr>
          <p:cNvPr id="3" name="Content Placeholder 2"/>
          <p:cNvSpPr>
            <a:spLocks noGrp="1"/>
          </p:cNvSpPr>
          <p:nvPr>
            <p:ph idx="1"/>
          </p:nvPr>
        </p:nvSpPr>
        <p:spPr/>
        <p:txBody>
          <a:bodyPr>
            <a:normAutofit fontScale="70000" lnSpcReduction="20000"/>
          </a:bodyPr>
          <a:lstStyle/>
          <a:p>
            <a:pPr marL="0" indent="0">
              <a:buNone/>
            </a:pPr>
            <a:r>
              <a:rPr lang="en-GB" dirty="0"/>
              <a:t>It should be run as follows:</a:t>
            </a:r>
            <a:br>
              <a:rPr lang="en-GB" dirty="0"/>
            </a:br>
            <a:br>
              <a:rPr lang="en-GB" dirty="0"/>
            </a:br>
            <a:r>
              <a:rPr lang="en-GB" dirty="0"/>
              <a:t>1. Open test_manual_transformations.pptx  and using Slides! run “Refresh all” and save the file.</a:t>
            </a:r>
            <a:br>
              <a:rPr lang="en-GB" dirty="0"/>
            </a:br>
            <a:endParaRPr lang="en-GB" dirty="0"/>
          </a:p>
          <a:p>
            <a:pPr marL="0" indent="0">
              <a:buNone/>
            </a:pPr>
            <a:r>
              <a:rPr lang="en-GB" dirty="0"/>
              <a:t>2. From a command prompt run:</a:t>
            </a:r>
            <a:br>
              <a:rPr lang="en-GB" dirty="0"/>
            </a:br>
            <a:r>
              <a:rPr lang="en-GB" dirty="0" err="1"/>
              <a:t>diff_pptx_files</a:t>
            </a:r>
            <a:r>
              <a:rPr lang="en-GB" dirty="0"/>
              <a:t> -p1 "test_manual_transformations.pptx" -p2 "test_manual_transformations_known_good_results.pptx"</a:t>
            </a:r>
            <a:br>
              <a:rPr lang="en-GB" dirty="0"/>
            </a:br>
            <a:endParaRPr lang="en-GB" dirty="0"/>
          </a:p>
          <a:p>
            <a:pPr marL="0" indent="0">
              <a:buNone/>
            </a:pPr>
            <a:r>
              <a:rPr lang="en-GB" dirty="0"/>
              <a:t>3. The output from this will be found here:</a:t>
            </a:r>
          </a:p>
          <a:p>
            <a:pPr marL="0" indent="0">
              <a:buNone/>
            </a:pPr>
            <a:r>
              <a:rPr lang="en-GB" dirty="0"/>
              <a:t>\</a:t>
            </a:r>
            <a:r>
              <a:rPr lang="en-GB" dirty="0" err="1"/>
              <a:t>diff_output_files</a:t>
            </a:r>
            <a:r>
              <a:rPr lang="en-GB" dirty="0"/>
              <a:t>\diff_test_manual_transformations_known_good_results_test_manual_transformations.html</a:t>
            </a:r>
          </a:p>
          <a:p>
            <a:pPr marL="0" indent="0">
              <a:buNone/>
            </a:pPr>
            <a:endParaRPr lang="en-GB" dirty="0"/>
          </a:p>
          <a:p>
            <a:pPr marL="0" indent="0">
              <a:buNone/>
            </a:pPr>
            <a:r>
              <a:rPr lang="en-GB" dirty="0"/>
              <a:t>Note: </a:t>
            </a:r>
            <a:r>
              <a:rPr lang="en-GB" dirty="0" err="1"/>
              <a:t>diff_pptx_files</a:t>
            </a:r>
            <a:r>
              <a:rPr lang="en-GB" dirty="0"/>
              <a:t> can be found here: https://github.com/swinstanley/slides-modules/</a:t>
            </a:r>
            <a:br>
              <a:rPr lang="en-GB" dirty="0"/>
            </a:br>
            <a:br>
              <a:rPr lang="en-GB" dirty="0"/>
            </a:br>
            <a:endParaRPr lang="en-GB" dirty="0"/>
          </a:p>
        </p:txBody>
      </p:sp>
    </p:spTree>
    <p:extLst>
      <p:ext uri="{BB962C8B-B14F-4D97-AF65-F5344CB8AC3E}">
        <p14:creationId xmlns:p14="http://schemas.microsoft.com/office/powerpoint/2010/main" val="2834486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768920"/>
          </a:xfrm>
        </p:spPr>
        <p:txBody>
          <a:bodyPr>
            <a:noAutofit/>
          </a:bodyPr>
          <a:lstStyle/>
          <a:p>
            <a:pPr algn="l"/>
            <a:r>
              <a:rPr lang="en-GB" sz="1600"/>
              <a:t>tr.del_series([1,2]) by index:
 ['Average Score (0 is Neutral)', 'Strongly Agree', 'Agree', 'Somewhat Agree', 'Neither Disagree nor Agree', 'Somewhat Disagree', 'Disagree', 'Strongly Disagree']</a:t>
            </a:r>
            <a:endParaRPr lang="en-GB" sz="1600" dirty="0"/>
          </a:p>
        </p:txBody>
      </p:sp>
      <p:sp>
        <p:nvSpPr>
          <p:cNvPr id="9" name="Title 1"/>
          <p:cNvSpPr txBox="1">
            <a:spLocks/>
          </p:cNvSpPr>
          <p:nvPr>
            <p:custDataLst>
              <p:tags r:id="rId2"/>
            </p:custDataLst>
          </p:nvPr>
        </p:nvSpPr>
        <p:spPr>
          <a:xfrm>
            <a:off x="1524000" y="1237219"/>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tr.del_series(['a','b',3]) - mixed values:
 ['Average Score (0 is Neutral)', 'Top 2', 'Bottom 2', 'Agree', 'Somewhat Agree', 'Neither Disagree nor Agree', 'Somewhat Disagree', 'Disagree', 'Strongly Disagree']</a:t>
            </a:r>
            <a:endParaRPr lang="en-GB" sz="1600" dirty="0"/>
          </a:p>
        </p:txBody>
      </p:sp>
      <p:sp>
        <p:nvSpPr>
          <p:cNvPr id="10" name="Title 1"/>
          <p:cNvSpPr txBox="1">
            <a:spLocks/>
          </p:cNvSpPr>
          <p:nvPr>
            <p:custDataLst>
              <p:tags r:id="rId3"/>
            </p:custDataLst>
          </p:nvPr>
        </p:nvSpPr>
        <p:spPr>
          <a:xfrm>
            <a:off x="1524000" y="2137765"/>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tr.del_series(['Strongly Agree', 1, 2]) - mixed values:
 ['Average Score (0 is Neutral)', 'Top 2', 'Bottom 2', 'Agree', 'Somewhat Agree', 'Neither Disagree nor Agree', 'Somewhat Disagree', 'Disagree', 'Strongly Disagree']</a:t>
            </a:r>
            <a:endParaRPr lang="en-GB" sz="1600" dirty="0"/>
          </a:p>
        </p:txBody>
      </p:sp>
      <p:sp>
        <p:nvSpPr>
          <p:cNvPr id="11" name="Title 1"/>
          <p:cNvSpPr txBox="1">
            <a:spLocks/>
          </p:cNvSpPr>
          <p:nvPr>
            <p:custDataLst>
              <p:tags r:id="rId4"/>
            </p:custDataLst>
          </p:nvPr>
        </p:nvSpPr>
        <p:spPr>
          <a:xfrm>
            <a:off x="1524000" y="3038311"/>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tr.del_series([-1,30]) - bad index:
 ['Average Score (0 is Neutral)', 'Top 2', 'Bottom 2', 'Strongly Agree', 'Agree', 'Somewhat Agree', 'Neither Disagree nor Agree', 'Somewhat Disagree', 'Disagree', 'Strongly Disagree']</a:t>
            </a:r>
            <a:endParaRPr lang="en-GB" sz="1600" dirty="0"/>
          </a:p>
        </p:txBody>
      </p:sp>
      <p:sp>
        <p:nvSpPr>
          <p:cNvPr id="6" name="Rectangle 5"/>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363701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custDataLst>
              <p:tags r:id="rId1"/>
            </p:custDataLst>
          </p:nvPr>
        </p:nvSpPr>
        <p:spPr>
          <a:xfrm>
            <a:off x="1524000" y="133003"/>
            <a:ext cx="9144000" cy="51538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tr.select_series(['Top 2']) :
['Top 2']</a:t>
            </a:r>
            <a:endParaRPr lang="en-GB" sz="1600" dirty="0"/>
          </a:p>
        </p:txBody>
      </p:sp>
      <p:sp>
        <p:nvSpPr>
          <p:cNvPr id="5" name="Title 1"/>
          <p:cNvSpPr txBox="1">
            <a:spLocks/>
          </p:cNvSpPr>
          <p:nvPr>
            <p:custDataLst>
              <p:tags r:id="rId2"/>
            </p:custDataLst>
          </p:nvPr>
        </p:nvSpPr>
        <p:spPr>
          <a:xfrm>
            <a:off x="1524000" y="1635520"/>
            <a:ext cx="9144000" cy="56420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tr.select_series('Top 2') bad parameter - not a list:
[]</a:t>
            </a:r>
            <a:endParaRPr lang="en-GB" sz="1600" dirty="0"/>
          </a:p>
        </p:txBody>
      </p:sp>
      <p:sp>
        <p:nvSpPr>
          <p:cNvPr id="6" name="Title 1"/>
          <p:cNvSpPr txBox="1">
            <a:spLocks/>
          </p:cNvSpPr>
          <p:nvPr>
            <p:custDataLst>
              <p:tags r:id="rId3"/>
            </p:custDataLst>
          </p:nvPr>
        </p:nvSpPr>
        <p:spPr>
          <a:xfrm>
            <a:off x="1524000" y="2203181"/>
            <a:ext cx="9144000" cy="5936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tr.select_series(['Top 2','Bottom 2']):
['Top 2', 'Bottom 2']</a:t>
            </a:r>
            <a:endParaRPr lang="en-GB" sz="1600" dirty="0"/>
          </a:p>
        </p:txBody>
      </p:sp>
      <p:sp>
        <p:nvSpPr>
          <p:cNvPr id="7" name="Title 1"/>
          <p:cNvSpPr txBox="1">
            <a:spLocks/>
          </p:cNvSpPr>
          <p:nvPr>
            <p:custDataLst>
              <p:tags r:id="rId4"/>
            </p:custDataLst>
          </p:nvPr>
        </p:nvSpPr>
        <p:spPr>
          <a:xfrm>
            <a:off x="1524000" y="2796870"/>
            <a:ext cx="9144000" cy="5971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tr.select_series(['Top 2X','Bottom 2']):
['Bottom 2']</a:t>
            </a:r>
            <a:endParaRPr lang="en-GB" sz="1600" dirty="0"/>
          </a:p>
        </p:txBody>
      </p:sp>
      <p:sp>
        <p:nvSpPr>
          <p:cNvPr id="8" name="Title 1"/>
          <p:cNvSpPr txBox="1">
            <a:spLocks/>
          </p:cNvSpPr>
          <p:nvPr>
            <p:custDataLst>
              <p:tags r:id="rId5"/>
            </p:custDataLst>
          </p:nvPr>
        </p:nvSpPr>
        <p:spPr>
          <a:xfrm>
            <a:off x="1524000" y="648391"/>
            <a:ext cx="9144000" cy="9871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 bad parameter -blank: 
[]
 and tr.select_series([]) bad parameter -blank list: 
[]</a:t>
            </a:r>
            <a:endParaRPr lang="en-GB" sz="1600" dirty="0"/>
          </a:p>
        </p:txBody>
      </p:sp>
      <p:sp>
        <p:nvSpPr>
          <p:cNvPr id="9" name="Title 1"/>
          <p:cNvSpPr>
            <a:spLocks noGrp="1"/>
          </p:cNvSpPr>
          <p:nvPr>
            <p:ph type="ctrTitle"/>
            <p:custDataLst>
              <p:tags r:id="rId6"/>
            </p:custDataLst>
          </p:nvPr>
        </p:nvSpPr>
        <p:spPr>
          <a:xfrm>
            <a:off x="1524000" y="3390559"/>
            <a:ext cx="9144000" cy="597144"/>
          </a:xfrm>
        </p:spPr>
        <p:txBody>
          <a:bodyPr>
            <a:noAutofit/>
          </a:bodyPr>
          <a:lstStyle/>
          <a:p>
            <a:pPr algn="l"/>
            <a:r>
              <a:rPr lang="en-GB" sz="1600"/>
              <a:t>tr.select_series([1,2]) by index:
 ['Top 2', 'Bottom 2']</a:t>
            </a:r>
            <a:endParaRPr lang="en-GB" sz="1600" dirty="0"/>
          </a:p>
        </p:txBody>
      </p:sp>
      <p:sp>
        <p:nvSpPr>
          <p:cNvPr id="10" name="Title 1"/>
          <p:cNvSpPr txBox="1">
            <a:spLocks/>
          </p:cNvSpPr>
          <p:nvPr>
            <p:custDataLst>
              <p:tags r:id="rId7"/>
            </p:custDataLst>
          </p:nvPr>
        </p:nvSpPr>
        <p:spPr>
          <a:xfrm>
            <a:off x="1524000" y="3987703"/>
            <a:ext cx="9144000" cy="5936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tr.select_series(['a','b',3]) - mixed values:
 ['Strongly Agree']</a:t>
            </a:r>
            <a:endParaRPr lang="en-GB" sz="1600" dirty="0"/>
          </a:p>
        </p:txBody>
      </p:sp>
      <p:sp>
        <p:nvSpPr>
          <p:cNvPr id="11" name="Title 1"/>
          <p:cNvSpPr txBox="1">
            <a:spLocks/>
          </p:cNvSpPr>
          <p:nvPr>
            <p:custDataLst>
              <p:tags r:id="rId8"/>
            </p:custDataLst>
          </p:nvPr>
        </p:nvSpPr>
        <p:spPr>
          <a:xfrm>
            <a:off x="1524000" y="4581392"/>
            <a:ext cx="9144000" cy="5936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tr.select_series(['Strongly Agree', 1, 2]) - mixed values:
 ['Strongly Agree']</a:t>
            </a:r>
            <a:endParaRPr lang="en-GB" sz="1600" dirty="0"/>
          </a:p>
        </p:txBody>
      </p:sp>
      <p:sp>
        <p:nvSpPr>
          <p:cNvPr id="12" name="Title 1"/>
          <p:cNvSpPr txBox="1">
            <a:spLocks/>
          </p:cNvSpPr>
          <p:nvPr>
            <p:custDataLst>
              <p:tags r:id="rId9"/>
            </p:custDataLst>
          </p:nvPr>
        </p:nvSpPr>
        <p:spPr>
          <a:xfrm>
            <a:off x="1524000" y="5175081"/>
            <a:ext cx="9144000" cy="66857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tr.select_series([-1,30]) - bad index:
 []</a:t>
            </a:r>
            <a:endParaRPr lang="en-GB" sz="1600" dirty="0"/>
          </a:p>
        </p:txBody>
      </p:sp>
      <p:sp>
        <p:nvSpPr>
          <p:cNvPr id="13" name="Rectangle 12"/>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438547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635916"/>
          </a:xfrm>
        </p:spPr>
        <p:txBody>
          <a:bodyPr>
            <a:noAutofit/>
          </a:bodyPr>
          <a:lstStyle/>
          <a:p>
            <a:pPr algn="l"/>
            <a:r>
              <a:rPr lang="en-GB" sz="2000">
                <a:solidFill>
                  <a:schemeClr val="accent1"/>
                </a:solidFill>
              </a:rPr>
              <a:t>tr.insert_gap_between_series_groups():
 ['Top 2', '', 'Top 2']</a:t>
            </a:r>
            <a:endParaRPr lang="en-GB" sz="2000" dirty="0">
              <a:solidFill>
                <a:schemeClr val="accent1"/>
              </a:solidFill>
            </a:endParaRPr>
          </a:p>
        </p:txBody>
      </p:sp>
      <p:graphicFrame>
        <p:nvGraphicFramePr>
          <p:cNvPr id="5" name="Chart 4"/>
          <p:cNvGraphicFramePr/>
          <p:nvPr>
            <p:custDataLst>
              <p:tags r:id="rId2"/>
            </p:custDataLst>
            <p:extLst>
              <p:ext uri="{D42A27DB-BD31-4B8C-83A1-F6EECF244321}">
                <p14:modId xmlns:p14="http://schemas.microsoft.com/office/powerpoint/2010/main" val="3895166846"/>
              </p:ext>
            </p:extLst>
          </p:nvPr>
        </p:nvGraphicFramePr>
        <p:xfrm>
          <a:off x="2032000" y="1213658"/>
          <a:ext cx="8128000" cy="268501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Chart 11"/>
          <p:cNvGraphicFramePr/>
          <p:nvPr>
            <p:custDataLst>
              <p:tags r:id="rId3"/>
            </p:custDataLst>
            <p:extLst>
              <p:ext uri="{D42A27DB-BD31-4B8C-83A1-F6EECF244321}">
                <p14:modId xmlns:p14="http://schemas.microsoft.com/office/powerpoint/2010/main" val="3702976184"/>
              </p:ext>
            </p:extLst>
          </p:nvPr>
        </p:nvGraphicFramePr>
        <p:xfrm>
          <a:off x="2032000" y="4330931"/>
          <a:ext cx="8128000" cy="1820487"/>
        </p:xfrm>
        <a:graphic>
          <a:graphicData uri="http://schemas.openxmlformats.org/drawingml/2006/chart">
            <c:chart xmlns:c="http://schemas.openxmlformats.org/drawingml/2006/chart" xmlns:r="http://schemas.openxmlformats.org/officeDocument/2006/relationships" r:id="rId6"/>
          </a:graphicData>
        </a:graphic>
      </p:graphicFrame>
      <p:sp>
        <p:nvSpPr>
          <p:cNvPr id="6" name="Rectangle 5"/>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4104656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777752"/>
          </a:xfrm>
        </p:spPr>
        <p:txBody>
          <a:bodyPr>
            <a:noAutofit/>
          </a:bodyPr>
          <a:lstStyle/>
          <a:p>
            <a:pPr algn="l"/>
            <a:r>
              <a:rPr lang="en-GB" sz="2400" dirty="0" err="1">
                <a:solidFill>
                  <a:schemeClr val="accent1"/>
                </a:solidFill>
              </a:rPr>
              <a:t>tr.insert_topN_into_series</a:t>
            </a:r>
            <a:r>
              <a:rPr lang="en-GB" sz="2400" dirty="0">
                <a:solidFill>
                  <a:schemeClr val="accent1"/>
                </a:solidFill>
              </a:rPr>
              <a:t>(4):
Top 4 52%</a:t>
            </a:r>
          </a:p>
        </p:txBody>
      </p:sp>
      <p:graphicFrame>
        <p:nvGraphicFramePr>
          <p:cNvPr id="5" name="Chart 4"/>
          <p:cNvGraphicFramePr/>
          <p:nvPr>
            <p:custDataLst>
              <p:tags r:id="rId2"/>
            </p:custDataLst>
            <p:extLst/>
          </p:nvPr>
        </p:nvGraphicFramePr>
        <p:xfrm>
          <a:off x="1708150" y="2651933"/>
          <a:ext cx="8128000" cy="2685011"/>
        </p:xfrm>
        <a:graphic>
          <a:graphicData uri="http://schemas.openxmlformats.org/drawingml/2006/chart">
            <c:chart xmlns:c="http://schemas.openxmlformats.org/drawingml/2006/chart" xmlns:r="http://schemas.openxmlformats.org/officeDocument/2006/relationships" r:id="rId4"/>
          </a:graphicData>
        </a:graphic>
      </p:graphicFrame>
      <p:sp>
        <p:nvSpPr>
          <p:cNvPr id="6" name="Rectangle 5"/>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698156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777752"/>
          </a:xfrm>
        </p:spPr>
        <p:txBody>
          <a:bodyPr>
            <a:noAutofit/>
          </a:bodyPr>
          <a:lstStyle/>
          <a:p>
            <a:pPr algn="l"/>
            <a:r>
              <a:rPr lang="en-GB" sz="2400">
                <a:solidFill>
                  <a:schemeClr val="accent1"/>
                </a:solidFill>
              </a:rPr>
              <a:t>tr.insert_series(row_number = 4, label = 'my new series'):
my new series</a:t>
            </a:r>
            <a:endParaRPr lang="en-GB" sz="2400" dirty="0">
              <a:solidFill>
                <a:schemeClr val="accent1"/>
              </a:solidFill>
            </a:endParaRPr>
          </a:p>
        </p:txBody>
      </p:sp>
      <p:graphicFrame>
        <p:nvGraphicFramePr>
          <p:cNvPr id="5" name="Chart 4"/>
          <p:cNvGraphicFramePr/>
          <p:nvPr>
            <p:custDataLst>
              <p:tags r:id="rId2"/>
            </p:custDataLst>
            <p:extLst>
              <p:ext uri="{D42A27DB-BD31-4B8C-83A1-F6EECF244321}">
                <p14:modId xmlns:p14="http://schemas.microsoft.com/office/powerpoint/2010/main" val="1952501460"/>
              </p:ext>
            </p:extLst>
          </p:nvPr>
        </p:nvGraphicFramePr>
        <p:xfrm>
          <a:off x="1670050" y="2651933"/>
          <a:ext cx="8128000" cy="2685011"/>
        </p:xfrm>
        <a:graphic>
          <a:graphicData uri="http://schemas.openxmlformats.org/drawingml/2006/chart">
            <c:chart xmlns:c="http://schemas.openxmlformats.org/drawingml/2006/chart" xmlns:r="http://schemas.openxmlformats.org/officeDocument/2006/relationships" r:id="rId4"/>
          </a:graphicData>
        </a:graphic>
      </p:graphicFrame>
      <p:sp>
        <p:nvSpPr>
          <p:cNvPr id="6" name="Rectangle 5"/>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167007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lstStyle/>
          <a:p>
            <a:r>
              <a:rPr lang="en-GB" dirty="0">
                <a:solidFill>
                  <a:schemeClr val="accent1"/>
                </a:solidFill>
              </a:rPr>
              <a:t>Slides that test the Categories module of transformation package.</a:t>
            </a:r>
          </a:p>
        </p:txBody>
      </p:sp>
    </p:spTree>
    <p:extLst>
      <p:ext uri="{BB962C8B-B14F-4D97-AF65-F5344CB8AC3E}">
        <p14:creationId xmlns:p14="http://schemas.microsoft.com/office/powerpoint/2010/main" val="845142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141322"/>
            <a:ext cx="9144000" cy="914400"/>
          </a:xfrm>
        </p:spPr>
        <p:txBody>
          <a:bodyPr>
            <a:noAutofit/>
          </a:bodyPr>
          <a:lstStyle/>
          <a:p>
            <a:pPr algn="l"/>
            <a:r>
              <a:rPr lang="en-GB" sz="1600" dirty="0" err="1"/>
              <a:t>tr.get_category_labels</a:t>
            </a:r>
            <a:r>
              <a:rPr lang="en-GB" sz="1600" dirty="0"/>
              <a:t>() :
['Male', 'Female']</a:t>
            </a:r>
          </a:p>
        </p:txBody>
      </p:sp>
      <p:sp>
        <p:nvSpPr>
          <p:cNvPr id="4" name="Title 1"/>
          <p:cNvSpPr txBox="1">
            <a:spLocks/>
          </p:cNvSpPr>
          <p:nvPr>
            <p:custDataLst>
              <p:tags r:id="rId2"/>
            </p:custDataLst>
          </p:nvPr>
        </p:nvSpPr>
        <p:spPr>
          <a:xfrm>
            <a:off x="1524000" y="3129748"/>
            <a:ext cx="9144000" cy="1047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dirty="0" err="1"/>
              <a:t>tr.get_category_base_summary</a:t>
            </a:r>
            <a:r>
              <a:rPr lang="en-GB" sz="1600" dirty="0"/>
              <a:t>() :
Male: 92, Female: 86</a:t>
            </a:r>
          </a:p>
        </p:txBody>
      </p:sp>
      <p:sp>
        <p:nvSpPr>
          <p:cNvPr id="5" name="Title 1"/>
          <p:cNvSpPr txBox="1">
            <a:spLocks/>
          </p:cNvSpPr>
          <p:nvPr>
            <p:custDataLst>
              <p:tags r:id="rId3"/>
            </p:custDataLst>
          </p:nvPr>
        </p:nvSpPr>
        <p:spPr>
          <a:xfrm>
            <a:off x="1524000" y="4372497"/>
            <a:ext cx="9144000" cy="100583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dirty="0" err="1"/>
              <a:t>tr.get_category_labels</a:t>
            </a:r>
            <a:r>
              <a:rPr lang="en-GB" sz="1600" dirty="0"/>
              <a:t>() with values formatted using labels module:
['Male (n = 92)', 'Female (n = 86)']</a:t>
            </a:r>
          </a:p>
        </p:txBody>
      </p:sp>
      <p:sp>
        <p:nvSpPr>
          <p:cNvPr id="6" name="Rectangle 5"/>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
        <p:nvSpPr>
          <p:cNvPr id="7" name="Title 1"/>
          <p:cNvSpPr txBox="1">
            <a:spLocks/>
          </p:cNvSpPr>
          <p:nvPr>
            <p:custDataLst>
              <p:tags r:id="rId4"/>
            </p:custDataLst>
          </p:nvPr>
        </p:nvSpPr>
        <p:spPr>
          <a:xfrm>
            <a:off x="1524000" y="1533699"/>
            <a:ext cx="9144000" cy="9144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tr.get_category_group_labels() :
['Gender', 'Age']</a:t>
            </a:r>
            <a:endParaRPr lang="en-GB" sz="1600" dirty="0"/>
          </a:p>
        </p:txBody>
      </p:sp>
    </p:spTree>
    <p:extLst>
      <p:ext uri="{BB962C8B-B14F-4D97-AF65-F5344CB8AC3E}">
        <p14:creationId xmlns:p14="http://schemas.microsoft.com/office/powerpoint/2010/main" val="3386931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p:cNvGraphicFramePr/>
          <p:nvPr>
            <p:custDataLst>
              <p:tags r:id="rId1"/>
            </p:custDataLst>
            <p:extLst>
              <p:ext uri="{D42A27DB-BD31-4B8C-83A1-F6EECF244321}">
                <p14:modId xmlns:p14="http://schemas.microsoft.com/office/powerpoint/2010/main" val="3385621988"/>
              </p:ext>
            </p:extLst>
          </p:nvPr>
        </p:nvGraphicFramePr>
        <p:xfrm>
          <a:off x="1064029" y="802793"/>
          <a:ext cx="9536545" cy="5731010"/>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184347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custDataLst>
              <p:tags r:id="rId1"/>
            </p:custDataLst>
          </p:nvPr>
        </p:nvSpPr>
        <p:spPr>
          <a:xfrm>
            <a:off x="1056068" y="794528"/>
            <a:ext cx="9380561" cy="870210"/>
          </a:xfrm>
        </p:spPr>
        <p:txBody>
          <a:bodyPr>
            <a:noAutofit/>
          </a:bodyPr>
          <a:lstStyle/>
          <a:p>
            <a:pPr algn="l"/>
            <a:r>
              <a:rPr lang="en-GB" sz="3600">
                <a:solidFill>
                  <a:schemeClr val="accent1"/>
                </a:solidFill>
              </a:rPr>
              <a:t>set_category_base_summary()
Base (n=178)</a:t>
            </a:r>
            <a:endParaRPr lang="en-GB" sz="3600" dirty="0">
              <a:solidFill>
                <a:schemeClr val="accent1"/>
              </a:solidFill>
            </a:endParaRPr>
          </a:p>
        </p:txBody>
      </p:sp>
      <p:graphicFrame>
        <p:nvGraphicFramePr>
          <p:cNvPr id="9" name="Chart 8"/>
          <p:cNvGraphicFramePr/>
          <p:nvPr>
            <p:custDataLst>
              <p:tags r:id="rId2"/>
            </p:custDataLst>
            <p:extLst>
              <p:ext uri="{D42A27DB-BD31-4B8C-83A1-F6EECF244321}">
                <p14:modId xmlns:p14="http://schemas.microsoft.com/office/powerpoint/2010/main" val="4123742260"/>
              </p:ext>
            </p:extLst>
          </p:nvPr>
        </p:nvGraphicFramePr>
        <p:xfrm>
          <a:off x="1056068" y="1935565"/>
          <a:ext cx="9103932" cy="4555193"/>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843711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838199" y="365125"/>
            <a:ext cx="10691554" cy="1325563"/>
          </a:xfrm>
        </p:spPr>
        <p:txBody>
          <a:bodyPr>
            <a:normAutofit/>
          </a:bodyPr>
          <a:lstStyle/>
          <a:p>
            <a:r>
              <a:rPr lang="en-GB" sz="2000">
                <a:solidFill>
                  <a:schemeClr val="accent1"/>
                </a:solidFill>
              </a:rPr>
              <a:t>set_category_formatted_labels( label_format = '{0.TopMember.Group.Label} :: {0.TopMember.Label}') :
Gender :: Male</a:t>
            </a:r>
            <a:endParaRPr lang="en-GB" sz="2000" dirty="0">
              <a:solidFill>
                <a:schemeClr val="accent1"/>
              </a:solidFill>
            </a:endParaRPr>
          </a:p>
        </p:txBody>
      </p:sp>
      <p:graphicFrame>
        <p:nvGraphicFramePr>
          <p:cNvPr id="3" name="Table 2"/>
          <p:cNvGraphicFramePr>
            <a:graphicFrameLocks noGrp="1"/>
          </p:cNvGraphicFramePr>
          <p:nvPr>
            <p:custDataLst>
              <p:tags r:id="rId2"/>
            </p:custDataLst>
            <p:extLst/>
          </p:nvPr>
        </p:nvGraphicFramePr>
        <p:xfrm>
          <a:off x="838200" y="2274146"/>
          <a:ext cx="10691553" cy="4118340"/>
        </p:xfrm>
        <a:graphic>
          <a:graphicData uri="http://schemas.openxmlformats.org/drawingml/2006/table">
            <a:tbl>
              <a:tblPr firstRow="1" bandRow="1">
                <a:tableStyleId>{5C22544A-7EE6-4342-B048-85BDC9FD1C3A}</a:tableStyleId>
              </a:tblPr>
              <a:tblGrid>
                <a:gridCol w="3563851">
                  <a:extLst>
                    <a:ext uri="{9D8B030D-6E8A-4147-A177-3AD203B41FA5}">
                      <a16:colId xmlns:a16="http://schemas.microsoft.com/office/drawing/2014/main" val="3947941509"/>
                    </a:ext>
                  </a:extLst>
                </a:gridCol>
                <a:gridCol w="3563851">
                  <a:extLst>
                    <a:ext uri="{9D8B030D-6E8A-4147-A177-3AD203B41FA5}">
                      <a16:colId xmlns:a16="http://schemas.microsoft.com/office/drawing/2014/main" val="1015171820"/>
                    </a:ext>
                  </a:extLst>
                </a:gridCol>
                <a:gridCol w="3563851">
                  <a:extLst>
                    <a:ext uri="{9D8B030D-6E8A-4147-A177-3AD203B41FA5}">
                      <a16:colId xmlns:a16="http://schemas.microsoft.com/office/drawing/2014/main" val="3970116172"/>
                    </a:ext>
                  </a:extLst>
                </a:gridCol>
              </a:tblGrid>
              <a:tr h="505275">
                <a:tc>
                  <a:txBody>
                    <a:bodyPr/>
                    <a:lstStyle/>
                    <a:p>
                      <a:endParaRPr lang="en-GB" dirty="0"/>
                    </a:p>
                  </a:txBody>
                  <a:tcPr/>
                </a:tc>
                <a:tc>
                  <a:txBody>
                    <a:bodyPr/>
                    <a:lstStyle/>
                    <a:p>
                      <a:r>
                        <a:rPr lang="en-GB"/>
                        <a:t>Gender :: Male</a:t>
                      </a:r>
                    </a:p>
                  </a:txBody>
                  <a:tcPr/>
                </a:tc>
                <a:tc>
                  <a:txBody>
                    <a:bodyPr/>
                    <a:lstStyle/>
                    <a:p>
                      <a:r>
                        <a:rPr lang="en-GB"/>
                        <a:t>Gender :: Female</a:t>
                      </a:r>
                      <a:endParaRPr lang="en-GB" dirty="0"/>
                    </a:p>
                  </a:txBody>
                  <a:tcPr/>
                </a:tc>
                <a:extLst>
                  <a:ext uri="{0D108BD9-81ED-4DB2-BD59-A6C34878D82A}">
                    <a16:rowId xmlns:a16="http://schemas.microsoft.com/office/drawing/2014/main" val="2656926889"/>
                  </a:ext>
                </a:extLst>
              </a:tr>
              <a:tr h="1619650">
                <a:tc>
                  <a:txBody>
                    <a:bodyPr/>
                    <a:lstStyle/>
                    <a:p>
                      <a:r>
                        <a:rPr lang="en-GB"/>
                        <a:t>Top 2</a:t>
                      </a:r>
                      <a:endParaRPr lang="en-GB" dirty="0"/>
                    </a:p>
                  </a:txBody>
                  <a:tcPr/>
                </a:tc>
                <a:tc>
                  <a:txBody>
                    <a:bodyPr/>
                    <a:lstStyle/>
                    <a:p>
                      <a:r>
                        <a:rPr lang="en-GB"/>
                        <a:t>26.1%</a:t>
                      </a:r>
                      <a:endParaRPr lang="en-GB" dirty="0"/>
                    </a:p>
                  </a:txBody>
                  <a:tcPr/>
                </a:tc>
                <a:tc>
                  <a:txBody>
                    <a:bodyPr/>
                    <a:lstStyle/>
                    <a:p>
                      <a:r>
                        <a:rPr lang="en-GB"/>
                        <a:t>12.8%</a:t>
                      </a:r>
                    </a:p>
                  </a:txBody>
                  <a:tcPr/>
                </a:tc>
                <a:extLst>
                  <a:ext uri="{0D108BD9-81ED-4DB2-BD59-A6C34878D82A}">
                    <a16:rowId xmlns:a16="http://schemas.microsoft.com/office/drawing/2014/main" val="3102917397"/>
                  </a:ext>
                </a:extLst>
              </a:tr>
              <a:tr h="1993415">
                <a:tc>
                  <a:txBody>
                    <a:bodyPr/>
                    <a:lstStyle/>
                    <a:p>
                      <a:r>
                        <a:rPr lang="en-GB"/>
                        <a:t>Bottom 2</a:t>
                      </a:r>
                    </a:p>
                  </a:txBody>
                  <a:tcPr/>
                </a:tc>
                <a:tc>
                  <a:txBody>
                    <a:bodyPr/>
                    <a:lstStyle/>
                    <a:p>
                      <a:r>
                        <a:rPr lang="en-GB"/>
                        <a:t>18.5%</a:t>
                      </a:r>
                    </a:p>
                  </a:txBody>
                  <a:tcPr/>
                </a:tc>
                <a:tc>
                  <a:txBody>
                    <a:bodyPr/>
                    <a:lstStyle/>
                    <a:p>
                      <a:r>
                        <a:rPr lang="en-GB"/>
                        <a:t>39.5%</a:t>
                      </a:r>
                      <a:endParaRPr lang="en-GB" dirty="0"/>
                    </a:p>
                  </a:txBody>
                  <a:tcPr/>
                </a:tc>
                <a:extLst>
                  <a:ext uri="{0D108BD9-81ED-4DB2-BD59-A6C34878D82A}">
                    <a16:rowId xmlns:a16="http://schemas.microsoft.com/office/drawing/2014/main" val="3688374585"/>
                  </a:ext>
                </a:extLst>
              </a:tr>
            </a:tbl>
          </a:graphicData>
        </a:graphic>
      </p:graphicFrame>
      <p:sp>
        <p:nvSpPr>
          <p:cNvPr id="5" name="Rectangle 4"/>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1787315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lstStyle/>
          <a:p>
            <a:r>
              <a:rPr lang="en-GB" dirty="0">
                <a:solidFill>
                  <a:schemeClr val="accent1"/>
                </a:solidFill>
              </a:rPr>
              <a:t>Slides that test the Series module of transformation package.</a:t>
            </a:r>
          </a:p>
        </p:txBody>
      </p:sp>
    </p:spTree>
    <p:extLst>
      <p:ext uri="{BB962C8B-B14F-4D97-AF65-F5344CB8AC3E}">
        <p14:creationId xmlns:p14="http://schemas.microsoft.com/office/powerpoint/2010/main" val="3472440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838199" y="365125"/>
            <a:ext cx="10691554" cy="1325563"/>
          </a:xfrm>
        </p:spPr>
        <p:txBody>
          <a:bodyPr>
            <a:normAutofit/>
          </a:bodyPr>
          <a:lstStyle/>
          <a:p>
            <a:r>
              <a:rPr lang="en-GB" sz="2000" dirty="0" err="1">
                <a:solidFill>
                  <a:schemeClr val="accent1"/>
                </a:solidFill>
              </a:rPr>
              <a:t>set_category_groups_formatted_labels</a:t>
            </a:r>
            <a:r>
              <a:rPr lang="en-GB" sz="2000" dirty="0">
                <a:solidFill>
                  <a:schemeClr val="accent1"/>
                </a:solidFill>
              </a:rPr>
              <a:t>( </a:t>
            </a:r>
            <a:r>
              <a:rPr lang="en-GB" sz="2000" dirty="0" err="1">
                <a:solidFill>
                  <a:schemeClr val="accent1"/>
                </a:solidFill>
              </a:rPr>
              <a:t>label_format</a:t>
            </a:r>
            <a:r>
              <a:rPr lang="en-GB" sz="2000" dirty="0">
                <a:solidFill>
                  <a:schemeClr val="accent1"/>
                </a:solidFill>
              </a:rPr>
              <a:t> = '{0.Label} :: {0.SortIndex}') :
It is a great company to work for. : Level of Agreement :: 0</a:t>
            </a:r>
          </a:p>
        </p:txBody>
      </p:sp>
      <p:graphicFrame>
        <p:nvGraphicFramePr>
          <p:cNvPr id="3" name="Table 2"/>
          <p:cNvGraphicFramePr>
            <a:graphicFrameLocks noGrp="1"/>
          </p:cNvGraphicFramePr>
          <p:nvPr>
            <p:custDataLst>
              <p:tags r:id="rId2"/>
            </p:custDataLst>
            <p:extLst>
              <p:ext uri="{D42A27DB-BD31-4B8C-83A1-F6EECF244321}">
                <p14:modId xmlns:p14="http://schemas.microsoft.com/office/powerpoint/2010/main" val="29817950"/>
              </p:ext>
            </p:extLst>
          </p:nvPr>
        </p:nvGraphicFramePr>
        <p:xfrm>
          <a:off x="838199" y="1991515"/>
          <a:ext cx="10691553" cy="3960419"/>
        </p:xfrm>
        <a:graphic>
          <a:graphicData uri="http://schemas.openxmlformats.org/drawingml/2006/table">
            <a:tbl>
              <a:tblPr firstRow="1" bandRow="1">
                <a:tableStyleId>{5C22544A-7EE6-4342-B048-85BDC9FD1C3A}</a:tableStyleId>
              </a:tblPr>
              <a:tblGrid>
                <a:gridCol w="3563851">
                  <a:extLst>
                    <a:ext uri="{9D8B030D-6E8A-4147-A177-3AD203B41FA5}">
                      <a16:colId xmlns:a16="http://schemas.microsoft.com/office/drawing/2014/main" val="3947941509"/>
                    </a:ext>
                  </a:extLst>
                </a:gridCol>
                <a:gridCol w="3563851">
                  <a:extLst>
                    <a:ext uri="{9D8B030D-6E8A-4147-A177-3AD203B41FA5}">
                      <a16:colId xmlns:a16="http://schemas.microsoft.com/office/drawing/2014/main" val="1015171820"/>
                    </a:ext>
                  </a:extLst>
                </a:gridCol>
                <a:gridCol w="3563851">
                  <a:extLst>
                    <a:ext uri="{9D8B030D-6E8A-4147-A177-3AD203B41FA5}">
                      <a16:colId xmlns:a16="http://schemas.microsoft.com/office/drawing/2014/main" val="3970116172"/>
                    </a:ext>
                  </a:extLst>
                </a:gridCol>
              </a:tblGrid>
              <a:tr h="299240">
                <a:tc>
                  <a:txBody>
                    <a:bodyPr/>
                    <a:lstStyle/>
                    <a:p>
                      <a:endParaRPr lang="en-GB" dirty="0"/>
                    </a:p>
                  </a:txBody>
                  <a:tcPr/>
                </a:tc>
                <a:tc>
                  <a:txBody>
                    <a:bodyPr/>
                    <a:lstStyle/>
                    <a:p>
                      <a:r>
                        <a:rPr lang="en-GB"/>
                        <a:t>It is a great company to work for. : Level of Agreement :: 0</a:t>
                      </a:r>
                    </a:p>
                  </a:txBody>
                  <a:tcPr/>
                </a:tc>
                <a:tc>
                  <a:txBody>
                    <a:bodyPr/>
                    <a:lstStyle/>
                    <a:p>
                      <a:r>
                        <a:rPr lang="en-GB"/>
                        <a:t>The company makes excellent products. : Level of Agreement :: 1</a:t>
                      </a:r>
                      <a:endParaRPr lang="en-GB" dirty="0"/>
                    </a:p>
                  </a:txBody>
                  <a:tcPr/>
                </a:tc>
                <a:extLst>
                  <a:ext uri="{0D108BD9-81ED-4DB2-BD59-A6C34878D82A}">
                    <a16:rowId xmlns:a16="http://schemas.microsoft.com/office/drawing/2014/main" val="2656926889"/>
                  </a:ext>
                </a:extLst>
              </a:tr>
              <a:tr h="959209">
                <a:tc>
                  <a:txBody>
                    <a:bodyPr/>
                    <a:lstStyle/>
                    <a:p>
                      <a:endParaRPr lang="en-GB" dirty="0"/>
                    </a:p>
                  </a:txBody>
                  <a:tcPr/>
                </a:tc>
                <a:tc>
                  <a:txBody>
                    <a:bodyPr/>
                    <a:lstStyle/>
                    <a:p>
                      <a:r>
                        <a:rPr lang="en-GB"/>
                        <a:t>Top 2</a:t>
                      </a:r>
                      <a:endParaRPr lang="en-GB" dirty="0"/>
                    </a:p>
                  </a:txBody>
                  <a:tcPr/>
                </a:tc>
                <a:tc>
                  <a:txBody>
                    <a:bodyPr/>
                    <a:lstStyle/>
                    <a:p>
                      <a:r>
                        <a:rPr lang="en-GB"/>
                        <a:t>Top 2</a:t>
                      </a:r>
                    </a:p>
                  </a:txBody>
                  <a:tcPr/>
                </a:tc>
                <a:extLst>
                  <a:ext uri="{0D108BD9-81ED-4DB2-BD59-A6C34878D82A}">
                    <a16:rowId xmlns:a16="http://schemas.microsoft.com/office/drawing/2014/main" val="3102917397"/>
                  </a:ext>
                </a:extLst>
              </a:tr>
              <a:tr h="1180565">
                <a:tc>
                  <a:txBody>
                    <a:bodyPr/>
                    <a:lstStyle/>
                    <a:p>
                      <a:r>
                        <a:rPr lang="en-GB"/>
                        <a:t>Male</a:t>
                      </a:r>
                    </a:p>
                  </a:txBody>
                  <a:tcPr/>
                </a:tc>
                <a:tc>
                  <a:txBody>
                    <a:bodyPr/>
                    <a:lstStyle/>
                    <a:p>
                      <a:r>
                        <a:rPr lang="en-GB"/>
                        <a:t>26.1%</a:t>
                      </a:r>
                    </a:p>
                  </a:txBody>
                  <a:tcPr/>
                </a:tc>
                <a:tc>
                  <a:txBody>
                    <a:bodyPr/>
                    <a:lstStyle/>
                    <a:p>
                      <a:r>
                        <a:rPr lang="en-GB"/>
                        <a:t>33.7%</a:t>
                      </a:r>
                      <a:endParaRPr lang="en-GB" dirty="0"/>
                    </a:p>
                  </a:txBody>
                  <a:tcPr/>
                </a:tc>
                <a:extLst>
                  <a:ext uri="{0D108BD9-81ED-4DB2-BD59-A6C34878D82A}">
                    <a16:rowId xmlns:a16="http://schemas.microsoft.com/office/drawing/2014/main" val="3688374585"/>
                  </a:ext>
                </a:extLst>
              </a:tr>
              <a:tr h="1180565">
                <a:tc>
                  <a:txBody>
                    <a:bodyPr/>
                    <a:lstStyle/>
                    <a:p>
                      <a:r>
                        <a:rPr lang="en-GB"/>
                        <a:t>Female</a:t>
                      </a:r>
                    </a:p>
                  </a:txBody>
                  <a:tcPr/>
                </a:tc>
                <a:tc>
                  <a:txBody>
                    <a:bodyPr/>
                    <a:lstStyle/>
                    <a:p>
                      <a:r>
                        <a:rPr lang="en-GB"/>
                        <a:t>12.8%</a:t>
                      </a:r>
                      <a:endParaRPr lang="en-GB" dirty="0"/>
                    </a:p>
                  </a:txBody>
                  <a:tcPr/>
                </a:tc>
                <a:tc>
                  <a:txBody>
                    <a:bodyPr/>
                    <a:lstStyle/>
                    <a:p>
                      <a:r>
                        <a:rPr lang="en-GB"/>
                        <a:t>31.4%</a:t>
                      </a:r>
                      <a:endParaRPr lang="en-GB" dirty="0"/>
                    </a:p>
                  </a:txBody>
                  <a:tcPr/>
                </a:tc>
                <a:extLst>
                  <a:ext uri="{0D108BD9-81ED-4DB2-BD59-A6C34878D82A}">
                    <a16:rowId xmlns:a16="http://schemas.microsoft.com/office/drawing/2014/main" val="3492366058"/>
                  </a:ext>
                </a:extLst>
              </a:tr>
            </a:tbl>
          </a:graphicData>
        </a:graphic>
      </p:graphicFrame>
      <p:sp>
        <p:nvSpPr>
          <p:cNvPr id="5" name="Rectangle 4"/>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1808808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914400"/>
          </a:xfrm>
        </p:spPr>
        <p:txBody>
          <a:bodyPr>
            <a:noAutofit/>
          </a:bodyPr>
          <a:lstStyle/>
          <a:p>
            <a:pPr algn="l"/>
            <a:r>
              <a:rPr lang="en-GB" sz="1600" dirty="0" err="1"/>
              <a:t>tr.del_base_category</a:t>
            </a:r>
            <a:r>
              <a:rPr lang="en-GB" sz="1600" dirty="0"/>
              <a:t>() :
Before: ['Base', 'Male', 'Female']
After: ['Male', 'Female']</a:t>
            </a:r>
          </a:p>
        </p:txBody>
      </p:sp>
      <p:sp>
        <p:nvSpPr>
          <p:cNvPr id="4" name="Title 1"/>
          <p:cNvSpPr txBox="1">
            <a:spLocks/>
          </p:cNvSpPr>
          <p:nvPr>
            <p:custDataLst>
              <p:tags r:id="rId2"/>
            </p:custDataLst>
          </p:nvPr>
        </p:nvSpPr>
        <p:spPr>
          <a:xfrm>
            <a:off x="1524000" y="2214820"/>
            <a:ext cx="9144000" cy="7772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dirty="0" err="1"/>
              <a:t>tr.del_categories</a:t>
            </a:r>
            <a:r>
              <a:rPr lang="en-GB" sz="1600" dirty="0"/>
              <a:t>(['Male']) :
['Female']</a:t>
            </a:r>
          </a:p>
        </p:txBody>
      </p:sp>
      <p:sp>
        <p:nvSpPr>
          <p:cNvPr id="5" name="Title 1"/>
          <p:cNvSpPr txBox="1">
            <a:spLocks/>
          </p:cNvSpPr>
          <p:nvPr>
            <p:custDataLst>
              <p:tags r:id="rId3"/>
            </p:custDataLst>
          </p:nvPr>
        </p:nvSpPr>
        <p:spPr>
          <a:xfrm>
            <a:off x="1524000" y="4482109"/>
            <a:ext cx="9144000" cy="55695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tr.del_categories('Male') bad parameter - not a list:
['Male', 'Female']</a:t>
            </a:r>
            <a:endParaRPr lang="en-GB" sz="1600" dirty="0"/>
          </a:p>
        </p:txBody>
      </p:sp>
      <p:sp>
        <p:nvSpPr>
          <p:cNvPr id="6" name="Title 1"/>
          <p:cNvSpPr txBox="1">
            <a:spLocks/>
          </p:cNvSpPr>
          <p:nvPr>
            <p:custDataLst>
              <p:tags r:id="rId4"/>
            </p:custDataLst>
          </p:nvPr>
        </p:nvSpPr>
        <p:spPr>
          <a:xfrm>
            <a:off x="1524000" y="5282214"/>
            <a:ext cx="9144000" cy="50291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tr.del_categories(['Male', 'Female']):
[]</a:t>
            </a:r>
            <a:endParaRPr lang="en-GB" sz="1600" dirty="0"/>
          </a:p>
        </p:txBody>
      </p:sp>
      <p:sp>
        <p:nvSpPr>
          <p:cNvPr id="7" name="Title 1"/>
          <p:cNvSpPr txBox="1">
            <a:spLocks/>
          </p:cNvSpPr>
          <p:nvPr>
            <p:custDataLst>
              <p:tags r:id="rId5"/>
            </p:custDataLst>
          </p:nvPr>
        </p:nvSpPr>
        <p:spPr>
          <a:xfrm>
            <a:off x="1524000" y="6028278"/>
            <a:ext cx="9144000" cy="57980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tr.del_categories(['Top 2X','Male']):
['Female']</a:t>
            </a:r>
            <a:endParaRPr lang="en-GB" sz="1600" dirty="0"/>
          </a:p>
        </p:txBody>
      </p:sp>
      <p:sp>
        <p:nvSpPr>
          <p:cNvPr id="8" name="Title 1"/>
          <p:cNvSpPr txBox="1">
            <a:spLocks/>
          </p:cNvSpPr>
          <p:nvPr>
            <p:custDataLst>
              <p:tags r:id="rId6"/>
            </p:custDataLst>
          </p:nvPr>
        </p:nvSpPr>
        <p:spPr>
          <a:xfrm>
            <a:off x="1524000" y="3235203"/>
            <a:ext cx="9144000" cy="100375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 bad parameter -blank: 
['Male', 'Female']
 and tr.del_categories([]) bad parameter -blank list: 
['Male', 'Female']</a:t>
            </a:r>
            <a:endParaRPr lang="en-GB" sz="1600" dirty="0"/>
          </a:p>
        </p:txBody>
      </p:sp>
      <p:sp>
        <p:nvSpPr>
          <p:cNvPr id="9" name="Rectangle 8"/>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
        <p:nvSpPr>
          <p:cNvPr id="10" name="Title 1"/>
          <p:cNvSpPr txBox="1">
            <a:spLocks/>
          </p:cNvSpPr>
          <p:nvPr>
            <p:custDataLst>
              <p:tags r:id="rId7"/>
            </p:custDataLst>
          </p:nvPr>
        </p:nvSpPr>
        <p:spPr>
          <a:xfrm>
            <a:off x="1524000" y="1446424"/>
            <a:ext cx="9144000" cy="9144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dirty="0" err="1"/>
              <a:t>tr.del_base_category</a:t>
            </a:r>
            <a:r>
              <a:rPr lang="en-GB" sz="1600" dirty="0"/>
              <a:t>(['</a:t>
            </a:r>
            <a:r>
              <a:rPr lang="en-GB" sz="1600" dirty="0" err="1"/>
              <a:t>Total','Base</a:t>
            </a:r>
            <a:r>
              <a:rPr lang="en-GB" sz="1600" dirty="0"/>
              <a:t>']) :
Before: ['Base', 'Total', 'Female']
After: ['Female']</a:t>
            </a:r>
          </a:p>
        </p:txBody>
      </p:sp>
    </p:spTree>
    <p:extLst>
      <p:ext uri="{BB962C8B-B14F-4D97-AF65-F5344CB8AC3E}">
        <p14:creationId xmlns:p14="http://schemas.microsoft.com/office/powerpoint/2010/main" val="440981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768920"/>
          </a:xfrm>
        </p:spPr>
        <p:txBody>
          <a:bodyPr>
            <a:noAutofit/>
          </a:bodyPr>
          <a:lstStyle/>
          <a:p>
            <a:pPr algn="l"/>
            <a:r>
              <a:rPr lang="en-GB" sz="1600"/>
              <a:t>tr.del_categories([1,2]) by index:
 ['Base']</a:t>
            </a:r>
            <a:endParaRPr lang="en-GB" sz="1600" dirty="0"/>
          </a:p>
        </p:txBody>
      </p:sp>
      <p:sp>
        <p:nvSpPr>
          <p:cNvPr id="9" name="Title 1"/>
          <p:cNvSpPr txBox="1">
            <a:spLocks/>
          </p:cNvSpPr>
          <p:nvPr>
            <p:custDataLst>
              <p:tags r:id="rId2"/>
            </p:custDataLst>
          </p:nvPr>
        </p:nvSpPr>
        <p:spPr>
          <a:xfrm>
            <a:off x="1524000" y="1237219"/>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tr.del_categories(['a','b',2]) - mixed values:
 ['Base', 'Male']</a:t>
            </a:r>
            <a:endParaRPr lang="en-GB" sz="1600" dirty="0"/>
          </a:p>
        </p:txBody>
      </p:sp>
      <p:sp>
        <p:nvSpPr>
          <p:cNvPr id="10" name="Title 1"/>
          <p:cNvSpPr txBox="1">
            <a:spLocks/>
          </p:cNvSpPr>
          <p:nvPr>
            <p:custDataLst>
              <p:tags r:id="rId3"/>
            </p:custDataLst>
          </p:nvPr>
        </p:nvSpPr>
        <p:spPr>
          <a:xfrm>
            <a:off x="1524000" y="2137765"/>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tr.del_categories(['Male', 1, 2]) - mixed values:
 ['Base', 'Female']</a:t>
            </a:r>
            <a:endParaRPr lang="en-GB" sz="1600" dirty="0"/>
          </a:p>
        </p:txBody>
      </p:sp>
      <p:sp>
        <p:nvSpPr>
          <p:cNvPr id="11" name="Title 1"/>
          <p:cNvSpPr txBox="1">
            <a:spLocks/>
          </p:cNvSpPr>
          <p:nvPr>
            <p:custDataLst>
              <p:tags r:id="rId4"/>
            </p:custDataLst>
          </p:nvPr>
        </p:nvSpPr>
        <p:spPr>
          <a:xfrm>
            <a:off x="1524000" y="3038311"/>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tr.del_categories([-1,30]) - bad index:
 ['Base', 'Male', 'Female']</a:t>
            </a:r>
            <a:endParaRPr lang="en-GB" sz="1600" dirty="0"/>
          </a:p>
        </p:txBody>
      </p:sp>
      <p:sp>
        <p:nvSpPr>
          <p:cNvPr id="6" name="Rectangle 5"/>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3305155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custDataLst>
              <p:tags r:id="rId1"/>
            </p:custDataLst>
          </p:nvPr>
        </p:nvSpPr>
        <p:spPr>
          <a:xfrm>
            <a:off x="1524000" y="133003"/>
            <a:ext cx="9144000" cy="51538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tr.select_categories(['Female']) :
['Female']</a:t>
            </a:r>
            <a:endParaRPr lang="en-GB" sz="1600" dirty="0"/>
          </a:p>
        </p:txBody>
      </p:sp>
      <p:sp>
        <p:nvSpPr>
          <p:cNvPr id="5" name="Title 1"/>
          <p:cNvSpPr txBox="1">
            <a:spLocks/>
          </p:cNvSpPr>
          <p:nvPr>
            <p:custDataLst>
              <p:tags r:id="rId2"/>
            </p:custDataLst>
          </p:nvPr>
        </p:nvSpPr>
        <p:spPr>
          <a:xfrm>
            <a:off x="1524000" y="1753826"/>
            <a:ext cx="9144000" cy="62655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tr.select_categories('Female') bad parameter - not a list:
[]</a:t>
            </a:r>
            <a:endParaRPr lang="en-GB" sz="1600" dirty="0"/>
          </a:p>
        </p:txBody>
      </p:sp>
      <p:sp>
        <p:nvSpPr>
          <p:cNvPr id="6" name="Title 1"/>
          <p:cNvSpPr txBox="1">
            <a:spLocks/>
          </p:cNvSpPr>
          <p:nvPr>
            <p:custDataLst>
              <p:tags r:id="rId3"/>
            </p:custDataLst>
          </p:nvPr>
        </p:nvSpPr>
        <p:spPr>
          <a:xfrm>
            <a:off x="1524000" y="2463678"/>
            <a:ext cx="9144000" cy="4838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tr.select_categories(['Male','Female']):
['Male', 'Female']</a:t>
            </a:r>
            <a:endParaRPr lang="en-GB" sz="1600" dirty="0"/>
          </a:p>
        </p:txBody>
      </p:sp>
      <p:sp>
        <p:nvSpPr>
          <p:cNvPr id="7" name="Title 1"/>
          <p:cNvSpPr txBox="1">
            <a:spLocks/>
          </p:cNvSpPr>
          <p:nvPr>
            <p:custDataLst>
              <p:tags r:id="rId4"/>
            </p:custDataLst>
          </p:nvPr>
        </p:nvSpPr>
        <p:spPr>
          <a:xfrm>
            <a:off x="1524000" y="2916212"/>
            <a:ext cx="9144000" cy="76892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tr.select_categories(['MaleX','Female']):
['Female']</a:t>
            </a:r>
            <a:endParaRPr lang="en-GB" sz="1600" dirty="0"/>
          </a:p>
        </p:txBody>
      </p:sp>
      <p:sp>
        <p:nvSpPr>
          <p:cNvPr id="8" name="Title 1"/>
          <p:cNvSpPr txBox="1">
            <a:spLocks/>
          </p:cNvSpPr>
          <p:nvPr>
            <p:custDataLst>
              <p:tags r:id="rId5"/>
            </p:custDataLst>
          </p:nvPr>
        </p:nvSpPr>
        <p:spPr>
          <a:xfrm>
            <a:off x="1524000" y="723283"/>
            <a:ext cx="9144000" cy="9871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 bad parameter -blank: 
[]
 and tr.select_categories([]) bad parameter -blank list: 
[]</a:t>
            </a:r>
            <a:endParaRPr lang="en-GB" sz="1600" dirty="0"/>
          </a:p>
        </p:txBody>
      </p:sp>
      <p:sp>
        <p:nvSpPr>
          <p:cNvPr id="9" name="Title 1"/>
          <p:cNvSpPr>
            <a:spLocks noGrp="1"/>
          </p:cNvSpPr>
          <p:nvPr>
            <p:ph type="ctrTitle"/>
            <p:custDataLst>
              <p:tags r:id="rId6"/>
            </p:custDataLst>
          </p:nvPr>
        </p:nvSpPr>
        <p:spPr>
          <a:xfrm>
            <a:off x="1524000" y="3789059"/>
            <a:ext cx="9144000" cy="450965"/>
          </a:xfrm>
        </p:spPr>
        <p:txBody>
          <a:bodyPr>
            <a:noAutofit/>
          </a:bodyPr>
          <a:lstStyle/>
          <a:p>
            <a:pPr algn="l"/>
            <a:r>
              <a:rPr lang="en-GB" sz="1600"/>
              <a:t>tr.select_categories([1,2]) by index:
 ['Male', 'Female']</a:t>
            </a:r>
            <a:endParaRPr lang="en-GB" sz="1600" dirty="0"/>
          </a:p>
        </p:txBody>
      </p:sp>
      <p:sp>
        <p:nvSpPr>
          <p:cNvPr id="10" name="Title 1"/>
          <p:cNvSpPr txBox="1">
            <a:spLocks/>
          </p:cNvSpPr>
          <p:nvPr>
            <p:custDataLst>
              <p:tags r:id="rId7"/>
            </p:custDataLst>
          </p:nvPr>
        </p:nvSpPr>
        <p:spPr>
          <a:xfrm>
            <a:off x="1524000" y="4290926"/>
            <a:ext cx="9144000" cy="50638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tr.select_categories(['a','b',2]) - mixed values:
 ['Female']</a:t>
            </a:r>
            <a:endParaRPr lang="en-GB" sz="1600" dirty="0"/>
          </a:p>
        </p:txBody>
      </p:sp>
      <p:sp>
        <p:nvSpPr>
          <p:cNvPr id="11" name="Title 1"/>
          <p:cNvSpPr txBox="1">
            <a:spLocks/>
          </p:cNvSpPr>
          <p:nvPr>
            <p:custDataLst>
              <p:tags r:id="rId8"/>
            </p:custDataLst>
          </p:nvPr>
        </p:nvSpPr>
        <p:spPr>
          <a:xfrm>
            <a:off x="1524000" y="4928935"/>
            <a:ext cx="9144000" cy="46551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tr.select_categories(['Male', 1, 2]) - mixed values:
 ['Male']</a:t>
            </a:r>
            <a:endParaRPr lang="en-GB" sz="1600" dirty="0"/>
          </a:p>
        </p:txBody>
      </p:sp>
      <p:sp>
        <p:nvSpPr>
          <p:cNvPr id="12" name="Title 1"/>
          <p:cNvSpPr txBox="1">
            <a:spLocks/>
          </p:cNvSpPr>
          <p:nvPr>
            <p:custDataLst>
              <p:tags r:id="rId9"/>
            </p:custDataLst>
          </p:nvPr>
        </p:nvSpPr>
        <p:spPr>
          <a:xfrm>
            <a:off x="1524000" y="5619403"/>
            <a:ext cx="9144000" cy="47590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tr.select_categories([-1,30]) - bad index:
 []</a:t>
            </a:r>
            <a:endParaRPr lang="en-GB" sz="1600" dirty="0"/>
          </a:p>
        </p:txBody>
      </p:sp>
      <p:sp>
        <p:nvSpPr>
          <p:cNvPr id="13" name="Rectangle 12"/>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
        <p:nvSpPr>
          <p:cNvPr id="14" name="Title 1"/>
          <p:cNvSpPr txBox="1">
            <a:spLocks/>
          </p:cNvSpPr>
          <p:nvPr>
            <p:custDataLst>
              <p:tags r:id="rId10"/>
            </p:custDataLst>
          </p:nvPr>
        </p:nvSpPr>
        <p:spPr>
          <a:xfrm>
            <a:off x="1524000" y="3159370"/>
            <a:ext cx="9144000" cy="5255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tr.select_categories(['MaleX','Female']):
['Female']</a:t>
            </a:r>
            <a:endParaRPr lang="en-GB" sz="1600" dirty="0"/>
          </a:p>
        </p:txBody>
      </p:sp>
      <p:sp>
        <p:nvSpPr>
          <p:cNvPr id="15" name="Title 1"/>
          <p:cNvSpPr txBox="1">
            <a:spLocks/>
          </p:cNvSpPr>
          <p:nvPr>
            <p:custDataLst>
              <p:tags r:id="rId11"/>
            </p:custDataLst>
          </p:nvPr>
        </p:nvSpPr>
        <p:spPr>
          <a:xfrm>
            <a:off x="1524000" y="3788880"/>
            <a:ext cx="9144000" cy="45096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tr.select_categories([1,2]) by index:
 ['Male', 'Female']</a:t>
            </a:r>
            <a:endParaRPr lang="en-GB" sz="1600" dirty="0"/>
          </a:p>
        </p:txBody>
      </p:sp>
      <p:sp>
        <p:nvSpPr>
          <p:cNvPr id="16" name="Title 1"/>
          <p:cNvSpPr txBox="1">
            <a:spLocks/>
          </p:cNvSpPr>
          <p:nvPr>
            <p:custDataLst>
              <p:tags r:id="rId12"/>
            </p:custDataLst>
          </p:nvPr>
        </p:nvSpPr>
        <p:spPr>
          <a:xfrm>
            <a:off x="1524000" y="4290747"/>
            <a:ext cx="9144000" cy="50638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tr.select_categories(['a','b',2]) - mixed values:
 ['Female']</a:t>
            </a:r>
            <a:endParaRPr lang="en-GB" sz="1600" dirty="0"/>
          </a:p>
        </p:txBody>
      </p:sp>
      <p:sp>
        <p:nvSpPr>
          <p:cNvPr id="17" name="Title 1"/>
          <p:cNvSpPr txBox="1">
            <a:spLocks/>
          </p:cNvSpPr>
          <p:nvPr>
            <p:custDataLst>
              <p:tags r:id="rId13"/>
            </p:custDataLst>
          </p:nvPr>
        </p:nvSpPr>
        <p:spPr>
          <a:xfrm>
            <a:off x="1524000" y="4928756"/>
            <a:ext cx="9144000" cy="46551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tr.select_categories(['Male', 1, 2]) - mixed values:
 ['Male']</a:t>
            </a:r>
            <a:endParaRPr lang="en-GB" sz="1600" dirty="0"/>
          </a:p>
        </p:txBody>
      </p:sp>
    </p:spTree>
    <p:extLst>
      <p:ext uri="{BB962C8B-B14F-4D97-AF65-F5344CB8AC3E}">
        <p14:creationId xmlns:p14="http://schemas.microsoft.com/office/powerpoint/2010/main" val="210232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635916"/>
          </a:xfrm>
        </p:spPr>
        <p:txBody>
          <a:bodyPr>
            <a:noAutofit/>
          </a:bodyPr>
          <a:lstStyle/>
          <a:p>
            <a:pPr algn="l"/>
            <a:r>
              <a:rPr lang="en-GB" sz="1600"/>
              <a:t>tr.insert_gap_between_category_groups():
 ['Base', 'Male', 'Female', '', 'Base', 'Under 20', '20-25', '25-35', '35-45', '45-55', '55 Plus']</a:t>
            </a:r>
            <a:endParaRPr lang="en-GB" sz="1600" dirty="0"/>
          </a:p>
        </p:txBody>
      </p:sp>
      <p:graphicFrame>
        <p:nvGraphicFramePr>
          <p:cNvPr id="5" name="Chart 4"/>
          <p:cNvGraphicFramePr/>
          <p:nvPr>
            <p:custDataLst>
              <p:tags r:id="rId2"/>
            </p:custDataLst>
            <p:extLst>
              <p:ext uri="{D42A27DB-BD31-4B8C-83A1-F6EECF244321}">
                <p14:modId xmlns:p14="http://schemas.microsoft.com/office/powerpoint/2010/main" val="3111104865"/>
              </p:ext>
            </p:extLst>
          </p:nvPr>
        </p:nvGraphicFramePr>
        <p:xfrm>
          <a:off x="2032000" y="1213658"/>
          <a:ext cx="8128000" cy="268501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Chart 11"/>
          <p:cNvGraphicFramePr/>
          <p:nvPr>
            <p:custDataLst>
              <p:tags r:id="rId3"/>
            </p:custDataLst>
            <p:extLst>
              <p:ext uri="{D42A27DB-BD31-4B8C-83A1-F6EECF244321}">
                <p14:modId xmlns:p14="http://schemas.microsoft.com/office/powerpoint/2010/main" val="3375983485"/>
              </p:ext>
            </p:extLst>
          </p:nvPr>
        </p:nvGraphicFramePr>
        <p:xfrm>
          <a:off x="2032000" y="4330931"/>
          <a:ext cx="8128000" cy="1820487"/>
        </p:xfrm>
        <a:graphic>
          <a:graphicData uri="http://schemas.openxmlformats.org/drawingml/2006/chart">
            <c:chart xmlns:c="http://schemas.openxmlformats.org/drawingml/2006/chart" xmlns:r="http://schemas.openxmlformats.org/officeDocument/2006/relationships" r:id="rId6"/>
          </a:graphicData>
        </a:graphic>
      </p:graphicFrame>
      <p:sp>
        <p:nvSpPr>
          <p:cNvPr id="6" name="Rectangle 5"/>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2953938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292629" y="565266"/>
            <a:ext cx="9144000" cy="777752"/>
          </a:xfrm>
        </p:spPr>
        <p:txBody>
          <a:bodyPr>
            <a:noAutofit/>
          </a:bodyPr>
          <a:lstStyle/>
          <a:p>
            <a:pPr algn="l"/>
            <a:r>
              <a:rPr lang="en-GB" sz="2400">
                <a:solidFill>
                  <a:schemeClr val="accent1"/>
                </a:solidFill>
              </a:rPr>
              <a:t>tr.insert_category(column_number = 2, label='my new category'):
my new category</a:t>
            </a:r>
            <a:endParaRPr lang="en-GB" sz="2400" dirty="0">
              <a:solidFill>
                <a:schemeClr val="accent1"/>
              </a:solidFill>
            </a:endParaRPr>
          </a:p>
        </p:txBody>
      </p:sp>
      <p:graphicFrame>
        <p:nvGraphicFramePr>
          <p:cNvPr id="5" name="Chart 4"/>
          <p:cNvGraphicFramePr/>
          <p:nvPr>
            <p:custDataLst>
              <p:tags r:id="rId2"/>
            </p:custDataLst>
            <p:extLst>
              <p:ext uri="{D42A27DB-BD31-4B8C-83A1-F6EECF244321}">
                <p14:modId xmlns:p14="http://schemas.microsoft.com/office/powerpoint/2010/main" val="3517926631"/>
              </p:ext>
            </p:extLst>
          </p:nvPr>
        </p:nvGraphicFramePr>
        <p:xfrm>
          <a:off x="1670050" y="2651933"/>
          <a:ext cx="8128000" cy="2685011"/>
        </p:xfrm>
        <a:graphic>
          <a:graphicData uri="http://schemas.openxmlformats.org/drawingml/2006/chart">
            <c:chart xmlns:c="http://schemas.openxmlformats.org/drawingml/2006/chart" xmlns:r="http://schemas.openxmlformats.org/officeDocument/2006/relationships" r:id="rId4"/>
          </a:graphicData>
        </a:graphic>
      </p:graphicFrame>
      <p:sp>
        <p:nvSpPr>
          <p:cNvPr id="6" name="Rectangle 5"/>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646740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lstStyle/>
          <a:p>
            <a:r>
              <a:rPr lang="en-GB" dirty="0">
                <a:solidFill>
                  <a:schemeClr val="accent1"/>
                </a:solidFill>
              </a:rPr>
              <a:t>Slides that test the Data module of transformation package.</a:t>
            </a:r>
          </a:p>
        </p:txBody>
      </p:sp>
    </p:spTree>
    <p:extLst>
      <p:ext uri="{BB962C8B-B14F-4D97-AF65-F5344CB8AC3E}">
        <p14:creationId xmlns:p14="http://schemas.microsoft.com/office/powerpoint/2010/main" val="14619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781402"/>
          </a:xfrm>
        </p:spPr>
        <p:txBody>
          <a:bodyPr>
            <a:noAutofit/>
          </a:bodyPr>
          <a:lstStyle/>
          <a:p>
            <a:pPr algn="l"/>
            <a:r>
              <a:rPr lang="nn-NO" sz="1600"/>
              <a:t>tr.get_data_values() :
['0.18', '-0.71', '26.1%', '12.8%', '18.5%', '39.5%', '15.2%', '5.8%', '10.9%', '7.0%', '16.3%', '17.4%', '20.7%', '10.5%', '18.5%', '19.8%', '8.7%', '18.6%', '9.8%', '20.9%']</a:t>
            </a:r>
            <a:endParaRPr lang="en-GB" sz="1600" dirty="0"/>
          </a:p>
        </p:txBody>
      </p:sp>
      <p:sp>
        <p:nvSpPr>
          <p:cNvPr id="4" name="Title 1"/>
          <p:cNvSpPr txBox="1">
            <a:spLocks/>
          </p:cNvSpPr>
          <p:nvPr>
            <p:custDataLst>
              <p:tags r:id="rId2"/>
            </p:custDataLst>
          </p:nvPr>
        </p:nvSpPr>
        <p:spPr>
          <a:xfrm>
            <a:off x="1524000" y="2086495"/>
            <a:ext cx="9144000" cy="56526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tr.get_base_row_values() :
92, 86</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
        <p:nvSpPr>
          <p:cNvPr id="7" name="Title 1"/>
          <p:cNvSpPr txBox="1">
            <a:spLocks/>
          </p:cNvSpPr>
          <p:nvPr>
            <p:custDataLst>
              <p:tags r:id="rId3"/>
            </p:custDataLst>
          </p:nvPr>
        </p:nvSpPr>
        <p:spPr>
          <a:xfrm>
            <a:off x="1524000" y="2813848"/>
            <a:ext cx="9144000" cy="56526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tr.get_base_column_values() :
178,  , 19.7%, 28.7%, 10.7%, 9.0%, 16.9%, 15.7%, 19.1%, 13.5%, 15.2%</a:t>
            </a:r>
            <a:endParaRPr lang="en-GB" sz="1600" dirty="0"/>
          </a:p>
        </p:txBody>
      </p:sp>
      <p:sp>
        <p:nvSpPr>
          <p:cNvPr id="8" name="Title 1"/>
          <p:cNvSpPr txBox="1">
            <a:spLocks/>
          </p:cNvSpPr>
          <p:nvPr>
            <p:custDataLst>
              <p:tags r:id="rId4"/>
            </p:custDataLst>
          </p:nvPr>
        </p:nvSpPr>
        <p:spPr>
          <a:xfrm>
            <a:off x="1524000" y="3614639"/>
            <a:ext cx="9144000" cy="206295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tr.get_dict_cell_values() :
{'Strongly Agree 0': {'Female 0': ['5.8%'], 'Male 0': ['15.2%'], 'Base 0': ['10.7%']}, 'Agree 0': {'Female 0': ['7.0%'], 'Male 0': ['10.9%'], 'Base 0': ['9.0%']}, 'Disagree 0': {'Female 0': ['18.6%'], 'Male 0': ['8.7%'], 'Base 0': ['13.5%']}, 'Strongly Disagree 0': {'Female 0': ['20.9%'], 'Male 0': ['9.8%'], 'Base 0': ['15.2%']}, 'Somewhat Disagree 0': {'Female 0': ['19.8%'], 'Male 0': ['18.5%'], 'Base 0': ['19.1%']}, 'Somewhat Agree 0': {'Female 0': ['17.4%'], 'Male 0': ['16.3%'], 'Base 0': ['16.9%']}, 'Top 2 0': {'Female 0': ['12.8%'], 'Male 0': ['26.1%'], 'Base 0': ['19.7%']}, 'Base 0': {'Female 0': ['86'], 'Male 0': ['92'], 'Base 0': ['178']}, 'Neither Disagree nor Agree 0': {'Female 0': ['10.5%'], 'Male 0': ['20.7%'], 'Base 0': ['15.7%']}, 'Average Score (0 is Neutral) 0': {'Female 0': ['-0.71'], 'Male 0': ['0.18'], 'Base 0': [' ']}, 'Bottom 2 0': {'Female 0': ['39.5%'], 'Male 0': ['18.5%'], 'Base 0': ['28.7%']}}</a:t>
            </a:r>
            <a:endParaRPr lang="en-GB" sz="1600" dirty="0"/>
          </a:p>
        </p:txBody>
      </p:sp>
    </p:spTree>
    <p:extLst>
      <p:ext uri="{BB962C8B-B14F-4D97-AF65-F5344CB8AC3E}">
        <p14:creationId xmlns:p14="http://schemas.microsoft.com/office/powerpoint/2010/main" val="23848573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838199" y="365125"/>
            <a:ext cx="10691553" cy="1325563"/>
          </a:xfrm>
        </p:spPr>
        <p:txBody>
          <a:bodyPr>
            <a:normAutofit/>
          </a:bodyPr>
          <a:lstStyle/>
          <a:p>
            <a:r>
              <a:rPr lang="en-GB" sz="2000">
                <a:solidFill>
                  <a:schemeClr val="accent1"/>
                </a:solidFill>
              </a:rPr>
              <a:t>set_data_formatted_labels(cell_format = '{0[0].Value}, {0.SideMember.Label} :: {0.TopMember.Label}') :
26.1% Top 2 :: Male</a:t>
            </a:r>
            <a:endParaRPr lang="en-GB" sz="2000" dirty="0">
              <a:solidFill>
                <a:schemeClr val="accent1"/>
              </a:solidFill>
            </a:endParaRPr>
          </a:p>
        </p:txBody>
      </p:sp>
      <p:graphicFrame>
        <p:nvGraphicFramePr>
          <p:cNvPr id="3" name="Table 2"/>
          <p:cNvGraphicFramePr>
            <a:graphicFrameLocks noGrp="1"/>
          </p:cNvGraphicFramePr>
          <p:nvPr>
            <p:custDataLst>
              <p:tags r:id="rId2"/>
            </p:custDataLst>
            <p:extLst/>
          </p:nvPr>
        </p:nvGraphicFramePr>
        <p:xfrm>
          <a:off x="838200" y="2274146"/>
          <a:ext cx="10691553" cy="4118340"/>
        </p:xfrm>
        <a:graphic>
          <a:graphicData uri="http://schemas.openxmlformats.org/drawingml/2006/table">
            <a:tbl>
              <a:tblPr firstRow="1" bandRow="1">
                <a:tableStyleId>{5C22544A-7EE6-4342-B048-85BDC9FD1C3A}</a:tableStyleId>
              </a:tblPr>
              <a:tblGrid>
                <a:gridCol w="3563851">
                  <a:extLst>
                    <a:ext uri="{9D8B030D-6E8A-4147-A177-3AD203B41FA5}">
                      <a16:colId xmlns:a16="http://schemas.microsoft.com/office/drawing/2014/main" val="3947941509"/>
                    </a:ext>
                  </a:extLst>
                </a:gridCol>
                <a:gridCol w="3563851">
                  <a:extLst>
                    <a:ext uri="{9D8B030D-6E8A-4147-A177-3AD203B41FA5}">
                      <a16:colId xmlns:a16="http://schemas.microsoft.com/office/drawing/2014/main" val="1015171820"/>
                    </a:ext>
                  </a:extLst>
                </a:gridCol>
                <a:gridCol w="3563851">
                  <a:extLst>
                    <a:ext uri="{9D8B030D-6E8A-4147-A177-3AD203B41FA5}">
                      <a16:colId xmlns:a16="http://schemas.microsoft.com/office/drawing/2014/main" val="3970116172"/>
                    </a:ext>
                  </a:extLst>
                </a:gridCol>
              </a:tblGrid>
              <a:tr h="505275">
                <a:tc>
                  <a:txBody>
                    <a:bodyPr/>
                    <a:lstStyle/>
                    <a:p>
                      <a:endParaRPr lang="en-GB" dirty="0"/>
                    </a:p>
                  </a:txBody>
                  <a:tcPr/>
                </a:tc>
                <a:tc>
                  <a:txBody>
                    <a:bodyPr/>
                    <a:lstStyle/>
                    <a:p>
                      <a:r>
                        <a:rPr lang="en-GB"/>
                        <a:t>Male</a:t>
                      </a:r>
                    </a:p>
                  </a:txBody>
                  <a:tcPr/>
                </a:tc>
                <a:tc>
                  <a:txBody>
                    <a:bodyPr/>
                    <a:lstStyle/>
                    <a:p>
                      <a:r>
                        <a:rPr lang="en-GB"/>
                        <a:t>Female</a:t>
                      </a:r>
                      <a:endParaRPr lang="en-GB" dirty="0"/>
                    </a:p>
                  </a:txBody>
                  <a:tcPr/>
                </a:tc>
                <a:extLst>
                  <a:ext uri="{0D108BD9-81ED-4DB2-BD59-A6C34878D82A}">
                    <a16:rowId xmlns:a16="http://schemas.microsoft.com/office/drawing/2014/main" val="2656926889"/>
                  </a:ext>
                </a:extLst>
              </a:tr>
              <a:tr h="1619650">
                <a:tc>
                  <a:txBody>
                    <a:bodyPr/>
                    <a:lstStyle/>
                    <a:p>
                      <a:r>
                        <a:rPr lang="en-GB"/>
                        <a:t>Top 2</a:t>
                      </a:r>
                      <a:endParaRPr lang="en-GB" dirty="0"/>
                    </a:p>
                  </a:txBody>
                  <a:tcPr/>
                </a:tc>
                <a:tc>
                  <a:txBody>
                    <a:bodyPr/>
                    <a:lstStyle/>
                    <a:p>
                      <a:r>
                        <a:rPr lang="en-GB"/>
                        <a:t>26.1% Top 2 :: Male</a:t>
                      </a:r>
                      <a:endParaRPr lang="en-GB" dirty="0"/>
                    </a:p>
                  </a:txBody>
                  <a:tcPr/>
                </a:tc>
                <a:tc>
                  <a:txBody>
                    <a:bodyPr/>
                    <a:lstStyle/>
                    <a:p>
                      <a:r>
                        <a:rPr lang="en-GB"/>
                        <a:t>12.8% Top 2 :: Female</a:t>
                      </a:r>
                    </a:p>
                  </a:txBody>
                  <a:tcPr/>
                </a:tc>
                <a:extLst>
                  <a:ext uri="{0D108BD9-81ED-4DB2-BD59-A6C34878D82A}">
                    <a16:rowId xmlns:a16="http://schemas.microsoft.com/office/drawing/2014/main" val="3102917397"/>
                  </a:ext>
                </a:extLst>
              </a:tr>
              <a:tr h="1993415">
                <a:tc>
                  <a:txBody>
                    <a:bodyPr/>
                    <a:lstStyle/>
                    <a:p>
                      <a:r>
                        <a:rPr lang="en-GB"/>
                        <a:t>Bottom 2</a:t>
                      </a:r>
                    </a:p>
                  </a:txBody>
                  <a:tcPr/>
                </a:tc>
                <a:tc>
                  <a:txBody>
                    <a:bodyPr/>
                    <a:lstStyle/>
                    <a:p>
                      <a:r>
                        <a:rPr lang="en-GB"/>
                        <a:t>18.5% Bottom 2 :: Male</a:t>
                      </a:r>
                    </a:p>
                  </a:txBody>
                  <a:tcPr/>
                </a:tc>
                <a:tc>
                  <a:txBody>
                    <a:bodyPr/>
                    <a:lstStyle/>
                    <a:p>
                      <a:r>
                        <a:rPr lang="en-GB"/>
                        <a:t>39.5% Bottom 2 :: Female</a:t>
                      </a:r>
                      <a:endParaRPr lang="en-GB" dirty="0"/>
                    </a:p>
                  </a:txBody>
                  <a:tcPr/>
                </a:tc>
                <a:extLst>
                  <a:ext uri="{0D108BD9-81ED-4DB2-BD59-A6C34878D82A}">
                    <a16:rowId xmlns:a16="http://schemas.microsoft.com/office/drawing/2014/main" val="3688374585"/>
                  </a:ext>
                </a:extLst>
              </a:tr>
            </a:tbl>
          </a:graphicData>
        </a:graphic>
      </p:graphicFrame>
      <p:sp>
        <p:nvSpPr>
          <p:cNvPr id="4" name="Rectangle 3"/>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41236972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74813"/>
          </a:xfrm>
        </p:spPr>
        <p:txBody>
          <a:bodyPr>
            <a:noAutofit/>
          </a:bodyPr>
          <a:lstStyle/>
          <a:p>
            <a:pPr algn="l"/>
            <a:r>
              <a:rPr lang="en-GB" sz="1600" dirty="0" err="1"/>
              <a:t>tr.category_difference</a:t>
            </a:r>
            <a:r>
              <a:rPr lang="en-GB" sz="1600" dirty="0"/>
              <a:t>(</a:t>
            </a:r>
            <a:r>
              <a:rPr lang="en-GB" sz="1600" dirty="0" err="1"/>
              <a:t>a,b</a:t>
            </a:r>
            <a:r>
              <a:rPr lang="en-GB" sz="1600" dirty="0"/>
              <a:t>) :
['-0.89', '-13.3%', '21.0%', '-9.4%', '-3.9%', '1.1%', '-10.2%', '1.3%', '9.9%', '11.1%']</a:t>
            </a:r>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53408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141322"/>
            <a:ext cx="9144000" cy="914400"/>
          </a:xfrm>
        </p:spPr>
        <p:txBody>
          <a:bodyPr>
            <a:noAutofit/>
          </a:bodyPr>
          <a:lstStyle/>
          <a:p>
            <a:pPr algn="l"/>
            <a:r>
              <a:rPr lang="en-GB" sz="1600"/>
              <a:t>tr.get_series_labels() :
['Average Score (0 is Neutral)', 'Top 2', 'Bottom 2', 'Strongly Agree', 'Agree', 'Somewhat Agree', 'Neither Disagree nor Agree', 'Somewhat Disagree', 'Disagree', 'Strongly Disagree']</a:t>
            </a:r>
            <a:endParaRPr lang="en-GB" sz="1600" dirty="0"/>
          </a:p>
        </p:txBody>
      </p:sp>
      <p:sp>
        <p:nvSpPr>
          <p:cNvPr id="4" name="Title 1"/>
          <p:cNvSpPr txBox="1">
            <a:spLocks/>
          </p:cNvSpPr>
          <p:nvPr>
            <p:custDataLst>
              <p:tags r:id="rId2"/>
            </p:custDataLst>
          </p:nvPr>
        </p:nvSpPr>
        <p:spPr>
          <a:xfrm>
            <a:off x="1524000" y="2880367"/>
            <a:ext cx="9144000" cy="1047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tr.get_series_base_summary() :
Average Score (0 is Neutral): 0.18, Top 2: 26.1%, Bottom 2: 18.5%, Strongly Agree: 15.2%, Agree: 10.9%, Somewhat Agree: 16.3%, Neither Disagree nor Agree: 20.7%, Somewhat Disagree: 18.5%, Disagree: 8.7%, Strongly Disagree: 9.8%</a:t>
            </a:r>
            <a:endParaRPr lang="en-GB" sz="1600" dirty="0"/>
          </a:p>
        </p:txBody>
      </p:sp>
      <p:sp>
        <p:nvSpPr>
          <p:cNvPr id="5" name="Title 1"/>
          <p:cNvSpPr txBox="1">
            <a:spLocks/>
          </p:cNvSpPr>
          <p:nvPr>
            <p:custDataLst>
              <p:tags r:id="rId3"/>
            </p:custDataLst>
          </p:nvPr>
        </p:nvSpPr>
        <p:spPr>
          <a:xfrm>
            <a:off x="1524000" y="4123116"/>
            <a:ext cx="9144000" cy="100583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tr.get_series_labels() with values formatted using labels module:
['Average Score (0 is Neutral) (n = 0.18)', 'Top 2 (n = 26.1%)', 'Bottom 2 (n = 18.5%)', 'Strongly Agree (n = 15.2%)', 'Agree (n = 10.9%)', 'Somewhat Agree (n = 16.3%)', 'Neither Disagree nor Agree (n = 20.7%)', 'Somewhat Disagree (n = 18.5%)', 'Disagree (n = 8.7%)', 'Strongly Disagree (n = 9.8%)']</a:t>
            </a:r>
            <a:endParaRPr lang="en-GB" sz="1600" dirty="0"/>
          </a:p>
        </p:txBody>
      </p:sp>
      <p:sp>
        <p:nvSpPr>
          <p:cNvPr id="3" name="Rectangle 2"/>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
        <p:nvSpPr>
          <p:cNvPr id="6" name="Title 1"/>
          <p:cNvSpPr txBox="1">
            <a:spLocks/>
          </p:cNvSpPr>
          <p:nvPr>
            <p:custDataLst>
              <p:tags r:id="rId4"/>
            </p:custDataLst>
          </p:nvPr>
        </p:nvSpPr>
        <p:spPr>
          <a:xfrm>
            <a:off x="1524000" y="1319654"/>
            <a:ext cx="9144000" cy="9144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dirty="0" err="1"/>
              <a:t>tr.get_series_group_labels</a:t>
            </a:r>
            <a:r>
              <a:rPr lang="en-GB" sz="1600" dirty="0"/>
              <a:t>() :
['It is a great company to work for. : Level of Agreement', 'The company makes excellent products. : Level of Agreement']</a:t>
            </a:r>
          </a:p>
        </p:txBody>
      </p:sp>
    </p:spTree>
    <p:extLst>
      <p:ext uri="{BB962C8B-B14F-4D97-AF65-F5344CB8AC3E}">
        <p14:creationId xmlns:p14="http://schemas.microsoft.com/office/powerpoint/2010/main" val="33560530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nn-NO" sz="1600"/>
              <a:t>tr.renumber_sig_tests() :
['0.32', '-0.47', '39%', '20%', '28%', '41%', '23%', '13%', '16%', '7%', '10%', '14%', '12%', '13%', '11%', '13%', '16%', '22%', '12%', '19%']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272811088"/>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126933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nn-NO" sz="1600"/>
              <a:t>tr.renumber_sig_tests() - Delete Col 0:
['-0.47', '20%', '41%', '13%', '7%', '14%', '13%', '13%', '22%', '19%']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741444993"/>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5775439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49134"/>
            <a:ext cx="9144000" cy="2086495"/>
          </a:xfrm>
        </p:spPr>
        <p:txBody>
          <a:bodyPr>
            <a:noAutofit/>
          </a:bodyPr>
          <a:lstStyle/>
          <a:p>
            <a:pPr algn="l"/>
            <a:r>
              <a:rPr lang="en-GB" sz="1050"/>
              <a:t>tr.renumber_sig_tests() - too many columns:
['0.32', '-0.47', '', '', '', '', '', '', '', '', '', '', '', '', '', '', '', '', '', '', '', '', '', '', '', '', '', '', '', '', '', '', '', '', '', '', '', '', '', '', '', '', '', '', '', '', '', '', '', '39%', '20%', '', '', '', '', '', '', '', '', '', '', '', '', '', '', '', '', '', '', '', '', '', '', '', '', '', '', '', '', '', '', '', '', '', '', '', '', '', '', '', '', '', '', '', '', '', '', '', '28%', '41%', '', '', '', '', '', '', '', '', '', '', '', '', '', '', '', '', '', '', '', '', '', '', '', '', '', '', '', '', '', '', '', '', '', '', '', '', '', '', '', '', '', '', '', '', '', '', '', '23%', '13%', '', '', '', '', '', '', '', '', '', '', '', '', '', '', '', '', '', '', '', '', '', '', '', '', '', '', '', '', '', '', '', '', '', '', '', '', '', '', '', '', '', '', '', '', '', '', '', '16%', '7%', '', '', '', '', '', '', '', '', '', '', '', '', '', '', '', '', '', '', '', '', '', '', '', '', '', '', '', '', '', '', '', '', '', '', '', '', '', '', '', '', '', '', '', '', '', '', '', '10%', '14%', '', '', '', '', '', '', '', '', '', '', '', '', '', '', '', '', '', '', '', '', '', '', '', '', '', '', '', '', '', '', '', '', '', '', '', '', '', '', '', '', '', '', '', '', '', '', '', '12%', '13%', '', '', '', '', '', '', '', '', '', '', '', '', '', '', '', '', '', '', '', '', '', '', '', '', '', '', '', '', '', '', '', '', '', '', '', '', '', '', '', '', '', '', '', '', '', '', '', '11%', '13%', '', '', '', '', '', '', '', '', '', '', '', '', '', '', '', '', '', '', '', '', '', '', '', '', '', '', '', '', '', '', '', '', '', '', '', '', '', '', '', '', '', '', '', '', '', '', '', '16%', '22%', '', '', '', '', '', '', '', '', '', '', '', '', '', '', '', '', '', '', '', '', '', '', '', '', '', '', '', '', '', '', '', '', '', '', '', '', '', '', '', '', '', '', '', '', '', '', '', '12%', '19%', '', '', '', '', '', '', '', '', '', '', '', '', '', '', '', '', '', '', '', '', '', '', '', '', '', '', '', '', '', '', '', '', '', '', '', '', '', '', '', '', '', '', '', '', '', '', '', '', '', '18.5%', '39.5%', '51.7%', '25.0%', '30.4%', '18.5%', '18.5%', '27.5%', '33.3%', '22.9%', '30.8%', '27.3%', '30.0%', '22.7%', '30.0%', '32.3%', '32.3%', '15.2%', '38.7%', '', '', '', '', '', '', '', '', '', '', '', '', '', '', '', '', '', '', '', '', '', '', '', '', '', '', '', '', '', '', '', '', '', '', '', '', '', '', '', '', '', '', '', '', '', '', '', '', '', '0.09', '-0.25', '0.25', '', '', '', '', '', '', '', '', '', '', '', '', '', '', '', '', '', '', '', '', '', '', '', '', '', '', '', '', '', '', '', '', '', '', '', '', '', '', '', '', '', '', '', '', '', '', '', '', '', '-1.03', '-0.09', '-0.78', '0.33', '0.04', '-0.08', '', '', '', '', '', '', '', '', '', '', '', '', '', '', '', '', '', '', '', '', '', '', '', '', '', '', '', '', '', '', '', '', '', '', '', '', '', '', '', '', '', '', '', '', '', '', '', '', '', '28%', '25%', '26%', '29%', '31%', '24%', '25%', '24%', '22%', '17%', '35%', '29%', '32%', '24%', '35%', '4%', '31%', '37%', '26%']</a:t>
            </a:r>
            <a:endParaRPr lang="en-GB" sz="105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099567807"/>
              </p:ext>
            </p:extLst>
          </p:nvPr>
        </p:nvGraphicFramePr>
        <p:xfrm>
          <a:off x="1649614" y="2527069"/>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03595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nn-NO" sz="1600"/>
              <a:t>tr.renumber_sig_tests() - no stats:
['0.18', '-0.71', '26%', '13%', '18%', '40%', '15%', '6%', '11%', '7%', '16%', '17%', '21%', '10%', '18%', '20%', '9%', '19%', '10%', '21%']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080000826"/>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158730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tr.convert_significant_results_to_arrows():
['0.32', '-0.47', '39%', '20%', '28%', '41%', '23%', '13%', '16%', '7%', '10%', '14%', '12%', '13%', '11%', '13%', '16%', '22%', '12%', '19%']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287328810"/>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104350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tr.convert_significant_results_to_arrows() - no stats:
['0.18', '-0.71', '26%', '13%', '18%', '40%', '15%', '6%', '11%', '7%', '16%', '17%', '21%', '10%', '18%', '20%', '9%', '19%', '10%', '21%']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076553505"/>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4836056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lstStyle/>
          <a:p>
            <a:r>
              <a:rPr lang="en-GB" dirty="0">
                <a:solidFill>
                  <a:schemeClr val="accent1"/>
                </a:solidFill>
              </a:rPr>
              <a:t>Sorting Rows</a:t>
            </a: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6344094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 - default ( vals from col 1 only)
['26%', '21%', '18%', '18%', '16%', '15%', '11%', '10%', '9%']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636044955"/>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906936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 - by_column = 1 ( vals from col 1 only)
['40%', '21%', '20%', '19%', '17%', '13%', '10%', '7%', '6%']</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44987429"/>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264113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51983"/>
            <a:ext cx="9144000" cy="694108"/>
          </a:xfrm>
        </p:spPr>
        <p:txBody>
          <a:bodyPr>
            <a:noAutofit/>
          </a:bodyPr>
          <a:lstStyle/>
          <a:p>
            <a:pPr algn="l"/>
            <a:r>
              <a:rPr lang="en-GB" sz="1600"/>
              <a:t>tr.sort_rows(using_cell_value = 1) ( vals from col 0 only)
['-9.0', '-10.0', '-11.0', '-15.0', '-16.0', '-18.0', '-18.0', '-21.0', '-26.0']</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44209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p:cNvGraphicFramePr/>
          <p:nvPr>
            <p:custDataLst>
              <p:tags r:id="rId1"/>
            </p:custDataLst>
            <p:extLst>
              <p:ext uri="{D42A27DB-BD31-4B8C-83A1-F6EECF244321}">
                <p14:modId xmlns:p14="http://schemas.microsoft.com/office/powerpoint/2010/main" val="4274770891"/>
              </p:ext>
            </p:extLst>
          </p:nvPr>
        </p:nvGraphicFramePr>
        <p:xfrm>
          <a:off x="623455" y="719666"/>
          <a:ext cx="9536545" cy="5731010"/>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6062947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tr.sort_rows(descending=True):['26%', '21%', '18%', '18%', '16%', '15%', '11%', '10%', '9%']
tr.sort_rows(descending=False):['9%', '10%', '11%', '15%', '16%', '18%', '18%', '21%', '26%']</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803706807"/>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636215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tr.sort_rows(file_name = _file_name) - Strongly Agree at end 
['26%', '21%', '18%', '18%', '16%', '11%', '10%', '9%', '15%']</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837548801"/>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0485790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tr.sort_rows(file_name = _file_name) - blank
['26%', '21%', '18%', '18%', '16%', '15%', '11%', '10%', '9%']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831773165"/>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851008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tr.sort_rows(client_name = Agree)
['11%', '26%', '21%', '18%', '18%', '16%', '15%', '10%', '9%']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716224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tr.sort_rows(client_name = ) - blank
['26%', '21%', '18%', '18%', '16%', '15%', '11%', '10%', '9%']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536937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dirty="0" err="1"/>
              <a:t>tr.sort_rows</a:t>
            </a:r>
            <a:r>
              <a:rPr lang="en-GB" sz="1600" dirty="0"/>
              <a:t>(</a:t>
            </a:r>
            <a:r>
              <a:rPr lang="en-GB" sz="1600" dirty="0" err="1"/>
              <a:t>by_column</a:t>
            </a:r>
            <a:r>
              <a:rPr lang="en-GB" sz="1600" dirty="0"/>
              <a:t> = 1, </a:t>
            </a:r>
            <a:r>
              <a:rPr lang="en-GB" sz="1600" dirty="0" err="1"/>
              <a:t>using_cell_value</a:t>
            </a:r>
            <a:r>
              <a:rPr lang="en-GB" sz="1600" dirty="0"/>
              <a:t> = 0, descending = False, </a:t>
            </a:r>
            <a:r>
              <a:rPr lang="en-GB" sz="1600" dirty="0" err="1"/>
              <a:t>file_name</a:t>
            </a:r>
            <a:r>
              <a:rPr lang="en-GB" sz="1600" dirty="0"/>
              <a:t> = Strongly Agree,  </a:t>
            </a:r>
            <a:r>
              <a:rPr lang="en-GB" sz="1600" dirty="0" err="1"/>
              <a:t>client_name</a:t>
            </a:r>
            <a:r>
              <a:rPr lang="en-GB" sz="1600" dirty="0"/>
              <a:t> = Disagree)
['19%', '7%', '10%', '13%', '17%', '20%', '21%', '40%', '6%']</a:t>
            </a:r>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6864183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normAutofit/>
          </a:bodyPr>
          <a:lstStyle/>
          <a:p>
            <a:r>
              <a:rPr lang="en-GB" dirty="0">
                <a:solidFill>
                  <a:schemeClr val="accent1"/>
                </a:solidFill>
              </a:rPr>
              <a:t>Sorting Rows with Nets</a:t>
            </a: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5921057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 - default ( vals from col 1 only)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4616920"/>
        </p:xfrm>
        <a:graphic>
          <a:graphicData uri="http://schemas.openxmlformats.org/drawingml/2006/chart">
            <c:chart xmlns:c="http://schemas.openxmlformats.org/drawingml/2006/chart" xmlns:r="http://schemas.openxmlformats.org/officeDocument/2006/relationships" r:id="rId4"/>
          </a:graphicData>
        </a:graphic>
      </p:graphicFrame>
      <p:sp>
        <p:nvSpPr>
          <p:cNvPr id="3" name="Rectangle 2"/>
          <p:cNvSpPr/>
          <p:nvPr/>
        </p:nvSpPr>
        <p:spPr>
          <a:xfrm>
            <a:off x="5661654"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19716623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dirty="0" err="1"/>
              <a:t>tr.sort_rows</a:t>
            </a:r>
            <a:r>
              <a:rPr lang="en-GB" sz="1600" dirty="0"/>
              <a:t>() - </a:t>
            </a:r>
            <a:r>
              <a:rPr lang="en-GB" sz="1600" dirty="0" err="1"/>
              <a:t>by_column</a:t>
            </a:r>
            <a:r>
              <a:rPr lang="en-GB" sz="1600" dirty="0"/>
              <a:t> = 1 ( </a:t>
            </a:r>
            <a:r>
              <a:rPr lang="en-GB" sz="1600" dirty="0" err="1"/>
              <a:t>vals</a:t>
            </a:r>
            <a:r>
              <a:rPr lang="en-GB" sz="1600" dirty="0"/>
              <a:t> from col 1 only)
['21', '15', '9', '6', '3', '3', '-', '2']</a:t>
            </a:r>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485775" y="2152996"/>
          <a:ext cx="10953749"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6995503"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7220690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tr.sort_rows(using_cell_value = 2) ( vals from col 0 only)
['-11.0', '-1.0', '-10.0', '-27.0', '-220.0', '-107.0', '-113.0', '-298.0']</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194921709"/>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7492301"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4043325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
        <p:nvSpPr>
          <p:cNvPr id="6" name="Title 5"/>
          <p:cNvSpPr>
            <a:spLocks noGrp="1"/>
          </p:cNvSpPr>
          <p:nvPr>
            <p:ph type="ctrTitle"/>
            <p:custDataLst>
              <p:tags r:id="rId1"/>
            </p:custDataLst>
          </p:nvPr>
        </p:nvSpPr>
        <p:spPr>
          <a:xfrm>
            <a:off x="1056068" y="794528"/>
            <a:ext cx="9380561" cy="870210"/>
          </a:xfrm>
        </p:spPr>
        <p:txBody>
          <a:bodyPr>
            <a:noAutofit/>
          </a:bodyPr>
          <a:lstStyle/>
          <a:p>
            <a:pPr algn="l"/>
            <a:r>
              <a:rPr lang="en-GB" sz="3600">
                <a:solidFill>
                  <a:schemeClr val="accent1"/>
                </a:solidFill>
              </a:rPr>
              <a:t>set_series_base_summary()
Base (n=178)</a:t>
            </a:r>
            <a:endParaRPr lang="en-GB" sz="3600" dirty="0">
              <a:solidFill>
                <a:schemeClr val="accent1"/>
              </a:solidFill>
            </a:endParaRPr>
          </a:p>
        </p:txBody>
      </p:sp>
      <p:graphicFrame>
        <p:nvGraphicFramePr>
          <p:cNvPr id="9" name="Chart 8"/>
          <p:cNvGraphicFramePr/>
          <p:nvPr>
            <p:custDataLst>
              <p:tags r:id="rId2"/>
            </p:custDataLst>
            <p:extLst>
              <p:ext uri="{D42A27DB-BD31-4B8C-83A1-F6EECF244321}">
                <p14:modId xmlns:p14="http://schemas.microsoft.com/office/powerpoint/2010/main" val="3902509551"/>
              </p:ext>
            </p:extLst>
          </p:nvPr>
        </p:nvGraphicFramePr>
        <p:xfrm>
          <a:off x="1056068" y="1935565"/>
          <a:ext cx="9103932" cy="455519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0690452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tr.sort_rows(descending=True):['298', '220', '113', '107', '27', '11', '10', '1']
tr.sort_rows(descending=False):['11', '1', '10', '27', '220', '107', '113', '298']</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1895476"/>
          <a:ext cx="8128000" cy="4242858"/>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23682849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tr.sort_rows(file_name = _file_name) - Base, and Very interested (5) at end 
['220', '113', '27', '11', '10', '1', '298', '107']</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1946275" y="1724371"/>
          <a:ext cx="8128000" cy="4714529"/>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41990104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tr.sort_rows(file_name = _file_name) - blank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1946275" y="1724371"/>
          <a:ext cx="8128000" cy="4714529"/>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42742466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tr.sort_rows(client_name = Very interested (5))
['107', '298', '220', '113',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9116922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tr.sort_rows(client_name = blank)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4288448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tr.sort_rows(by_column = 1, using_cell_value = 0, descending = False, file_name = _file_name,  client_name = Slightly interested (4))
['6', '2', '3', '-', '3', '15', '9', '21']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657225" y="1633948"/>
          <a:ext cx="10896600" cy="4504386"/>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5870559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5"/>
            <a:ext cx="10515600" cy="1754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accent1"/>
                </a:solidFill>
              </a:rPr>
              <a:t>Sorting between groups - rows</a:t>
            </a:r>
          </a:p>
        </p:txBody>
      </p:sp>
    </p:spTree>
    <p:extLst>
      <p:ext uri="{BB962C8B-B14F-4D97-AF65-F5344CB8AC3E}">
        <p14:creationId xmlns:p14="http://schemas.microsoft.com/office/powerpoint/2010/main" val="30269854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0"/>
            <a:ext cx="9144000" cy="1614382"/>
          </a:xfrm>
        </p:spPr>
        <p:txBody>
          <a:bodyPr>
            <a:noAutofit/>
          </a:bodyPr>
          <a:lstStyle/>
          <a:p>
            <a:pPr algn="l"/>
            <a:r>
              <a:rPr lang="en-GB" sz="1600" dirty="0"/>
              <a:t>Sorting between different table selections, </a:t>
            </a:r>
            <a:r>
              <a:rPr lang="en-GB" sz="1600" dirty="0" err="1"/>
              <a:t>eg</a:t>
            </a:r>
            <a:r>
              <a:rPr lang="en-GB" sz="1600" dirty="0"/>
              <a:t> Top 2 summary 
</a:t>
            </a:r>
            <a:r>
              <a:rPr lang="en-GB" sz="1600" dirty="0" err="1"/>
              <a:t>tr.sort_rows</a:t>
            </a:r>
            <a:r>
              <a:rPr lang="en-GB" sz="1600" dirty="0"/>
              <a:t>(), with merge columns enabled: 
I am proud to work here. : Level of Agreement - Top 2: 39%, The company makes excellent products. : Level of Agreement - Top 2: 34%, The atmosphere in the workplace is good. : Level of Agreement - Top 2: 29%, It is a great company to work for. : Level of Agreement - Top 2: 26%, I enjoy my work. : Level of Agreement - Top 2: 24%</a:t>
            </a:r>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538889"/>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148519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0"/>
            <a:ext cx="9144000" cy="1614382"/>
          </a:xfrm>
        </p:spPr>
        <p:txBody>
          <a:bodyPr>
            <a:noAutofit/>
          </a:bodyPr>
          <a:lstStyle/>
          <a:p>
            <a:pPr algn="l"/>
            <a:r>
              <a:rPr lang="en-GB" sz="1600" dirty="0"/>
              <a:t>Sorting between different table selections, when more than one row selected per group 
</a:t>
            </a:r>
            <a:r>
              <a:rPr lang="en-GB" sz="1600" dirty="0" err="1"/>
              <a:t>tr.sort_rows</a:t>
            </a:r>
            <a:r>
              <a:rPr lang="en-GB" sz="1600" dirty="0"/>
              <a:t>(), with merge columns enabled: 
 I am proud to work here. : Level of Agreement : Top 2: 39%,  The company makes excellent products. : Level of Agreement : Top 2: 34%,  The atmosphere in the workplace is good. : Level of Agreement : Top 2: 29%,  I am proud to work here. : Level of Agreement : Bottom 2: 28%,  It is a great company to work for. : Level of Agreement : Top 2: 26%,  The atmosphere in the workplace is good. : Level of Agreement : Bottom 2: 24%,  The company makes excellent products. : Level of Agreement : Bottom 2: 20%,  It is a great company to work for. : Level of Agreement : Bottom 2: 18%</a:t>
            </a:r>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538889"/>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487352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69"/>
            <a:ext cx="9144000" cy="2042221"/>
          </a:xfrm>
        </p:spPr>
        <p:txBody>
          <a:bodyPr>
            <a:noAutofit/>
          </a:bodyPr>
          <a:lstStyle/>
          <a:p>
            <a:pPr algn="l"/>
            <a:r>
              <a:rPr lang="en-GB" sz="1600" dirty="0"/>
              <a:t>Sorting between groups within the same table, </a:t>
            </a:r>
            <a:r>
              <a:rPr lang="en-GB" sz="1600" dirty="0" err="1"/>
              <a:t>eg</a:t>
            </a:r>
            <a:r>
              <a:rPr lang="en-GB" sz="1600" dirty="0"/>
              <a:t> Top 2 summary 
</a:t>
            </a:r>
            <a:r>
              <a:rPr lang="en-GB" sz="1600" dirty="0" err="1"/>
              <a:t>tr.sort_rows</a:t>
            </a:r>
            <a:r>
              <a:rPr lang="en-GB" sz="1600" dirty="0"/>
              <a:t>()
I am proud to work here. : Level of Agreement - Top 2: 39.1%, The company supports my career ambitions. : Level of Agreement - Top 2: 35.9%, The company allows me to maintain a healthy work life balance. : Level of Agreement - Top 2: 35.9%, The company makes excellent products. : Level of Agreement - Top 2: 33.7%, I understand my career path and my promotion possibilities. : Level of Agreement - Top 2: 31.5%, The atmosphere in the workplace is good. : Level of Agreement - Top 2: 29.3%, My manager makes my objectives clear. : Level of Agreement - Top 2: 29.3%, My manager provides constructive feedback on the tasks set out to me. : Level of Agreement - Top 2: 27.2%, It is a great company to work for. : Level of Agreement - Top 2: 26.1%, I enjoy my work. : Level of Agreement - Top 2: 23.9%, I have a good understanding of my responsibilities. : Level of Agreement - Top 2: 23.9%</a:t>
            </a:r>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538889"/>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428077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Autofit/>
          </a:bodyPr>
          <a:lstStyle/>
          <a:p>
            <a:r>
              <a:rPr lang="en-GB" sz="2000">
                <a:solidFill>
                  <a:schemeClr val="accent1"/>
                </a:solidFill>
              </a:rPr>
              <a:t>set_series_formatted_labels( label_format = '{0.SideMember.Group.Label} :: {0.SideMember.Label}') :
It is a great company to work for. : Level of Agreement :: Top 2</a:t>
            </a:r>
            <a:endParaRPr lang="en-GB" sz="2000" dirty="0">
              <a:solidFill>
                <a:schemeClr val="accent1"/>
              </a:solidFill>
            </a:endParaRPr>
          </a:p>
        </p:txBody>
      </p:sp>
      <p:graphicFrame>
        <p:nvGraphicFramePr>
          <p:cNvPr id="3" name="Table 2"/>
          <p:cNvGraphicFramePr>
            <a:graphicFrameLocks noGrp="1"/>
          </p:cNvGraphicFramePr>
          <p:nvPr>
            <p:custDataLst>
              <p:tags r:id="rId2"/>
            </p:custDataLst>
            <p:extLst/>
          </p:nvPr>
        </p:nvGraphicFramePr>
        <p:xfrm>
          <a:off x="838200" y="2274146"/>
          <a:ext cx="10691553" cy="4118340"/>
        </p:xfrm>
        <a:graphic>
          <a:graphicData uri="http://schemas.openxmlformats.org/drawingml/2006/table">
            <a:tbl>
              <a:tblPr firstRow="1" bandRow="1">
                <a:tableStyleId>{5C22544A-7EE6-4342-B048-85BDC9FD1C3A}</a:tableStyleId>
              </a:tblPr>
              <a:tblGrid>
                <a:gridCol w="3563851">
                  <a:extLst>
                    <a:ext uri="{9D8B030D-6E8A-4147-A177-3AD203B41FA5}">
                      <a16:colId xmlns:a16="http://schemas.microsoft.com/office/drawing/2014/main" val="3947941509"/>
                    </a:ext>
                  </a:extLst>
                </a:gridCol>
                <a:gridCol w="3563851">
                  <a:extLst>
                    <a:ext uri="{9D8B030D-6E8A-4147-A177-3AD203B41FA5}">
                      <a16:colId xmlns:a16="http://schemas.microsoft.com/office/drawing/2014/main" val="1015171820"/>
                    </a:ext>
                  </a:extLst>
                </a:gridCol>
                <a:gridCol w="3563851">
                  <a:extLst>
                    <a:ext uri="{9D8B030D-6E8A-4147-A177-3AD203B41FA5}">
                      <a16:colId xmlns:a16="http://schemas.microsoft.com/office/drawing/2014/main" val="3970116172"/>
                    </a:ext>
                  </a:extLst>
                </a:gridCol>
              </a:tblGrid>
              <a:tr h="505275">
                <a:tc>
                  <a:txBody>
                    <a:bodyPr/>
                    <a:lstStyle/>
                    <a:p>
                      <a:endParaRPr lang="en-GB" dirty="0"/>
                    </a:p>
                  </a:txBody>
                  <a:tcPr/>
                </a:tc>
                <a:tc>
                  <a:txBody>
                    <a:bodyPr/>
                    <a:lstStyle/>
                    <a:p>
                      <a:r>
                        <a:rPr lang="en-GB"/>
                        <a:t>Male</a:t>
                      </a:r>
                    </a:p>
                  </a:txBody>
                  <a:tcPr/>
                </a:tc>
                <a:tc>
                  <a:txBody>
                    <a:bodyPr/>
                    <a:lstStyle/>
                    <a:p>
                      <a:r>
                        <a:rPr lang="en-GB"/>
                        <a:t>Female</a:t>
                      </a:r>
                      <a:endParaRPr lang="en-GB" dirty="0"/>
                    </a:p>
                  </a:txBody>
                  <a:tcPr/>
                </a:tc>
                <a:extLst>
                  <a:ext uri="{0D108BD9-81ED-4DB2-BD59-A6C34878D82A}">
                    <a16:rowId xmlns:a16="http://schemas.microsoft.com/office/drawing/2014/main" val="2656926889"/>
                  </a:ext>
                </a:extLst>
              </a:tr>
              <a:tr h="1619650">
                <a:tc>
                  <a:txBody>
                    <a:bodyPr/>
                    <a:lstStyle/>
                    <a:p>
                      <a:r>
                        <a:rPr lang="en-GB"/>
                        <a:t>It is a great company to work for. : Level of Agreement :: Top 2</a:t>
                      </a:r>
                      <a:endParaRPr lang="en-GB" dirty="0"/>
                    </a:p>
                  </a:txBody>
                  <a:tcPr/>
                </a:tc>
                <a:tc>
                  <a:txBody>
                    <a:bodyPr/>
                    <a:lstStyle/>
                    <a:p>
                      <a:r>
                        <a:rPr lang="en-GB"/>
                        <a:t>26.1%</a:t>
                      </a:r>
                      <a:endParaRPr lang="en-GB" dirty="0"/>
                    </a:p>
                  </a:txBody>
                  <a:tcPr/>
                </a:tc>
                <a:tc>
                  <a:txBody>
                    <a:bodyPr/>
                    <a:lstStyle/>
                    <a:p>
                      <a:r>
                        <a:rPr lang="en-GB"/>
                        <a:t>12.8%</a:t>
                      </a:r>
                    </a:p>
                  </a:txBody>
                  <a:tcPr/>
                </a:tc>
                <a:extLst>
                  <a:ext uri="{0D108BD9-81ED-4DB2-BD59-A6C34878D82A}">
                    <a16:rowId xmlns:a16="http://schemas.microsoft.com/office/drawing/2014/main" val="3102917397"/>
                  </a:ext>
                </a:extLst>
              </a:tr>
              <a:tr h="1993415">
                <a:tc>
                  <a:txBody>
                    <a:bodyPr/>
                    <a:lstStyle/>
                    <a:p>
                      <a:r>
                        <a:rPr lang="en-GB"/>
                        <a:t>It is a great company to work for. : Level of Agreement :: Bottom 2</a:t>
                      </a:r>
                    </a:p>
                  </a:txBody>
                  <a:tcPr/>
                </a:tc>
                <a:tc>
                  <a:txBody>
                    <a:bodyPr/>
                    <a:lstStyle/>
                    <a:p>
                      <a:r>
                        <a:rPr lang="en-GB"/>
                        <a:t>18.5%</a:t>
                      </a:r>
                    </a:p>
                  </a:txBody>
                  <a:tcPr/>
                </a:tc>
                <a:tc>
                  <a:txBody>
                    <a:bodyPr/>
                    <a:lstStyle/>
                    <a:p>
                      <a:r>
                        <a:rPr lang="en-GB"/>
                        <a:t>39.5%</a:t>
                      </a:r>
                      <a:endParaRPr lang="en-GB" dirty="0"/>
                    </a:p>
                  </a:txBody>
                  <a:tcPr/>
                </a:tc>
                <a:extLst>
                  <a:ext uri="{0D108BD9-81ED-4DB2-BD59-A6C34878D82A}">
                    <a16:rowId xmlns:a16="http://schemas.microsoft.com/office/drawing/2014/main" val="3688374585"/>
                  </a:ext>
                </a:extLst>
              </a:tr>
            </a:tbl>
          </a:graphicData>
        </a:graphic>
      </p:graphicFrame>
      <p:sp>
        <p:nvSpPr>
          <p:cNvPr id="5" name="Rectangle 4"/>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6426397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normAutofit/>
          </a:bodyPr>
          <a:lstStyle/>
          <a:p>
            <a:r>
              <a:rPr lang="en-GB" dirty="0">
                <a:solidFill>
                  <a:schemeClr val="accent1"/>
                </a:solidFill>
              </a:rPr>
              <a:t>Sorting Columns</a:t>
            </a: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29701063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 - default
['30.0%', '29.6%', '22.2%', '12.5%', '10.3%', '8.7%']</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259807115"/>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502947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tr.sort_columns(by_row = 1) 
['51.7%', '30.4%', '27.5%', '25.0%', '18.5%', '18.5%']</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235066865"/>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645536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sort_columns(using_cell_value = 1)
['-8.7', '-10.3', '-12.5', '-22.2', '-29.6', '-30.0']</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7558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tr.sort_columns(descending=False) 
['8.7%', '10.3%', '12.5%', '22.2%', '29.6%', '30.0%']</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120286750"/>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672401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tr.sort_columns(file_name = _file_name) - Strongly Agree at end
['26.1%', '20.7%', '18.5%', '18.5%', '16.3%', '10.9%', '9.8%', '8.7%', '15.2%']</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159094072"/>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289480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tr.sort_columns(file_name = _file_name) - blank file
['26.1%', '20.7%', '18.5%', '18.5%', '16.3%', '15.2%', '10.9%', '9.8%', '8.7%']</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589908874"/>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4872160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tr.sort_columns(client_name = Bottom 2)
['18.5%', '26.1%', '20.7%', '18.5%', '16.3%', '15.2%', '10.9%', '9.8%', '8.7%', '39.5%', '12.8%', '10.5%', '19.8%', '17.4%', '5.8%', '7.0%', '20.9%', '18.6%']</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591942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tr.sort_columns(client_name = XXX)
['26.1%', '20.7%', '18.5%', '18.5%', '16.3%', '15.2%', '10.9%', '9.8%', '8.7%']</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375361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tr.sort_columns(by_row = 1, using_cell_value = 0, descending = False, file_name = Strongly Agree, client_name = Bottom 2)
['39.5%', '7.0%', '10.5%', '12.8%', '17.4%', '18.6%', '19.8%', '20.9%', '5.8%']</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67263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838200" y="473192"/>
            <a:ext cx="10515600" cy="1325563"/>
          </a:xfrm>
        </p:spPr>
        <p:txBody>
          <a:bodyPr>
            <a:noAutofit/>
          </a:bodyPr>
          <a:lstStyle/>
          <a:p>
            <a:r>
              <a:rPr lang="en-GB" sz="2000" dirty="0" err="1">
                <a:solidFill>
                  <a:schemeClr val="accent1"/>
                </a:solidFill>
              </a:rPr>
              <a:t>set_series_groups_formatted_labels</a:t>
            </a:r>
            <a:r>
              <a:rPr lang="en-GB" sz="2000" dirty="0">
                <a:solidFill>
                  <a:schemeClr val="accent1"/>
                </a:solidFill>
              </a:rPr>
              <a:t>( </a:t>
            </a:r>
            <a:r>
              <a:rPr lang="en-GB" sz="2000" dirty="0" err="1">
                <a:solidFill>
                  <a:schemeClr val="accent1"/>
                </a:solidFill>
              </a:rPr>
              <a:t>label_format</a:t>
            </a:r>
            <a:r>
              <a:rPr lang="en-GB" sz="2000" dirty="0">
                <a:solidFill>
                  <a:schemeClr val="accent1"/>
                </a:solidFill>
              </a:rPr>
              <a:t> = '{0.Label} :: {0.SortIndex}') :
It is a great company to work for. : Level of Agreement :: 0</a:t>
            </a:r>
          </a:p>
        </p:txBody>
      </p:sp>
      <p:graphicFrame>
        <p:nvGraphicFramePr>
          <p:cNvPr id="3" name="Table 2"/>
          <p:cNvGraphicFramePr>
            <a:graphicFrameLocks noGrp="1"/>
          </p:cNvGraphicFramePr>
          <p:nvPr>
            <p:custDataLst>
              <p:tags r:id="rId2"/>
            </p:custDataLst>
            <p:extLst/>
          </p:nvPr>
        </p:nvGraphicFramePr>
        <p:xfrm>
          <a:off x="838200" y="2274146"/>
          <a:ext cx="10691552" cy="4118340"/>
        </p:xfrm>
        <a:graphic>
          <a:graphicData uri="http://schemas.openxmlformats.org/drawingml/2006/table">
            <a:tbl>
              <a:tblPr firstRow="1" bandRow="1">
                <a:tableStyleId>{5C22544A-7EE6-4342-B048-85BDC9FD1C3A}</a:tableStyleId>
              </a:tblPr>
              <a:tblGrid>
                <a:gridCol w="2672888">
                  <a:extLst>
                    <a:ext uri="{9D8B030D-6E8A-4147-A177-3AD203B41FA5}">
                      <a16:colId xmlns:a16="http://schemas.microsoft.com/office/drawing/2014/main" val="3947941509"/>
                    </a:ext>
                  </a:extLst>
                </a:gridCol>
                <a:gridCol w="2672888">
                  <a:extLst>
                    <a:ext uri="{9D8B030D-6E8A-4147-A177-3AD203B41FA5}">
                      <a16:colId xmlns:a16="http://schemas.microsoft.com/office/drawing/2014/main" val="1015171820"/>
                    </a:ext>
                  </a:extLst>
                </a:gridCol>
                <a:gridCol w="2672888">
                  <a:extLst>
                    <a:ext uri="{9D8B030D-6E8A-4147-A177-3AD203B41FA5}">
                      <a16:colId xmlns:a16="http://schemas.microsoft.com/office/drawing/2014/main" val="3970116172"/>
                    </a:ext>
                  </a:extLst>
                </a:gridCol>
                <a:gridCol w="2672888">
                  <a:extLst>
                    <a:ext uri="{9D8B030D-6E8A-4147-A177-3AD203B41FA5}">
                      <a16:colId xmlns:a16="http://schemas.microsoft.com/office/drawing/2014/main" val="2445832662"/>
                    </a:ext>
                  </a:extLst>
                </a:gridCol>
              </a:tblGrid>
              <a:tr h="505275">
                <a:tc>
                  <a:txBody>
                    <a:bodyPr/>
                    <a:lstStyle/>
                    <a:p>
                      <a:endParaRPr lang="en-GB" dirty="0"/>
                    </a:p>
                  </a:txBody>
                  <a:tcPr/>
                </a:tc>
                <a:tc>
                  <a:txBody>
                    <a:bodyPr/>
                    <a:lstStyle/>
                    <a:p>
                      <a:endParaRPr lang="en-GB" dirty="0"/>
                    </a:p>
                  </a:txBody>
                  <a:tcPr/>
                </a:tc>
                <a:tc>
                  <a:txBody>
                    <a:bodyPr/>
                    <a:lstStyle/>
                    <a:p>
                      <a:r>
                        <a:rPr lang="en-GB"/>
                        <a:t>Male</a:t>
                      </a:r>
                      <a:endParaRPr lang="en-GB" dirty="0"/>
                    </a:p>
                  </a:txBody>
                  <a:tcPr/>
                </a:tc>
                <a:tc>
                  <a:txBody>
                    <a:bodyPr/>
                    <a:lstStyle/>
                    <a:p>
                      <a:r>
                        <a:rPr lang="en-GB"/>
                        <a:t>Female</a:t>
                      </a:r>
                      <a:endParaRPr lang="en-GB" dirty="0"/>
                    </a:p>
                  </a:txBody>
                  <a:tcPr/>
                </a:tc>
                <a:extLst>
                  <a:ext uri="{0D108BD9-81ED-4DB2-BD59-A6C34878D82A}">
                    <a16:rowId xmlns:a16="http://schemas.microsoft.com/office/drawing/2014/main" val="2656926889"/>
                  </a:ext>
                </a:extLst>
              </a:tr>
              <a:tr h="1619650">
                <a:tc>
                  <a:txBody>
                    <a:bodyPr/>
                    <a:lstStyle/>
                    <a:p>
                      <a:r>
                        <a:rPr lang="en-GB"/>
                        <a:t>It is a great company to work for. : Level of Agreement :: 0</a:t>
                      </a:r>
                      <a:endParaRPr lang="en-GB" dirty="0"/>
                    </a:p>
                  </a:txBody>
                  <a:tcPr/>
                </a:tc>
                <a:tc>
                  <a:txBody>
                    <a:bodyPr/>
                    <a:lstStyle/>
                    <a:p>
                      <a:r>
                        <a:rPr lang="en-GB" dirty="0"/>
                        <a:t>Top 2</a:t>
                      </a:r>
                    </a:p>
                  </a:txBody>
                  <a:tcPr/>
                </a:tc>
                <a:tc>
                  <a:txBody>
                    <a:bodyPr/>
                    <a:lstStyle/>
                    <a:p>
                      <a:r>
                        <a:rPr lang="en-GB"/>
                        <a:t>26.1%</a:t>
                      </a:r>
                    </a:p>
                  </a:txBody>
                  <a:tcPr/>
                </a:tc>
                <a:tc>
                  <a:txBody>
                    <a:bodyPr/>
                    <a:lstStyle/>
                    <a:p>
                      <a:r>
                        <a:rPr lang="en-GB"/>
                        <a:t>12.8%</a:t>
                      </a:r>
                    </a:p>
                  </a:txBody>
                  <a:tcPr/>
                </a:tc>
                <a:extLst>
                  <a:ext uri="{0D108BD9-81ED-4DB2-BD59-A6C34878D82A}">
                    <a16:rowId xmlns:a16="http://schemas.microsoft.com/office/drawing/2014/main" val="3102917397"/>
                  </a:ext>
                </a:extLst>
              </a:tr>
              <a:tr h="1993415">
                <a:tc>
                  <a:txBody>
                    <a:bodyPr/>
                    <a:lstStyle/>
                    <a:p>
                      <a:r>
                        <a:rPr lang="en-GB"/>
                        <a:t>The company makes excellent products. : Level of Agreement :: 1</a:t>
                      </a:r>
                    </a:p>
                  </a:txBody>
                  <a:tcPr/>
                </a:tc>
                <a:tc>
                  <a:txBody>
                    <a:bodyPr/>
                    <a:lstStyle/>
                    <a:p>
                      <a:r>
                        <a:rPr lang="en-GB"/>
                        <a:t>Top 2</a:t>
                      </a:r>
                    </a:p>
                  </a:txBody>
                  <a:tcPr/>
                </a:tc>
                <a:tc>
                  <a:txBody>
                    <a:bodyPr/>
                    <a:lstStyle/>
                    <a:p>
                      <a:r>
                        <a:rPr lang="en-GB"/>
                        <a:t>33.7%</a:t>
                      </a:r>
                      <a:endParaRPr lang="en-GB" dirty="0"/>
                    </a:p>
                  </a:txBody>
                  <a:tcPr/>
                </a:tc>
                <a:tc>
                  <a:txBody>
                    <a:bodyPr/>
                    <a:lstStyle/>
                    <a:p>
                      <a:r>
                        <a:rPr lang="en-GB" dirty="0"/>
                        <a:t>31.4%</a:t>
                      </a:r>
                    </a:p>
                  </a:txBody>
                  <a:tcPr/>
                </a:tc>
                <a:extLst>
                  <a:ext uri="{0D108BD9-81ED-4DB2-BD59-A6C34878D82A}">
                    <a16:rowId xmlns:a16="http://schemas.microsoft.com/office/drawing/2014/main" val="3688374585"/>
                  </a:ext>
                </a:extLst>
              </a:tr>
            </a:tbl>
          </a:graphicData>
        </a:graphic>
      </p:graphicFrame>
      <p:sp>
        <p:nvSpPr>
          <p:cNvPr id="5" name="Rectangle 4"/>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36951954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normAutofit/>
          </a:bodyPr>
          <a:lstStyle/>
          <a:p>
            <a:r>
              <a:rPr lang="en-GB" dirty="0">
                <a:solidFill>
                  <a:schemeClr val="accent1"/>
                </a:solidFill>
              </a:rPr>
              <a:t>Sorting Columns with Nets</a:t>
            </a: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2441237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 - default ( vals from row 1 only)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4616920"/>
        </p:xfrm>
        <a:graphic>
          <a:graphicData uri="http://schemas.openxmlformats.org/drawingml/2006/chart">
            <c:chart xmlns:c="http://schemas.openxmlformats.org/drawingml/2006/chart" xmlns:r="http://schemas.openxmlformats.org/officeDocument/2006/relationships" r:id="rId4"/>
          </a:graphicData>
        </a:graphic>
      </p:graphicFrame>
      <p:sp>
        <p:nvSpPr>
          <p:cNvPr id="3" name="Rectangle 2"/>
          <p:cNvSpPr/>
          <p:nvPr/>
        </p:nvSpPr>
        <p:spPr>
          <a:xfrm>
            <a:off x="5661654"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4919602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dirty="0" err="1"/>
              <a:t>tr.sort_columns</a:t>
            </a:r>
            <a:r>
              <a:rPr lang="en-GB" sz="1600" dirty="0"/>
              <a:t>() - </a:t>
            </a:r>
            <a:r>
              <a:rPr lang="en-GB" sz="1600" dirty="0" err="1"/>
              <a:t>by_row</a:t>
            </a:r>
            <a:r>
              <a:rPr lang="en-GB" sz="1600" dirty="0"/>
              <a:t> = 1 ( </a:t>
            </a:r>
            <a:r>
              <a:rPr lang="en-GB" sz="1600" dirty="0" err="1"/>
              <a:t>vals</a:t>
            </a:r>
            <a:r>
              <a:rPr lang="en-GB" sz="1600" dirty="0"/>
              <a:t> from row 1 only)
['21', '15', '9', '6', '3', '3', '-', '2']</a:t>
            </a:r>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485775" y="2152996"/>
          <a:ext cx="10953749"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6995503"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3677035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tr.sort_columns(using_cell_value = 2) ( vals from col 0 only)
['-11.0', '-1.0', '-10.0', '-27.0', '-220.0', '-107.0', '-113.0', '-298.0']</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7492301"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8227765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tr.sort_columns(descending=True):['298', '220', '113', '107', '27', '11', '10', '1']
tr.sort_columns(descending=False):['11', '1', '10', '27', '220', '107', '113', '298']</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1895476"/>
          <a:ext cx="8128000" cy="4242858"/>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
        <p:nvSpPr>
          <p:cNvPr id="7" name="Rectangle 2"/>
          <p:cNvSpPr/>
          <p:nvPr/>
        </p:nvSpPr>
        <p:spPr>
          <a:xfrm>
            <a:off x="2032000" y="5343787"/>
            <a:ext cx="7967677" cy="478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Note , when sorting descending = False, the net value will be displayed before the net items, so this is not a reverse of the descending = True.</a:t>
            </a:r>
          </a:p>
        </p:txBody>
      </p:sp>
    </p:spTree>
    <p:extLst>
      <p:ext uri="{BB962C8B-B14F-4D97-AF65-F5344CB8AC3E}">
        <p14:creationId xmlns:p14="http://schemas.microsoft.com/office/powerpoint/2010/main" val="7519464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tr.sort_columns(file_name = _file_name) - Base, and Very interested (5) at end 
['220', '113', '27', '11', '10', '1', '298', '107']</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1946275" y="1724371"/>
          <a:ext cx="8128000" cy="4714529"/>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896821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tr.sort_columns(file_name = _file_name) - blank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1946275" y="1724371"/>
          <a:ext cx="8128000" cy="4714529"/>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58654498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tr.sort_columns(client_name = Very interested (5))
['107', '298', '220', '113',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194680041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tr.sort_columns(client_name = blank)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8240585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tr.sort_columns(by_row = 1, using_cell_value = 0, descending = False, file_name = _file_name,  client_name = Slightly interested (4))
['6', '2', '3', '-', '3', '15', '9', '21']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657225" y="1633948"/>
          <a:ext cx="10896600" cy="4504386"/>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201611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custDataLst>
              <p:tags r:id="rId1"/>
            </p:custDataLst>
          </p:nvPr>
        </p:nvSpPr>
        <p:spPr>
          <a:xfrm>
            <a:off x="1537648" y="886282"/>
            <a:ext cx="9144000" cy="8783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tr.number_series('. ') : 
['1. Average Score (0 is Neutral)', '2. Top 2', '3. Bottom 2', '4. Strongly Agree', '5. Agree', '6. Somewhat Agree', '7. Neither Disagree nor Agree', '8. Somewhat Disagree', '9. Disagree', '10. Strongly Disagree']</a:t>
            </a:r>
            <a:endParaRPr lang="en-GB" sz="1600" dirty="0"/>
          </a:p>
        </p:txBody>
      </p:sp>
      <p:sp>
        <p:nvSpPr>
          <p:cNvPr id="8" name="Title 1"/>
          <p:cNvSpPr txBox="1">
            <a:spLocks/>
          </p:cNvSpPr>
          <p:nvPr>
            <p:custDataLst>
              <p:tags r:id="rId2"/>
            </p:custDataLst>
          </p:nvPr>
        </p:nvSpPr>
        <p:spPr>
          <a:xfrm>
            <a:off x="1537648" y="1944770"/>
            <a:ext cx="9144000" cy="8783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tr.number_series() no delimiter : 
['1 Average Score (0 is Neutral)', '2 Top 2', '3 Bottom 2', '4 Strongly Agree', '5 Agree', '6 Somewhat Agree', '7 Neither Disagree nor Agree', '8 Somewhat Disagree', '9 Disagree', '10 Strongly Disagree']</a:t>
            </a:r>
            <a:endParaRPr lang="en-GB" sz="1600" dirty="0"/>
          </a:p>
        </p:txBody>
      </p:sp>
      <p:sp>
        <p:nvSpPr>
          <p:cNvPr id="9" name="Title 1"/>
          <p:cNvSpPr txBox="1">
            <a:spLocks/>
          </p:cNvSpPr>
          <p:nvPr>
            <p:custDataLst>
              <p:tags r:id="rId3"/>
            </p:custDataLst>
          </p:nvPr>
        </p:nvSpPr>
        <p:spPr>
          <a:xfrm>
            <a:off x="1537648" y="3003258"/>
            <a:ext cx="9144000" cy="8783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tr.number_series('/') other delimiter : 
['1/Average Score (0 is Neutral)', '2/Top 2', '3/Bottom 2', '4/Strongly Agree', '5/Agree', '6/Somewhat Agree', '7/Neither Disagree nor Agree', '8/Somewhat Disagree', '9/Disagree', '10/Strongly Disagree']</a:t>
            </a:r>
            <a:endParaRPr lang="en-GB" sz="1600" dirty="0"/>
          </a:p>
        </p:txBody>
      </p:sp>
      <p:sp>
        <p:nvSpPr>
          <p:cNvPr id="3" name="Rectangle 2"/>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333616555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5"/>
            <a:ext cx="10515600" cy="1754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accent1"/>
                </a:solidFill>
              </a:rPr>
              <a:t>Sorting between groups - columns</a:t>
            </a:r>
          </a:p>
        </p:txBody>
      </p:sp>
    </p:spTree>
    <p:extLst>
      <p:ext uri="{BB962C8B-B14F-4D97-AF65-F5344CB8AC3E}">
        <p14:creationId xmlns:p14="http://schemas.microsoft.com/office/powerpoint/2010/main" val="14651608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0"/>
            <a:ext cx="9144000" cy="1614382"/>
          </a:xfrm>
        </p:spPr>
        <p:txBody>
          <a:bodyPr>
            <a:noAutofit/>
          </a:bodyPr>
          <a:lstStyle/>
          <a:p>
            <a:pPr algn="l"/>
            <a:r>
              <a:rPr lang="en-GB" sz="1600" dirty="0"/>
              <a:t>Sorting between different tables, </a:t>
            </a:r>
            <a:r>
              <a:rPr lang="en-GB" sz="1600" dirty="0" err="1"/>
              <a:t>eg</a:t>
            </a:r>
            <a:r>
              <a:rPr lang="en-GB" sz="1600" dirty="0"/>
              <a:t> Top 2 summary 
</a:t>
            </a:r>
            <a:r>
              <a:rPr lang="en-GB" sz="1600" dirty="0" err="1"/>
              <a:t>tr.sort_columns</a:t>
            </a:r>
            <a:r>
              <a:rPr lang="en-GB" sz="1600" dirty="0"/>
              <a:t>(): 
 I am proud to work here. : Level of Agreement - Top 2: 39%,  The company makes excellent products. : Level of Agreement - Top 2: 34%,  The atmosphere in the workplace is good. : Level of Agreement - Top 2: 29%,  It is a great company to work for. : Level of Agreement - Top 2: 26%,  I enjoy my work. : Level of Agreement - Top 2: 24%</a:t>
            </a:r>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538889"/>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7745709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0"/>
            <a:ext cx="9144000" cy="1094265"/>
          </a:xfrm>
        </p:spPr>
        <p:txBody>
          <a:bodyPr>
            <a:noAutofit/>
          </a:bodyPr>
          <a:lstStyle/>
          <a:p>
            <a:pPr algn="l"/>
            <a:r>
              <a:rPr lang="en-GB" sz="1600" dirty="0"/>
              <a:t>Sorting between multiple tables, when more than one column selected per group 
</a:t>
            </a:r>
            <a:r>
              <a:rPr lang="en-GB" sz="1600" dirty="0" err="1"/>
              <a:t>tr.sort_columns</a:t>
            </a:r>
            <a:r>
              <a:rPr lang="en-GB" sz="1600" dirty="0"/>
              <a:t>(), with merge columns enabled: 
Top 2: 26%, Top 2: 29%, Top 2: 39%, Bottom 2: 18%, Bottom 2: 20%, Bottom 2: 24%, Bottom 2: 28%</a:t>
            </a:r>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60059" y="2538889"/>
          <a:ext cx="9899941"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24642297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69"/>
            <a:ext cx="9144000" cy="2042221"/>
          </a:xfrm>
        </p:spPr>
        <p:txBody>
          <a:bodyPr>
            <a:noAutofit/>
          </a:bodyPr>
          <a:lstStyle/>
          <a:p>
            <a:pPr algn="l"/>
            <a:r>
              <a:rPr lang="en-GB" sz="1600" dirty="0"/>
              <a:t>Sorting between groups within the same table, </a:t>
            </a:r>
            <a:r>
              <a:rPr lang="en-GB" sz="1600" dirty="0" err="1"/>
              <a:t>eg</a:t>
            </a:r>
            <a:r>
              <a:rPr lang="en-GB" sz="1600" dirty="0"/>
              <a:t> Top 2 summary 
</a:t>
            </a:r>
            <a:r>
              <a:rPr lang="en-GB" sz="1600" dirty="0" err="1"/>
              <a:t>tr.sort_columns</a:t>
            </a:r>
            <a:r>
              <a:rPr lang="en-GB" sz="1600" dirty="0"/>
              <a:t>()
 I am proud to work here. : Level of Agreement - Top 2: 39.1%,  The company supports my career ambitions. : Level of Agreement - Top 2: 35.9%,  The company allows me to maintain a healthy work life balance. : Level of Agreement - Top 2: 35.9%,  The company makes excellent products. : Level of Agreement - Top 2: 33.7%,  I understand my career path and my promotion possibilities. : Level of Agreement - Top 2: 31.5%,  The atmosphere in the workplace is good. : Level of Agreement - Top 2: 29.3%,  My manager makes my objectives clear. : Level of Agreement - Top 2: 29.3%,  My manager provides constructive feedback on the tasks set out to me. : Level of Agreement - Top 2: 27.2%,  It is a great company to work for. : Level of Agreement - Top 2: 26.1%,  I enjoy my work. : Level of Agreement - Top 2: 23.9%,  I have a good understanding of my responsibilities. : Level of Agreement - Top 2: 23.9%</a:t>
            </a:r>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785145"/>
          <a:ext cx="8128000" cy="373908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86331944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normAutofit/>
          </a:bodyPr>
          <a:lstStyle/>
          <a:p>
            <a:r>
              <a:rPr lang="en-GB" dirty="0" err="1">
                <a:solidFill>
                  <a:schemeClr val="accent1"/>
                </a:solidFill>
              </a:rPr>
              <a:t>Clone_matrix</a:t>
            </a:r>
            <a:endParaRPr lang="en-GB" dirty="0">
              <a:solidFill>
                <a:schemeClr val="accent1"/>
              </a:solidFill>
            </a:endParaRP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
        <p:nvSpPr>
          <p:cNvPr id="4" name="Title 1"/>
          <p:cNvSpPr txBox="1">
            <a:spLocks/>
          </p:cNvSpPr>
          <p:nvPr>
            <p:custDataLst>
              <p:tags r:id="rId1"/>
            </p:custDataLst>
          </p:nvPr>
        </p:nvSpPr>
        <p:spPr>
          <a:xfrm>
            <a:off x="838200" y="2119745"/>
            <a:ext cx="10515600" cy="142978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600"/>
              <a:t>tr.clone_matrix()
['0.18', '-0.71', '26.1%', '12.8%', '18.5%', '39.5%', '15.2%', '5.8%', '10.9%', '7.0%', '16.3%', '17.4%', '20.7%', '10.5%', '18.5%', '19.8%', '8.7%', '18.6%', '9.8%', '20.9%']
['0.18', '-0.71', '26.1%', '12.8%', '18.5%', '39.5%', '15.2%', '5.8%', '10.9%', '7.0%', '16.3%', '17.4%', '20.7%', '10.5%', '18.5%', '19.8%', '8.7%', '18.6%', '9.8%', '20.9%']</a:t>
            </a:r>
            <a:endParaRPr lang="en-GB" sz="1600" dirty="0"/>
          </a:p>
        </p:txBody>
      </p:sp>
    </p:spTree>
    <p:extLst>
      <p:ext uri="{BB962C8B-B14F-4D97-AF65-F5344CB8AC3E}">
        <p14:creationId xmlns:p14="http://schemas.microsoft.com/office/powerpoint/2010/main" val="12987584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lstStyle/>
          <a:p>
            <a:r>
              <a:rPr lang="en-GB" dirty="0">
                <a:solidFill>
                  <a:schemeClr val="accent1"/>
                </a:solidFill>
              </a:rPr>
              <a:t>Merging series or categories by Label / grid slices</a:t>
            </a: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414179921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make_series_from_grid_slices()
['Top 2']</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811387162"/>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4903639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merge_series_by_label()
['It is a great company to work for. : Level of Agreement', 'The company makes excellent products. : Level of Agreement']</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661461757"/>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0105183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merge_categories_by_label()
['It is a great company to work for. : Level of Agreement', 'The company makes excellent products. : Level of Agreement']</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494381094"/>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38509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423332" y="746620"/>
            <a:ext cx="9144000" cy="637563"/>
          </a:xfrm>
        </p:spPr>
        <p:txBody>
          <a:bodyPr>
            <a:noAutofit/>
          </a:bodyPr>
          <a:lstStyle/>
          <a:p>
            <a:pPr algn="l"/>
            <a:r>
              <a:rPr lang="en-GB" sz="1200" dirty="0" err="1"/>
              <a:t>tr.del_base_series</a:t>
            </a:r>
            <a:r>
              <a:rPr lang="en-GB" sz="1200" dirty="0"/>
              <a:t>() :
Before: ['Base', 'Average Score (0 is Neutral)', 'Top 2', 'Bottom 2']
After: ['Average Score (0 is Neutral)', 'Top 2', 'Bottom 2']</a:t>
            </a:r>
          </a:p>
        </p:txBody>
      </p:sp>
      <p:sp>
        <p:nvSpPr>
          <p:cNvPr id="4" name="Title 1"/>
          <p:cNvSpPr txBox="1">
            <a:spLocks/>
          </p:cNvSpPr>
          <p:nvPr>
            <p:custDataLst>
              <p:tags r:id="rId2"/>
            </p:custDataLst>
          </p:nvPr>
        </p:nvSpPr>
        <p:spPr>
          <a:xfrm>
            <a:off x="1423332" y="2475409"/>
            <a:ext cx="9144000" cy="63099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dirty="0" err="1"/>
              <a:t>tr.del_series</a:t>
            </a:r>
            <a:r>
              <a:rPr lang="en-GB" sz="1200" dirty="0"/>
              <a:t>(['Top 2']) :
['Average Score (0 is Neutral)', 'Bottom 2', 'Strongly Agree', 'Agree', 'Somewhat Agree', 'Neither Disagree nor Agree', 'Somewhat Disagree', 'Disagree', 'Strongly Disagree']</a:t>
            </a:r>
          </a:p>
        </p:txBody>
      </p:sp>
      <p:sp>
        <p:nvSpPr>
          <p:cNvPr id="5" name="Title 1"/>
          <p:cNvSpPr txBox="1">
            <a:spLocks/>
          </p:cNvSpPr>
          <p:nvPr>
            <p:custDataLst>
              <p:tags r:id="rId3"/>
            </p:custDataLst>
          </p:nvPr>
        </p:nvSpPr>
        <p:spPr>
          <a:xfrm>
            <a:off x="1423332" y="4480779"/>
            <a:ext cx="9144000" cy="6207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dirty="0" err="1"/>
              <a:t>tr.del_series</a:t>
            </a:r>
            <a:r>
              <a:rPr lang="en-GB" sz="1200" dirty="0"/>
              <a:t>('Top 2') bad parameter - not a list:
['Average Score (0 is Neutral)', 'Top 2', 'Bottom 2', 'Strongly Agree', 'Agree', 'Somewhat Agree', 'Neither Disagree nor Agree', 'Somewhat Disagree', 'Disagree', 'Strongly Disagree']</a:t>
            </a:r>
          </a:p>
        </p:txBody>
      </p:sp>
      <p:sp>
        <p:nvSpPr>
          <p:cNvPr id="6" name="Title 1"/>
          <p:cNvSpPr txBox="1">
            <a:spLocks/>
          </p:cNvSpPr>
          <p:nvPr>
            <p:custDataLst>
              <p:tags r:id="rId4"/>
            </p:custDataLst>
          </p:nvPr>
        </p:nvSpPr>
        <p:spPr>
          <a:xfrm>
            <a:off x="1423332" y="5338196"/>
            <a:ext cx="9144000" cy="60400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dirty="0" err="1"/>
              <a:t>tr.del_series</a:t>
            </a:r>
            <a:r>
              <a:rPr lang="en-GB" sz="1200" dirty="0"/>
              <a:t>(['Top 2','Bottom 2']):
['Average Score (0 is Neutral)', 'Strongly Agree', 'Agree', 'Somewhat Agree', 'Neither Disagree nor Agree', 'Somewhat Disagree', 'Disagree', 'Strongly Disagree']</a:t>
            </a:r>
          </a:p>
        </p:txBody>
      </p:sp>
      <p:sp>
        <p:nvSpPr>
          <p:cNvPr id="7" name="Title 1"/>
          <p:cNvSpPr txBox="1">
            <a:spLocks/>
          </p:cNvSpPr>
          <p:nvPr>
            <p:custDataLst>
              <p:tags r:id="rId5"/>
            </p:custDataLst>
          </p:nvPr>
        </p:nvSpPr>
        <p:spPr>
          <a:xfrm>
            <a:off x="1423332" y="6178834"/>
            <a:ext cx="9144000" cy="60400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dirty="0" err="1"/>
              <a:t>tr.del_series</a:t>
            </a:r>
            <a:r>
              <a:rPr lang="en-GB" sz="1200" dirty="0"/>
              <a:t>(['Top 2X','Bottom 2']):
['Average Score (0 is Neutral)', 'Top 2', 'Strongly Agree', 'Agree', 'Somewhat Agree', 'Neither Disagree nor Agree', 'Somewhat Disagree', 'Disagree', 'Strongly Disagree']</a:t>
            </a:r>
          </a:p>
        </p:txBody>
      </p:sp>
      <p:sp>
        <p:nvSpPr>
          <p:cNvPr id="8" name="Title 1"/>
          <p:cNvSpPr txBox="1">
            <a:spLocks/>
          </p:cNvSpPr>
          <p:nvPr>
            <p:custDataLst>
              <p:tags r:id="rId6"/>
            </p:custDataLst>
          </p:nvPr>
        </p:nvSpPr>
        <p:spPr>
          <a:xfrm>
            <a:off x="1423332" y="3343038"/>
            <a:ext cx="9144000" cy="90110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dirty="0" err="1"/>
              <a:t>tr.del_series</a:t>
            </a:r>
            <a:r>
              <a:rPr lang="en-GB" sz="1200" dirty="0"/>
              <a:t>() bad parameter -blank: 
['Average Score (0 is Neutral)', 'Top 2', 'Bottom 2']
 and </a:t>
            </a:r>
            <a:r>
              <a:rPr lang="en-GB" sz="1200" dirty="0" err="1"/>
              <a:t>tr.del_series</a:t>
            </a:r>
            <a:r>
              <a:rPr lang="en-GB" sz="1200" dirty="0"/>
              <a:t>([]) bad parameter -blank list: 
['Average Score (0 is Neutral)', 'Top 2', 'Bottom 2']</a:t>
            </a:r>
          </a:p>
        </p:txBody>
      </p:sp>
      <p:sp>
        <p:nvSpPr>
          <p:cNvPr id="9" name="Rectangle 8"/>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
        <p:nvSpPr>
          <p:cNvPr id="10" name="Title 1"/>
          <p:cNvSpPr txBox="1">
            <a:spLocks/>
          </p:cNvSpPr>
          <p:nvPr>
            <p:custDataLst>
              <p:tags r:id="rId7"/>
            </p:custDataLst>
          </p:nvPr>
        </p:nvSpPr>
        <p:spPr>
          <a:xfrm>
            <a:off x="1423332" y="1620816"/>
            <a:ext cx="9144000" cy="61796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dirty="0" err="1"/>
              <a:t>tr.del_base_series</a:t>
            </a:r>
            <a:r>
              <a:rPr lang="en-GB" sz="1200" dirty="0"/>
              <a:t>('</a:t>
            </a:r>
            <a:r>
              <a:rPr lang="en-GB" sz="1200" dirty="0" err="1"/>
              <a:t>Total','Base</a:t>
            </a:r>
            <a:r>
              <a:rPr lang="en-GB" sz="1200" dirty="0"/>
              <a:t>']) :
Before: ['Base', 'Total', 'Top 2', 'Bottom 2']
After: ['Top 2', 'Bottom 2']</a:t>
            </a:r>
          </a:p>
        </p:txBody>
      </p:sp>
    </p:spTree>
    <p:extLst>
      <p:ext uri="{BB962C8B-B14F-4D97-AF65-F5344CB8AC3E}">
        <p14:creationId xmlns:p14="http://schemas.microsoft.com/office/powerpoint/2010/main" val="2847004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PresentationLink xmlns:i=&quot;http://www.w3.org/2001/XMLSchema-instance&quot; xmlns=&quot;http://www.forgetdata.com/Slides&quot;&gt;&lt;DataContext&gt;&lt;Connection xmlns:i=&quot;http://www.w3.org/2001/XMLSchema-instance&quot; xmlns=&quot;http://www.forgetdata.com/ReportingSuite&quot;&gt;&lt;ConnectionString&gt;C:\Projects\RepSuite\Releases\4.3\Forgetdata\Libraries\Lib\forgetdata\Scripts\transformations\utils\Master demo 2010.mtd&lt;/ConnectionString&gt;&lt;Name&gt;Item0&lt;/Name&gt;&lt;Provider&gt;SPSS MTD File Lite&lt;/Provider&gt;&lt;/Connection&gt;&lt;Connection xmlns:i=&quot;http://www.w3.org/2001/XMLSchema-instance&quot; xmlns=&quot;http://www.forgetdata.com/ReportingSuite&quot;&gt;&lt;ConnectionString&gt;C:\Projects\RepSuite\Releases\4.3\Forgetdata\Libraries\Lib\forgetdata\Scripts\transformations\utils\SmokeTest_v3.mtd&lt;/ConnectionString&gt;&lt;Name&gt;Item1&lt;/Name&gt;&lt;Provider&gt;SPSS MTD File Lite&lt;/Provider&gt;&lt;/Connection&gt;&lt;/DataContext&gt;&lt;Version&gt;4.2.0.0&lt;/Version&gt;&lt;/PresentationLink&gt;"/>
</p:tagLst>
</file>

<file path=ppt/tags/tag1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PowerPointTableFiller.TableFillerSettings&quot;&gt;&lt;AutoAddColumns&gt;true&lt;/AutoAddColumns&gt;&lt;AutoAddRows&gt;true&lt;/AutoAddRows&gt;&lt;AutoRemoveColumns&gt;true&lt;/AutoRemoveColumns&gt;&lt;AutoRemoveRows&gt;true&lt;/AutoRemoveRows&gt;&lt;ColumnHeadingDepth&gt;1&lt;/ColumnHeadingDepth&gt;&lt;RowHeadingDepth&gt;1&lt;/RowHeadingDepth&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1:58:57.7474675+00:00&lt;/d2p1:LastUpdated&gt;&lt;d2p1:Script&gt;aW1wb3J0IHRyYW5zZm9ybWF0aW9ucyBhcyB0cg0KbXljbGFzcyA9IHRyLk1hdHJpeE1hbmlwdWxhdG9yKE1hdHJpeCkNCm15Y2xhc3Muc2V0X3Nlcmllc19mb3JtYXR0ZWRfbGFiZWxzKCBsYWJlbF9mb3JtYXQgPSAiezAuU2lkZU1lbWJlci5Hcm91cC5MYWJlbH0gOjogezAuU2lkZU1lbWJlci5MYWJlbH0iKQ0K&lt;/d2p1:Script&gt;&lt;/d2p1:PackagedScript&gt;&lt;/d2p1:Transformation&gt;&lt;/Query&gt;&lt;Version&gt;4.2.0.0&lt;/Version&gt;&lt;/ShapeLink&gt;"/>
</p:tagLst>
</file>

<file path=ppt/tags/tag10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2-11T12:00:29.8685606+00:00&lt;/d3p1:LastUpdated&gt;&lt;d3p1:Script&gt;aW1wb3J0IGNoYXJ0cw0KY2hhcnRzLmNvbnZlcnRfZ2x5cGhzX3RvX2NvbG9yX3dpbmdkaW5ncyhDaGFydCk=&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02-11T12:00:29.8060567+00:00&lt;/d2p1:LastUpdated&gt;&lt;d2p1:Script&gt;aW1wb3J0IHRyYW5zZm9ybWF0aW9ucw0KdHIgPSB0cmFuc2Zvcm1hdGlvbnMuTWF0cml4TWFuaXB1bGF0b3IoTWF0cml4KQ0KdHIuY29udmVydF9zaWduaWZpY2FuY2VfcmVzdWx0c190b19hcnJvd3MoKQ0KTWF0cml4LkxhYmVsID0gInRyLmNvbnZlcnRfc2lnbmlmaWNhbnRfcmVzdWx0c190b19hcnJvd3MoKTpcbiI=&lt;/d2p1:Script&gt;&lt;/d2p1:PackagedScript&gt;&lt;/d2p1:Transformation&gt;&lt;/Query&gt;&lt;Version&gt;4.2.0.0&lt;/Version&gt;&lt;/ShapeLink&gt;"/>
</p:tagLst>
</file>

<file path=ppt/tags/tag10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 /&gt;&lt;d2p1:Transformation&gt;&lt;d2p1:PackagedScript&gt;&lt;d2p1:CreatedBy&gt;ccurson&lt;/d2p1:CreatedBy&gt;&lt;d2p1:LastUpdated&gt;2016-02-09T17:07:09.0521163+00:00&lt;/d2p1:LastUpdated&gt;&lt;d2p1:Script&gt;aW1wb3J0IHRyYW5zZm9ybWF0aW9ucw0KdHIgPSB0cmFuc2Zvcm1hdGlvbnMuTWF0cml4TWFuaXB1bGF0b3IoTWF0cml4KQ0KdHIuY29udmVydF9zaWduaWZpY2FuY2VfcmVzdWx0c190b19hcnJvd3MoKQ0KTWF0cml4LkxhYmVsID0gInRyLmNvbnZlcnRfc2lnbmlmaWNhbnRfcmVzdWx0c190b19hcnJvd3MoKSAtIG5vIHN0YXRzOlxuIiArIHN0cih0ci5nZXRfZGF0YV92YWx1ZXMoKSk=&lt;/d2p1:Script&gt;&lt;/d2p1:PackagedScript&gt;&lt;/d2p1:Transformation&gt;&lt;/Query&gt;&lt;Version&gt;4.2.0.0&lt;/Version&gt;&lt;/ShapeLink&gt;"/>
</p:tagLst>
</file>

<file path=ppt/tags/tag10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2-11T12:00:40.4165032+00:00&lt;/d3p1:LastUpdated&gt;&lt;d3p1:Script&gt;aW1wb3J0IGNoYXJ0cw0KY2hhcnRzLmNvbnZlcnRfZ2x5cGhzX3RvX2NvbG9yX3dpbmdkaW5ncyhDaGFydCk=&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 /&gt;&lt;d2p1:Transformation&gt;&lt;d2p1:PackagedScript&gt;&lt;d2p1:CreatedBy&gt;ccurson&lt;/d2p1:CreatedBy&gt;&lt;d2p1:LastUpdated&gt;2016-02-11T12:00:40.3384889+00:00&lt;/d2p1:LastUpdated&gt;&lt;d2p1:Script&gt;aW1wb3J0IHRyYW5zZm9ybWF0aW9ucw0KdHIgPSB0cmFuc2Zvcm1hdGlvbnMuTWF0cml4TWFuaXB1bGF0b3IoTWF0cml4KQ0KdHIuY29udmVydF9zaWduaWZpY2FuY2VfcmVzdWx0c190b19hcnJvd3MoKQ0KTWF0cml4LkxhYmVsID0gInRyLmNvbnZlcnRfc2lnbmlmaWNhbnRfcmVzdWx0c190b19hcnJvd3MoKSAgLSBubyBzdGF0c1xuIg==&lt;/d2p1:Script&gt;&lt;/d2p1:PackagedScript&gt;&lt;/d2p1:Transformation&gt;&lt;/Query&gt;&lt;Version&gt;4.2.0.0&lt;/Version&gt;&lt;/ShapeLink&gt;"/>
</p:tagLst>
</file>

<file path=ppt/tags/tag10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11:22.4184981+00:00&lt;/d2p1:LastUpdated&gt;&lt;d2p1:Script&gt;aW1wb3J0IHRyYW5zZm9ybWF0aW9ucw0KdHIgPSB0cmFuc2Zvcm1hdGlvbnMuTWF0cml4TWFuaXB1bGF0b3IoTWF0cml4KQ0KdHIuc29ydF9yb3dzKCkNCk1hdHJpeC5EZWxldGVDb2x1bW4oMSkNCk1hdHJpeC5MYWJlbCA9ICJ0ci5zb3J0X3Jvd3MoKSAtIGRlZmF1bHQgKCB2YWxzIGZyb20gY29sIDEgb25seSlcbiIgKyBzdHIodHIuZ2V0X2RhdGFfdmFsdWVzKCkp&lt;/d2p1:Script&gt;&lt;/d2p1:PackagedScript&gt;&lt;/d2p1:Transformation&gt;&lt;/Query&gt;&lt;Version&gt;4.2.0.0&lt;/Version&gt;&lt;/ShapeLink&gt;"/>
</p:tagLst>
</file>

<file path=ppt/tags/tag10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2-09T17:09:00.7743173+00: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09:00.711816+00:00&lt;/d2p1:LastUpdated&gt;&lt;d2p1:Script&gt;aW1wb3J0IHRyYW5zZm9ybWF0aW9ucw0KdHIgPSB0cmFuc2Zvcm1hdGlvbnMuTWF0cml4TWFuaXB1bGF0b3IoTWF0cml4KQ0KdHIuc29ydF9yb3dzKCkNCk1hdHJpeC5MYWJlbCA9ICJ0ci5zb3J0X3Jvd3MoKSAtIGRlZmF1bHRcbiI=&lt;/d2p1:Script&gt;&lt;/d2p1:PackagedScript&gt;&lt;/d2p1:Transformation&gt;&lt;/Query&gt;&lt;Version&gt;4.2.0.0&lt;/Version&gt;&lt;/ShapeLink&gt;"/>
</p:tagLst>
</file>

<file path=ppt/tags/tag10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24:58.9276704+00:00&lt;/d2p1:LastUpdated&gt;&lt;d2p1:Script&gt;aW1wb3J0IHRyYW5zZm9ybWF0aW9ucw0KdHIgPSB0cmFuc2Zvcm1hdGlvbnMuTWF0cml4TWFuaXB1bGF0b3IoTWF0cml4KQ0KdHIuc29ydF9yb3dzKGJ5X2NvbHVtbiA9IDEpDQpNYXRyaXguRGVsZXRlQ29sdW1uKDApDQpNYXRyaXguTGFiZWwgPSAidHIuc29ydF9yb3dzKCkgLSBieV9jb2x1bW4gPSAxICggdmFscyBmcm9tIGNvbCAxIG9ubHkpXG4iICsgc3RyKHRyLmdldF9kYXRhX3ZhbHVlcygpKQ==&lt;/d2p1:Script&gt;&lt;/d2p1:PackagedScript&gt;&lt;/d2p1:Transformation&gt;&lt;/Query&gt;&lt;Version&gt;4.2.0.0&lt;/Version&gt;&lt;/ShapeLink&gt;"/>
</p:tagLst>
</file>

<file path=ppt/tags/tag10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2-09T17:24:41.1456283+00: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24:41.0832964+00:00&lt;/d2p1:LastUpdated&gt;&lt;d2p1:Script&gt;aW1wb3J0IHRyYW5zZm9ybWF0aW9ucw0KdHIgPSB0cmFuc2Zvcm1hdGlvbnMuTWF0cml4TWFuaXB1bGF0b3IoTWF0cml4KQ0KdHIuc29ydF9yb3dzKGJ5X2NvbHVtbiA9IDEpDQpNYXRyaXguTGFiZWwgPSAidHIuc29ydF9yb3dzKCkgLSBieV9jb2x1bW4gPSAxXG4i&lt;/d2p1:Script&gt;&lt;/d2p1:PackagedScript&gt;&lt;/d2p1:Transformation&gt;&lt;/Query&gt;&lt;Version&gt;4.2.0.0&lt;/Version&gt;&lt;/ShapeLink&gt;"/>
</p:tagLst>
</file>

<file path=ppt/tags/tag10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4:43:53.7749208+01:00&lt;/d2p1:LastUpdated&gt;&lt;d2p1:Script&gt;aW1wb3J0IHRyYW5zZm9ybWF0aW9ucw0KcmVsb2FkKHRyYW5zZm9ybWF0aW9ucykNCnJlbG9hZCh0cmFuc2Zvcm1hdGlvbnMuc29ydGluZykNCnRyID0gdHJhbnNmb3JtYXRpb25zLk1hdHJpeE1hbmlwdWxhdG9yKE1hdHJpeCkNCg0KZm9yIHJvdyBpbiBNYXRyaXg6DQoJZm9yIGNvbCBpbiByb3c6DQoJCWNvbC5BZGRWYWx1ZShzdHIoY29sWzBdLk51bWVyaWNWYWx1ZSoxMDAqLTEpKQ0KCQkNCnRyLnNvcnRfcm93cyh1c2luZ19jZWxsX3ZhbHVlID0gMSkNCk1hdHJpeC5EZWxldGVDb2x1bW4oMSkNCg0KZm9yIHJvdyBpbiBNYXRyaXg6DQoJZm9yIGNvbCBpbiByb3c6DQoJCWNvbC5SZW1vdmVWYWx1ZUF0KDApDQoNCk1hdHJpeC5MYWJlbCA9ICJ0ci5zb3J0X3Jvd3ModXNpbmdfY2VsbF92YWx1ZSA9IDEpICggdmFscyBmcm9tIGNvbCAwIG9ubHkpXG4iICsgc3RyKHRyLmdldF9kYXRhX3ZhbHVlcygpKQ==&lt;/d2p1:Script&gt;&lt;/d2p1:PackagedScript&gt;&lt;/d2p1:Transformation&gt;&lt;/Query&gt;&lt;Version&gt;4.2.0.0&lt;/Version&gt;&lt;/ShapeLink&gt;"/>
</p:tagLst>
</file>

<file path=ppt/tags/tag10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1&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4:44:39.0381194+01:00&lt;/d2p1:LastUpdated&gt;&lt;d2p1:Script&gt;aW1wb3J0IHRyYW5zZm9ybWF0aW9ucw0KDQp0ciA9IHRyYW5zZm9ybWF0aW9ucy5NYXRyaXhNYW5pcHVsYXRvcihNYXRyaXgpDQoNCg0KZm9yIHJvdyBpbiBNYXRyaXg6DQoJZm9yIGNvbCBpbiByb3c6DQoJCWNvbC5BZGRWYWx1ZShzdHIoY29sWzBdLkdldE51bWVyaWNWYWx1ZSgpKjEwMCotMSkpDQoJCQ0KdHIuc29ydF9yb3dzKHVzaW5nX2NlbGxfdmFsdWUgPSAxKQ0KTWF0cml4LkxhYmVsID0gInRyLnNvcnRfcm93cygpIC0gdXNpbmdfY2VsbF92YWx1ZSA9IDFcbiI=&lt;/d2p1:Script&gt;&lt;/d2p1:PackagedScript&gt;&lt;/d2p1:Transformation&gt;&lt;/Query&gt;&lt;Version&gt;4.2.0.0&lt;/Version&gt;&lt;/ShapeLink&gt;"/>
</p:tagLst>
</file>

<file path=ppt/tags/tag10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34:38.5704407+00:00&lt;/d2p1:LastUpdated&gt;&lt;d2p1:Script&gt;aW1wb3J0IHRyYW5zZm9ybWF0aW9ucw0KdHIgPSB0cmFuc2Zvcm1hdGlvbnMuTWF0cml4TWFuaXB1bGF0b3IoTWF0cml4KQ0KTWF0cml4LkRlbGV0ZUNvbHVtbigxKQ0KDQp0ci5zb3J0X3Jvd3MoZGVzY2VuZGluZz1UcnVlKQ0KTWF0cml4LkxhYmVsID0gInRyLnNvcnRfcm93cyhkZXNjZW5kaW5nPVRydWUpOiIgKyBzdHIodHIuZ2V0X2RhdGFfdmFsdWVzKCkpDQp0ci5zb3J0X3Jvd3MoZGVzY2VuZGluZz1GYWxzZSkNCk1hdHJpeC5MYWJlbCArPSAiXG50ci5zb3J0X3Jvd3MoZGVzY2VuZGluZz1GYWxzZSk6IiArIHN0cih0ci5nZXRfZGF0YV92YWx1ZXMoKSkNCg==&lt;/d2p1:Script&gt;&lt;/d2p1:PackagedScript&gt;&lt;/d2p1:Transformation&gt;&lt;/Query&gt;&lt;Version&gt;4.2.0.0&lt;/Version&gt;&lt;/ShapeLink&gt;"/>
</p:tagLst>
</file>

<file path=ppt/tags/tag1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1[2]&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5T11:43:37.1301026+00:00&lt;/d2p1:LastUpdated&gt;&lt;d2p1:Script&gt;aW1wb3J0IHRyYW5zZm9ybWF0aW9ucyBhcyB0cg0KbXljbGFzcyA9IHRyLk1hdHJpeE1hbmlwdWxhdG9yKE1hdHJpeCkNCm15Y2xhc3Muc2V0X3Nlcmllc19ncm91cHNfZm9ybWF0dGVkX2xhYmVscyggbGFiZWxfZm9ybWF0ID0gInswLkxhYmVsfSA6OiB7MC5Tb3J0SW5kZXh9IikNCk1hdHJpeC5MYWJlbCA9ICJzZXRfc2VyaWVzX2dyb3Vwc19mb3JtYXR0ZWRfbGFiZWxzKCBsYWJlbF9mb3JtYXQgPSAnezAuTGFiZWx9IDo6IHswLlNvcnRJbmRleH0nKSAiICsgIjpcblxuIiArIE1hdHJpeC5TaWRlQXhpcy5Hcm91cHNbMF0uTGFiZWw=&lt;/d2p1:Script&gt;&lt;/d2p1:PackagedScript&gt;&lt;/d2p1:Transformation&gt;&lt;/Query&gt;&lt;Version&gt;4.2.0.0&lt;/Version&gt;&lt;/ShapeLink&gt;"/>
</p:tagLst>
</file>

<file path=ppt/tags/tag11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2-09T17:35:02.4451084+00: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35:02.3827625+00:00&lt;/d2p1:LastUpdated&gt;&lt;d2p1:Script&gt;aW1wb3J0IHRyYW5zZm9ybWF0aW9ucw0KdHIgPSB0cmFuc2Zvcm1hdGlvbnMuTWF0cml4TWFuaXB1bGF0b3IoTWF0cml4KQ0KdHIuc29ydF9yb3dzKGRlc2NlbmRpbmc9RmFsc2UpDQpNYXRyaXguTGFiZWwgPSAidHIuc29ydF9yb3dzKGRlc2NlbmRpbmc9RmFsc2UpXG4i&lt;/d2p1:Script&gt;&lt;/d2p1:PackagedScript&gt;&lt;/d2p1:Transformation&gt;&lt;/Query&gt;&lt;Version&gt;4.2.0.0&lt;/Version&gt;&lt;/ShapeLink&gt;"/>
</p:tagLst>
</file>

<file path=ppt/tags/tag11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38:57.5620204+00:00&lt;/d2p1:LastUpdated&gt;&lt;d2p1:Script&gt;aW1wb3J0IHRyYW5zZm9ybWF0aW9ucw0KdHIgPSB0cmFuc2Zvcm1hdGlvbnMuTWF0cml4TWFuaXB1bGF0b3IoTWF0cml4KQ0KTWF0cml4LkRlbGV0ZUNvbHVtbigxKQ0KDQpfZmlsZV9uYW1lID0gInRyYW5zZm9ybWF0aW9uc1xcdXRpbHNcXGZpbGVfbmFtZS50eHQiDQp0ci5zb3J0X3Jvd3MoZmlsZV9uYW1lID0gX2ZpbGVfbmFtZSkNCg0KTWF0cml4LkxhYmVsID0gInRyLnNvcnRfcm93cyhmaWxlX25hbWUgPSBfZmlsZV9uYW1lKSAtIFN0cm9uZ2x5IEFncmVlIGF0IGVuZCBcbiIgKyBzdHIodHIuZ2V0X2RhdGFfdmFsdWVzKCkp&lt;/d2p1:Script&gt;&lt;/d2p1:PackagedScript&gt;&lt;/d2p1:Transformation&gt;&lt;/Query&gt;&lt;Version&gt;4.2.0.0&lt;/Version&gt;&lt;/ShapeLink&gt;"/>
</p:tagLst>
</file>

<file path=ppt/tags/tag11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2-09T17:38:30.4829909+00: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38:30.436247+00:00&lt;/d2p1:LastUpdated&gt;&lt;d2p1:Script&gt;aW1wb3J0IHRyYW5zZm9ybWF0aW9ucw0KdHIgPSB0cmFuc2Zvcm1hdGlvbnMuTWF0cml4TWFuaXB1bGF0b3IoTWF0cml4KQ0KX2ZpbGVfbmFtZSA9ICJ0cmFuc2Zvcm1hdGlvbnNcXHV0aWxzXFxmaWxlX25hbWUudHh0Ig0KdHIuc29ydF9yb3dzKGZpbGVfbmFtZSA9IF9maWxlX25hbWUpDQpNYXRyaXguTGFiZWwgPSAidHIuc29ydF9yb3dzKGZpbGVfbmFtZSA9IF9maWxlX25hbWUpXG4i&lt;/d2p1:Script&gt;&lt;/d2p1:PackagedScript&gt;&lt;/d2p1:Transformation&gt;&lt;/Query&gt;&lt;Version&gt;4.2.0.0&lt;/Version&gt;&lt;/ShapeLink&gt;"/>
</p:tagLst>
</file>

<file path=ppt/tags/tag11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41:04.7069114+00:00&lt;/d2p1:LastUpdated&gt;&lt;d2p1:Script&gt;aW1wb3J0IHRyYW5zZm9ybWF0aW9ucw0KdHIgPSB0cmFuc2Zvcm1hdGlvbnMuTWF0cml4TWFuaXB1bGF0b3IoTWF0cml4KQ0KTWF0cml4LkRlbGV0ZUNvbHVtbigxKQ0KDQpfZmlsZV9uYW1lID0gInRyYW5zZm9ybWF0aW9uc1xcdXRpbHNcXGZpbGVfbmFtZV9ibGFuay50eHQiDQp0ci5zb3J0X3Jvd3MoZmlsZV9uYW1lID0gX2ZpbGVfbmFtZSkNCg0KTWF0cml4LkxhYmVsID0gInRyLnNvcnRfcm93cyhmaWxlX25hbWUgPSBfZmlsZV9uYW1lKSAtIGJsYW5rXG4iICsgc3RyKHRyLmdldF9kYXRhX3ZhbHVlcygpKQ==&lt;/d2p1:Script&gt;&lt;/d2p1:PackagedScript&gt;&lt;/d2p1:Transformation&gt;&lt;/Query&gt;&lt;Version&gt;4.2.0.0&lt;/Version&gt;&lt;/ShapeLink&gt;"/>
</p:tagLst>
</file>

<file path=ppt/tags/tag11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2-09T17:41:16.6734682+00: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41:16.6110804+00:00&lt;/d2p1:LastUpdated&gt;&lt;d2p1:Script&gt;aW1wb3J0IHRyYW5zZm9ybWF0aW9ucw0KdHIgPSB0cmFuc2Zvcm1hdGlvbnMuTWF0cml4TWFuaXB1bGF0b3IoTWF0cml4KQ0KX2ZpbGVfbmFtZSA9ICJ0cmFuc2Zvcm1hdGlvbnNcXHV0aWxzXFxmaWxlX25hbWVfYmxhbmsudHh0Ig0KdHIuc29ydF9yb3dzKGZpbGVfbmFtZSA9IF9maWxlX25hbWUpDQpNYXRyaXguTGFiZWwgPSAidHIuc29ydF9yb3dzKGZpbGVfbmFtZSA9IF9maWxlX25hbWUpXG4i&lt;/d2p1:Script&gt;&lt;/d2p1:PackagedScript&gt;&lt;/d2p1:Transformation&gt;&lt;/Query&gt;&lt;Version&gt;4.2.0.0&lt;/Version&gt;&lt;/ShapeLink&gt;"/>
</p:tagLst>
</file>

<file path=ppt/tags/tag11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4:54:26.5903678+01:00&lt;/d2p1:LastUpdated&gt;&lt;d2p1:Script&gt;aW1wb3J0IHRyYW5zZm9ybWF0aW9ucw0KdHIgPSB0cmFuc2Zvcm1hdGlvbnMuTWF0cml4TWFuaXB1bGF0b3IoTWF0cml4KQ0KTWF0cml4LkRlbGV0ZUNvbHVtbigxKQ0KDQpfY2xpZW50X25hbWUgPSAiQWdyZWUiDQp0ci5zb3J0X3Jvd3MoY2xpZW50X25hbWUgPSBfY2xpZW50X25hbWUpDQoNCk1hdHJpeC5MYWJlbCA9ICJ0ci5zb3J0X3Jvd3MoY2xpZW50X25hbWUgPSBBZ3JlZSlcbiIgKyBzdHIodHIuZ2V0X2RhdGFfdmFsdWVzKCkp&lt;/d2p1:Script&gt;&lt;/d2p1:PackagedScript&gt;&lt;/d2p1:Transformation&gt;&lt;/Query&gt;&lt;Version&gt;4.2.0.0&lt;/Version&gt;&lt;/ShapeLink&gt;"/>
</p:tagLst>
</file>

<file path=ppt/tags/tag11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8-04T14:54:37.1775874+01: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4:54:37.1185052+01:00&lt;/d2p1:LastUpdated&gt;&lt;d2p1:Script&gt;aW1wb3J0IHRyYW5zZm9ybWF0aW9ucw0KdHIgPSB0cmFuc2Zvcm1hdGlvbnMuTWF0cml4TWFuaXB1bGF0b3IoTWF0cml4KQ0KX2NsaWVudF9uYW1lID0gIkFncmVlIg0KdHIuc29ydF9yb3dzKGNsaWVudF9uYW1lID0gX2NsaWVudF9uYW1lKQ0KTWF0cml4LkxhYmVsID0gInRyLnNvcnRfcm93cyhjbGllbnRfbmFtZSA9IEFncmVlKVxuIg==&lt;/d2p1:Script&gt;&lt;/d2p1:PackagedScript&gt;&lt;/d2p1:Transformation&gt;&lt;/Query&gt;&lt;Version&gt;4.2.0.0&lt;/Version&gt;&lt;/ShapeLink&gt;"/>
</p:tagLst>
</file>

<file path=ppt/tags/tag11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4:54:54.0542039+01:00&lt;/d2p1:LastUpdated&gt;&lt;d2p1:Script&gt;aW1wb3J0IHRyYW5zZm9ybWF0aW9ucw0KdHIgPSB0cmFuc2Zvcm1hdGlvbnMuTWF0cml4TWFuaXB1bGF0b3IoTWF0cml4KQ0KTWF0cml4LkRlbGV0ZUNvbHVtbigxKQ0KDQpfY2xpZW50X25hbWUgPSAiIg0KdHIuc29ydF9yb3dzKGNsaWVudF9uYW1lID0gX2NsaWVudF9uYW1lKQ0KDQpNYXRyaXguTGFiZWwgPSAidHIuc29ydF9yb3dzKGNsaWVudF9uYW1lID0gIiIpIC0gYmxhbmtcbiIgKyBzdHIodHIuZ2V0X2RhdGFfdmFsdWVzKCkp&lt;/d2p1:Script&gt;&lt;/d2p1:PackagedScript&gt;&lt;/d2p1:Transformation&gt;&lt;/Query&gt;&lt;Version&gt;4.2.0.0&lt;/Version&gt;&lt;/ShapeLink&gt;"/>
</p:tagLst>
</file>

<file path=ppt/tags/tag11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8-04T14:52:46.8168135+01: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4:52:46.510541+01:00&lt;/d2p1:LastUpdated&gt;&lt;d2p1:Script&gt;aW1wb3J0IHRyYW5zZm9ybWF0aW9ucw0KdHIgPSB0cmFuc2Zvcm1hdGlvbnMuTWF0cml4TWFuaXB1bGF0b3IoTWF0cml4KQ0KX2NsaWVudF9uYW1lID0gIiINCnRyLnNvcnRfcm93cyhjbGllbnRfbmFtZSA9IF9jbGllbnRfbmFtZSkNCk1hdHJpeC5MYWJlbCA9ICJ0ci5zb3J0X3Jvd3MoY2xpZW50X25hbWUgPSBfY2xpZW50X25hbWUpIC0gYmxhbmtcbiI=&lt;/d2p1:Script&gt;&lt;/d2p1:PackagedScript&gt;&lt;/d2p1:Transformation&gt;&lt;/Query&gt;&lt;Version&gt;4.2.0.0&lt;/Version&gt;&lt;/ShapeLink&gt;"/>
</p:tagLst>
</file>

<file path=ppt/tags/tag11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1:29:56.1230267+01:00&lt;/d2p1:LastUpdated&gt;&lt;d2p1:Script&gt;aW1wb3J0IHRyYW5zZm9ybWF0aW9ucw0KdHIgPSB0cmFuc2Zvcm1hdGlvbnMuTWF0cml4TWFuaXB1bGF0b3IoTWF0cml4KQ0KDQoNCl9maWxlX25hbWUgPSAidHJhbnNmb3JtYXRpb25zXFx1dGlsc1xcZmlsZV9uYW1lLnR4dCINCl9jbGllbnRfbmFtZSA9ICJEaXNhZ3JlZSINCnRyLnNvcnRfcm93cyhieV9jb2x1bW4gPSAxLCB1c2luZ19jZWxsX3ZhbHVlID0gMCwgZGVzY2VuZGluZyA9IEZhbHNlLCBmaWxlX25hbWUgPSBfZmlsZV9uYW1lLCBjbGllbnRfbmFtZSA9IF9jbGllbnRfbmFtZSkNCg0KTWF0cml4LkRlbGV0ZUNvbHVtbigwKQ0KTWF0cml4LkxhYmVsID0gInRyLnNvcnRfcm93cyhieV9jb2x1bW4gPSAxLCB1c2luZ19jZWxsX3ZhbHVlID0gMCwgZGVzY2VuZGluZyA9IEZhbHNlLCBmaWxlX25hbWUgPSBTdHJvbmdseSBBZ3JlZSwgIGNsaWVudF9uYW1lID0gRGlzYWdyZWUpXG4iKyBzdHIodHIuZ2V0X2RhdGFfdmFsdWVzKCkp&lt;/d2p1:Script&gt;&lt;/d2p1:PackagedScript&gt;&lt;/d2p1:Transformation&gt;&lt;/Query&gt;&lt;Version&gt;4.2.0.0&lt;/Version&gt;&lt;/ShapeLink&gt;"/>
</p:tagLst>
</file>

<file path=ppt/tags/tag1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PowerPointTableFiller.TableFillerSettings&quot;&gt;&lt;AfterFillAction xmlns:d3p1=&quot;http://www.forgetdata.com/ReportingSuite&quot;&gt;&lt;d3p1:PackagedScript&gt;&lt;d3p1:CreatedBy&gt;ccurson&lt;/d3p1:CreatedBy&gt;&lt;d3p1:LastUpdated&gt;2016-03-15T11:44:07.753529+00:00&lt;/d3p1:LastUpdated&gt;&lt;d3p1:Script&gt;Y2VsbCA9IFRhYmxlLkNlbGwoMiwxKQ0KY2VsbC5TaGFwZS5UZXh0RnJhbWUuVGV4dFJhbmdlLlRleHQgPSBNYXRyaXhbMF0uTWVtYmVyLkdyb3VwLkxhYmVsDQoNCmNlbGwgPSBUYWJsZS5DZWxsKDMsMSkNCmNlbGwuU2hhcGUuVGV4dEZyYW1lLlRleHRSYW5nZS5UZXh0ID0gTWF0cml4WzFdLk1lbWJlci5Hcm91cC5MYWJlbA==&lt;/d3p1:Script&gt;&lt;/d3p1:PackagedScript&gt;&lt;/AfterFillAction&gt;&lt;AutoAddColumns&gt;true&lt;/AutoAddColumns&gt;&lt;AutoAddRows&gt;true&lt;/AutoAddRows&gt;&lt;AutoRemoveColumns&gt;true&lt;/AutoRemoveColumns&gt;&lt;AutoRemoveRows&gt;true&lt;/AutoRemoveRows&gt;&lt;ColumnHeadingDepth&gt;1&lt;/ColumnHeadingDepth&gt;&lt;RowHeadingDepth&gt;2&lt;/RowHeadingDepth&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1[2]&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5T11:44:07.7069313+00:00&lt;/d2p1:LastUpdated&gt;&lt;d2p1:Script&gt;aW1wb3J0IHRyYW5zZm9ybWF0aW9ucyBhcyB0cg0KbXljbGFzcyA9IHRyLk1hdHJpeE1hbmlwdWxhdG9yKE1hdHJpeCkNCm15Y2xhc3Muc2V0X3Nlcmllc19ncm91cHNfZm9ybWF0dGVkX2xhYmVscyggbGFiZWxfZm9ybWF0ID0gInswLkxhYmVsfSA6OiB7MC5Tb3J0SW5kZXh9IikNCg==&lt;/d2p1:Script&gt;&lt;/d2p1:PackagedScript&gt;&lt;/d2p1:Transformation&gt;&lt;/Query&gt;&lt;Version&gt;4.2.0.0&lt;/Version&gt;&lt;/ShapeLink&gt;"/>
</p:tagLst>
</file>

<file path=ppt/tags/tag12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8-05T11:29:33.4679123+01: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1:29:33.4125313+01:00&lt;/d2p1:LastUpdated&gt;&lt;d2p1:Script&gt;aW1wb3J0IHRyYW5zZm9ybWF0aW9ucw0KdHIgPSB0cmFuc2Zvcm1hdGlvbnMuTWF0cml4TWFuaXB1bGF0b3IoTWF0cml4KQ0KX2ZpbGVfbmFtZSA9ICJ0cmFuc2Zvcm1hdGlvbnNcXHV0aWxzXFxmaWxlX25hbWUudHh0Ig0KX2NsaWVudF9uYW1lID0gIkRpc2FncmVlIg0KdHIuc29ydF9yb3dzKGJ5X2NvbHVtbiA9IDEsIHVzaW5nX2NlbGxfdmFsdWUgPSAwLCBkZXNjZW5kaW5nID0gRmFsc2UsIGZpbGVfbmFtZSA9IF9maWxlX25hbWUsICBjbGllbnRfbmFtZSA9IF9jbGllbnRfbmFtZSkNCk1hdHJpeC5MYWJlbCA9ICJ0ci5zb3J0X3Jvd3MoYnlfY29sdW1uID0gMSwgdXNpbmdfY2VsbF92YWx1ZSA9IDAsIGRlc2NlbmRpbmcgPSBGYWxzZSwgZmlsZV9uYW1lID0gU3Ryb25nbHkgQWdyZWUsICBjbGllbnRfbmFtZSA9IERpc2FncmVlKVxuIg==&lt;/d2p1:Script&gt;&lt;/d2p1:PackagedScript&gt;&lt;/d2p1:Transformation&gt;&lt;/Query&gt;&lt;Version&gt;4.2.0.0&lt;/Version&gt;&lt;/ShapeLink&gt;"/>
</p:tagLst>
</file>

<file path=ppt/tags/tag12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02:19.4532985+01:00&lt;/d2p1:LastUpdated&gt;&lt;d2p1:Script&gt;aW1wb3J0IHRyYW5zZm9ybWF0aW9ucw0KdHIgPSB0cmFuc2Zvcm1hdGlvbnMuTWF0cml4TWFuaXB1bGF0b3IoTWF0cml4KQ0KdHIuc29ydF9yb3dzKCkNCk1hdHJpeC5EZWxldGVDb2x1bW4oMSkNCk1hdHJpeC5MYWJlbCA9ICJ0ci5zb3J0X3Jvd3MoKSAtIGRlZmF1bHQgKCB2YWxzIGZyb20gY29sIDEgb25seSlcbiIgKyBzdHIodHIuZ2V0X2RhdGFfdmFsdWVzKCkp&lt;/d2p1:Script&gt;&lt;/d2p1:PackagedScript&gt;&lt;/d2p1:Transformation&gt;&lt;/Query&gt;&lt;Version&gt;4.2.0.0&lt;/Version&gt;&lt;/ShapeLink&gt;"/>
</p:tagLst>
</file>

<file path=ppt/tags/tag12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8-04T15:03:09.7393116+01: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03:09.6782349+01:00&lt;/d2p1:LastUpdated&gt;&lt;d2p1:Script&gt;aW1wb3J0IHRyYW5zZm9ybWF0aW9ucw0KdHIgPSB0cmFuc2Zvcm1hdGlvbnMuTWF0cml4TWFuaXB1bGF0b3IoTWF0cml4KQ0KdHIuc29ydF9yb3dzKCkNCk1hdHJpeC5MYWJlbCA9ICJ0ci5zb3J0X3Jvd3MoKSAtIGRlZmF1bHRcbiI=&lt;/d2p1:Script&gt;&lt;/d2p1:PackagedScript&gt;&lt;/d2p1:Transformation&gt;&lt;/Query&gt;&lt;Version&gt;4.2.0.0&lt;/Version&gt;&lt;/ShapeLink&gt;"/>
</p:tagLst>
</file>

<file path=ppt/tags/tag12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04:17.1647092+01:00&lt;/d2p1:LastUpdated&gt;&lt;d2p1:Script&gt;aW1wb3J0IHRyYW5zZm9ybWF0aW9ucw0KdHIgPSB0cmFuc2Zvcm1hdGlvbnMuTWF0cml4TWFuaXB1bGF0b3IoTWF0cml4KQ0KdHIuc29ydF9yb3dzKGJ5X2NvbHVtbiA9IDEpDQpNYXRyaXguRGVsZXRlQ29sdW1uKDApDQpNYXRyaXguTGFiZWwgPSAidHIuc29ydF9yb3dzKCkgLSBieV9jb2x1bW4gPSAxICggdmFscyBmcm9tIGNvbCAxIG9ubHkpXG4iICsgc3RyKHRyLmdldF9kYXRhX3ZhbHVlcygpKQ==&lt;/d2p1:Script&gt;&lt;/d2p1:PackagedScript&gt;&lt;/d2p1:Transformation&gt;&lt;/Query&gt;&lt;Version&gt;4.2.0.0&lt;/Version&gt;&lt;/ShapeLink&gt;"/>
</p:tagLst>
</file>

<file path=ppt/tags/tag12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8-04T15:06:31.4243451+01: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06:31.3642557+01:00&lt;/d2p1:LastUpdated&gt;&lt;d2p1:Script&gt;aW1wb3J0IHRyYW5zZm9ybWF0aW9ucw0KdHIgPSB0cmFuc2Zvcm1hdGlvbnMuTWF0cml4TWFuaXB1bGF0b3IoTWF0cml4KQ0KdHIuc29ydF9yb3dzKGJ5X2NvbHVtbiA9IDEpDQpNYXRyaXguTGFiZWwgPSAidHIuc29ydF9yb3dzKCkgLSBieV9jb2x1bW4gPSAxXG4i&lt;/d2p1:Script&gt;&lt;/d2p1:PackagedScript&gt;&lt;/d2p1:Transformation&gt;&lt;/Query&gt;&lt;Version&gt;4.2.0.0&lt;/Version&gt;&lt;/ShapeLink&gt;"/>
</p:tagLst>
</file>

<file path=ppt/tags/tag12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10:53.2998481+01:00&lt;/d2p1:LastUpdated&gt;&lt;d2p1:Script&gt;aW1wb3J0IHRyYW5zZm9ybWF0aW9ucw0KdHIgPSB0cmFuc2Zvcm1hdGlvbnMuTWF0cml4TWFuaXB1bGF0b3IoTWF0cml4KQ0KDQpmb3Igcm93IGluIE1hdHJpeDoNCglmb3IgY29sIGluIHJvdzoNCgkJdHJ5Og0KCQkJY29sLkFkZFZhbHVlKHN0cihjb2xbMF0uR2V0TnVtZXJpY1ZhbHVlKCkqLTEpKQ0KCQlleGNlcHQ6DQoJCQljb2wuQWRkVmFsdWUoIi0iKQ0KCQkNCgkJDQp0ci5zb3J0X3Jvd3ModXNpbmdfY2VsbF92YWx1ZSA9IDIpDQpNYXRyaXguRGVsZXRlQ29sdW1uKDEpDQoNCmZvciByb3cgaW4gTWF0cml4Og0KCWZvciBjb2wgaW4gcm93Og0KCQljb2wuUmVtb3ZlVmFsdWVBdCgwKQ0KCQljb2wuUmVtb3ZlVmFsdWVBdCgwKQ0KDQpNYXRyaXguTGFiZWwgPSAidHIuc29ydF9yb3dzKHVzaW5nX2NlbGxfdmFsdWUgPSAyKSAoIHZhbHMgZnJvbSBjb2wgMCBvbmx5KVxuIiArIHN0cih0ci5nZXRfZGF0YV92YWx1ZXMoKSk=&lt;/d2p1:Script&gt;&lt;/d2p1:PackagedScript&gt;&lt;/d2p1:Transformation&gt;&lt;/Query&gt;&lt;Version&gt;4.2.0.0&lt;/Version&gt;&lt;/ShapeLink&gt;"/>
</p:tagLst>
</file>

<file path=ppt/tags/tag12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2&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08:11.0211717+01:00&lt;/d2p1:LastUpdated&gt;&lt;d2p1:Script&gt;aW1wb3J0IHRyYW5zZm9ybWF0aW9ucw0KdHIgPSB0cmFuc2Zvcm1hdGlvbnMuTWF0cml4TWFuaXB1bGF0b3IoTWF0cml4KQ0KDQoNCmZvciByb3cgaW4gTWF0cml4Og0KCWZvciBjb2wgaW4gcm93Og0KCQl0cnk6DQoJCQljb2wuQWRkVmFsdWUoc3RyKGNvbFswXS5HZXROdW1lcmljVmFsdWUoKSotMSkpDQoJCWV4Y2VwdDoNCgkJCWNvbC5BZGRWYWx1ZSgiLSIpDQoJCQ0KdHIuc29ydF9yb3dzKHVzaW5nX2NlbGxfdmFsdWUgPSAyKQ0KTWF0cml4LkxhYmVsID0gInRyLnNvcnRfcm93cygpIC0gdXNpbmdfY2VsbF92YWx1ZSA9IDJcbiI=&lt;/d2p1:Script&gt;&lt;/d2p1:PackagedScript&gt;&lt;/d2p1:Transformation&gt;&lt;/Query&gt;&lt;Version&gt;4.2.0.0&lt;/Version&gt;&lt;/ShapeLink&gt;"/>
</p:tagLst>
</file>

<file path=ppt/tags/tag12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11:53.3316082+01:00&lt;/d2p1:LastUpdated&gt;&lt;d2p1:Script&gt;aW1wb3J0IHRyYW5zZm9ybWF0aW9ucw0KdHIgPSB0cmFuc2Zvcm1hdGlvbnMuTWF0cml4TWFuaXB1bGF0b3IoTWF0cml4KQ0KTWF0cml4LkRlbGV0ZUNvbHVtbigxKQ0KDQp0ci5zb3J0X3Jvd3MoZGVzY2VuZGluZz1UcnVlKQ0KTWF0cml4LkxhYmVsID0gInRyLnNvcnRfcm93cyhkZXNjZW5kaW5nPVRydWUpOiIgKyBzdHIodHIuZ2V0X2RhdGFfdmFsdWVzKCkpDQp0ci5zb3J0X3Jvd3MoZGVzY2VuZGluZz1GYWxzZSkNCk1hdHJpeC5MYWJlbCArPSAiXG50ci5zb3J0X3Jvd3MoZGVzY2VuZGluZz1GYWxzZSk6IiArIHN0cih0ci5nZXRfZGF0YV92YWx1ZXMoKSkNCg==&lt;/d2p1:Script&gt;&lt;/d2p1:PackagedScript&gt;&lt;/d2p1:Transformation&gt;&lt;/Query&gt;&lt;Version&gt;4.2.0.0&lt;/Version&gt;&lt;/ShapeLink&gt;"/>
</p:tagLst>
</file>

<file path=ppt/tags/tag12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8-04T15:12:46.7620448+01: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12:46.692944+01:00&lt;/d2p1:LastUpdated&gt;&lt;d2p1:Script&gt;aW1wb3J0IHRyYW5zZm9ybWF0aW9ucw0KdHIgPSB0cmFuc2Zvcm1hdGlvbnMuTWF0cml4TWFuaXB1bGF0b3IoTWF0cml4KQ0KdHIuc29ydF9yb3dzKGRlc2NlbmRpbmc9RmFsc2UpDQpNYXRyaXguTGFiZWwgPSAidHIuc29ydF9yb3dzKGRlc2NlbmRpbmc9RmFsc2UpXG4i&lt;/d2p1:Script&gt;&lt;/d2p1:PackagedScript&gt;&lt;/d2p1:Transformation&gt;&lt;/Query&gt;&lt;Version&gt;4.2.0.0&lt;/Version&gt;&lt;/ShapeLink&gt;"/>
</p:tagLst>
</file>

<file path=ppt/tags/tag12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0:09.8272697+01:00&lt;/d2p1:LastUpdated&gt;&lt;d2p1:Script&gt;aW1wb3J0IHRyYW5zZm9ybWF0aW9ucw0KdHIgPSB0cmFuc2Zvcm1hdGlvbnMuTWF0cml4TWFuaXB1bGF0b3IoTWF0cml4KQ0KTWF0cml4LkRlbGV0ZUNvbHVtbigxKQ0KDQpfZmlsZV9uYW1lID0gInRyYW5zZm9ybWF0aW9uc1xcdXRpbHNcXGZpbGVuYW1lLnR4dCINCnRyLnNvcnRfcm93cyhmaWxlX25hbWUgPSBfZmlsZV9uYW1lKQ0KDQpNYXRyaXguTGFiZWwgPSAidHIuc29ydF9yb3dzKGZpbGVfbmFtZSA9IF9maWxlX25hbWUpIC0gQmFzZSwgYW5kIFZlcnkgaW50ZXJlc3RlZCAoNSkgYXQgZW5kIFxuIiArIHN0cih0ci5nZXRfZGF0YV92YWx1ZXMoKSk=&lt;/d2p1:Script&gt;&lt;/d2p1:PackagedScript&gt;&lt;/d2p1:Transformation&gt;&lt;/Query&gt;&lt;Version&gt;4.2.0.0&lt;/Version&gt;&lt;/ShapeLink&gt;"/>
</p:tagLst>
</file>

<file path=ppt/tags/tag1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13:39.9187595+00:00&lt;/d2p1:LastUpdated&gt;&lt;d2p1:Script&gt;aW1wb3J0IHRyYW5zZm9ybWF0aW9ucw0KdHIgPSB0cmFuc2Zvcm1hdGlvbnMuTWF0cml4TWFuaXB1bGF0b3IoTWF0cml4KQ0KdHIubnVtYmVyX3NlcmllcygiLiAiKQ0KTWF0cml4LkxhYmVsID0gInRyLm51bWJlcl9zZXJpZXMoJy4gJykgOiBcbiIgKyBzdHIodHIuZ2V0X3Nlcmllc19sYWJlbHMoKSk=&lt;/d2p1:Script&gt;&lt;/d2p1:PackagedScript&gt;&lt;/d2p1:Transformation&gt;&lt;/Query&gt;&lt;Version&gt;4.2.0.0&lt;/Version&gt;&lt;/ShapeLink&gt;"/>
</p:tagLst>
</file>

<file path=ppt/tags/tag13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8-04T15:19:22.7394662+01: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19:22.6661105+01:00&lt;/d2p1:LastUpdated&gt;&lt;d2p1:Script&gt;aW1wb3J0IHRyYW5zZm9ybWF0aW9ucw0KdHIgPSB0cmFuc2Zvcm1hdGlvbnMuTWF0cml4TWFuaXB1bGF0b3IoTWF0cml4KQ0KX2ZpbGVfbmFtZSA9ICJ0cmFuc2Zvcm1hdGlvbnNcXHV0aWxzXFxmaWxlbmFtZS50eHQiDQp0ci5zb3J0X3Jvd3MoZmlsZV9uYW1lID0gX2ZpbGVfbmFtZSkNCk1hdHJpeC5MYWJlbCA9ICJ0ci5zb3J0X3Jvd3MoZmlsZV9uYW1lID0gX2ZpbGVuYW1lKVxuIg==&lt;/d2p1:Script&gt;&lt;/d2p1:PackagedScript&gt;&lt;/d2p1:Transformation&gt;&lt;/Query&gt;&lt;Version&gt;4.2.0.0&lt;/Version&gt;&lt;/ShapeLink&gt;"/>
</p:tagLst>
</file>

<file path=ppt/tags/tag13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1:43.9940891+01:00&lt;/d2p1:LastUpdated&gt;&lt;d2p1:Script&gt;aW1wb3J0IHRyYW5zZm9ybWF0aW9ucw0KdHIgPSB0cmFuc2Zvcm1hdGlvbnMuTWF0cml4TWFuaXB1bGF0b3IoTWF0cml4KQ0KTWF0cml4LkRlbGV0ZUNvbHVtbigxKQ0KDQpfZmlsZV9uYW1lID0gInRyYW5zZm9ybWF0aW9uc1xcdXRpbHNcXGZpbGVfbmFtZV9ibGFuay50eHQiDQp0ci5zb3J0X3Jvd3MoZmlsZV9uYW1lID0gX2ZpbGVfbmFtZSkNCg0KTWF0cml4LkxhYmVsID0gInRyLnNvcnRfcm93cyhmaWxlX25hbWUgPSBfZmlsZV9uYW1lKSAtIGJsYW5rIFxuIiArIHN0cih0ci5nZXRfZGF0YV92YWx1ZXMoKSk=&lt;/d2p1:Script&gt;&lt;/d2p1:PackagedScript&gt;&lt;/d2p1:Transformation&gt;&lt;/Query&gt;&lt;Version&gt;4.2.0.0&lt;/Version&gt;&lt;/ShapeLink&gt;"/>
</p:tagLst>
</file>

<file path=ppt/tags/tag13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8-04T15:21:51.944716+01: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1:51.8747042+01:00&lt;/d2p1:LastUpdated&gt;&lt;d2p1:Script&gt;aW1wb3J0IHRyYW5zZm9ybWF0aW9ucw0KdHIgPSB0cmFuc2Zvcm1hdGlvbnMuTWF0cml4TWFuaXB1bGF0b3IoTWF0cml4KQ0KX2ZpbGVfbmFtZSA9ICJ0cmFuc2Zvcm1hdGlvbnNcXHV0aWxzXFxmaWxlX25hbWVfYmxhbmsudHh0Ig0KdHIuc29ydF9yb3dzKGZpbGVfbmFtZSA9IF9maWxlX25hbWUpDQpNYXRyaXguTGFiZWwgPSAidHIuc29ydF9yb3dzKGZpbGVfbmFtZSA9IF9maWxlbmFtZSlcbiI=&lt;/d2p1:Script&gt;&lt;/d2p1:PackagedScript&gt;&lt;/d2p1:Transformation&gt;&lt;/Query&gt;&lt;Version&gt;4.2.0.0&lt;/Version&gt;&lt;/ShapeLink&gt;"/>
</p:tagLst>
</file>

<file path=ppt/tags/tag13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4:00.2657544+01:00&lt;/d2p1:LastUpdated&gt;&lt;d2p1:Script&gt;aW1wb3J0IHRyYW5zZm9ybWF0aW9ucw0KdHIgPSB0cmFuc2Zvcm1hdGlvbnMuTWF0cml4TWFuaXB1bGF0b3IoTWF0cml4KQ0KTWF0cml4LkRlbGV0ZUNvbHVtbigxKQ0KDQpfY2xpZW50X25hbWUgPSAiVmVyeSBpbnRlcmVzdGVkICg1KSINCnRyLnNvcnRfcm93cyhjbGllbnRfbmFtZSA9IF9jbGllbnRfbmFtZSkNCg0KTWF0cml4LkxhYmVsID0gInRyLnNvcnRfcm93cyhjbGllbnRfbmFtZSA9IFZlcnkgaW50ZXJlc3RlZCAoNSkpXG4iICsgc3RyKHRyLmdldF9kYXRhX3ZhbHVlcygpKQ==&lt;/d2p1:Script&gt;&lt;/d2p1:PackagedScript&gt;&lt;/d2p1:Transformation&gt;&lt;/Query&gt;&lt;Version&gt;4.2.0.0&lt;/Version&gt;&lt;/ShapeLink&gt;"/>
</p:tagLst>
</file>

<file path=ppt/tags/tag13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8-04T15:23:28.5464723+01: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3:28.4741419+01:00&lt;/d2p1:LastUpdated&gt;&lt;d2p1:Script&gt;aW1wb3J0IHRyYW5zZm9ybWF0aW9ucw0KdHIgPSB0cmFuc2Zvcm1hdGlvbnMuTWF0cml4TWFuaXB1bGF0b3IoTWF0cml4KQ0KX2NsaWVudF9uYW1lID0gIlZlcnkgaW50ZXJlc3RlZCAoNSkiDQp0ci5zb3J0X3Jvd3MoY2xpZW50X25hbWUgPSBfY2xpZW50X25hbWUpDQpNYXRyaXguTGFiZWwgPSAidHIuc29ydF9yb3dzKGNsaWVudF9uYW1lID0gVmVyeSBpbnRlcmVzdGVkICg1KSlcbiI=&lt;/d2p1:Script&gt;&lt;/d2p1:PackagedScript&gt;&lt;/d2p1:Transformation&gt;&lt;/Query&gt;&lt;Version&gt;4.2.0.0&lt;/Version&gt;&lt;/ShapeLink&gt;"/>
</p:tagLst>
</file>

<file path=ppt/tags/tag13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4:30.0740405+01:00&lt;/d2p1:LastUpdated&gt;&lt;d2p1:Script&gt;aW1wb3J0IHRyYW5zZm9ybWF0aW9ucw0KdHIgPSB0cmFuc2Zvcm1hdGlvbnMuTWF0cml4TWFuaXB1bGF0b3IoTWF0cml4KQ0KTWF0cml4LkRlbGV0ZUNvbHVtbigxKQ0KDQpfY2xpZW50X25hbWUgPSAiIg0KdHIuc29ydF9yb3dzKGNsaWVudF9uYW1lID0gX2NsaWVudF9uYW1lKQ0KDQpNYXRyaXguTGFiZWwgPSAidHIuc29ydF9yb3dzKGNsaWVudF9uYW1lID0gYmxhbmspXG4iICsgc3RyKHRyLmdldF9kYXRhX3ZhbHVlcygpKQ==&lt;/d2p1:Script&gt;&lt;/d2p1:PackagedScript&gt;&lt;/d2p1:Transformation&gt;&lt;/Query&gt;&lt;Version&gt;4.2.0.0&lt;/Version&gt;&lt;/ShapeLink&gt;"/>
</p:tagLst>
</file>

<file path=ppt/tags/tag13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8-04T15:24:43.2697985+01: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4:43.2020523+01:00&lt;/d2p1:LastUpdated&gt;&lt;d2p1:Script&gt;aW1wb3J0IHRyYW5zZm9ybWF0aW9ucw0KdHIgPSB0cmFuc2Zvcm1hdGlvbnMuTWF0cml4TWFuaXB1bGF0b3IoTWF0cml4KQ0KX2NsaWVudF9uYW1lID0gIiINCnRyLnNvcnRfcm93cyhjbGllbnRfbmFtZSA9IF9jbGllbnRfbmFtZSkNCk1hdHJpeC5MYWJlbCA9ICJ0ci5zb3J0X3Jvd3MoY2xpZW50X25hbWUgPSAiIilcbiI=&lt;/d2p1:Script&gt;&lt;/d2p1:PackagedScript&gt;&lt;/d2p1:Transformation&gt;&lt;/Query&gt;&lt;Version&gt;4.2.0.0&lt;/Version&gt;&lt;/ShapeLink&gt;"/>
</p:tagLst>
</file>

<file path=ppt/tags/tag13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6:09.809495+01:00&lt;/d2p1:LastUpdated&gt;&lt;d2p1:Script&gt;aW1wb3J0IHRyYW5zZm9ybWF0aW9ucw0KdHIgPSB0cmFuc2Zvcm1hdGlvbnMuTWF0cml4TWFuaXB1bGF0b3IoTWF0cml4KQ0KDQoNCl9maWxlX25hbWUgPSAidHJhbnNmb3JtYXRpb25zXFx1dGlsc1xcZmlsZV9uYW1lLnR4dCINCl9jbGllbnRfbmFtZSA9ICJTbGlnaHRseSBpbnRlcmVzdGVkICg0KSINCnRyLnNvcnRfcm93cyhieV9jb2x1bW4gPSAxLCB1c2luZ19jZWxsX3ZhbHVlID0gMCwgZGVzY2VuZGluZyA9IEZhbHNlLCBmaWxlX25hbWUgPSBfZmlsZV9uYW1lLCBjbGllbnRfbmFtZSA9IF9jbGllbnRfbmFtZSkNCg0KTWF0cml4LkRlbGV0ZUNvbHVtbigwKQ0KTWF0cml4LkxhYmVsID0gInRyLnNvcnRfcm93cyhieV9jb2x1bW4gPSAxLCB1c2luZ19jZWxsX3ZhbHVlID0gMCwgZGVzY2VuZGluZyA9IEZhbHNlLCBmaWxlX25hbWUgPSBfZmlsZV9uYW1lLCAgY2xpZW50X25hbWUgPSBTbGlnaHRseSBpbnRlcmVzdGVkICg0KSlcbiIrIHN0cih0ci5nZXRfZGF0YV92YWx1ZXMoKSk=&lt;/d2p1:Script&gt;&lt;/d2p1:PackagedScript&gt;&lt;/d2p1:Transformation&gt;&lt;/Query&gt;&lt;Version&gt;4.2.0.0&lt;/Version&gt;&lt;/ShapeLink&gt;"/>
</p:tagLst>
</file>

<file path=ppt/tags/tag13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8-04T15:26:29.0081287+01: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6:28.9382364+01:00&lt;/d2p1:LastUpdated&gt;&lt;d2p1:Script&gt;aW1wb3J0IHRyYW5zZm9ybWF0aW9ucw0KdHIgPSB0cmFuc2Zvcm1hdGlvbnMuTWF0cml4TWFuaXB1bGF0b3IoTWF0cml4KQ0KX2ZpbGVfbmFtZSA9ICJ0cmFuc2Zvcm1hdGlvbnNcXHV0aWxzXFxmaWxlX25hbWUudHh0Ig0KX2NsaWVudF9uYW1lID0gIlNsaWdodGx5IGludGVyZXN0ZWQgKDQpIg0KdHIuc29ydF9yb3dzKGJ5X2NvbHVtbiA9IDEsIHVzaW5nX2NlbGxfdmFsdWUgPSAwLCBkZXNjZW5kaW5nID0gRmFsc2UsIGZpbGVfbmFtZSA9IF9maWxlX25hbWUsICBjbGllbnRfbmFtZSA9IF9jbGllbnRfbmFtZSkNCk1hdHJpeC5MYWJlbCA9ICJ0ci5zb3J0X3Jvd3MoYnlfY29sdW1uID0gMSwgdXNpbmdfY2VsbF92YWx1ZSA9IDAsIGRlc2NlbmRpbmcgPSBGYWxzZSwgZmlsZV9uYW1lID0gX2ZpbGVfbmFtZSwgIGNsaWVudF9uYW1lID0gU2xpZ2h0bHkgaW50ZXJlc3RlZCAoNCkpXG4i&lt;/d2p1:Script&gt;&lt;/d2p1:PackagedScript&gt;&lt;/d2p1:Transformation&gt;&lt;/Query&gt;&lt;Version&gt;4.2.0.0&lt;/Version&gt;&lt;/ShapeLink&gt;"/>
</p:tagLst>
</file>

<file path=ppt/tags/tag13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2]&lt;/d2p1:RowSelection&gt;&lt;d2p1:TableName&gt;Table1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9-29T14:04:16.5511181+01:00&lt;/d2p1:LastUpdated&gt;&lt;d2p1:Script&gt;aW1wb3J0IHRyYW5zZm9ybWF0aW9ucw0KdHIgPSB0cmFuc2Zvcm1hdGlvbnMuTWF0cml4TWFuaXB1bGF0b3IoTWF0cml4KQ0KdHIuc29ydF9yb3dzKCkNCk1hdHJpeC5EZWxldGVDb2x1bW4oMSkNCnRyLnNldF9zZXJpZXNfZm9ybWF0dGVkX2xhYmVscyhsYWJlbF9mb3JtYXQ9InswLlNpZGVNZW1iZXIuR3JvdXAuTGFiZWx9IC0gezAuU2lkZU1lbWJlci5MYWJlbH0iKQ0KTWF0cml4LkxhYmVsID0gIlNvcnRpbmcgYmV0d2VlbiBkaWZmZXJlbnQgdGFibGUgc2VsZWN0aW9ucywgZWcgVG9wIDIgc3VtbWFyeSBcblxuIiArICJ0ci5zb3J0X3Jvd3MoKSwgd2l0aCBtZXJnZSBjb2x1bW5zIGVuYWJsZWQ6IFxuIiArIHRyLmdldF9zZXJpZXNfYmFzZV9zdW1tYXJ5KCkNCg0K&lt;/d2p1:Script&gt;&lt;/d2p1:PackagedScript&gt;&lt;/d2p1:Transformation&gt;&lt;/Query&gt;&lt;Version&gt;4.2.0.0&lt;/Version&gt;&lt;/ShapeLink&gt;"/>
</p:tagLst>
</file>

<file path=ppt/tags/tag1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15:51.5006492+00:00&lt;/d2p1:LastUpdated&gt;&lt;d2p1:Script&gt;aW1wb3J0IHRyYW5zZm9ybWF0aW9ucw0KdHIgPSB0cmFuc2Zvcm1hdGlvbnMuTWF0cml4TWFuaXB1bGF0b3IoTWF0cml4KQ0KdHIubnVtYmVyX3NlcmllcygpDQpNYXRyaXguTGFiZWwgPSAidHIubnVtYmVyX3NlcmllcygpIG5vIGRlbGltaXRlciA6IFxuIiArIHN0cih0ci5nZXRfc2VyaWVzX2xhYmVscygpKQ==&lt;/d2p1:Script&gt;&lt;/d2p1:PackagedScript&gt;&lt;/d2p1:Transformation&gt;&lt;/Query&gt;&lt;Version&gt;4.2.0.0&lt;/Version&gt;&lt;/ShapeLink&gt;"/>
</p:tagLst>
</file>

<file path=ppt/tags/tag14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2]&lt;/d2p1:RowSelection&gt;&lt;d2p1:TableName&gt;Table1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9-29T12:24:07.3263611+01:00&lt;/d2p1:LastUpdated&gt;&lt;d2p1:Script&gt;aW1wb3J0IHRyYW5zZm9ybWF0aW9ucw0KdHIgPSB0cmFuc2Zvcm1hdGlvbnMuTWF0cml4TWFuaXB1bGF0b3IoTWF0cml4KQ0KdHIuc29ydF9yb3dzKCkNCg==&lt;/d2p1:Script&gt;&lt;/d2p1:PackagedScript&gt;&lt;/d2p1:Transformation&gt;&lt;/Query&gt;&lt;Version&gt;4.2.0.0&lt;/Version&gt;&lt;/ShapeLink&gt;"/>
</p:tagLst>
</file>

<file path=ppt/tags/tag14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3]&lt;/d2p1:RowSelection&gt;&lt;d2p1:TableName&gt;Table13&lt;/d2p1:TableName&gt;&lt;/d2p1:DataQueryItem&gt;&lt;d2p1:DataQueryItem&gt;&lt;d2p1:ColumnSelection&gt;/0&lt;/d2p1:ColumnSelection&gt;&lt;d2p1:ConnectionName&gt;Item0&lt;/d2p1:ConnectionName&gt;&lt;d2p1:DataQueryType&gt;SelectRowInGroup&lt;/d2p1:DataQueryType&gt;&lt;d2p1:RowSelection&gt;/0[3]&lt;/d2p1:RowSelection&gt;&lt;d2p1:TableName&gt;Table14&lt;/d2p1:TableName&gt;&lt;/d2p1:DataQueryItem&gt;&lt;d2p1:DataQueryItem&gt;&lt;d2p1:ColumnSelection&gt;/0&lt;/d2p1:ColumnSelection&gt;&lt;d2p1:ConnectionName&gt;Item0&lt;/d2p1:ConnectionName&gt;&lt;d2p1:DataQueryType&gt;SelectRowInGroup&lt;/d2p1:DataQueryType&gt;&lt;d2p1:RowSelection&gt;/0[3]&lt;/d2p1:RowSelection&gt;&lt;d2p1:TableName&gt;Table15&lt;/d2p1:TableName&gt;&lt;/d2p1:DataQueryItem&gt;&lt;d2p1:DataQueryItem&gt;&lt;d2p1:ColumnSelection&gt;/0&lt;/d2p1:ColumnSelection&gt;&lt;d2p1:ConnectionName&gt;Item0&lt;/d2p1:ConnectionName&gt;&lt;d2p1:DataQueryType&gt;SelectRowInGroup&lt;/d2p1:DataQueryType&gt;&lt;d2p1:RowSelection&gt;/0[3]&lt;/d2p1:RowSelection&gt;&lt;d2p1:TableName&gt;Table1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9-29T14:04:34.5508621+01:00&lt;/d2p1:LastUpdated&gt;&lt;d2p1:Script&gt;aW1wb3J0IHRyYW5zZm9ybWF0aW9ucw0KdHIgPSB0cmFuc2Zvcm1hdGlvbnMuTWF0cml4TWFuaXB1bGF0b3IoTWF0cml4KQ0KdHIuc29ydF9yb3dzKCkNCk1hdHJpeC5EZWxldGVDb2x1bW4oMSkNCk1hdHJpeC5MYWJlbCA9ICJTb3J0aW5nIGJldHdlZW4gZGlmZmVyZW50IHRhYmxlIHNlbGVjdGlvbnMsIHdoZW4gbW9yZSB0aGFuIG9uZSByb3cgc2VsZWN0ZWQgcGVyIGdyb3VwIFxuXG4iICsgInRyLnNvcnRfcm93cygpLCB3aXRoIG1lcmdlIGNvbHVtbnMgZW5hYmxlZDogXG4iICsgdHIuZ2V0X3Nlcmllc19iYXNlX3N1bW1hcnkoKQ0KDQo=&lt;/d2p1:Script&gt;&lt;/d2p1:PackagedScript&gt;&lt;/d2p1:Transformation&gt;&lt;/Query&gt;&lt;Version&gt;4.2.0.0&lt;/Version&gt;&lt;/ShapeLink&gt;"/>
</p:tagLst>
</file>

<file path=ppt/tags/tag14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3]&lt;/d2p1:RowSelection&gt;&lt;d2p1:TableName&gt;Table13&lt;/d2p1:TableName&gt;&lt;/d2p1:DataQueryItem&gt;&lt;d2p1:DataQueryItem&gt;&lt;d2p1:ColumnSelection&gt;/0&lt;/d2p1:ColumnSelection&gt;&lt;d2p1:ConnectionName&gt;Item0&lt;/d2p1:ConnectionName&gt;&lt;d2p1:DataQueryType&gt;SelectRowInGroup&lt;/d2p1:DataQueryType&gt;&lt;d2p1:RowSelection&gt;/0[3]&lt;/d2p1:RowSelection&gt;&lt;d2p1:TableName&gt;Table14&lt;/d2p1:TableName&gt;&lt;/d2p1:DataQueryItem&gt;&lt;d2p1:DataQueryItem&gt;&lt;d2p1:ColumnSelection&gt;/0&lt;/d2p1:ColumnSelection&gt;&lt;d2p1:ConnectionName&gt;Item0&lt;/d2p1:ConnectionName&gt;&lt;d2p1:DataQueryType&gt;SelectRowInGroup&lt;/d2p1:DataQueryType&gt;&lt;d2p1:RowSelection&gt;/0[3]&lt;/d2p1:RowSelection&gt;&lt;d2p1:TableName&gt;Table15&lt;/d2p1:TableName&gt;&lt;/d2p1:DataQueryItem&gt;&lt;d2p1:DataQueryItem&gt;&lt;d2p1:ColumnSelection&gt;/0&lt;/d2p1:ColumnSelection&gt;&lt;d2p1:ConnectionName&gt;Item0&lt;/d2p1:ConnectionName&gt;&lt;d2p1:DataQueryType&gt;SelectRowInGroup&lt;/d2p1:DataQueryType&gt;&lt;d2p1:RowSelection&gt;/0[3]&lt;/d2p1:RowSelection&gt;&lt;d2p1:TableName&gt;Table1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9-29T12:24:18.8063857+01:00&lt;/d2p1:LastUpdated&gt;&lt;d2p1:Script&gt;aW1wb3J0IHRyYW5zZm9ybWF0aW9ucw0KdHIgPSB0cmFuc2Zvcm1hdGlvbnMuTWF0cml4TWFuaXB1bGF0b3IoTWF0cml4KQ0KdHIuc29ydF9yb3dzKCkNCg==&lt;/d2p1:Script&gt;&lt;/d2p1:PackagedScript&gt;&lt;/d2p1:Transformation&gt;&lt;/Query&gt;&lt;Version&gt;4.2.0.0&lt;/Version&gt;&lt;/ShapeLink&gt;"/>
</p:tagLst>
</file>

<file path=ppt/tags/tag14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1]&lt;/d2p1:ColumnSelection&gt;&lt;d2p1:ConnectionName&gt;Item0&lt;/d2p1:ConnectionName&gt;&lt;d2p1:DataQueryType&gt;SelectColumn&lt;/d2p1:DataQueryType&gt;&lt;d2p1:RowSelection&gt;/&lt;/d2p1:RowSelection&gt;&lt;d2p1:TableName&gt;Table26&lt;/d2p1:TableName&gt;&lt;/d2p1:DataQueryItem&gt;&lt;d2p1:DataQueryItem&gt;&lt;d2p1:ColumnSelection&gt;/0[2]&lt;/d2p1:ColumnSelection&gt;&lt;d2p1:ConnectionName&gt;Item0&lt;/d2p1:ConnectionName&gt;&lt;d2p1:DataQueryType&gt;SelectColumn&lt;/d2p1:DataQueryType&gt;&lt;d2p1:RowSelection&gt;/&lt;/d2p1:RowSelection&gt;&lt;d2p1:TableName&gt;Table26&lt;/d2p1:TableName&gt;&lt;/d2p1:DataQueryItem&gt;&lt;/d2p1:Items&gt;&lt;d2p1:RowCombinationSettings&gt;&lt;d2p1:IgnoredTypes xmlns:d4p1=&quot;http://schemas.microsoft.com/2003/10/Serialization/Arrays&quot;&gt;&lt;d4p1:string&gt;Mean&lt;/d4p1:string&gt;&lt;d4p1:string&gt;Category&lt;/d4p1:string&gt;&lt;/d2p1:IgnoredTypes&gt;&lt;/d2p1:RowCombinationSettings&gt;&lt;d2p1:Transformation&gt;&lt;d2p1:PackagedScript&gt;&lt;d2p1:CreatedBy&gt;ccurson&lt;/d2p1:CreatedBy&gt;&lt;d2p1:LastUpdated&gt;2016-09-29T14:03:58.6972828+01:00&lt;/d2p1:LastUpdated&gt;&lt;d2p1:Script&gt;aW1wb3J0IHRyYW5zZm9ybWF0aW9ucw0KDQpyb3d0b2RlbCA9IGxpc3QoKQ0KZm9yIHJvdyBpbiBNYXRyaXg6DQoJaWYgcm93Lk1lbWJlci5MYWJlbCA9PSAiQm90dG9tIDIiOg0KCQlyb3d0b2RlbC5hcHBlbmQocm93Lk1lbWJlci5EYXRhSW5kZXgpDQoNCmZvciBpdGVtIGluIHJldmVyc2VkKHJvd3RvZGVsKToNCglNYXRyaXguRGVsZXRlUm93KGl0ZW0pDQoJDQppbXBvcnQgdHJhbnNmb3JtYXRpb25zDQp0ciA9IHRyYW5zZm9ybWF0aW9ucy5NYXRyaXhNYW5pcHVsYXRvcihNYXRyaXgpDQp0ci5zb3J0X3Jvd3MoKQ0KTWF0cml4LkRlbGV0ZUNvbHVtbigxKQ0KdHIuc2V0X3Nlcmllc19mb3JtYXR0ZWRfbGFiZWxzKGxhYmVsX2Zvcm1hdD0iezAuU2lkZU1lbWJlci5Hcm91cC5MYWJlbH0gLSB7MC5TaWRlTWVtYmVyLkxhYmVsfSIpDQpNYXRyaXguTGFiZWwgPSAiU29ydGluZyBiZXR3ZWVuIGdyb3VwcyB3aXRoaW4gdGhlIHNhbWUgdGFibGUsIGVnIFRvcCAyIHN1bW1hcnkgXG5cbiIgKyAidHIuc29ydF9yb3dzKClcbiIgKyB0ci5nZXRfc2VyaWVzX2Jhc2Vfc3VtbWFyeSgpDQoNCg==&lt;/d2p1:Script&gt;&lt;/d2p1:PackagedScript&gt;&lt;/d2p1:Transformation&gt;&lt;/Query&gt;&lt;Version&gt;4.2.0.0&lt;/Version&gt;&lt;/ShapeLink&gt;"/>
</p:tagLst>
</file>

<file path=ppt/tags/tag14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1]&lt;/d2p1:ColumnSelection&gt;&lt;d2p1:ConnectionName&gt;Item0&lt;/d2p1:ConnectionName&gt;&lt;d2p1:DataQueryType&gt;SelectColumn&lt;/d2p1:DataQueryType&gt;&lt;d2p1:RowSelection&gt;/&lt;/d2p1:RowSelection&gt;&lt;d2p1:TableName&gt;Table26&lt;/d2p1:TableName&gt;&lt;/d2p1:DataQueryItem&gt;&lt;d2p1:DataQueryItem&gt;&lt;d2p1:ColumnSelection&gt;/0[2]&lt;/d2p1:ColumnSelection&gt;&lt;d2p1:ConnectionName&gt;Item0&lt;/d2p1:ConnectionName&gt;&lt;d2p1:DataQueryType&gt;SelectColumn&lt;/d2p1:DataQueryType&gt;&lt;d2p1:RowSelection&gt;/&lt;/d2p1:RowSelection&gt;&lt;d2p1:TableName&gt;Table26&lt;/d2p1:TableName&gt;&lt;/d2p1:DataQueryItem&gt;&lt;/d2p1:Items&gt;&lt;d2p1:RowCombinationSettings&gt;&lt;d2p1:IgnoredTypes xmlns:d4p1=&quot;http://schemas.microsoft.com/2003/10/Serialization/Arrays&quot;&gt;&lt;d4p1:string&gt;Mean&lt;/d4p1:string&gt;&lt;d4p1:string&gt;Category&lt;/d4p1:string&gt;&lt;/d2p1:IgnoredTypes&gt;&lt;/d2p1:RowCombinationSettings&gt;&lt;d2p1:Transformation&gt;&lt;d2p1:PackagedScript&gt;&lt;d2p1:CreatedBy&gt;ccurson&lt;/d2p1:CreatedBy&gt;&lt;d2p1:LastUpdated&gt;2016-09-29T14:00:42.2440892+01:00&lt;/d2p1:LastUpdated&gt;&lt;d2p1:Script&gt;aW1wb3J0IHRyYW5zZm9ybWF0aW9ucw0KDQpyb3d0b2RlbCA9IGxpc3QoKQ0KZm9yIHJvdyBpbiBNYXRyaXg6DQoJaWYgcm93Lk1lbWJlci5MYWJlbCA9PSAiQm90dG9tIDIiOg0KCQlyb3d0b2RlbC5hcHBlbmQocm93Lk1lbWJlci5EYXRhSW5kZXgpDQoNCmZvciBpdGVtIGluIHJldmVyc2VkKHJvd3RvZGVsKToNCglNYXRyaXguRGVsZXRlUm93KGl0ZW0pDQoJDQp0ciA9IHRyYW5zZm9ybWF0aW9ucy5NYXRyaXhNYW5pcHVsYXRvcihNYXRyaXgpDQp0ci5zb3J0X3Jvd3MoKQ0K&lt;/d2p1:Script&gt;&lt;/d2p1:PackagedScript&gt;&lt;/d2p1:Transformation&gt;&lt;/Query&gt;&lt;Version&gt;4.2.0.0&lt;/Version&gt;&lt;/ShapeLink&gt;"/>
</p:tagLst>
</file>

<file path=ppt/tags/tag14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53:35.1695152+00:00&lt;/d2p1:LastUpdated&gt;&lt;d2p1:Script&gt;aW1wb3J0IHRyYW5zZm9ybWF0aW9ucw0KdHIgPSB0cmFuc2Zvcm1hdGlvbnMuTWF0cml4TWFuaXB1bGF0b3IoTWF0cml4KQ0KdHIuc29ydF9jb2x1bW5zKCkNCg0KZm9yIGkgaW4gcmV2ZXJzZWQocmFuZ2UoMSxNYXRyaXguQ291bnQpKToNCglNYXRyaXguRGVsZXRlUm93KGkpDQoJDQpNYXRyaXguTGFiZWwgPSAidHIuc29ydF9jb2x1bW5zKCkgLSBkZWZhdWx0XG4iICsgc3RyKHRyLmdldF9kYXRhX3ZhbHVlcygpKQ==&lt;/d2p1:Script&gt;&lt;/d2p1:PackagedScript&gt;&lt;/d2p1:Transformation&gt;&lt;/Query&gt;&lt;Version&gt;4.2.0.0&lt;/Version&gt;&lt;/ShapeLink&gt;"/>
</p:tagLst>
</file>

<file path=ppt/tags/tag14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2-09T17:52:29.5250052+00: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52:29.4628696+00:00&lt;/d2p1:LastUpdated&gt;&lt;d2p1:Script&gt;aW1wb3J0IHRyYW5zZm9ybWF0aW9ucw0KdHIgPSB0cmFuc2Zvcm1hdGlvbnMuTWF0cml4TWFuaXB1bGF0b3IoTWF0cml4KQ0KdHIuc29ydF9jb2x1bW5zKCkNCk1hdHJpeC5MYWJlbCA9ICJ0ci5zb3J0X2NvbHVtbnMoKSAtIGRlZmF1bHRcbiINCmZvciBpIGluIHJldmVyc2VkKHJhbmdlKDEsTWF0cml4LkNvdW50KSk6DQoJTWF0cml4LkRlbGV0ZVJvdyhpKQ==&lt;/d2p1:Script&gt;&lt;/d2p1:PackagedScript&gt;&lt;/d2p1:Transformation&gt;&lt;/Query&gt;&lt;Version&gt;4.2.0.0&lt;/Version&gt;&lt;/ShapeLink&gt;"/>
</p:tagLst>
</file>

<file path=ppt/tags/tag14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11T10:48:35.2697801+00:00&lt;/d2p1:LastUpdated&gt;&lt;d2p1:Script&gt;aW1wb3J0IHRyYW5zZm9ybWF0aW9ucw0KdHIgPSB0cmFuc2Zvcm1hdGlvbnMuTWF0cml4TWFuaXB1bGF0b3IoTWF0cml4KQ0KdHIuc29ydF9jb2x1bW5zKGJ5X3JvdyA9IDEpDQoNCmZvciByb3cgaW4gcmV2ZXJzZWQocmFuZ2UoMixNYXRyaXguQ291bnQpKToNCglNYXRyaXguRGVsZXRlUm93KHJvdykNCk1hdHJpeC5EZWxldGVSb3coMCkNCg0KTWF0cml4LkxhYmVsID0gInRyLnNvcnRfY29sdW1ucyhieV9yb3cgPSAxKSBcbiIgKyBzdHIodHIuZ2V0X2RhdGFfdmFsdWVzKCkp&lt;/d2p1:Script&gt;&lt;/d2p1:PackagedScript&gt;&lt;/d2p1:Transformation&gt;&lt;/Query&gt;&lt;Version&gt;4.2.0.0&lt;/Version&gt;&lt;/ShapeLink&gt;"/>
</p:tagLst>
</file>

<file path=ppt/tags/tag14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2-11T10:47:20.9545129+00: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11T10:47:20.8764974+00:00&lt;/d2p1:LastUpdated&gt;&lt;d2p1:Script&gt;aW1wb3J0IHRyYW5zZm9ybWF0aW9ucw0KdHIgPSB0cmFuc2Zvcm1hdGlvbnMuTWF0cml4TWFuaXB1bGF0b3IoTWF0cml4KQ0KdHIuc29ydF9jb2x1bW5zKGJ5X3JvdyA9IDEpDQpNYXRyaXguTGFiZWwgPSAidHIuc29ydF9jb2x1bW5zKGJ5X3JvdyA9IDEpIg0KZm9yIHJvdyBpbiByZXZlcnNlZChyYW5nZSgyLE1hdHJpeC5Db3VudCkpOg0KCU1hdHJpeC5EZWxldGVSb3cocm93KQ0KTWF0cml4LkRlbGV0ZVJvdygwKQ==&lt;/d2p1:Script&gt;&lt;/d2p1:PackagedScript&gt;&lt;/d2p1:Transformation&gt;&lt;/Query&gt;&lt;Version&gt;4.2.0.0&lt;/Version&gt;&lt;/ShapeLink&gt;"/>
</p:tagLst>
</file>

<file path=ppt/tags/tag14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4:45:41.6933109+01:00&lt;/d2p1:LastUpdated&gt;&lt;d2p1:Script&gt;aW1wb3J0IHRyYW5zZm9ybWF0aW9ucw0KdHIgPSB0cmFuc2Zvcm1hdGlvbnMuTWF0cml4TWFuaXB1bGF0b3IoTWF0cml4KQ0KDQoNCmZvciByb3cgaW4gTWF0cml4Og0KCWZvciBjb2wgaW4gcm93Og0KCQljb2wuQWRkVmFsdWUoc3RyKGNvbFswXS5HZXROdW1lcmljVmFsdWUoKSoxMDAqLTEpKQ0KCQkNCnRyLnNvcnRfY29sdW1ucyh1c2luZ19jZWxsX3ZhbHVlID0gMSkNCg0KDQpmb3Igcm93IGluIHJldmVyc2VkKHJhbmdlKDEsTWF0cml4LkNvdW50KSk6DQoJTWF0cml4LkRlbGV0ZVJvdyhyb3cpDQoNCmZvciByb3cgaW4gTWF0cml4Og0KCWZvciBjb2wgaW4gcm93Og0KCQljb2wuUmVtb3ZlVmFsdWVBdCgwKQ0KDQpNYXRyaXguTGFiZWwgPSAic29ydF9jb2x1bW5zKHVzaW5nX2NlbGxfdmFsdWUgPSAxKVxuIiArIHN0cih0ci5nZXRfZGF0YV92YWx1ZXMoKSk=&lt;/d2p1:Script&gt;&lt;/d2p1:PackagedScript&gt;&lt;/d2p1:Transformation&gt;&lt;/Query&gt;&lt;Version&gt;4.2.0.0&lt;/Version&gt;&lt;/ShapeLink&gt;"/>
</p:tagLst>
</file>

<file path=ppt/tags/tag1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16:34.2056915+00:00&lt;/d2p1:LastUpdated&gt;&lt;d2p1:Script&gt;aW1wb3J0IHRyYW5zZm9ybWF0aW9ucw0KdHIgPSB0cmFuc2Zvcm1hdGlvbnMuTWF0cml4TWFuaXB1bGF0b3IoTWF0cml4KQ0KdHIubnVtYmVyX3NlcmllcygiLyIpDQpNYXRyaXguTGFiZWwgPSAidHIubnVtYmVyX3NlcmllcygnLycpIG90aGVyIGRlbGltaXRlciA6IFxuIiArIHN0cih0ci5nZXRfc2VyaWVzX2xhYmVscygpKQ==&lt;/d2p1:Script&gt;&lt;/d2p1:PackagedScript&gt;&lt;/d2p1:Transformation&gt;&lt;/Query&gt;&lt;Version&gt;4.2.0.0&lt;/Version&gt;&lt;/ShapeLink&gt;"/>
</p:tagLst>
</file>

<file path=ppt/tags/tag15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1&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4:45:48.6065765+01:00&lt;/d2p1:LastUpdated&gt;&lt;d2p1:Script&gt;aW1wb3J0IHRyYW5zZm9ybWF0aW9ucw0KdHIgPSB0cmFuc2Zvcm1hdGlvbnMuTWF0cml4TWFuaXB1bGF0b3IoTWF0cml4KQ0KDQoNCmZvciByb3cgaW4gTWF0cml4Og0KCWZvciBjb2wgaW4gcm93Og0KCQljb2wuQWRkVmFsdWUoc3RyKGNvbFswXS5HZXROdW1lcmljVmFsdWUoKSoxMDAqLTEpKQ0KCQkNCnRyLnNvcnRfY29sdW1ucyh1c2luZ19jZWxsX3ZhbHVlID0gMSkNCk1hdHJpeC5MYWJlbCA9ICJzb3J0X2NvbHVtbnModXNpbmdfY2VsbF92YWx1ZSA9IDEpXG4iDQoNCmZvciByb3cgaW4gcmV2ZXJzZWQocmFuZ2UoMSxNYXRyaXguQ291bnQpKToNCglNYXRyaXguRGVsZXRlUm93KHJvdyk=&lt;/d2p1:Script&gt;&lt;/d2p1:PackagedScript&gt;&lt;/d2p1:Transformation&gt;&lt;/Query&gt;&lt;Version&gt;4.2.0.0&lt;/Version&gt;&lt;/ShapeLink&gt;"/>
</p:tagLst>
</file>

<file path=ppt/tags/tag15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11T10:56:58.1841163+00:00&lt;/d2p1:LastUpdated&gt;&lt;d2p1:Script&gt;aW1wb3J0IHRyYW5zZm9ybWF0aW9ucw0KdHIgPSB0cmFuc2Zvcm1hdGlvbnMuTWF0cml4TWFuaXB1bGF0b3IoTWF0cml4KQ0KdHIuc29ydF9jb2x1bW5zKGRlc2NlbmRpbmc9RmFsc2UpDQoNCmZvciBpIGluIHJldmVyc2VkKHJhbmdlKDEsTWF0cml4LkNvdW50KSk6DQoJTWF0cml4LkRlbGV0ZVJvdyhpKQ0KCQ0KTWF0cml4LkxhYmVsID0gInRyLnNvcnRfY29sdW1ucyhkZXNjZW5kaW5nPUZhbHNlKSBcbiIgKyBzdHIodHIuZ2V0X2RhdGFfdmFsdWVzKCkp&lt;/d2p1:Script&gt;&lt;/d2p1:PackagedScript&gt;&lt;/d2p1:Transformation&gt;&lt;/Query&gt;&lt;Version&gt;4.2.0.0&lt;/Version&gt;&lt;/ShapeLink&gt;"/>
</p:tagLst>
</file>

<file path=ppt/tags/tag15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3-10T16:59:06.1425001+00:00&lt;/d2p1:LastUpdated&gt;&lt;d2p1:Script&gt;aW1wb3J0IHRyYW5zZm9ybWF0aW9ucw0KdHIgPSB0cmFuc2Zvcm1hdGlvbnMuTWF0cml4TWFuaXB1bGF0b3IoTWF0cml4KQ0KdHIuc29ydF9jb2x1bW5zKGRlc2NlbmRpbmc9RmFsc2UpDQpNYXRyaXguTGFiZWwgPSAidHIuc29ydF9jb2x1bW5zKGRlc2NlbmRpbmc9RmFsc2UpXG4iDQpmb3IgaSBpbiByZXZlcnNlZChyYW5nZSgxLE1hdHJpeC5Db3VudCkpOg0KCU1hdHJpeC5EZWxldGVSb3coaSk=&lt;/d2p1:Script&gt;&lt;/d2p1:PackagedScript&gt;&lt;/d2p1:Transformation&gt;&lt;/Query&gt;&lt;Version&gt;4.2.0.0&lt;/Version&gt;&lt;/ShapeLink&gt;"/>
</p:tagLst>
</file>

<file path=ppt/tags/tag15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2-11T11:01:03.9929764+00:00&lt;/d2p1:LastUpdated&gt;&lt;d2p1:Script&gt;aW1wb3J0IHRyYW5zZm9ybWF0aW9ucw0KdHIgPSB0cmFuc2Zvcm1hdGlvbnMuTWF0cml4TWFuaXB1bGF0b3IoTWF0cml4KQ0KX2ZpbGVfbmFtZSA9ICJ0cmFuc2Zvcm1hdGlvbnNcXHV0aWxzXFxmaWxlX25hbWUudHh0Ig0KdHIuc29ydF9jb2x1bW5zKGZpbGVfbmFtZSA9IF9maWxlX25hbWUpDQoNCmZvciBpIGluIHJldmVyc2VkKHJhbmdlKDEsTWF0cml4LkNvdW50KSk6DQoJTWF0cml4LkRlbGV0ZVJvdyhpKQ0KCQ0KTWF0cml4LkxhYmVsID0gInRyLnNvcnRfY29sdW1ucyhmaWxlX25hbWUgPSBfZmlsZV9uYW1lKSAtIFN0cm9uZ2x5IEFncmVlIGF0IGVuZFxuIiArIHN0cih0ci5nZXRfZGF0YV92YWx1ZXMoKSk=&lt;/d2p1:Script&gt;&lt;/d2p1:PackagedScript&gt;&lt;/d2p1:Transformation&gt;&lt;/Query&gt;&lt;Version&gt;4.2.0.0&lt;/Version&gt;&lt;/ShapeLink&gt;"/>
</p:tagLst>
</file>

<file path=ppt/tags/tag15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3-10T16:59:23.9381833+00:00&lt;/d2p1:LastUpdated&gt;&lt;d2p1:Script&gt;aW1wb3J0IHRyYW5zZm9ybWF0aW9ucw0KdHIgPSB0cmFuc2Zvcm1hdGlvbnMuTWF0cml4TWFuaXB1bGF0b3IoTWF0cml4KQ0KX2ZpbGVfbmFtZSA9ICJ0cmFuc2Zvcm1hdGlvbnNcXHV0aWxzXFxmaWxlX25hbWUudHh0Ig0KdHIuc29ydF9jb2x1bW5zKGZpbGVfbmFtZSA9IF9maWxlX25hbWUpDQpNYXRyaXguTGFiZWwgPSAidHIuc29ydF9jb2x1bW5zKGZpbGVfbmFtZSA9IF9maWxlX25hbWUpIC0gU3Ryb25nbHkgQWdyZWUgYXQgZW5kXG4iDQpmb3IgaSBpbiByZXZlcnNlZChyYW5nZSgxLE1hdHJpeC5Db3VudCkpOg0KCU1hdHJpeC5EZWxldGVSb3coaSk=&lt;/d2p1:Script&gt;&lt;/d2p1:PackagedScript&gt;&lt;/d2p1:Transformation&gt;&lt;/Query&gt;&lt;Version&gt;4.2.0.0&lt;/Version&gt;&lt;/ShapeLink&gt;"/>
</p:tagLst>
</file>

<file path=ppt/tags/tag15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2-11T11:04:46.723279+00:00&lt;/d2p1:LastUpdated&gt;&lt;d2p1:Script&gt;aW1wb3J0IHRyYW5zZm9ybWF0aW9ucw0KdHIgPSB0cmFuc2Zvcm1hdGlvbnMuTWF0cml4TWFuaXB1bGF0b3IoTWF0cml4KQ0KX2ZpbGVfbmFtZSA9ICJ0cmFuc2Zvcm1hdGlvbnNcXHV0aWxzXFxmaWxlX25hbWVfYmxhbmsudHh0Ig0KdHIuc29ydF9jb2x1bW5zKGZpbGVfbmFtZSA9IF9maWxlX25hbWUpDQoNCmZvciBpIGluIHJldmVyc2VkKHJhbmdlKDEsTWF0cml4LkNvdW50KSk6DQoJTWF0cml4LkRlbGV0ZVJvdyhpKQ0KCQ0KTWF0cml4LkxhYmVsID0gInRyLnNvcnRfY29sdW1ucyhmaWxlX25hbWUgPSBfZmlsZV9uYW1lKSAtIGJsYW5rIGZpbGVcbiIgKyBzdHIodHIuZ2V0X2RhdGFfdmFsdWVzKCkp&lt;/d2p1:Script&gt;&lt;/d2p1:PackagedScript&gt;&lt;/d2p1:Transformation&gt;&lt;/Query&gt;&lt;Version&gt;4.2.0.0&lt;/Version&gt;&lt;/ShapeLink&gt;"/>
</p:tagLst>
</file>

<file path=ppt/tags/tag15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3-10T16:48:50.9468789+00:00&lt;/d2p1:LastUpdated&gt;&lt;d2p1:Script&gt;aW1wb3J0IHRyYW5zZm9ybWF0aW9ucw0KdHIgPSB0cmFuc2Zvcm1hdGlvbnMuTWF0cml4TWFuaXB1bGF0b3IoTWF0cml4KQ0KX2ZpbGVfbmFtZSA9ICJ0cmFuc2Zvcm1hdGlvbnNcXHV0aWxzXFxmaWxlX25hbWVfYmxhbmsudHh0Ig0KdHIuc29ydF9jb2x1bW5zKGZpbGVfbmFtZSA9IF9maWxlX25hbWUpDQpNYXRyaXguTGFiZWwgPSAidHIuc29ydF9jb2x1bW5zKGZpbGVfbmFtZSA9IF9maWxlX25hbWUpIC0gYmxhbmsgZmlsZVxuIg0KZm9yIGkgaW4gcmV2ZXJzZWQocmFuZ2UoMSxNYXRyaXguQ291bnQpKToNCglNYXRyaXguRGVsZXRlUm93KGkp&lt;/d2p1:Script&gt;&lt;/d2p1:PackagedScript&gt;&lt;/d2p1:Transformation&gt;&lt;/Query&gt;&lt;Version&gt;4.2.0.0&lt;/Version&gt;&lt;/ShapeLink&gt;"/>
</p:tagLst>
</file>

<file path=ppt/tags/tag15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16:04.2194907+01:00&lt;/d2p1:LastUpdated&gt;&lt;d2p1:Script&gt;aW1wb3J0IHRyYW5zZm9ybWF0aW9ucw0KdHIgPSB0cmFuc2Zvcm1hdGlvbnMuTWF0cml4TWFuaXB1bGF0b3IoTWF0cml4KQ0KX2NsaWVudF9uYW1lID0gIkJvdHRvbSAyIg0KICAgICAgICAgICAgDQp0ci5zb3J0X2NvbHVtbnMoY2xpZW50X25hbWUgPSBfY2xpZW50X25hbWUpDQoNCg0KTWF0cml4LkxhYmVsID0gInRyLnNvcnRfY29sdW1ucyhjbGllbnRfbmFtZSA9IEJvdHRvbSAyKVxuIiArIHN0cih0ci5nZXRfZGF0YV92YWx1ZXMoKSk=&lt;/d2p1:Script&gt;&lt;/d2p1:PackagedScript&gt;&lt;/d2p1:Transformation&gt;&lt;/Query&gt;&lt;Version&gt;4.2.0.0&lt;/Version&gt;&lt;/ShapeLink&gt;"/>
</p:tagLst>
</file>

<file path=ppt/tags/tag15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16:13.9562078+01:00&lt;/d2p1:LastUpdated&gt;&lt;d2p1:Script&gt;aW1wb3J0IHRyYW5zZm9ybWF0aW9ucw0KdHIgPSB0cmFuc2Zvcm1hdGlvbnMuTWF0cml4TWFuaXB1bGF0b3IoTWF0cml4KQ0KX2NsaWVudF9uYW1lID0gIkJvdHRvbSAyIg0KICAgICAgICAgICAgDQp0ci5zb3J0X2NvbHVtbnMoY2xpZW50X25hbWUgPSBfY2xpZW50X25hbWUpDQoNCg0KTWF0cml4LkxhYmVsID0gInRyLnNvcnRfcm93c193aXRoX2NsaWVudF9uYW1lX2ZpcnN0KGNsaWVudF9uYW1lID0gQm90dG9tIDIpXG4i&lt;/d2p1:Script&gt;&lt;/d2p1:PackagedScript&gt;&lt;/d2p1:Transformation&gt;&lt;/Query&gt;&lt;Version&gt;4.2.0.0&lt;/Version&gt;&lt;/ShapeLink&gt;"/>
</p:tagLst>
</file>

<file path=ppt/tags/tag15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17:04.4275709+01:00&lt;/d2p1:LastUpdated&gt;&lt;d2p1:Script&gt;aW1wb3J0IHRyYW5zZm9ybWF0aW9ucw0KdHIgPSB0cmFuc2Zvcm1hdGlvbnMuTWF0cml4TWFuaXB1bGF0b3IoTWF0cml4KQ0KX2NsaWVudF9uYW1lID0gIlhYWCINCg0KTWF0cml4LkRlbGV0ZVJvdygxKQ0KdHIuc29ydF9jb2x1bW5zKGNsaWVudF9uYW1lID0gX2NsaWVudF9uYW1lKQ0KDQoNCk1hdHJpeC5MYWJlbCA9ICJ0ci5zb3J0X2NvbHVtbnMoY2xpZW50X25hbWUgPSBYWFgpXG4iICsgc3RyKHRyLmdldF9kYXRhX3ZhbHVlcygpKQ==&lt;/d2p1:Script&gt;&lt;/d2p1:PackagedScript&gt;&lt;/d2p1:Transformation&gt;&lt;/Query&gt;&lt;Version&gt;4.2.0.0&lt;/Version&gt;&lt;/ShapeLink&gt;"/>
</p:tagLst>
</file>

<file path=ppt/tags/tag1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0[0]&lt;/d2p1:RowSelection&gt;&lt;d2p1:TableName&gt;Table26&lt;/d2p1:TableName&gt;&lt;/d2p1:DataQueryItem&gt;&lt;d2p1:DataQueryItem&gt;&lt;d2p1:ColumnSelection&gt;/0&lt;/d2p1:ColumnSelection&gt;&lt;d2p1:ConnectionName&gt;Item0&lt;/d2p1:ConnectionName&gt;&lt;d2p1:DataQueryType&gt;SelectRowInGroup&lt;/d2p1:DataQueryType&gt;&lt;d2p1:RowSelection&gt;/0[1]&lt;/d2p1:RowSelection&gt;&lt;d2p1:TableName&gt;Table26&lt;/d2p1:TableName&gt;&lt;/d2p1:DataQueryItem&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0[3]&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8-12T11:54:45.0348087+01:00&lt;/d2p1:LastUpdated&gt;&lt;d2p1:Script&gt;aW1wb3J0IHRyYW5zZm9ybWF0aW9ucw0KdHIgPSB0cmFuc2Zvcm1hdGlvbnMuTWF0cml4TWFuaXB1bGF0b3IoTWF0cml4KQ0KTWF0cml4LkxhYmVsID0gInRyLmRlbF9iYXNlX3NlcmllcygpIDpcbiIgKyAiQmVmb3JlOiAiICsgc3RyKHRyLmdldF9zZXJpZXNfbGFiZWxzKCkpDQp0ci5kZWxfYmFzZV9zZXJpZXMoKQ0KTWF0cml4LkxhYmVsICs9ICJcbiIgKyAgIkFmdGVyOiAiICsgc3RyKHRyLmdldF9zZXJpZXNfbGFiZWxzKCkp&lt;/d2p1:Script&gt;&lt;/d2p1:PackagedScript&gt;&lt;/d2p1:Transformation&gt;&lt;/Query&gt;&lt;Version&gt;4.2.0.0&lt;/Version&gt;&lt;/ShapeLink&gt;"/>
</p:tagLst>
</file>

<file path=ppt/tags/tag16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17:23.4508723+01:00&lt;/d2p1:LastUpdated&gt;&lt;d2p1:Script&gt;aW1wb3J0IHRyYW5zZm9ybWF0aW9ucw0KdHIgPSB0cmFuc2Zvcm1hdGlvbnMuTWF0cml4TWFuaXB1bGF0b3IoTWF0cml4KQ0KX2NsaWVudF9uYW1lID0gIlhYWCINCiAgICAgICAgICAgIA0KdHIuc29ydF9jb2x1bW5zKGNsaWVudF9uYW1lID0gX2NsaWVudF9uYW1lKQ0KDQoNCk1hdHJpeC5MYWJlbCA9ICJ0ci5zb3J0X3Jvd3Nfd2l0aF9jbGllbnRfbmFtZV9maXJzdChjbGllbnRfbmFtZSA9IFhYWClcbiI=&lt;/d2p1:Script&gt;&lt;/d2p1:PackagedScript&gt;&lt;/d2p1:Transformation&gt;&lt;/Query&gt;&lt;Version&gt;4.2.0.0&lt;/Version&gt;&lt;/ShapeLink&gt;"/>
</p:tagLst>
</file>

<file path=ppt/tags/tag16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22:03.7913969+01:00&lt;/d2p1:LastUpdated&gt;&lt;d2p1:Script&gt;aW1wb3J0IHRyYW5zZm9ybWF0aW9ucw0KdHIgPSB0cmFuc2Zvcm1hdGlvbnMuTWF0cml4TWFuaXB1bGF0b3IoTWF0cml4KQ0KX2ZpbGVfbmFtZSA9ICJ0cmFuc2Zvcm1hdGlvbnNcXHV0aWxzXFxmaWxlX25hbWUudHh0Ig0KX2NsaWVudF9uYW1lID0gIkJvdHRvbSAyIg0KdHIuc29ydF9jb2x1bW5zKGJ5X3JvdyA9IDEsIHVzaW5nX2NlbGxfdmFsdWUgPSAwLCBkZXNjZW5kaW5nID0gRmFsc2UsIGZpbGVfbmFtZSA9IF9maWxlX25hbWUsIGNsaWVudF9uYW1lID0gX2NsaWVudF9uYW1lKQ0KTWF0cml4LkRlbGV0ZVJvdygwKQ0KTWF0cml4LkxhYmVsID0gInRyLnNvcnRfY29sdW1ucyhieV9yb3cgPSAxLCB1c2luZ19jZWxsX3ZhbHVlID0gMCwgZGVzY2VuZGluZyA9IEZhbHNlLCBmaWxlX25hbWUgPSBTdHJvbmdseSBBZ3JlZSwgY2xpZW50X25hbWUgPSBCb3R0b20gMilcbiIgKyBzdHIodHIuZ2V0X2RhdGFfdmFsdWVzKCkpDQo=&lt;/d2p1:Script&gt;&lt;/d2p1:PackagedScript&gt;&lt;/d2p1:Transformation&gt;&lt;/Query&gt;&lt;Version&gt;4.2.0.0&lt;/Version&gt;&lt;/ShapeLink&gt;"/>
</p:tagLst>
</file>

<file path=ppt/tags/tag16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24:15.0499972+01:00&lt;/d2p1:LastUpdated&gt;&lt;d2p1:Script&gt;aW1wb3J0IHRyYW5zZm9ybWF0aW9ucw0KdHIgPSB0cmFuc2Zvcm1hdGlvbnMuTWF0cml4TWFuaXB1bGF0b3IoTWF0cml4KQ0KX2ZpbGVfbmFtZSA9ICJ0cmFuc2Zvcm1hdGlvbnNcXHV0aWxzXFxmaWxlX25hbWUudHh0Ig0KX2NsaWVudF9uYW1lID0gIkJvdHRvbSAyIg0KdHIuc29ydF9jb2x1bW5zKGJ5X3JvdyA9IDEsIHVzaW5nX2NlbGxfdmFsdWUgPSAwLCBkZXNjZW5kaW5nID0gRmFsc2UsIGZpbGVfbmFtZSA9IF9maWxlX25hbWUsIGNsaWVudF9uYW1lID0gX2NsaWVudF9uYW1lKQ0KDQoNCg0KDQo=&lt;/d2p1:Script&gt;&lt;/d2p1:PackagedScript&gt;&lt;/d2p1:Transformation&gt;&lt;/Query&gt;&lt;Version&gt;4.2.0.0&lt;/Version&gt;&lt;/ShapeLink&gt;"/>
</p:tagLst>
</file>

<file path=ppt/tags/tag16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4T17:13:36.282122+01:00&lt;/d2p1:LastUpdated&gt;&lt;d2p1:Script&gt;aW1wb3J0IHRyYW5zZm9ybWF0aW9ucw0KdHIgPSB0cmFuc2Zvcm1hdGlvbnMuTWF0cml4TWFuaXB1bGF0b3IoTWF0cml4KQ0KdHIuc29ydF9jb2x1bW5zKCkNCk1hdHJpeC5EZWxldGVSb3coMSkNCk1hdHJpeC5MYWJlbCA9ICJ0ci5zb3J0X2NvbHVtbnMoKSAtIGRlZmF1bHQgKCB2YWxzIGZyb20gcm93IDEgb25seSlcbiIgKyBzdHIodHIuZ2V0X2RhdGFfdmFsdWVzKCkp&lt;/d2p1:Script&gt;&lt;/d2p1:PackagedScript&gt;&lt;/d2p1:Transformation&gt;&lt;/Query&gt;&lt;Version&gt;4.2.0.0&lt;/Version&gt;&lt;/ShapeLink&gt;"/>
</p:tagLst>
</file>

<file path=ppt/tags/tag16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4:13.1527407+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kNCnRyLnNvcnRfY29sdW1ucygpDQpNYXRyaXguTGFiZWwgPSAidHIuc29ydF9jb2x1bW5zKCkgLSBkZWZhdWx0XG4i&lt;/d2p1:Script&gt;&lt;/d2p1:PackagedScript&gt;&lt;/d2p1:Transformation&gt;&lt;/Query&gt;&lt;Version&gt;4.2.0.0&lt;/Version&gt;&lt;/ShapeLink&gt;"/>
</p:tagLst>
</file>

<file path=ppt/tags/tag16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0:27:13.2692425+01:00&lt;/d2p1:LastUpdated&gt;&lt;d2p1:Script&gt;aW1wb3J0IHRyYW5zZm9ybWF0aW9ucw0KdHIgPSB0cmFuc2Zvcm1hdGlvbnMuTWF0cml4TWFuaXB1bGF0b3IoTWF0cml4KQ0KdHIuc29ydF9jb2x1bW5zKGJ5X3JvdyA9IDEpDQpNYXRyaXguRGVsZXRlUm93KDApDQpNYXRyaXguTGFiZWwgPSAidHIuc29ydF9jb2x1bW5zKCkgLSBieV9yb3cgPSAxICggdmFscyBmcm9tIHJvdyAxIG9ubHkpXG4iICsgc3RyKHRyLmdldF9kYXRhX3ZhbHVlcygpKQ==&lt;/d2p1:Script&gt;&lt;/d2p1:PackagedScript&gt;&lt;/d2p1:Transformation&gt;&lt;/Query&gt;&lt;Version&gt;4.2.0.0&lt;/Version&gt;&lt;/ShapeLink&gt;"/>
</p:tagLst>
</file>

<file path=ppt/tags/tag16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4:22.8966929+01:00&lt;/d2p1:LastUpdated&gt;&lt;d2p1:Script&gt;aW1wb3J0IHRyYW5zZm9ybWF0aW9ucw0KdHIgPSB0cmFuc2Zvcm1hdGlvbnMuTWF0cml4TWFuaXB1bGF0b3IoTWF0cml4KQ0KZm9yIGNvbCBpbiBNYXRyaXhbMF06DQoJ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kNCgkNCgkNCnRyLnNvcnRfY29sdW1ucyhieV9yb3cgPSAxKQ0KTWF0cml4LkxhYmVsID0gInRyLnNvcnRfY29sdW1ucyhieV9yb3cgPSAxKVxuIg==&lt;/d2p1:Script&gt;&lt;/d2p1:PackagedScript&gt;&lt;/d2p1:Transformation&gt;&lt;/Query&gt;&lt;Version&gt;4.2.0.0&lt;/Version&gt;&lt;/ShapeLink&gt;"/>
</p:tagLst>
</file>

<file path=ppt/tags/tag16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0:18.3101263+01:00&lt;/d2p1:LastUpdated&gt;&lt;d2p1:Script&gt;aW1wb3J0IHRyYW5zZm9ybWF0aW9ucw0KdHIgPSB0cmFuc2Zvcm1hdGlvbnMuTWF0cml4TWFuaXB1bGF0b3IoTWF0cml4KQ0KDQpmb3Igcm93IGluIE1hdHJpeDoNCglmb3IgY29sIGluIHJvdzoNCgkJdHJ5Og0KCQkJY29sLkFkZFZhbHVlKHN0cihjb2xbMF0uR2V0TnVtZXJpY1ZhbHVlKCkqLTEpKQ0KCQlleGNlcHQ6DQoJCQljb2wuQWRkVmFsdWUoIi0iKQ0KCQkNCgkJDQp0ci5zb3J0X2NvbHVtbnModXNpbmdfY2VsbF92YWx1ZSA9IDIpDQpNYXRyaXguRGVsZXRlUm93KDEpDQoNCmZvciByb3cgaW4gTWF0cml4Og0KCWZvciBjb2wgaW4gcm93Og0KCQljb2wuUmVtb3ZlVmFsdWVBdCgwKQ0KCQljb2wuUmVtb3ZlVmFsdWVBdCgwKQ0KDQpNYXRyaXguTGFiZWwgPSAidHIuc29ydF9jb2x1bW5zKHVzaW5nX2NlbGxfdmFsdWUgPSAyKSAoIHZhbHMgZnJvbSBjb2wgMCBvbmx5KVxuIiArIHN0cih0ci5nZXRfZGF0YV92YWx1ZXMoKSk=&lt;/d2p1:Script&gt;&lt;/d2p1:PackagedScript&gt;&lt;/d2p1:Transformation&gt;&lt;/Query&gt;&lt;Version&gt;4.2.0.0&lt;/Version&gt;&lt;/ShapeLink&gt;"/>
</p:tagLst>
</file>

<file path=ppt/tags/tag16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2&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5:28.9842862+01:00&lt;/d2p1:LastUpdated&gt;&lt;d2p1:Script&gt;aW1wb3J0IHRyYW5zZm9ybWF0aW9ucw0KdHIgPSB0cmFuc2Zvcm1hdGlvbnMuTWF0cml4TWFuaXB1bGF0b3IoTWF0cml4KQ0KDQpmb3IgY29sIGluIE1hdHJpeFswXToNCglpZiBjb2wuVG9wTWVtYmVyLkxhYmVsID09ICJOZXQgOiB7U2xpZ2h0bHkgaW50ZXJlc3RlZCAoNCksIFZlcnkgaW50ZXJlc3RlZCAoNSl9IjoNCgkJY29sLlRvcE1lbWJlci5MYWJlbCA9ICJUb3AgMiBOZXQiDQoJaWYgY29sLlRvcE1lbWJlci5MYWJlbCA9PSAiTmV0IDoge05vdCBhdCBhbGwgaW50ZXJlc3RlZCAoMSksIE5vdCBwYXJ0aWN1bGFybHkgaW50ZXJlc3RlZCAoMil9IjogDQoJCWNvbC5Ub3BNZW1iZXIuTGFiZWwgPSAiQm90dG9tIDIgTmV0Ig0KCQ0KZm9yIHJvdyBpbiBNYXRyaXg6DQoJZm9yIGNvbCBpbiByb3c6DQoJCXRyeToNCgkJCWNvbC5BZGRWYWx1ZShzdHIoY29sWzBdLkdldE51bWVyaWNWYWx1ZSgpKi0xKSkNCgkJZXhjZXB0Og0KCQkJY29sLkFkZFZhbHVlKCItIikNCgkJDQp0ci5zb3J0X2NvbHVtbnModXNpbmdfY2VsbF92YWx1ZSA9IDIpDQpNYXRyaXguTGFiZWwgPSAidHIuc29ydF9jb2x1bW5zKCkgLSB1c2luZ19jZWxsX3ZhbHVlID0gMlxuIg==&lt;/d2p1:Script&gt;&lt;/d2p1:PackagedScript&gt;&lt;/d2p1:Transformation&gt;&lt;/Query&gt;&lt;Version&gt;4.2.0.0&lt;/Version&gt;&lt;/ShapeLink&gt;"/>
</p:tagLst>
</file>

<file path=ppt/tags/tag16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2:29.1824632+01:00&lt;/d2p1:LastUpdated&gt;&lt;d2p1:Script&gt;aW1wb3J0IHRyYW5zZm9ybWF0aW9ucw0KdHIgPSB0cmFuc2Zvcm1hdGlvbnMuTWF0cml4TWFuaXB1bGF0b3IoTWF0cml4KQ0KTWF0cml4LkRlbGV0ZVJvdygxKQ0KDQp0ci5zb3J0X2NvbHVtbnMoZGVzY2VuZGluZz1UcnVlKQ0KTWF0cml4LkxhYmVsID0gInRyLnNvcnRfY29sdW1ucyhkZXNjZW5kaW5nPVRydWUpOiIgKyBzdHIodHIuZ2V0X2RhdGFfdmFsdWVzKCkpDQoNCnRyLnNvcnRfY29sdW1ucyhkZXNjZW5kaW5nPUZhbHNlKQ0KTWF0cml4LkxhYmVsICs9ICJcbnRyLnNvcnRfY29sdW1ucyhkZXNjZW5kaW5nPUZhbHNlKToiICsgc3RyKHRyLmdldF9kYXRhX3ZhbHVlcygpKQ0K&lt;/d2p1:Script&gt;&lt;/d2p1:PackagedScript&gt;&lt;/d2p1:Transformation&gt;&lt;/Query&gt;&lt;Version&gt;4.2.0.0&lt;/Version&gt;&lt;/ShapeLink&gt;"/>
</p:tagLst>
</file>

<file path=ppt/tags/tag1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3:50:47.6861816+00:00&lt;/d2p1:LastUpdated&gt;&lt;d2p1:Script&gt;aW1wb3J0IHRyYW5zZm9ybWF0aW9ucw0KdHIgPSB0cmFuc2Zvcm1hdGlvbnMuTWF0cml4TWFuaXB1bGF0b3IoTWF0cml4KQ0KdHIuZGVsX3NlcmllcyhbIlRvcCAyIl0pDQpNYXRyaXguTGFiZWwgPSAidHIuZGVsX3NlcmllcyhbJ1RvcCAyJ10pIDpcbiIgKyBzdHIodHIuZ2V0X3Nlcmllc19sYWJlbHMoKSk=&lt;/d2p1:Script&gt;&lt;/d2p1:PackagedScript&gt;&lt;/d2p1:Transformation&gt;&lt;/Query&gt;&lt;Version&gt;4.2.0.0&lt;/Version&gt;&lt;/ShapeLink&gt;"/>
</p:tagLst>
</file>

<file path=ppt/tags/tag17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5:17.7850266+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dHIuc29ydF9jb2x1bW5zKGRlc2NlbmRpbmc9RmFsc2UpDQpNYXRyaXguTGFiZWwgPSAidHIuc29ydF9jb2x1bW5zKGRlc2NlbmRpbmc9RmFsc2UpXG4i&lt;/d2p1:Script&gt;&lt;/d2p1:PackagedScript&gt;&lt;/d2p1:Transformation&gt;&lt;/Query&gt;&lt;Version&gt;4.2.0.0&lt;/Version&gt;&lt;/ShapeLink&gt;"/>
</p:tagLst>
</file>

<file path=ppt/tags/tag17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3:39.7017379+01:00&lt;/d2p1:LastUpdated&gt;&lt;d2p1:Script&gt;aW1wb3J0IHRyYW5zZm9ybWF0aW9ucw0KdHIgPSB0cmFuc2Zvcm1hdGlvbnMuTWF0cml4TWFuaXB1bGF0b3IoTWF0cml4KQ0KTWF0cml4LkRlbGV0ZVJvdygxKQ0KDQpfZmlsZV9uYW1lID0gInRyYW5zZm9ybWF0aW9uc1xcdXRpbHNcXGZpbGVuYW1lLnR4dCINCnRyLnNvcnRfY29sdW1ucyhmaWxlX25hbWUgPSBfZmlsZV9uYW1lKQ0KDQpNYXRyaXguTGFiZWwgPSAidHIuc29ydF9jb2x1bW5zKGZpbGVfbmFtZSA9IF9maWxlX25hbWUpIC0gQmFzZSwgYW5kIFZlcnkgaW50ZXJlc3RlZCAoNSkgYXQgZW5kIFxuIiArIHN0cih0ci5nZXRfZGF0YV92YWx1ZXMoKSk=&lt;/d2p1:Script&gt;&lt;/d2p1:PackagedScript&gt;&lt;/d2p1:Transformation&gt;&lt;/Query&gt;&lt;Version&gt;4.2.0.0&lt;/Version&gt;&lt;/ShapeLink&gt;"/>
</p:tagLst>
</file>

<file path=ppt/tags/tag17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6:32.6640651+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X2ZpbGVfbmFtZSA9ICJ0cmFuc2Zvcm1hdGlvbnNcXHV0aWxzXFxmaWxlbmFtZS50eHQiDQp0ci5zb3J0X2NvbHVtbnMoZmlsZV9uYW1lID0gX2ZpbGVfbmFtZSkNCk1hdHJpeC5MYWJlbCA9ICJ0ci5zb3J0X2NvbHVtbnMoZmlsZV9uYW1lID0gX2ZpbGVuYW1lKVxuIg==&lt;/d2p1:Script&gt;&lt;/d2p1:PackagedScript&gt;&lt;/d2p1:Transformation&gt;&lt;/Query&gt;&lt;Version&gt;4.2.0.0&lt;/Version&gt;&lt;/ShapeLink&gt;"/>
</p:tagLst>
</file>

<file path=ppt/tags/tag17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4:13.8936875+01:00&lt;/d2p1:LastUpdated&gt;&lt;d2p1:Script&gt;aW1wb3J0IHRyYW5zZm9ybWF0aW9ucw0KdHIgPSB0cmFuc2Zvcm1hdGlvbnMuTWF0cml4TWFuaXB1bGF0b3IoTWF0cml4KQ0KTWF0cml4LkRlbGV0ZVJvdygxKQ0KDQpfZmlsZV9uYW1lID0gInRyYW5zZm9ybWF0aW9uc1xcdXRpbHNcXGZpbGVfbmFtZV9ibGFuay50eHQiDQp0ci5zb3J0X2NvbHVtbnMoZmlsZV9uYW1lID0gX2ZpbGVfbmFtZSkNCg0KTWF0cml4LkxhYmVsID0gInRyLnNvcnRfY29sdW1ucyhmaWxlX25hbWUgPSBfZmlsZV9uYW1lKSAtIGJsYW5rIFxuIiArIHN0cih0ci5nZXRfZGF0YV92YWx1ZXMoKSk=&lt;/d2p1:Script&gt;&lt;/d2p1:PackagedScript&gt;&lt;/d2p1:Transformation&gt;&lt;/Query&gt;&lt;Version&gt;4.2.0.0&lt;/Version&gt;&lt;/ShapeLink&gt;"/>
</p:tagLst>
</file>

<file path=ppt/tags/tag17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6:52.8958188+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X2ZpbGVfbmFtZSA9ICJ0cmFuc2Zvcm1hdGlvbnNcXHV0aWxzXFxmaWxlX25hbWVfYmxhbmsudHh0Ig0KdHIuc29ydF9jb2x1bW5zKGZpbGVfbmFtZSA9IF9maWxlX25hbWUpDQpNYXRyaXguTGFiZWwgPSAidHIuc29ydF9jb2x1bW5zKGZpbGVfbmFtZSA9IF9maWxlbmFtZSlcbiI=&lt;/d2p1:Script&gt;&lt;/d2p1:PackagedScript&gt;&lt;/d2p1:Transformation&gt;&lt;/Query&gt;&lt;Version&gt;4.2.0.0&lt;/Version&gt;&lt;/ShapeLink&gt;"/>
</p:tagLst>
</file>

<file path=ppt/tags/tag17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4:52.6374969+01:00&lt;/d2p1:LastUpdated&gt;&lt;d2p1:Script&gt;aW1wb3J0IHRyYW5zZm9ybWF0aW9ucw0KdHIgPSB0cmFuc2Zvcm1hdGlvbnMuTWF0cml4TWFuaXB1bGF0b3IoTWF0cml4KQ0KTWF0cml4LkRlbGV0ZVJvdygxKQ0KDQpfY2xpZW50X25hbWUgPSAiVmVyeSBpbnRlcmVzdGVkICg1KSINCnRyLnNvcnRfY29sdW1ucyhjbGllbnRfbmFtZSA9IF9jbGllbnRfbmFtZSkNCg0KTWF0cml4LkxhYmVsID0gInRyLnNvcnRfY29sdW1ucyhjbGllbnRfbmFtZSA9IFZlcnkgaW50ZXJlc3RlZCAoNSkpXG4iICsgc3RyKHRyLmdldF9kYXRhX3ZhbHVlcygpKQ==&lt;/d2p1:Script&gt;&lt;/d2p1:PackagedScript&gt;&lt;/d2p1:Transformation&gt;&lt;/Query&gt;&lt;Version&gt;4.2.0.0&lt;/Version&gt;&lt;/ShapeLink&gt;"/>
</p:tagLst>
</file>

<file path=ppt/tags/tag17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7:11.1922927+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X2NsaWVudF9uYW1lID0gIlZlcnkgaW50ZXJlc3RlZCAoNSkiDQp0ci5zb3J0X2NvbHVtbnMoY2xpZW50X25hbWUgPSBfY2xpZW50X25hbWUpDQpNYXRyaXguTGFiZWwgPSAidHIuc29ydF9jb2x1bW5zKGNsaWVudF9uYW1lID0gVmVyeSBpbnRlcmVzdGVkICg1KSlcbiI=&lt;/d2p1:Script&gt;&lt;/d2p1:PackagedScript&gt;&lt;/d2p1:Transformation&gt;&lt;/Query&gt;&lt;Version&gt;4.2.0.0&lt;/Version&gt;&lt;/ShapeLink&gt;"/>
</p:tagLst>
</file>

<file path=ppt/tags/tag17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5:35.8212113+01:00&lt;/d2p1:LastUpdated&gt;&lt;d2p1:Script&gt;aW1wb3J0IHRyYW5zZm9ybWF0aW9ucw0KdHIgPSB0cmFuc2Zvcm1hdGlvbnMuTWF0cml4TWFuaXB1bGF0b3IoTWF0cml4KQ0KTWF0cml4LkRlbGV0ZVJvdygxKQ0KDQpfY2xpZW50X25hbWUgPSAiIg0KdHIuc29ydF9jb2x1bW5zKGNsaWVudF9uYW1lID0gX2NsaWVudF9uYW1lKQ0KDQpNYXRyaXguTGFiZWwgPSAidHIuc29ydF9jb2x1bW5zKGNsaWVudF9uYW1lID0gYmxhbmspXG4iICsgc3RyKHRyLmdldF9kYXRhX3ZhbHVlcygpKQ==&lt;/d2p1:Script&gt;&lt;/d2p1:PackagedScript&gt;&lt;/d2p1:Transformation&gt;&lt;/Query&gt;&lt;Version&gt;4.2.0.0&lt;/Version&gt;&lt;/ShapeLink&gt;"/>
</p:tagLst>
</file>

<file path=ppt/tags/tag17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7:28.6248428+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X2NsaWVudF9uYW1lID0gIiINCnRyLnNvcnRfY29sdW1ucyhjbGllbnRfbmFtZSA9IF9jbGllbnRfbmFtZSkNCk1hdHJpeC5MYWJlbCA9ICJ0ci5zb3J0X2NvbHVtbnMoY2xpZW50X25hbWUgPSAiIilcbiI=&lt;/d2p1:Script&gt;&lt;/d2p1:PackagedScript&gt;&lt;/d2p1:Transformation&gt;&lt;/Query&gt;&lt;Version&gt;4.2.0.0&lt;/Version&gt;&lt;/ShapeLink&gt;"/>
</p:tagLst>
</file>

<file path=ppt/tags/tag17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7:27.1017588+01:00&lt;/d2p1:LastUpdated&gt;&lt;d2p1:Script&gt;aW1wb3J0IHRyYW5zZm9ybWF0aW9ucw0KdHIgPSB0cmFuc2Zvcm1hdGlvbnMuTWF0cml4TWFuaXB1bGF0b3IoTWF0cml4KQ0KDQoNCl9maWxlX25hbWUgPSAidHJhbnNmb3JtYXRpb25zXFx1dGlsc1xcZmlsZV9uYW1lLnR4dCINCl9jbGllbnRfbmFtZSA9ICJTbGlnaHRseSBpbnRlcmVzdGVkICg0KSINCnRyLnNvcnRfY29sdW1ucyhieV9yb3cgPSAxLCB1c2luZ19jZWxsX3ZhbHVlID0gMCwgZGVzY2VuZGluZyA9IEZhbHNlLCBmaWxlX25hbWUgPSBfZmlsZV9uYW1lLCBjbGllbnRfbmFtZSA9IF9jbGllbnRfbmFtZSkNCg0KTWF0cml4LkRlbGV0ZVJvdygwKQ0KTWF0cml4LkxhYmVsID0gInRyLnNvcnRfY29sdW1ucyhieV9yb3cgPSAxLCB1c2luZ19jZWxsX3ZhbHVlID0gMCwgZGVzY2VuZGluZyA9IEZhbHNlLCBmaWxlX25hbWUgPSBfZmlsZV9uYW1lLCAgY2xpZW50X25hbWUgPSBTbGlnaHRseSBpbnRlcmVzdGVkICg0KSlcbiIrIHN0cih0ci5nZXRfZGF0YV92YWx1ZXMoKSk=&lt;/d2p1:Script&gt;&lt;/d2p1:PackagedScript&gt;&lt;/d2p1:Transformation&gt;&lt;/Query&gt;&lt;Version&gt;4.2.0.0&lt;/Version&gt;&lt;/ShapeLink&gt;"/>
</p:tagLst>
</file>

<file path=ppt/tags/tag1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3:51:06.9638992+00:00&lt;/d2p1:LastUpdated&gt;&lt;d2p1:Script&gt;aW1wb3J0IHRyYW5zZm9ybWF0aW9ucw0KdHIgPSB0cmFuc2Zvcm1hdGlvbnMuTWF0cml4TWFuaXB1bGF0b3IoTWF0cml4KQ0KdHIuZGVsX3NlcmllcygiVG9wIDIiKQ0KTWF0cml4LkxhYmVsID0gInRyLmRlbF9zZXJpZXMoJ1RvcCAyJykgYmFkIHBhcmFtZXRlciAtIG5vdCBhIGxpc3Q6XG4iICsgc3RyKHRyLmdldF9zZXJpZXNfbGFiZWxzKCkp&lt;/d2p1:Script&gt;&lt;/d2p1:PackagedScript&gt;&lt;/d2p1:Transformation&gt;&lt;/Query&gt;&lt;Version&gt;4.2.0.0&lt;/Version&gt;&lt;/ShapeLink&gt;"/>
</p:tagLst>
</file>

<file path=ppt/tags/tag18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55:20.3968662+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DQpfZmlsZV9uYW1lID0gInRyYW5zZm9ybWF0aW9uc1xcdXRpbHNcXGZpbGVuYW1lLnR4dCINCl9jbGllbnRfbmFtZSA9ICJTbGlnaHRseSBpbnRlcmVzdGVkICg0KSINCnRyLnNvcnRfY29sdW1ucyhieV9yb3cgPSAxLCB1c2luZ19jZWxsX3ZhbHVlID0gMCwgZGVzY2VuZGluZyA9IEZhbHNlLCBmaWxlX25hbWUgPSBfZmlsZV9uYW1lLCAgY2xpZW50X25hbWUgPSBfY2xpZW50X25hbWUpDQpNYXRyaXguTGFiZWwgPSAidHIuc29ydF9jb2x1bW5zKGJ5X3JvdyA9IDEsIHVzaW5nX2NlbGxfdmFsdWUgPSAwLCBkZXNjZW5kaW5nID0gRmFsc2UsIGZpbGVfbmFtZSA9IF9maWxlX25hbWUsICBjbGllbnRfbmFtZSA9IFNsaWdodGx5IGludGVyZXN0ZWQgKDQpKVxuIg==&lt;/d2p1:Script&gt;&lt;/d2p1:PackagedScript&gt;&lt;/d2p1:Transformation&gt;&lt;/Query&gt;&lt;Version&gt;4.2.0.0&lt;/Version&gt;&lt;/ShapeLink&gt;"/>
</p:tagLst>
</file>

<file path=ppt/tags/tag18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2]&lt;/d2p1:RowSelection&gt;&lt;d2p1:TableName&gt;Table17&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9-29T14:07:45.2465493+01:00&lt;/d2p1:LastUpdated&gt;&lt;d2p1:Script&gt;aW1wb3J0IHRyYW5zZm9ybWF0aW9ucw0KdHIgPSB0cmFuc2Zvcm1hdGlvbnMuTWF0cml4TWFuaXB1bGF0b3IoTWF0cml4KQ0KdHIuc29ydF9jb2x1bW5zKCkNCk1hdHJpeC5EZWxldGVSb3coMSkNCnRyLnNldF9jYXRlZ29yeV9mb3JtYXR0ZWRfbGFiZWxzKGxhYmVsX2Zvcm1hdD0iezAuVG9wTWVtYmVyLkdyb3VwLkxhYmVsfSAtIHswLlRvcE1lbWJlci5MYWJlbH0iKQ0KTWF0cml4LkxhYmVsID0gIlNvcnRpbmcgYmV0d2VlbiBkaWZmZXJlbnQgdGFibGVzLCBlZyBUb3AgMiBzdW1tYXJ5IFxuXG4iICsgInRyLnNvcnRfY29sdW1ucygpOiBcbiIgKyB0ci5nZXRfY2F0ZWdvcnlfYmFzZV9zdW1tYXJ5KCkNCg0K&lt;/d2p1:Script&gt;&lt;/d2p1:PackagedScript&gt;&lt;/d2p1:Transformation&gt;&lt;/Query&gt;&lt;Version&gt;4.2.0.0&lt;/Version&gt;&lt;/ShapeLink&gt;"/>
</p:tagLst>
</file>

<file path=ppt/tags/tag18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2]&lt;/d2p1:RowSelection&gt;&lt;d2p1:TableName&gt;Table17&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9-29T12:22:53.550582+01:00&lt;/d2p1:LastUpdated&gt;&lt;d2p1:Script&gt;aW1wb3J0IHRyYW5zZm9ybWF0aW9ucw0KdHIgPSB0cmFuc2Zvcm1hdGlvbnMuTWF0cml4TWFuaXB1bGF0b3IoTWF0cml4KQ0KdHIuc29ydF9jb2x1bW5zKCkNCg==&lt;/d2p1:Script&gt;&lt;/d2p1:PackagedScript&gt;&lt;/d2p1:Transformation&gt;&lt;/Query&gt;&lt;Version&gt;4.2.0.0&lt;/Version&gt;&lt;/ShapeLink&gt;"/>
</p:tagLst>
</file>

<file path=ppt/tags/tag18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3]&lt;/d2p1:RowSelection&gt;&lt;d2p1:TableName&gt;Table13&lt;/d2p1:TableName&gt;&lt;/d2p1:DataQueryItem&gt;&lt;d2p1:DataQueryItem&gt;&lt;d2p1:ColumnSelection&gt;/0&lt;/d2p1:ColumnSelection&gt;&lt;d2p1:ConnectionName&gt;Item0&lt;/d2p1:ConnectionName&gt;&lt;d2p1:DataQueryType&gt;SelectRowInGroup&lt;/d2p1:DataQueryType&gt;&lt;d2p1:RowSelection&gt;/0[3]&lt;/d2p1:RowSelection&gt;&lt;d2p1:TableName&gt;Table14&lt;/d2p1:TableName&gt;&lt;/d2p1:DataQueryItem&gt;&lt;d2p1:DataQueryItem&gt;&lt;d2p1:ColumnSelection&gt;/0&lt;/d2p1:ColumnSelection&gt;&lt;d2p1:ConnectionName&gt;Item0&lt;/d2p1:ConnectionName&gt;&lt;d2p1:DataQueryType&gt;SelectRowInGroup&lt;/d2p1:DataQueryType&gt;&lt;d2p1:RowSelection&gt;/0[3]&lt;/d2p1:RowSelection&gt;&lt;d2p1:TableName&gt;Table15&lt;/d2p1:TableName&gt;&lt;/d2p1:DataQueryItem&gt;&lt;d2p1:DataQueryItem&gt;&lt;d2p1:ColumnSelection&gt;/0&lt;/d2p1:ColumnSelection&gt;&lt;d2p1:ConnectionName&gt;Item0&lt;/d2p1:ConnectionName&gt;&lt;d2p1:DataQueryType&gt;SelectRowInGroup&lt;/d2p1:DataQueryType&gt;&lt;d2p1:RowSelection&gt;/0[3]&lt;/d2p1:RowSelection&gt;&lt;d2p1:TableName&gt;Table1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9-29T14:08:00.6224087+01:00&lt;/d2p1:LastUpdated&gt;&lt;d2p1:Script&gt;aW1wb3J0IHRyYW5zZm9ybWF0aW9ucw0KdHIgPSB0cmFuc2Zvcm1hdGlvbnMuTWF0cml4TWFuaXB1bGF0b3IoTWF0cml4KQ0KdHIuc29ydF9jb2x1bW5zKCkNCk1hdHJpeC5EZWxldGVSb3coMSkNCk1hdHJpeC5MYWJlbCA9ICJTb3J0aW5nIGJldHdlZW4gbXVsdGlwbGUgdGFibGVzLCB3aGVuIG1vcmUgdGhhbiBvbmUgY29sdW1uIHNlbGVjdGVkIHBlciBncm91cCBcblxuIiArICJ0ci5zb3J0X2NvbHVtbnMoKSwgd2l0aCBtZXJnZSBjb2x1bW5zIGVuYWJsZWQ6IFxuIiArIHRyLmdldF9zZXJpZXNfYmFzZV9zdW1tYXJ5KCkNCg0K&lt;/d2p1:Script&gt;&lt;/d2p1:PackagedScript&gt;&lt;/d2p1:Transformation&gt;&lt;/Query&gt;&lt;Version&gt;4.2.0.0&lt;/Version&gt;&lt;/ShapeLink&gt;"/>
</p:tagLst>
</file>

<file path=ppt/tags/tag18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3]&lt;/d2p1:RowSelection&gt;&lt;d2p1:TableName&gt;Table13&lt;/d2p1:TableName&gt;&lt;/d2p1:DataQueryItem&gt;&lt;d2p1:DataQueryItem&gt;&lt;d2p1:ColumnSelection&gt;/0&lt;/d2p1:ColumnSelection&gt;&lt;d2p1:ConnectionName&gt;Item0&lt;/d2p1:ConnectionName&gt;&lt;d2p1:DataQueryType&gt;SelectRowInGroup&lt;/d2p1:DataQueryType&gt;&lt;d2p1:RowSelection&gt;/0[3]&lt;/d2p1:RowSelection&gt;&lt;d2p1:TableName&gt;Table14&lt;/d2p1:TableName&gt;&lt;/d2p1:DataQueryItem&gt;&lt;d2p1:DataQueryItem&gt;&lt;d2p1:ColumnSelection&gt;/0&lt;/d2p1:ColumnSelection&gt;&lt;d2p1:ConnectionName&gt;Item0&lt;/d2p1:ConnectionName&gt;&lt;d2p1:DataQueryType&gt;SelectRowInGroup&lt;/d2p1:DataQueryType&gt;&lt;d2p1:RowSelection&gt;/0[3]&lt;/d2p1:RowSelection&gt;&lt;d2p1:TableName&gt;Table15&lt;/d2p1:TableName&gt;&lt;/d2p1:DataQueryItem&gt;&lt;d2p1:DataQueryItem&gt;&lt;d2p1:ColumnSelection&gt;/0&lt;/d2p1:ColumnSelection&gt;&lt;d2p1:ConnectionName&gt;Item0&lt;/d2p1:ConnectionName&gt;&lt;d2p1:DataQueryType&gt;SelectRowInGroup&lt;/d2p1:DataQueryType&gt;&lt;d2p1:RowSelection&gt;/0[3]&lt;/d2p1:RowSelection&gt;&lt;d2p1:TableName&gt;Table1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9-29T12:24:45.8866838+01:00&lt;/d2p1:LastUpdated&gt;&lt;d2p1:Script&gt;aW1wb3J0IHRyYW5zZm9ybWF0aW9ucw0KdHIgPSB0cmFuc2Zvcm1hdGlvbnMuTWF0cml4TWFuaXB1bGF0b3IoTWF0cml4KQ0KdHIuc29ydF9jb2x1bW5zKCkNCg==&lt;/d2p1:Script&gt;&lt;/d2p1:PackagedScript&gt;&lt;/d2p1:Transformation&gt;&lt;/Query&gt;&lt;Version&gt;4.2.0.0&lt;/Version&gt;&lt;/ShapeLink&gt;"/>
</p:tagLst>
</file>

<file path=ppt/tags/tag18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1]&lt;/d2p1:ColumnSelection&gt;&lt;d2p1:ConnectionName&gt;Item0&lt;/d2p1:ConnectionName&gt;&lt;d2p1:DataQueryType&gt;SelectColumn&lt;/d2p1:DataQueryType&gt;&lt;d2p1:RowSelection&gt;/&lt;/d2p1:RowSelection&gt;&lt;d2p1:TableName&gt;Table26&lt;/d2p1:TableName&gt;&lt;/d2p1:DataQueryItem&gt;&lt;d2p1:DataQueryItem&gt;&lt;d2p1:ColumnSelection&gt;/0[2]&lt;/d2p1:ColumnSelection&gt;&lt;d2p1:ConnectionName&gt;Item0&lt;/d2p1:ConnectionName&gt;&lt;d2p1:DataQueryType&gt;SelectColumn&lt;/d2p1:DataQueryType&gt;&lt;d2p1:RowSelection&gt;/&lt;/d2p1:RowSelection&gt;&lt;d2p1:TableName&gt;Table26&lt;/d2p1:TableName&gt;&lt;/d2p1:DataQueryItem&gt;&lt;/d2p1:Items&gt;&lt;d2p1:RowCombinationSettings&gt;&lt;d2p1:IgnoredTypes xmlns:d4p1=&quot;http://schemas.microsoft.com/2003/10/Serialization/Arrays&quot;&gt;&lt;d4p1:string&gt;Mean&lt;/d4p1:string&gt;&lt;d4p1:string&gt;Category&lt;/d4p1:string&gt;&lt;/d2p1:IgnoredTypes&gt;&lt;/d2p1:RowCombinationSettings&gt;&lt;d2p1:SwitchRowsAndColumns&gt;true&lt;/d2p1:SwitchRowsAndColumns&gt;&lt;d2p1:Transformation&gt;&lt;d2p1:PackagedScript&gt;&lt;d2p1:CreatedBy&gt;ccurson&lt;/d2p1:CreatedBy&gt;&lt;d2p1:LastUpdated&gt;2016-09-29T14:10:58.3661737+01:00&lt;/d2p1:LastUpdated&gt;&lt;d2p1:Script&gt;aW1wb3J0IHRyYW5zZm9ybWF0aW9ucw0KDQpjb2x0b2RlbCA9IGxpc3QoKQ0KZm9yIGNvbCBpbiBNYXRyaXhbMF06DQoJaWYgY29sLlRvcE1lbWJlci5MYWJlbCA9PSAiQm90dG9tIDIiOg0KCQljb2x0b2RlbC5hcHBlbmQoY29sLlRvcE1lbWJlci5EYXRhSW5kZXgpDQoNCmZvciBpdGVtIGluIHJldmVyc2VkKGNvbHRvZGVsKToNCglNYXRyaXguRGVsZXRlQ29sdW1uKGl0ZW0pDQoJDQppbXBvcnQgdHJhbnNmb3JtYXRpb25zDQp0ciA9IHRyYW5zZm9ybWF0aW9ucy5NYXRyaXhNYW5pcHVsYXRvcihNYXRyaXgpDQp0ci5zb3J0X2NvbHVtbnMoKQ0KTWF0cml4LkRlbGV0ZVJvdygxKQ0KdHIuc2V0X2NhdGVnb3J5X2Zvcm1hdHRlZF9sYWJlbHMobGFiZWxfZm9ybWF0PSJ7MC5Ub3BNZW1iZXIuR3JvdXAuTGFiZWx9IC0gezAuVG9wTWVtYmVyLkxhYmVsfSIpDQpNYXRyaXguTGFiZWwgPSAiU29ydGluZyBiZXR3ZWVuIGdyb3VwcyB3aXRoaW4gdGhlIHNhbWUgdGFibGUsIGVnIFRvcCAyIHN1bW1hcnkgXG5cbiIgKyAidHIuc29ydF9jb2x1bW5zKClcbiIgKyB0ci5nZXRfY2F0ZWdvcnlfYmFzZV9zdW1tYXJ5KCkNCg0K&lt;/d2p1:Script&gt;&lt;/d2p1:PackagedScript&gt;&lt;/d2p1:Transformation&gt;&lt;/Query&gt;&lt;Version&gt;4.2.0.0&lt;/Version&gt;&lt;/ShapeLink&gt;"/>
</p:tagLst>
</file>

<file path=ppt/tags/tag18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1]&lt;/d2p1:ColumnSelection&gt;&lt;d2p1:ConnectionName&gt;Item0&lt;/d2p1:ConnectionName&gt;&lt;d2p1:DataQueryType&gt;SelectColumn&lt;/d2p1:DataQueryType&gt;&lt;d2p1:RowSelection&gt;/&lt;/d2p1:RowSelection&gt;&lt;d2p1:TableName&gt;Table26&lt;/d2p1:TableName&gt;&lt;/d2p1:DataQueryItem&gt;&lt;d2p1:DataQueryItem&gt;&lt;d2p1:ColumnSelection&gt;/0[2]&lt;/d2p1:ColumnSelection&gt;&lt;d2p1:ConnectionName&gt;Item0&lt;/d2p1:ConnectionName&gt;&lt;d2p1:DataQueryType&gt;SelectColumn&lt;/d2p1:DataQueryType&gt;&lt;d2p1:RowSelection&gt;/&lt;/d2p1:RowSelection&gt;&lt;d2p1:TableName&gt;Table26&lt;/d2p1:TableName&gt;&lt;/d2p1:DataQueryItem&gt;&lt;/d2p1:Items&gt;&lt;d2p1:RowCombinationSettings&gt;&lt;d2p1:IgnoredTypes xmlns:d4p1=&quot;http://schemas.microsoft.com/2003/10/Serialization/Arrays&quot;&gt;&lt;d4p1:string&gt;Mean&lt;/d4p1:string&gt;&lt;d4p1:string&gt;Category&lt;/d4p1:string&gt;&lt;/d2p1:IgnoredTypes&gt;&lt;/d2p1:RowCombinationSettings&gt;&lt;d2p1:SwitchRowsAndColumns&gt;true&lt;/d2p1:SwitchRowsAndColumns&gt;&lt;d2p1:Transformation&gt;&lt;d2p1:PackagedScript&gt;&lt;d2p1:CreatedBy&gt;ccurson&lt;/d2p1:CreatedBy&gt;&lt;d2p1:LastUpdated&gt;2016-09-29T14:08:58.7027738+01:00&lt;/d2p1:LastUpdated&gt;&lt;d2p1:Script&gt;aW1wb3J0IHRyYW5zZm9ybWF0aW9ucw0KDQpjb2x0b2RlbCA9IGxpc3QoKQ0KZm9yIGNvbCBpbiBNYXRyaXhbMF06DQoJaWYgY29sLlRvcE1lbWJlci5MYWJlbCA9PSAiQm90dG9tIDIiOg0KCQljb2x0b2RlbC5hcHBlbmQoY29sLlRvcE1lbWJlci5EYXRhSW5kZXgpDQoNCmZvciBpdGVtIGluIHJldmVyc2VkKGNvbHRvZGVsKToNCglNYXRyaXguRGVsZXRlQ29sdW1uKGl0ZW0pDQoJDQp0ciA9IHRyYW5zZm9ybWF0aW9ucy5NYXRyaXhNYW5pcHVsYXRvcihNYXRyaXgpDQp0ci5zb3J0X2NvbHVtbnMoKQ0K&lt;/d2p1:Script&gt;&lt;/d2p1:PackagedScript&gt;&lt;/d2p1:Transformation&gt;&lt;/Query&gt;&lt;Version&gt;4.2.0.0&lt;/Version&gt;&lt;/ShapeLink&gt;"/>
</p:tagLst>
</file>

<file path=ppt/tags/tag18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11T11:20:20.1617607+00:00&lt;/d2p1:LastUpdated&gt;&lt;d2p1:Script&gt;aW1wb3J0IHRyYW5zZm9ybWF0aW9ucw0KdHIgPSB0cmFuc2Zvcm1hdGlvbnMuTWF0cml4TWFuaXB1bGF0b3IoTWF0cml4KQ0KDQogICAgICAgICAgICANCmNsb25lX21hdHJpeCA9IHRyLmNsb25lX21hdHJpeCgpDQoNCmRhdGFfdmFscyA9IFt2YWxbMF0uVmFsdWUgZm9yIHIgaW4gY2xvbmVfbWF0cml4IGZvciB2YWwgaW4gcl0NCg0KDQpNYXRyaXguTGFiZWwgPSAidHIuY2xvbmVfbWF0cml4KClcbiIgKyBzdHIoZGF0YV92YWxzKSArICJcbiIgKyBzdHIodHIuZ2V0X2RhdGFfdmFsdWVzKCkp&lt;/d2p1:Script&gt;&lt;/d2p1:PackagedScript&gt;&lt;/d2p1:Transformation&gt;&lt;/Query&gt;&lt;Version&gt;4.2.0.0&lt;/Version&gt;&lt;/ShapeLink&gt;"/>
</p:tagLst>
</file>

<file path=ppt/tags/tag18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3-10T16:28:50.0248923+00:00&lt;/d2p1:LastUpdated&gt;&lt;d2p1:Script&gt;aW1wb3J0IHRyYW5zZm9ybWF0aW9ucyBhcyB0cg0KdHIgPSB0ci5NYXRyaXhNYW5pcHVsYXRvcihNYXRyaXgpDQp0ci5tYWtlX3Nlcmllc19mcm9tX2dyaWRfc2xpY2VzKCkNCg0KDQpNYXRyaXguTGFiZWwgPSAibWFrZV9zZXJpZXNfZnJvbV9ncmlkX3NsaWNlcygpXG4iICsgc3RyKHRyLmdldF9zZXJpZXNfbGFiZWxzKCkp&lt;/d2p1:Script&gt;&lt;/d2p1:PackagedScript&gt;&lt;/d2p1:Transformation&gt;&lt;/Query&gt;&lt;Version&gt;4.2.0.0&lt;/Version&gt;&lt;/ShapeLink&gt;"/>
</p:tagLst>
</file>

<file path=ppt/tags/tag18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3-10T16:47:50.2876549+00:00&lt;/d2p1:LastUpdated&gt;&lt;d2p1:Script&gt;aW1wb3J0IHRyYW5zZm9ybWF0aW9ucyBhcyB0cg0KdHIgPSB0ci5NYXRyaXhNYW5pcHVsYXRvcihNYXRyaXgpDQp0ci5tYWtlX3Nlcmllc19mcm9tX2dyaWRfc2xpY2VzKCkNCg0KDQpNYXRyaXguTGFiZWwgPSAibWFrZV9zZXJpZXNfZnJvbV9ncmlkX3NsaWNlcygpXG4iICsgc3RyKHRyLmdldF9zZXJpZXNfbGFiZWxzKCkp&lt;/d2p1:Script&gt;&lt;/d2p1:PackagedScript&gt;&lt;/d2p1:Transformation&gt;&lt;/Query&gt;&lt;Version&gt;4.2.0.0&lt;/Version&gt;&lt;/ShapeLink&gt;"/>
</p:tagLst>
</file>

<file path=ppt/tags/tag1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3:57:53.8499646+00:00&lt;/d2p1:LastUpdated&gt;&lt;d2p1:Script&gt;aW1wb3J0IHRyYW5zZm9ybWF0aW9ucw0KdHIgPSB0cmFuc2Zvcm1hdGlvbnMuTWF0cml4TWFuaXB1bGF0b3IoTWF0cml4KQ0KdHIuZGVsX3NlcmllcyhbIlRvcCAyIiwiQm90dG9tIDIiXSkNCk1hdHJpeC5MYWJlbCA9ICJ0ci5kZWxfc2VyaWVzKFsnVG9wIDInLCdCb3R0b20gMiddKTpcbiIgKyBzdHIodHIuZ2V0X3Nlcmllc19sYWJlbHMoKSk=&lt;/d2p1:Script&gt;&lt;/d2p1:PackagedScript&gt;&lt;/d2p1:Transformation&gt;&lt;/Query&gt;&lt;Version&gt;4.2.0.0&lt;/Version&gt;&lt;/ShapeLink&gt;"/>
</p:tagLst>
</file>

<file path=ppt/tags/tag19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3-10T16:39:24.4960433+00:00&lt;/d2p1:LastUpdated&gt;&lt;d2p1:Script&gt;aW1wb3J0IHRyYW5zZm9ybWF0aW9ucyBhcyB0cg0KdHIgPSB0ci5NYXRyaXhNYW5pcHVsYXRvcihNYXRyaXgpDQoNCmZvciBjb2wgaW4gTWF0cml4WzBdOg0KCWNvbC5Ub3BNZW1iZXIuR3JvdXAuTGFiZWw9IE1hdHJpeC5TaWRlQXhpcy5Hcm91cHNbY29sLlRvcE1lbWJlci5Hcm91cC5Tb3J0SW5kZXhdLkxhYmVsCQ0KdHIubWVyZ2Vfc2VyaWVzX2J5X2xhYmVsKCkNCg0KTWF0cml4LkxhYmVsID0gIm1lcmdlX3Nlcmllc19ieV9sYWJlbCgpXG4iICsgc3RyKFtncnAuTGFiZWwgZm9yIGdycCBpbiBNYXRyaXguVG9wQXhpcy5Hcm91cHNdKQ==&lt;/d2p1:Script&gt;&lt;/d2p1:PackagedScript&gt;&lt;/d2p1:Transformation&gt;&lt;/Query&gt;&lt;Version&gt;4.2.0.0&lt;/Version&gt;&lt;/ShapeLink&gt;"/>
</p:tagLst>
</file>

<file path=ppt/tags/tag19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tru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3-10T16:47:40.6352067+00:00&lt;/d2p1:LastUpdated&gt;&lt;d2p1:Script&gt;aW1wb3J0IHRyYW5zZm9ybWF0aW9ucyBhcyB0cg0KdHIgPSB0ci5NYXRyaXhNYW5pcHVsYXRvcihNYXRyaXgpDQoNCmZvciBjb2wgaW4gTWF0cml4WzBdOg0KCWNvbC5Ub3BNZW1iZXIuR3JvdXAuTGFiZWw9IE1hdHJpeC5TaWRlQXhpcy5Hcm91cHNbY29sLlRvcE1lbWJlci5Hcm91cC5Tb3J0SW5kZXhdLkxhYmVsCQ0KdHIubWVyZ2Vfc2VyaWVzX2J5X2xhYmVsKCkNCg0KTWF0cml4LkxhYmVsID0gIm1lcmdlX3Nlcmllc19ieV9sYWJlbCgpXG4iICsgc3RyKFtncnAuTGFiZWwgZm9yIGdycCBpbiBNYXRyaXguVG9wQXhpcy5Hcm91cHNdKQ==&lt;/d2p1:Script&gt;&lt;/d2p1:PackagedScript&gt;&lt;/d2p1:Transformation&gt;&lt;/Query&gt;&lt;Version&gt;4.2.0.0&lt;/Version&gt;&lt;/ShapeLink&gt;"/>
</p:tagLst>
</file>

<file path=ppt/tags/tag19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3-10T16:47:01.877859+00:00&lt;/d2p1:LastUpdated&gt;&lt;d2p1:Script&gt;aW1wb3J0IHRyYW5zZm9ybWF0aW9ucyBhcyB0cg0KdHIgPSB0ci5NYXRyaXhNYW5pcHVsYXRvcihNYXRyaXgpDQoNCmZvciByIGluIE1hdHJpeDoNCglyLk1lbWJlci5Hcm91cC5MYWJlbD0gTWF0cml4LlRvcEF4aXMuR3JvdXBzW3IuTWVtYmVyLkdyb3VwLlNvcnRJbmRleF0uTGFiZWwJDQp0ci5tZXJnZV9jYXRlZ29yaWVzX2J5X2xhYmVsKCkNCg0KTWF0cml4LkxhYmVsID0gIm1lcmdlX2NhdGVnb3JpZXNfYnlfbGFiZWwoKVxuIiArIHN0cihbZ3JwLkxhYmVsIGZvciBncnAgaW4gTWF0cml4LlNpZGVBeGlzLkdyb3Vwc10p&lt;/d2p1:Script&gt;&lt;/d2p1:PackagedScript&gt;&lt;/d2p1:Transformation&gt;&lt;/Query&gt;&lt;Version&gt;4.2.0.0&lt;/Version&gt;&lt;/ShapeLink&gt;"/>
</p:tagLst>
</file>

<file path=ppt/tags/tag19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tru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3-10T16:47:25.8522505+00:00&lt;/d2p1:LastUpdated&gt;&lt;d2p1:Script&gt;aW1wb3J0IHRyYW5zZm9ybWF0aW9ucyBhcyB0cg0KdHIgPSB0ci5NYXRyaXhNYW5pcHVsYXRvcihNYXRyaXgpDQoNCmZvciByIGluIE1hdHJpeDoNCglyLk1lbWJlci5Hcm91cC5MYWJlbD0gTWF0cml4LlRvcEF4aXMuR3JvdXBzW3IuTWVtYmVyLkdyb3VwLlNvcnRJbmRleF0uTGFiZWwJDQp0ci5tZXJnZV9jYXRlZ29yaWVzX2J5X2xhYmVsKCkNCg0KTWF0cml4LkxhYmVsID0gIm1lcmdlX2NhdGVnb3JpZXNfYnlfbGFiZWwoKVxuIiArIHN0cihbZ3JwLkxhYmVsIGZvciBncnAgaW4gTWF0cml4LlNpZGVBeGlzLkdyb3Vwc10p&lt;/d2p1:Script&gt;&lt;/d2p1:PackagedScript&gt;&lt;/d2p1:Transformation&gt;&lt;/Query&gt;&lt;Version&gt;4.2.0.0&lt;/Version&gt;&lt;/ShapeLink&gt;"/>
</p:tagLst>
</file>

<file path=ppt/tags/tag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56:49.6481659+00:00&lt;/d2p1:LastUpdated&gt;&lt;d2p1:Script&gt;aW1wb3J0IHRyYW5zZm9ybWF0aW9ucw0KdHIgPSB0cmFuc2Zvcm1hdGlvbnMuTWF0cml4TWFuaXB1bGF0b3IoTWF0cml4KQ0KTWF0cml4LkxhYmVsID0gInRyLmdldF9zZXJpZXNfbGFiZWxzKCkgOlxuIiArIHN0cih0ci5nZXRfc2VyaWVzX2xhYmVscygpKQ==&lt;/d2p1:Script&gt;&lt;/d2p1:PackagedScript&gt;&lt;/d2p1:Transformation&gt;&lt;/Query&gt;&lt;Version&gt;4.2.0.0&lt;/Version&gt;&lt;/ShapeLink&gt;"/>
</p:tagLst>
</file>

<file path=ppt/tags/tag2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3:58:13.8039801+00:00&lt;/d2p1:LastUpdated&gt;&lt;d2p1:Script&gt;aW1wb3J0IHRyYW5zZm9ybWF0aW9ucw0KdHIgPSB0cmFuc2Zvcm1hdGlvbnMuTWF0cml4TWFuaXB1bGF0b3IoTWF0cml4KQ0KdHIuZGVsX3NlcmllcyhbIlRvcCAyWCIsIkJvdHRvbSAyIl0pDQpNYXRyaXguTGFiZWwgPSAidHIuZGVsX3NlcmllcyhbJ1RvcCAyWCcsJ0JvdHRvbSAyJ10pOlxuIiArIHN0cih0ci5nZXRfc2VyaWVzX2xhYmVscygpKQ==&lt;/d2p1:Script&gt;&lt;/d2p1:PackagedScript&gt;&lt;/d2p1:Transformation&gt;&lt;/Query&gt;&lt;Version&gt;4.2.0.0&lt;/Version&gt;&lt;/ShapeLink&gt;"/>
</p:tagLst>
</file>

<file path=ppt/tags/tag2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RowInGroup&lt;/d2p1:DataQueryType&gt;&lt;d2p1:RowSelection&gt;/0[1]&lt;/d2p1:RowSelection&gt;&lt;d2p1:TableName&gt;Table26&lt;/d2p1:TableName&gt;&lt;/d2p1:DataQueryItem&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0[3]&lt;/d2p1:RowSelection&gt;&lt;d2p1:TableName&gt;Table26&lt;/d2p1:TableName&gt;&lt;/d2p1:DataQueryItem&gt;&lt;/d2p1:Items&gt;&lt;d2p1:RowCombinationSettings /&gt;&lt;d2p1:Transformation&gt;&lt;d2p1:PackagedScript&gt;&lt;d2p1:CreatedBy&gt;ccurson&lt;/d2p1:CreatedBy&gt;&lt;d2p1:LastUpdated&gt;2016-08-12T11:55:26.1800069+01:00&lt;/d2p1:LastUpdated&gt;&lt;d2p1:Script&gt;aW1wb3J0IHRyYW5zZm9ybWF0aW9ucw0KdHIgPSB0cmFuc2Zvcm1hdGlvbnMuTWF0cml4TWFuaXB1bGF0b3IoTWF0cml4KQ0KdHIuZGVsX3NlcmllcygpDQpNYXRyaXguTGFiZWwgPSAidHIuZGVsX3NlcmllcygpIGJhZCBwYXJhbWV0ZXIgLWJsYW5rOiBcbiIgKyBzdHIodHIuZ2V0X3Nlcmllc19sYWJlbHMoKSkNCg0KdHIuZGVsX3NlcmllcyhbXSkNCk1hdHJpeC5MYWJlbCArPSAiXG4gYW5kIHRyLmRlbF9zZXJpZXMoW10pIGJhZCBwYXJhbWV0ZXIgLWJsYW5rIGxpc3Q6IFxuIiArIHN0cih0ci5nZXRfc2VyaWVzX2xhYmVscygpKQ==&lt;/d2p1:Script&gt;&lt;/d2p1:PackagedScript&gt;&lt;/d2p1:Transformation&gt;&lt;/Query&gt;&lt;Version&gt;4.2.0.0&lt;/Version&gt;&lt;/ShapeLink&gt;"/>
</p:tagLst>
</file>

<file path=ppt/tags/tag2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0[0]&lt;/d2p1:RowSelection&gt;&lt;d2p1:TableName&gt;Table26&lt;/d2p1:TableName&gt;&lt;/d2p1:DataQueryItem&gt;&lt;d2p1:DataQueryItem&gt;&lt;d2p1:ColumnSelection&gt;/0&lt;/d2p1:ColumnSelection&gt;&lt;d2p1:ConnectionName&gt;Item0&lt;/d2p1:ConnectionName&gt;&lt;d2p1:DataQueryType&gt;SelectRowInGroup&lt;/d2p1:DataQueryType&gt;&lt;d2p1:RowSelection&gt;/0[1]&lt;/d2p1:RowSelection&gt;&lt;d2p1:TableName&gt;Table26&lt;/d2p1:TableName&gt;&lt;/d2p1:DataQueryItem&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0[3]&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8-12T11:54:23.9513305+01:00&lt;/d2p1:LastUpdated&gt;&lt;d2p1:Script&gt;aW1wb3J0IHRyYW5zZm9ybWF0aW9ucw0KdHIgPSB0cmFuc2Zvcm1hdGlvbnMuTWF0cml4TWFuaXB1bGF0b3IoTWF0cml4KQ0KTWF0cml4WzFdLk1lbWJlci5MYWJlbCA9ICJUb3RhbCINCk1hdHJpeC5MYWJlbCA9ICJ0ci5kZWxfYmFzZV9zZXJpZXMoJ1RvdGFsJywnQmFzZSddKSA6XG4iICsgIkJlZm9yZTogIiArIHN0cih0ci5nZXRfc2VyaWVzX2xhYmVscygpKQ0KdHIuZGVsX2Jhc2Vfc2VyaWVzKFsiVG90YWwiLCJCYXNlIl0pDQpNYXRyaXguTGFiZWwgKz0gIlxuIiArICAiQWZ0ZXI6ICIgKyBzdHIodHIuZ2V0X3Nlcmllc19sYWJlbHMoKSk=&lt;/d2p1:Script&gt;&lt;/d2p1:PackagedScript&gt;&lt;/d2p1:Transformation&gt;&lt;/Query&gt;&lt;Version&gt;4.2.0.0&lt;/Version&gt;&lt;/ShapeLink&gt;"/>
</p:tagLst>
</file>

<file path=ppt/tags/tag2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07:43.8520773+00:00&lt;/d2p1:LastUpdated&gt;&lt;d2p1:Script&gt;aW1wb3J0IHRyYW5zZm9ybWF0aW9ucw0KdHIgPSB0cmFuc2Zvcm1hdGlvbnMuTWF0cml4TWFuaXB1bGF0b3IoTWF0cml4KQ0KdHIuZGVsX3NlcmllcyhbMSwyXSkNCk1hdHJpeC5MYWJlbCA9ICJ0ci5kZWxfc2VyaWVzKFsxLDJdKSBieSBpbmRleDpcbiAiICsgc3RyKHRyLmdldF9zZXJpZXNfbGFiZWxzKCkp&lt;/d2p1:Script&gt;&lt;/d2p1:PackagedScript&gt;&lt;/d2p1:Transformation&gt;&lt;/Query&gt;&lt;Version&gt;4.2.0.0&lt;/Version&gt;&lt;/ShapeLink&gt;"/>
</p:tagLst>
</file>

<file path=ppt/tags/tag2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0:28.7765902+00:00&lt;/d2p1:LastUpdated&gt;&lt;d2p1:Script&gt;aW1wb3J0IHRyYW5zZm9ybWF0aW9ucw0KdHIgPSB0cmFuc2Zvcm1hdGlvbnMuTWF0cml4TWFuaXB1bGF0b3IoTWF0cml4KQ0KdHIuZGVsX3NlcmllcyhbImEiLCJiIiwzXSkNCk1hdHJpeC5MYWJlbCA9ICJ0ci5kZWxfc2VyaWVzKFsnYScsJ2InLDNdKSAtIG1peGVkIHZhbHVlczpcbiAiICsgc3RyKHRyLmdldF9zZXJpZXNfbGFiZWxzKCkp&lt;/d2p1:Script&gt;&lt;/d2p1:PackagedScript&gt;&lt;/d2p1:Transformation&gt;&lt;/Query&gt;&lt;Version&gt;4.2.0.0&lt;/Version&gt;&lt;/ShapeLink&gt;"/>
</p:tagLst>
</file>

<file path=ppt/tags/tag2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0:37.903764+00:00&lt;/d2p1:LastUpdated&gt;&lt;d2p1:Script&gt;aW1wb3J0IHRyYW5zZm9ybWF0aW9ucw0KdHIgPSB0cmFuc2Zvcm1hdGlvbnMuTWF0cml4TWFuaXB1bGF0b3IoTWF0cml4KQ0KdHIuZGVsX3NlcmllcyhbIlN0cm9uZ2x5IEFncmVlIiwxLDJdKQ0KTWF0cml4LkxhYmVsID0gInRyLmRlbF9zZXJpZXMoWydTdHJvbmdseSBBZ3JlZScsIDEsIDJdKSAtIG1peGVkIHZhbHVlczpcbiAiICsgc3RyKHRyLmdldF9zZXJpZXNfbGFiZWxzKCkp&lt;/d2p1:Script&gt;&lt;/d2p1:PackagedScript&gt;&lt;/d2p1:Transformation&gt;&lt;/Query&gt;&lt;Version&gt;4.2.0.0&lt;/Version&gt;&lt;/ShapeLink&gt;"/>
</p:tagLst>
</file>

<file path=ppt/tags/tag2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1:45.2649573+00:00&lt;/d2p1:LastUpdated&gt;&lt;d2p1:Script&gt;aW1wb3J0IHRyYW5zZm9ybWF0aW9ucw0KdHIgPSB0cmFuc2Zvcm1hdGlvbnMuTWF0cml4TWFuaXB1bGF0b3IoTWF0cml4KQ0KdHIuZGVsX3NlcmllcyhbLTEsMzBdKQ0KTWF0cml4LkxhYmVsID0gInRyLmRlbF9zZXJpZXMoWy0xLDMwXSkgLSBiYWQgaW5kZXg6XG4gIiArIHN0cih0ci5nZXRfc2VyaWVzX2xhYmVscygpKQ==&lt;/d2p1:Script&gt;&lt;/d2p1:PackagedScript&gt;&lt;/d2p1:Transformation&gt;&lt;/Query&gt;&lt;Version&gt;4.2.0.0&lt;/Version&gt;&lt;/ShapeLink&gt;"/>
</p:tagLst>
</file>

<file path=ppt/tags/tag2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3:07.730359+00:00&lt;/d2p1:LastUpdated&gt;&lt;d2p1:Script&gt;aW1wb3J0IHRyYW5zZm9ybWF0aW9ucw0KdHIgPSB0cmFuc2Zvcm1hdGlvbnMuTWF0cml4TWFuaXB1bGF0b3IoTWF0cml4KQ0KdHIuc2VsZWN0X3NlcmllcyhbIlRvcCAyIl0pDQpNYXRyaXguTGFiZWwgPSAidHIuc2VsZWN0X3NlcmllcyhbJ1RvcCAyJ10pIDpcbiIgKyBzdHIodHIuZ2V0X3Nlcmllc19sYWJlbHMoKSk=&lt;/d2p1:Script&gt;&lt;/d2p1:PackagedScript&gt;&lt;/d2p1:Transformation&gt;&lt;/Query&gt;&lt;Version&gt;4.2.0.0&lt;/Version&gt;&lt;/ShapeLink&gt;"/>
</p:tagLst>
</file>

<file path=ppt/tags/tag2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3:37.9472854+00:00&lt;/d2p1:LastUpdated&gt;&lt;d2p1:Script&gt;aW1wb3J0IHRyYW5zZm9ybWF0aW9ucw0KdHIgPSB0cmFuc2Zvcm1hdGlvbnMuTWF0cml4TWFuaXB1bGF0b3IoTWF0cml4KQ0KdHIuc2VsZWN0X3NlcmllcygiVG9wIDIiKQ0KTWF0cml4LkxhYmVsID0gInRyLnNlbGVjdF9zZXJpZXMoJ1RvcCAyJykgYmFkIHBhcmFtZXRlciAtIG5vdCBhIGxpc3Q6XG4iICsgc3RyKHRyLmdldF9zZXJpZXNfbGFiZWxzKCkp&lt;/d2p1:Script&gt;&lt;/d2p1:PackagedScript&gt;&lt;/d2p1:Transformation&gt;&lt;/Query&gt;&lt;Version&gt;4.2.0.0&lt;/Version&gt;&lt;/ShapeLink&gt;"/>
</p:tagLst>
</file>

<file path=ppt/tags/tag2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3:46.4840396+00:00&lt;/d2p1:LastUpdated&gt;&lt;d2p1:Script&gt;aW1wb3J0IHRyYW5zZm9ybWF0aW9ucw0KdHIgPSB0cmFuc2Zvcm1hdGlvbnMuTWF0cml4TWFuaXB1bGF0b3IoTWF0cml4KQ0KdHIuc2VsZWN0X3NlcmllcyhbIlRvcCAyIiwiQm90dG9tIDIiXSkNCk1hdHJpeC5MYWJlbCA9ICJ0ci5zZWxlY3Rfc2VyaWVzKFsnVG9wIDInLCdCb3R0b20gMiddKTpcbiIgKyBzdHIodHIuZ2V0X3Nlcmllc19sYWJlbHMoKSk=&lt;/d2p1:Script&gt;&lt;/d2p1:PackagedScript&gt;&lt;/d2p1:Transformation&gt;&lt;/Query&gt;&lt;Version&gt;4.2.0.0&lt;/Version&gt;&lt;/ShapeLink&gt;"/>
</p:tagLst>
</file>

<file path=ppt/tags/tag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56:56.1641924+00:00&lt;/d2p1:LastUpdated&gt;&lt;d2p1:Script&gt;aW1wb3J0IHRyYW5zZm9ybWF0aW9ucw0KdHIgPSB0cmFuc2Zvcm1hdGlvbnMuTWF0cml4TWFuaXB1bGF0b3IoTWF0cml4KQ0KTWF0cml4LkxhYmVsID0gInRyLmdldF9zZXJpZXNfYmFzZV9zdW1tYXJ5KCkgOlxuIiArIHN0cih0ci5nZXRfc2VyaWVzX2Jhc2Vfc3VtbWFyeSgpKQ==&lt;/d2p1:Script&gt;&lt;/d2p1:PackagedScript&gt;&lt;/d2p1:Transformation&gt;&lt;/Query&gt;&lt;Version&gt;4.2.0.0&lt;/Version&gt;&lt;/ShapeLink&gt;"/>
</p:tagLst>
</file>

<file path=ppt/tags/tag3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3:54.611324+00:00&lt;/d2p1:LastUpdated&gt;&lt;d2p1:Script&gt;aW1wb3J0IHRyYW5zZm9ybWF0aW9ucw0KdHIgPSB0cmFuc2Zvcm1hdGlvbnMuTWF0cml4TWFuaXB1bGF0b3IoTWF0cml4KQ0KdHIuc2VsZWN0X3NlcmllcyhbIlRvcCAyWCIsIkJvdHRvbSAyIl0pDQpNYXRyaXguTGFiZWwgPSAidHIuc2VsZWN0X3NlcmllcyhbJ1RvcCAyWCcsJ0JvdHRvbSAyJ10pOlxuIiArIHN0cih0ci5nZXRfc2VyaWVzX2xhYmVscygpKQ==&lt;/d2p1:Script&gt;&lt;/d2p1:PackagedScript&gt;&lt;/d2p1:Transformation&gt;&lt;/Query&gt;&lt;Version&gt;4.2.0.0&lt;/Version&gt;&lt;/ShapeLink&gt;"/>
</p:tagLst>
</file>

<file path=ppt/tags/tag3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8:05.5910332+00:00&lt;/d2p1:LastUpdated&gt;&lt;d2p1:Script&gt;aW1wb3J0IHRyYW5zZm9ybWF0aW9ucw0KdHIgPSB0cmFuc2Zvcm1hdGlvbnMuTWF0cml4TWFuaXB1bGF0b3IoTWF0cml4KQ0KdHIuc2VsZWN0X3NlcmllcygpDQpNYXRyaXguTGFiZWwgPSAidHIuc2VsZWN0X3NlcmllcygpIGJhZCBwYXJhbWV0ZXIgLWJsYW5rOiBcbiIgKyBzdHIodHIuZ2V0X3Nlcmllc19sYWJlbHMoKSkNCg0KdHIuc2VsZWN0X3NlcmllcyhbXSkNCk1hdHJpeC5MYWJlbCArPSAiXG4gYW5kIHRyLnNlbGVjdF9zZXJpZXMoW10pIGJhZCBwYXJhbWV0ZXIgLWJsYW5rIGxpc3Q6IFxuIiArIHN0cih0ci5nZXRfc2VyaWVzX2xhYmVscygpKQ==&lt;/d2p1:Script&gt;&lt;/d2p1:PackagedScript&gt;&lt;/d2p1:Transformation&gt;&lt;/Query&gt;&lt;Version&gt;4.2.0.0&lt;/Version&gt;&lt;/ShapeLink&gt;"/>
</p:tagLst>
</file>

<file path=ppt/tags/tag3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4:08.2481007+00:00&lt;/d2p1:LastUpdated&gt;&lt;d2p1:Script&gt;aW1wb3J0IHRyYW5zZm9ybWF0aW9ucw0KdHIgPSB0cmFuc2Zvcm1hdGlvbnMuTWF0cml4TWFuaXB1bGF0b3IoTWF0cml4KQ0KdHIuc2VsZWN0X3NlcmllcyhbMSwyXSkNCk1hdHJpeC5MYWJlbCA9ICJ0ci5zZWxlY3Rfc2VyaWVzKFsxLDJdKSBieSBpbmRleDpcbiAiICsgc3RyKHRyLmdldF9zZXJpZXNfbGFiZWxzKCkp&lt;/d2p1:Script&gt;&lt;/d2p1:PackagedScript&gt;&lt;/d2p1:Transformation&gt;&lt;/Query&gt;&lt;Version&gt;4.2.0.0&lt;/Version&gt;&lt;/ShapeLink&gt;"/>
</p:tagLst>
</file>

<file path=ppt/tags/tag3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4:16.5145066+00:00&lt;/d2p1:LastUpdated&gt;&lt;d2p1:Script&gt;aW1wb3J0IHRyYW5zZm9ybWF0aW9ucw0KdHIgPSB0cmFuc2Zvcm1hdGlvbnMuTWF0cml4TWFuaXB1bGF0b3IoTWF0cml4KQ0KdHIuc2VsZWN0X3NlcmllcyhbImEiLCJiIiwzXSkNCk1hdHJpeC5MYWJlbCA9ICJ0ci5zZWxlY3Rfc2VyaWVzKFsnYScsJ2InLDNdKSAtIG1peGVkIHZhbHVlczpcbiAiICsgc3RyKHRyLmdldF9zZXJpZXNfbGFiZWxzKCkp&lt;/d2p1:Script&gt;&lt;/d2p1:PackagedScript&gt;&lt;/d2p1:Transformation&gt;&lt;/Query&gt;&lt;Version&gt;4.2.0.0&lt;/Version&gt;&lt;/ShapeLink&gt;"/>
</p:tagLst>
</file>

<file path=ppt/tags/tag3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4:25.2487087+00:00&lt;/d2p1:LastUpdated&gt;&lt;d2p1:Script&gt;aW1wb3J0IHRyYW5zZm9ybWF0aW9ucw0KdHIgPSB0cmFuc2Zvcm1hdGlvbnMuTWF0cml4TWFuaXB1bGF0b3IoTWF0cml4KQ0KdHIuc2VsZWN0X3NlcmllcyhbIlN0cm9uZ2x5IEFncmVlIiwxLDJdKQ0KTWF0cml4LkxhYmVsID0gInRyLnNlbGVjdF9zZXJpZXMoWydTdHJvbmdseSBBZ3JlZScsIDEsIDJdKSAtIG1peGVkIHZhbHVlczpcbiAiICsgc3RyKHRyLmdldF9zZXJpZXNfbGFiZWxzKCkp&lt;/d2p1:Script&gt;&lt;/d2p1:PackagedScript&gt;&lt;/d2p1:Transformation&gt;&lt;/Query&gt;&lt;Version&gt;4.2.0.0&lt;/Version&gt;&lt;/ShapeLink&gt;"/>
</p:tagLst>
</file>

<file path=ppt/tags/tag3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4:33.5142405+00:00&lt;/d2p1:LastUpdated&gt;&lt;d2p1:Script&gt;aW1wb3J0IHRyYW5zZm9ybWF0aW9ucw0KdHIgPSB0cmFuc2Zvcm1hdGlvbnMuTWF0cml4TWFuaXB1bGF0b3IoTWF0cml4KQ0KdHIuc2VsZWN0X3NlcmllcyhbLTEsMzBdKQ0KTWF0cml4LkxhYmVsID0gInRyLnNlbGVjdF9zZXJpZXMoWy0xLDMwXSkgLSBiYWQgaW5kZXg6XG4gIiArIHN0cih0ci5nZXRfc2VyaWVzX2xhYmVscygpKQ==&lt;/d2p1:Script&gt;&lt;/d2p1:PackagedScript&gt;&lt;/d2p1:Transformation&gt;&lt;/Query&gt;&lt;Version&gt;4.2.0.0&lt;/Version&gt;&lt;/ShapeLink&gt;"/>
</p:tagLst>
</file>

<file path=ppt/tags/tag3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1[2]&lt;/d2p1:RowSelection&gt;&lt;d2p1:TableName&gt;Table26&lt;/d2p1:TableName&gt;&lt;/d2p1:DataQueryItem&gt;&lt;d2p1:DataQueryItem&gt;&lt;d2p1:ColumnSelection&gt;/0&lt;/d2p1:ColumnSelection&gt;&lt;d2p1:ConnectionName&gt;Item0&lt;/d2p1:ConnectionName&gt;&lt;d2p1:DataQueryType&gt;SelectRowInGroup&lt;/d2p1:DataQueryType&gt;&lt;d2p1:RowSelection&gt;/2[2]&lt;/d2p1:RowSelection&gt;&lt;d2p1:TableName&gt;Table26&lt;/d2p1:TableName&gt;&lt;/d2p1:DataQueryItem&gt;&lt;/d2p1:Items&gt;&lt;d2p1:RowCombinationSettings /&gt;&lt;d2p1:Transformation&gt;&lt;d2p1:PackagedScript&gt;&lt;d2p1:CreatedBy&gt;ccurson&lt;/d2p1:CreatedBy&gt;&lt;d2p1:LastUpdated&gt;2016-02-09T14:21:07.7785876+00:00&lt;/d2p1:LastUpdated&gt;&lt;d2p1:Script&gt;aW1wb3J0IHRyYW5zZm9ybWF0aW9ucw0KdHIgPSB0cmFuc2Zvcm1hdGlvbnMuTWF0cml4TWFuaXB1bGF0b3IoTWF0cml4KQ0KdHIuaW5zZXJ0X2dhcF9iZXR3ZWVuX3Nlcmllc19ncm91cHMoKQ0KTWF0cml4LkxhYmVsID0gInRyLmluc2VydF9nYXBfYmV0d2Vlbl9zZXJpZXNfZ3JvdXBzKCk6XG4gIiArIHN0cih0ci5nZXRfc2VyaWVzX2xhYmVscygpKQ==&lt;/d2p1:Script&gt;&lt;/d2p1:PackagedScript&gt;&lt;/d2p1:Transformation&gt;&lt;/Query&gt;&lt;Version&gt;4.2.0.0&lt;/Version&gt;&lt;/ShapeLink&gt;"/>
</p:tagLst>
</file>

<file path=ppt/tags/tag3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1[2]&lt;/d2p1:RowSelection&gt;&lt;d2p1:TableName&gt;Table26&lt;/d2p1:TableName&gt;&lt;/d2p1:DataQueryItem&gt;&lt;d2p1:DataQueryItem&gt;&lt;d2p1:ColumnSelection&gt;/0&lt;/d2p1:ColumnSelection&gt;&lt;d2p1:ConnectionName&gt;Item0&lt;/d2p1:ConnectionName&gt;&lt;d2p1:DataQueryType&gt;SelectRowInGroup&lt;/d2p1:DataQueryType&gt;&lt;d2p1:RowSelection&gt;/2[2]&lt;/d2p1:RowSelection&gt;&lt;d2p1:TableName&gt;Table26&lt;/d2p1:TableName&gt;&lt;/d2p1:DataQueryItem&gt;&lt;/d2p1:Items&gt;&lt;d2p1:RowCombinationSettings /&gt;&lt;d2p1:Transformation&gt;&lt;d2p1:PackagedScript&gt;&lt;d2p1:CreatedBy&gt;ccurson&lt;/d2p1:CreatedBy&gt;&lt;d2p1:LastUpdated&gt;2016-02-09T14:21:25.2020025+00:00&lt;/d2p1:LastUpdated&gt;&lt;d2p1:Script&gt;aW1wb3J0IHRyYW5zZm9ybWF0aW9ucw0KdHIgPSB0cmFuc2Zvcm1hdGlvbnMuTWF0cml4TWFuaXB1bGF0b3IoTWF0cml4KQ0KdHIuaW5zZXJ0X2dhcF9iZXR3ZWVuX3Nlcmllc19ncm91cHMoKQ0KTWF0cml4LkxhYmVsID0gInRyLmluc2VydF9nYXBfYmV0d2Vlbl9zZXJpZXNfZ3JvdXBzKCk6XG4gIiArIHN0cih0ci5nZXRfc2VyaWVzX2xhYmVscygpKQ==&lt;/d2p1:Script&gt;&lt;/d2p1:PackagedScript&gt;&lt;/d2p1:Transformation&gt;&lt;/Query&gt;&lt;Version&gt;4.2.0.0&lt;/Version&gt;&lt;/ShapeLink&gt;"/>
</p:tagLst>
</file>

<file path=ppt/tags/tag3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2[2]&lt;/d2p1:RowSelection&gt;&lt;d2p1:TableName&gt;Table26&lt;/d2p1:TableName&gt;&lt;/d2p1:DataQueryItem&gt;&lt;/d2p1:Items&gt;&lt;d2p1:RowCombinationSettings /&gt;&lt;d2p1:Transformation&gt;&lt;d2p1:PackagedScript&gt;&lt;d2p1:CreatedBy&gt;ccurson&lt;/d2p1:CreatedBy&gt;&lt;d2p1:LastUpdated&gt;2016-02-09T14:22:28.8167197+00:00&lt;/d2p1:LastUpdated&gt;&lt;d2p1:Script&gt;aW1wb3J0IHRyYW5zZm9ybWF0aW9ucw0KdHIgPSB0cmFuc2Zvcm1hdGlvbnMuTWF0cml4TWFuaXB1bGF0b3IoTWF0cml4KQ0KdHIuaW5zZXJ0X2dhcF9iZXR3ZWVuX3Nlcmllc19ncm91cHMoKQ0KTWF0cml4LkxhYmVsID0gInRyLmluc2VydF9nYXBfYmV0d2Vlbl9zZXJpZXNfZ3JvdXBzKCkgLSBvbmUgZ3JvdXA6XG4gIiArIHN0cih0ci5nZXRfc2VyaWVzX2xhYmVscygpKQ==&lt;/d2p1:Script&gt;&lt;/d2p1:PackagedScript&gt;&lt;/d2p1:Transformation&gt;&lt;/Query&gt;&lt;Version&gt;4.2.0.0&lt;/Version&gt;&lt;/ShapeLink&gt;"/>
</p:tagLst>
</file>

<file path=ppt/tags/tag3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0]&lt;/d2p1:ColumnSelection&gt;&lt;d2p1:ConnectionName&gt;Item0&lt;/d2p1:ConnectionName&gt;&lt;d2p1:DataQueryType&gt;SelectColumnInGroup&lt;/d2p1:DataQueryType&gt;&lt;d2p1:RowSelection&gt;/0&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8-12T12:15:46.4026584+01:00&lt;/d2p1:LastUpdated&gt;&lt;d2p1:Script&gt;aW1wb3J0IHRyYW5zZm9ybWF0aW9ucw0KdHIgPSB0cmFuc2Zvcm1hdGlvbnMuTWF0cml4TWFuaXB1bGF0b3IoTWF0cml4KQ0KdHIuaW5zZXJ0X3RvcE5faW50b19zZXJpZXMoNCkNCk1hdHJpeC5MYWJlbCA9ICJ0ci5pbnNlcnRfdG9wTl9pbnRvX3Nlcmllcyg0KTpcbiIgKyBNYXRyaXhbMF0uTWVtYmVyLkxhYmVsICsgIiAiICsgTWF0cml4WzBdWzBdWzBdLlZhbHVl&lt;/d2p1:Script&gt;&lt;/d2p1:PackagedScript&gt;&lt;/d2p1:Transformation&gt;&lt;/Query&gt;&lt;Version&gt;4.2.0.0&lt;/Version&gt;&lt;/ShapeLink&gt;"/>
</p:tagLst>
</file>

<file path=ppt/tags/tag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57:04.3680542+00:00&lt;/d2p1:LastUpdated&gt;&lt;d2p1:Script&gt;aW1wb3J0IHRyYW5zZm9ybWF0aW9ucw0KdHIgPSB0cmFuc2Zvcm1hdGlvbnMuTWF0cml4TWFuaXB1bGF0b3IoTWF0cml4KQ0KDQpmcm9tIGxhYmVscy5mb3JtYXRfbGFiZWxzIGltcG9ydCBGb3JtYXRTZXR0aW5ncw0Kc2V0dGluZ3MgPSBGb3JtYXRTZXR0aW5ncyhsYWJlbF9mb3JtYXQ9InswLlNpZGVNZW1iZXIuTGFiZWx9IChuID0gezBbMF0uVmFsdWV9KSIpDQogICAgICAgIA0KZm9yIHIgaW4gTWF0cml4Og0KCXIuTWVtYmVyLkxhYmVsID0gc2V0dGluZ3MubGFiZWxfZm9ybWF0KHJbMF0pIGlmIHJbMF0uQ291bnQgPiAwIGVsc2UgIiINCgkNCk1hdHJpeC5MYWJlbCA9ICJ0ci5nZXRfc2VyaWVzX2xhYmVscygpIHdpdGggdmFsdWVzIGZvcm1hdHRlZCB1c2luZyBsYWJlbHMgbW9kdWxlOlxuIiArIHN0cih0ci5nZXRfc2VyaWVzX2xhYmVscygpKQ==&lt;/d2p1:Script&gt;&lt;/d2p1:PackagedScript&gt;&lt;/d2p1:Transformation&gt;&lt;/Query&gt;&lt;Version&gt;4.2.0.0&lt;/Version&gt;&lt;/ShapeLink&gt;"/>
</p:tagLst>
</file>

<file path=ppt/tags/tag4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0]&lt;/d2p1:ColumnSelection&gt;&lt;d2p1:ConnectionName&gt;Item0&lt;/d2p1:ConnectionName&gt;&lt;d2p1:DataQueryType&gt;SelectColumnInGroup&lt;/d2p1:DataQueryType&gt;&lt;d2p1:RowSelection&gt;/0&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8-12T12:14:42.674003+01:00&lt;/d2p1:LastUpdated&gt;&lt;d2p1:Script&gt;aW1wb3J0IHRyYW5zZm9ybWF0aW9ucw0KdHIgPSB0cmFuc2Zvcm1hdGlvbnMuTWF0cml4TWFuaXB1bGF0b3IoTWF0cml4KQ0KdHIuaW5zZXJ0X3RvcE5faW50b19zZXJpZXMoNCkNCk1hdHJpeC5MYWJlbCA9ICJ0ci5pbnNlcnRfdG9wTl9pbnRvX3Nlcmllcyg0KTpcbiIgKyBNYXRyaXhbMF0uTWVtYmVyLkxhYmVs&lt;/d2p1:Script&gt;&lt;/d2p1:PackagedScript&gt;&lt;/d2p1:Transformation&gt;&lt;/Query&gt;&lt;Version&gt;4.2.0.0&lt;/Version&gt;&lt;/ShapeLink&gt;"/>
</p:tagLst>
</file>

<file path=ppt/tags/tag4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1&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3-10T13:39:57.3920553+00:00&lt;/d2p1:LastUpdated&gt;&lt;d2p1:Script&gt;aW1wb3J0IHRyYW5zZm9ybWF0aW9ucw0KdHIgPSB0cmFuc2Zvcm1hdGlvbnMuTWF0cml4TWFuaXB1bGF0b3IoTWF0cml4KQ0KdHIuaW5zZXJ0X3Nlcmllcyhyb3dfbnVtYmVyID0gNCwgbGFiZWwgPSAibXkgbmV3IHNlcmllcyIpDQpNYXRyaXguTGFiZWwgPSAidHIuaW5zZXJ0X3Nlcmllcyhyb3dfbnVtYmVyID0gNCwgbGFiZWwgPSAnbXkgbmV3IHNlcmllcycpOlxuIiArIE1hdHJpeFs0XS5NZW1iZXIuTGFiZWw=&lt;/d2p1:Script&gt;&lt;/d2p1:PackagedScript&gt;&lt;/d2p1:Transformation&gt;&lt;/Query&gt;&lt;Version&gt;4.2.0.0&lt;/Version&gt;&lt;/ShapeLink&gt;"/>
</p:tagLst>
</file>

<file path=ppt/tags/tag4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1&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3-10T13:39:47.9534869+00:00&lt;/d2p1:LastUpdated&gt;&lt;d2p1:Script&gt;aW1wb3J0IHRyYW5zZm9ybWF0aW9ucw0KdHIgPSB0cmFuc2Zvcm1hdGlvbnMuTWF0cml4TWFuaXB1bGF0b3IoTWF0cml4KQ0KdHIuaW5zZXJ0X3Nlcmllcyhyb3dfbnVtYmVyID0gNCwgbGFiZWwgPSAibXkgbmV3IHNlcmllcyIpDQpNYXRyaXguTGFiZWwgPSAidHIuaW5zZXJ0X3Nlcmllcyhyb3dfbnVtYmVyID0gNCwgbGFiZWwgPSAnbXkgbmV3IHNlcmllcycpOlxuIiArIE1hdHJpeFs0XS5NZW1iZXIuTGFiZWw=&lt;/d2p1:Script&gt;&lt;/d2p1:PackagedScript&gt;&lt;/d2p1:Transformation&gt;&lt;/Query&gt;&lt;Version&gt;4.2.0.0&lt;/Version&gt;&lt;/ShapeLink&gt;"/>
</p:tagLst>
</file>

<file path=ppt/tags/tag4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27:05.2651856+00:00&lt;/d2p1:LastUpdated&gt;&lt;d2p1:Script&gt;aW1wb3J0IHRyYW5zZm9ybWF0aW9ucw0KdHIgPSB0cmFuc2Zvcm1hdGlvbnMuTWF0cml4TWFuaXB1bGF0b3IoTWF0cml4KQ0KTWF0cml4LkxhYmVsID0gInRyLmdldF9jYXRlZ29yeV9sYWJlbHMoKSA6XG4iICsgc3RyKHRyLmdldF9jYXRlZ29yeV9sYWJlbHMoKSk=&lt;/d2p1:Script&gt;&lt;/d2p1:PackagedScript&gt;&lt;/d2p1:Transformation&gt;&lt;/Query&gt;&lt;Version&gt;4.2.0.0&lt;/Version&gt;&lt;/ShapeLink&gt;"/>
</p:tagLst>
</file>

<file path=ppt/tags/tag4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4:27:44.2960102+00:00&lt;/d2p1:LastUpdated&gt;&lt;d2p1:Script&gt;aW1wb3J0IHRyYW5zZm9ybWF0aW9ucw0KdHIgPSB0cmFuc2Zvcm1hdGlvbnMuTWF0cml4TWFuaXB1bGF0b3IoTWF0cml4KQ0KTWF0cml4LkxhYmVsID0gInRyLmdldF9jYXRlZ29yeV9iYXNlX3N1bW1hcnkoKSA6XG4iICsgc3RyKHRyLmdldF9jYXRlZ29yeV9iYXNlX3N1bW1hcnkoKSk=&lt;/d2p1:Script&gt;&lt;/d2p1:PackagedScript&gt;&lt;/d2p1:Transformation&gt;&lt;/Query&gt;&lt;Version&gt;4.2.0.0&lt;/Version&gt;&lt;/ShapeLink&gt;"/>
</p:tagLst>
</file>

<file path=ppt/tags/tag4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4:28:40.5765474+00:00&lt;/d2p1:LastUpdated&gt;&lt;d2p1:Script&gt;aW1wb3J0IHRyYW5zZm9ybWF0aW9ucw0KdHIgPSB0cmFuc2Zvcm1hdGlvbnMuTWF0cml4TWFuaXB1bGF0b3IoTWF0cml4KQ0KDQpmcm9tIGxhYmVscy5mb3JtYXRfbGFiZWxzIGltcG9ydCBGb3JtYXRTZXR0aW5ncw0Kc2V0dGluZ3MgPSBGb3JtYXRTZXR0aW5ncyhsYWJlbF9mb3JtYXQ9InswLlRvcE1lbWJlci5MYWJlbH0gKG4gPSB7MFswXS5WYWx1ZX0pIikNCiAgICAgICAgDQpmb3IgYyBpbiBNYXRyaXhbMF06DQoJYy5Ub3BNZW1iZXIuTGFiZWwgPSBzZXR0aW5ncy5sYWJlbF9mb3JtYXQoYykgaWYgYy5Db3VudCA+IDAgZWxzZSAiIg0KCQ0KTWF0cml4LkxhYmVsID0gInRyLmdldF9jYXRlZ29yeV9sYWJlbHMoKSB3aXRoIHZhbHVlcyBmb3JtYXR0ZWQgdXNpbmcgbGFiZWxzIG1vZHVsZTpcbiIgKyBzdHIodHIuZ2V0X2NhdGVnb3J5X2xhYmVscygpKQ==&lt;/d2p1:Script&gt;&lt;/d2p1:PackagedScript&gt;&lt;/d2p1:Transformation&gt;&lt;/Query&gt;&lt;Version&gt;4.2.0.0&lt;/Version&gt;&lt;/ShapeLink&gt;"/>
</p:tagLst>
</file>

<file path=ppt/tags/tag4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3-15T12:01:18.5027852+00:00&lt;/d2p1:LastUpdated&gt;&lt;d2p1:Script&gt;aW1wb3J0IHRyYW5zZm9ybWF0aW9ucw0KdHIgPSB0cmFuc2Zvcm1hdGlvbnMuTWF0cml4TWFuaXB1bGF0b3IoTWF0cml4KQ0KTWF0cml4LkxhYmVsID0gInRyLmdldF9jYXRlZ29yeV9ncm91cF9sYWJlbHMoKSA6XG4iICsgc3RyKHRyLmdldF9jYXRlZ29yeV9ncm91cF9sYWJlbHMoKSk=&lt;/d2p1:Script&gt;&lt;/d2p1:PackagedScript&gt;&lt;/d2p1:Transformation&gt;&lt;/Query&gt;&lt;Version&gt;4.2.0.0&lt;/Version&gt;&lt;/ShapeLink&gt;"/>
</p:tagLst>
</file>

<file path=ppt/tags/tag4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3-10T13:22:42.0298062+00:00&lt;/d2p1:LastUpdated&gt;&lt;d2p1:Script&gt;aW1wb3J0IHRyYW5zZm9ybWF0aW9ucw0KdHIgPSB0cmFuc2Zvcm1hdGlvbnMuTWF0cml4TWFuaXB1bGF0b3IoTWF0cml4KQ0KDQpmcm9tIGxhYmVscy5mb3JtYXRfbGFiZWxzIGltcG9ydCBGb3JtYXRTZXR0aW5ncw0Kc2V0dGluZ3MgPSBGb3JtYXRTZXR0aW5ncyhsYWJlbF9mb3JtYXQ9InswLlRvcE1lbWJlci5MYWJlbH0gKG4gPSB7MFswXS5WYWx1ZX0pIikNCmZvciBjIGluIE1hdHJpeFswXToNCgljLlRvcE1lbWJlci5MYWJlbCA9IHNldHRpbmdzLmxhYmVsX2Zvcm1hdChjKSBpZiBjLkNvdW50ID4gMCBlbHNlICIiDQoJDQpNYXRyaXguTGFiZWwgPSAidHIuZ2V0X2NhdGVnb3J5X2xhYmVscygpIHdpdGggbWFudWFsIGZvcm1hdHRpbmcgezAuVG9wTWVtYmVyLkxhYmVsfSAobiA9IHswWzBdLlZhbHVlfSkiDQp0ci5kZWxfYmFzZV9zZXJpZXMoKQ==&lt;/d2p1:Script&gt;&lt;/d2p1:PackagedScript&gt;&lt;/d2p1:Transformation&gt;&lt;/Query&gt;&lt;Version&gt;4.2.0.0&lt;/Version&gt;&lt;/ShapeLink&gt;"/>
</p:tagLst>
</file>

<file path=ppt/tags/tag4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Items&gt;&lt;d2p1:Row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2p1:IgnoredTypes&gt;&lt;d2p1:ShowHiddenMembers&gt;true&lt;/d2p1:ShowHiddenMembers&gt;&lt;/d2p1:RowCombinationSettings&gt;&lt;d2p1:Transformation&gt;&lt;d2p1:PackagedScript&gt;&lt;d2p1:CreatedBy&gt;ccurson&lt;/d2p1:CreatedBy&gt;&lt;d2p1:LastUpdated&gt;2016-03-10T13:21:40.7500264+00:00&lt;/d2p1:LastUpdated&gt;&lt;d2p1:Script&gt;aW1wb3J0IHRyYW5zZm9ybWF0aW9ucyBhcyB0cg0KeD10ci5NYXRyaXhNYW5pcHVsYXRvcihNYXRyaXgpDQp4LnNldF9jYXRlZ29yeV9iYXNlX3N1bW1hcnkoKQ0KTWF0cml4LkxhYmVsID0gInNldF9jYXRlZ29yeV9iYXNlX3N1bW1hcnkoKVxuIiArIE1hdHJpeC5Ub3BBeGlzLkRhdGFNZW1iZXJzWzBdLkxhYmVs&lt;/d2p1:Script&gt;&lt;/d2p1:PackagedScript&gt;&lt;/d2p1:Transformation&gt;&lt;/Query&gt;&lt;Version&gt;4.2.0.0&lt;/Version&gt;&lt;/ShapeLink&gt;"/>
</p:tagLst>
</file>

<file path=ppt/tags/tag4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Items&gt;&lt;d2p1:Row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2p1:IgnoredTypes&gt;&lt;d2p1:ShowHiddenMembers&gt;true&lt;/d2p1:ShowHiddenMembers&gt;&lt;/d2p1:RowCombinationSettings&gt;&lt;d2p1:Transformation&gt;&lt;d2p1:PackagedScript&gt;&lt;d2p1:CreatedBy&gt;ccurson&lt;/d2p1:CreatedBy&gt;&lt;d2p1:LastUpdated&gt;2016-03-10T13:21:08.9487318+00:00&lt;/d2p1:LastUpdated&gt;&lt;d2p1:Script&gt;aW1wb3J0IHRyYW5zZm9ybWF0aW9ucyBhcyB0cg0KeD10ci5NYXRyaXhNYW5pcHVsYXRvcihNYXRyaXgpDQp4LnNldF9jYXRlZ29yeV9iYXNlX3N1bW1hcnkoKQ0KTWF0cml4LkxhYmVsID0gInNldF9jYXRlZ29yeV9iYXNlX3N1bW1hcnkoKSI=&lt;/d2p1:Script&gt;&lt;/d2p1:PackagedScript&gt;&lt;/d2p1:Transformation&gt;&lt;/Query&gt;&lt;Version&gt;4.2.0.0&lt;/Version&gt;&lt;/ShapeLink&gt;"/>
</p:tagLst>
</file>

<file path=ppt/tags/tag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DataQueryItem&gt;&lt;d2p1:ColumnSelection&gt;/0&lt;/d2p1:ColumnSelection&gt;&lt;d2p1:ConnectionName&gt;Item0&lt;/d2p1:ConnectionName&gt;&lt;d2p1:DataQueryType&gt;SelectGroup&lt;/d2p1:DataQueryType&gt;&lt;d2p1:RowSelection&gt;/1&lt;/d2p1:RowSelection&gt;&lt;d2p1:TableName&gt;Table26&lt;/d2p1:TableName&gt;&lt;/d2p1:DataQueryItem&gt;&lt;/d2p1:Items&gt;&lt;d2p1:RowCombinationSettings /&gt;&lt;d2p1:Transformation&gt;&lt;d2p1:PackagedScript&gt;&lt;d2p1:CreatedBy&gt;ccurson&lt;/d2p1:CreatedBy&gt;&lt;d2p1:LastUpdated&gt;2016-03-15T11:37:05.8225731+00:00&lt;/d2p1:LastUpdated&gt;&lt;d2p1:Script&gt;aW1wb3J0IHRyYW5zZm9ybWF0aW9ucw0KdHIgPSB0cmFuc2Zvcm1hdGlvbnMuTWF0cml4TWFuaXB1bGF0b3IoTWF0cml4KQ0KTWF0cml4LkxhYmVsID0gInRyLmdldF9zZXJpZXNfZ3JvdXBfbGFiZWxzKCkgOlxuIiArIHN0cih0ci5nZXRfc2VyaWVzX2dyb3VwX2xhYmVscygpKQ==&lt;/d2p1:Script&gt;&lt;/d2p1:PackagedScript&gt;&lt;/d2p1:Transformation&gt;&lt;/Query&gt;&lt;Version&gt;4.2.0.0&lt;/Version&gt;&lt;/ShapeLink&gt;"/>
</p:tagLst>
</file>

<file path=ppt/tags/tag5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2:04:04.4055559+00:00&lt;/d2p1:LastUpdated&gt;&lt;d2p1:Script&gt;aW1wb3J0IHRyYW5zZm9ybWF0aW9ucyBhcyB0cg0KbXljbGFzcyA9IHRyLk1hdHJpeE1hbmlwdWxhdG9yKE1hdHJpeCkNCm15Y2xhc3Muc2V0X2NhdGVnb3J5X2Zvcm1hdHRlZF9sYWJlbHMoIGxhYmVsX2Zvcm1hdCA9ICJ7MC5Ub3BNZW1iZXIuR3JvdXAuTGFiZWx9IDo6IHswLlRvcE1lbWJlci5MYWJlbH0iKQ0KTWF0cml4LkxhYmVsID0gInNldF9jYXRlZ29yeV9mb3JtYXR0ZWRfbGFiZWxzKCBsYWJlbF9mb3JtYXQgPSAnezAuVG9wTWVtYmVyLkdyb3VwLkxhYmVsfSA6OiB7MC5Ub3BNZW1iZXIuTGFiZWx9JykgIiArICI6XG5cbiIgKyBNYXRyaXhbMF1bMF0uVG9wTWVtYmVyLkxhYmVs&lt;/d2p1:Script&gt;&lt;/d2p1:PackagedScript&gt;&lt;/d2p1:Transformation&gt;&lt;/Query&gt;&lt;Version&gt;4.2.0.0&lt;/Version&gt;&lt;/ShapeLink&gt;"/>
</p:tagLst>
</file>

<file path=ppt/tags/tag5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PowerPointTableFiller.TableFillerSettings&quot;&gt;&lt;AutoAddColumns&gt;true&lt;/AutoAddColumns&gt;&lt;AutoAddRows&gt;true&lt;/AutoAddRows&gt;&lt;AutoRemoveColumns&gt;true&lt;/AutoRemoveColumns&gt;&lt;AutoRemoveRows&gt;true&lt;/AutoRemoveRows&gt;&lt;ColumnHeadingDepth&gt;1&lt;/ColumnHeadingDepth&gt;&lt;RowHeadingDepth&gt;1&lt;/RowHeadingDepth&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2:00:25.0201775+00:00&lt;/d2p1:LastUpdated&gt;&lt;d2p1:Script&gt;aW1wb3J0IHRyYW5zZm9ybWF0aW9ucyBhcyB0cg0KbXljbGFzcyA9IHRyLk1hdHJpeE1hbmlwdWxhdG9yKE1hdHJpeCkNCm15Y2xhc3Muc2V0X2NhdGVnb3J5X2Zvcm1hdHRlZF9sYWJlbHMoIGxhYmVsX2Zvcm1hdCA9ICJ7MC5Ub3BNZW1iZXIuR3JvdXAuTGFiZWx9IDo6IHswLlRvcE1lbWJlci5MYWJlbH0iKQ0K&lt;/d2p1:Script&gt;&lt;/d2p1:PackagedScript&gt;&lt;/d2p1:Transformation&gt;&lt;/Query&gt;&lt;Version&gt;4.2.0.0&lt;/Version&gt;&lt;/ShapeLink&gt;"/>
</p:tagLst>
</file>

<file path=ppt/tags/tag5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SwitchRowsAndColumns&gt;true&lt;/d2p1:SwitchRowsAndColumns&gt;&lt;d2p1:Transformation&gt;&lt;d2p1:PackagedScript&gt;&lt;d2p1:CreatedBy&gt;ccurson&lt;/d2p1:CreatedBy&gt;&lt;d2p1:LastUpdated&gt;2016-03-15T12:01:58.8071593+00:00&lt;/d2p1:LastUpdated&gt;&lt;d2p1:Script&gt;aW1wb3J0IHRyYW5zZm9ybWF0aW9ucyBhcyB0cg0KbXljbGFzcyA9IHRyLk1hdHJpeE1hbmlwdWxhdG9yKE1hdHJpeCkNCm15Y2xhc3Muc2V0X2NhdGVnb3J5X2dyb3Vwc19mb3JtYXR0ZWRfbGFiZWxzKCBsYWJlbF9mb3JtYXQgPSAiezAuTGFiZWx9IDo6IHswLlNvcnRJbmRleH0iKQ0KTWF0cml4LkxhYmVsID0gInNldF9jYXRlZ29yeV9ncm91cHNfZm9ybWF0dGVkX2xhYmVscyggbGFiZWxfZm9ybWF0ID0gJ3swLkxhYmVsfSA6OiB7MC5Tb3J0SW5kZXh9JykgIiArICI6XG5cbiIgKyBNYXRyaXhbMF1bMF0uVG9wTWVtYmVyLkdyb3VwLkxhYmVs&lt;/d2p1:Script&gt;&lt;/d2p1:PackagedScript&gt;&lt;/d2p1:Transformation&gt;&lt;/Query&gt;&lt;Version&gt;4.2.0.0&lt;/Version&gt;&lt;/ShapeLink&gt;"/>
</p:tagLst>
</file>

<file path=ppt/tags/tag5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PowerPointTableFiller.TableFillerSettings&quot;&gt;&lt;AfterFillAction xmlns:d3p1=&quot;http://www.forgetdata.com/ReportingSuite&quot;&gt;&lt;d3p1:PackagedScript&gt;&lt;d3p1:CreatedBy&gt;ccurson&lt;/d3p1:CreatedBy&gt;&lt;d3p1:LastUpdated&gt;2016-03-15T12:11:00.1899828+00:00&lt;/d3p1:LastUpdated&gt;&lt;d3p1:Script&gt;DQpUYWJsZS5DZWxsKDEsMikuU2hhcGUuVGV4dEZyYW1lLlRleHRSYW5nZS5UZXh0ID0gTWF0cml4WzBdWzBdLlRvcE1lbWJlci5Hcm91cC5MYWJlbA0KVGFibGUuQ2VsbCgxLDMpLlNoYXBlLlRleHRGcmFtZS5UZXh0UmFuZ2UuVGV4dCA9IE1hdHJpeFswXVsxXS5Ub3BNZW1iZXIuR3JvdXAuTGFiZWw=&lt;/d3p1:Script&gt;&lt;/d3p1:PackagedScript&gt;&lt;/AfterFillAction&gt;&lt;AutoAddColumns&gt;true&lt;/AutoAddColumns&gt;&lt;AutoAddRows&gt;true&lt;/AutoAddRows&gt;&lt;AutoRemoveColumns&gt;true&lt;/AutoRemoveColumns&gt;&lt;AutoRemoveRows&gt;true&lt;/AutoRemoveRows&gt;&lt;ColumnHeadingDepth&gt;2&lt;/ColumnHeadingDepth&gt;&lt;RowHeadingDepth&gt;1&lt;/RowHeadingDepth&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1[2]&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SwitchRowsAndColumns&gt;true&lt;/d2p1:SwitchRowsAndColumns&gt;&lt;d2p1:Transformation&gt;&lt;d2p1:PackagedScript&gt;&lt;d2p1:CreatedBy&gt;ccurson&lt;/d2p1:CreatedBy&gt;&lt;d2p1:LastUpdated&gt;2016-03-15T12:11:00.1276065+00:00&lt;/d2p1:LastUpdated&gt;&lt;d2p1:Script&gt;aW1wb3J0IHRyYW5zZm9ybWF0aW9ucyBhcyB0cg0KbXljbGFzcyA9IHRyLk1hdHJpeE1hbmlwdWxhdG9yKE1hdHJpeCkNCm15Y2xhc3Muc2V0X2NhdGVnb3J5X2dyb3Vwc19mb3JtYXR0ZWRfbGFiZWxzKCBsYWJlbF9mb3JtYXQgPSAiezAuTGFiZWx9IDo6IHswLlNvcnRJbmRleH0iKQ0K&lt;/d2p1:Script&gt;&lt;/d2p1:PackagedScript&gt;&lt;/d2p1:Transformation&gt;&lt;/Query&gt;&lt;Version&gt;4.2.0.0&lt;/Version&gt;&lt;/ShapeLink&gt;"/>
</p:tagLst>
</file>

<file path=ppt/tags/tag5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4:30:26.4812604+00:00&lt;/d2p1:LastUpdated&gt;&lt;d2p1:Script&gt;aW1wb3J0IHRyYW5zZm9ybWF0aW9ucw0KdHIgPSB0cmFuc2Zvcm1hdGlvbnMuTWF0cml4TWFuaXB1bGF0b3IoTWF0cml4KQ0KTWF0cml4LkxhYmVsID0gInRyLmRlbF9iYXNlX2NhdGVnb3J5KCkgOlxuIiArICJCZWZvcmU6ICIgKyBzdHIodHIuZ2V0X2NhdGVnb3J5X2xhYmVscygpKQ0KdHIuZGVsX2Jhc2VfY2F0ZWdvcnkoKQ0KTWF0cml4LkxhYmVsICs9ICJcbiIgKyAgIkFmdGVyOiAiICsgc3RyKHRyLmdldF9jYXRlZ29yeV9sYWJlbHMoKSk=&lt;/d2p1:Script&gt;&lt;/d2p1:PackagedScript&gt;&lt;/d2p1:Transformation&gt;&lt;/Query&gt;&lt;Version&gt;4.2.0.0&lt;/Version&gt;&lt;/ShapeLink&gt;"/>
</p:tagLst>
</file>

<file path=ppt/tags/tag5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1:00.8619179+00:00&lt;/d2p1:LastUpdated&gt;&lt;d2p1:Script&gt;aW1wb3J0IHRyYW5zZm9ybWF0aW9ucw0KdHIgPSB0cmFuc2Zvcm1hdGlvbnMuTWF0cml4TWFuaXB1bGF0b3IoTWF0cml4KQ0KdHIuZGVsX2NhdGVnb3JpZXMoWyJNYWxlIl0pDQpNYXRyaXguTGFiZWwgPSAidHIuZGVsX2NhdGVnb3JpZXMoWydNYWxlJ10pIDpcbiIgKyBzdHIodHIuZ2V0X2NhdGVnb3J5X2xhYmVscygpKQ==&lt;/d2p1:Script&gt;&lt;/d2p1:PackagedScript&gt;&lt;/d2p1:Transformation&gt;&lt;/Query&gt;&lt;Version&gt;4.2.0.0&lt;/Version&gt;&lt;/ShapeLink&gt;"/>
</p:tagLst>
</file>

<file path=ppt/tags/tag5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2:09.3412665+00:00&lt;/d2p1:LastUpdated&gt;&lt;d2p1:Script&gt;aW1wb3J0IHRyYW5zZm9ybWF0aW9ucw0KdHIgPSB0cmFuc2Zvcm1hdGlvbnMuTWF0cml4TWFuaXB1bGF0b3IoTWF0cml4KQ0KdHIuZGVsX2NhdGVnb3JpZXMoIk1hbGUiKQ0KTWF0cml4LkxhYmVsID0gInRyLmRlbF9jYXRlZ29yaWVzKCdNYWxlJykgYmFkIHBhcmFtZXRlciAtIG5vdCBhIGxpc3Q6XG4iICsgc3RyKHRyLmdldF9jYXRlZ29yeV9sYWJlbHMoKSk=&lt;/d2p1:Script&gt;&lt;/d2p1:PackagedScript&gt;&lt;/d2p1:Transformation&gt;&lt;/Query&gt;&lt;Version&gt;4.2.0.0&lt;/Version&gt;&lt;/ShapeLink&gt;"/>
</p:tagLst>
</file>

<file path=ppt/tags/tag5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3:04.9459982+00:00&lt;/d2p1:LastUpdated&gt;&lt;d2p1:Script&gt;aW1wb3J0IHRyYW5zZm9ybWF0aW9ucw0KdHIgPSB0cmFuc2Zvcm1hdGlvbnMuTWF0cml4TWFuaXB1bGF0b3IoTWF0cml4KQ0KdHIuZGVsX2NhdGVnb3JpZXMoWyJNYWxlIiwgIkZlbWFsZSJdKQ0KTWF0cml4LkxhYmVsID0gInRyLmRlbF9jYXRlZ29yaWVzKFsnTWFsZScsICdGZW1hbGUnXSk6XG4iICsgc3RyKHRyLmdldF9jYXRlZ29yeV9sYWJlbHMoKSk=&lt;/d2p1:Script&gt;&lt;/d2p1:PackagedScript&gt;&lt;/d2p1:Transformation&gt;&lt;/Query&gt;&lt;Version&gt;4.2.0.0&lt;/Version&gt;&lt;/ShapeLink&gt;"/>
</p:tagLst>
</file>

<file path=ppt/tags/tag5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3:39.5455071+00:00&lt;/d2p1:LastUpdated&gt;&lt;d2p1:Script&gt;aW1wb3J0IHRyYW5zZm9ybWF0aW9ucw0KdHIgPSB0cmFuc2Zvcm1hdGlvbnMuTWF0cml4TWFuaXB1bGF0b3IoTWF0cml4KQ0KdHIuZGVsX2NhdGVnb3JpZXMoWyJUb3AgMlgiLCJNYWxlIl0pDQpNYXRyaXguTGFiZWwgPSAidHIuZGVsX2NhdGVnb3JpZXMoWydUb3AgMlgnLCdNYWxlJ10pOlxuIiArIHN0cih0ci5nZXRfY2F0ZWdvcnlfbGFiZWxzKCkp&lt;/d2p1:Script&gt;&lt;/d2p1:PackagedScript&gt;&lt;/d2p1:Transformation&gt;&lt;/Query&gt;&lt;Version&gt;4.2.0.0&lt;/Version&gt;&lt;/ShapeLink&gt;"/>
</p:tagLst>
</file>

<file path=ppt/tags/tag5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1:40.2960679+00:00&lt;/d2p1:LastUpdated&gt;&lt;d2p1:Script&gt;aW1wb3J0IHRyYW5zZm9ybWF0aW9ucw0KdHIgPSB0cmFuc2Zvcm1hdGlvbnMuTWF0cml4TWFuaXB1bGF0b3IoTWF0cml4KQ0KdHIuZGVsX2NhdGVnb3JpZXMoKQ0KTWF0cml4LkxhYmVsID0gInRyLmRlbF9jYXRlZ29yaWVzKCkgYmFkIHBhcmFtZXRlciAtYmxhbms6IFxuIiArIHN0cih0ci5nZXRfY2F0ZWdvcnlfbGFiZWxzKCkpDQoNCnRyLmRlbF9jYXRlZ29yaWVzKFtdKQ0KTWF0cml4LkxhYmVsICs9ICJcbiBhbmQgdHIuZGVsX2NhdGVnb3JpZXMoW10pIGJhZCBwYXJhbWV0ZXIgLWJsYW5rIGxpc3Q6IFxuIiArIHN0cih0ci5nZXRfY2F0ZWdvcnlfbGFiZWxzKCkp&lt;/d2p1:Script&gt;&lt;/d2p1:PackagedScript&gt;&lt;/d2p1:Transformation&gt;&lt;/Query&gt;&lt;Version&gt;4.2.0.0&lt;/Version&gt;&lt;/ShapeLink&gt;"/>
</p:tagLst>
</file>

<file path=ppt/tags/tag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3-10T12:37:14.0821098+00:00&lt;/d2p1:LastUpdated&gt;&lt;d2p1:Script&gt;aW1wb3J0IHRyYW5zZm9ybWF0aW9ucw0KdHIgPSB0cmFuc2Zvcm1hdGlvbnMuTWF0cml4TWFuaXB1bGF0b3IoTWF0cml4KQ0KDQpmcm9tIGxhYmVscy5mb3JtYXRfbGFiZWxzIGltcG9ydCBGb3JtYXRTZXR0aW5ncw0Kc2V0dGluZ3MgPSBGb3JtYXRTZXR0aW5ncyhsYWJlbF9mb3JtYXQ9InswLlNpZGVNZW1iZXIuTGFiZWx9IChuID0gezBbMF0uVmFsdWV9KSIpDQpmb3IgciBpbiBNYXRyaXg6DQoJci5NZW1iZXIuTGFiZWwgPSBzZXR0aW5ncy5sYWJlbF9mb3JtYXQoclswXSkgaWYgclswXS5Db3VudCA+IDAgZWxzZSAiIg0KCQ0KTWF0cml4LkxhYmVsID0gInRyLmdldF9zZXJpZXNfbGFiZWxzKCkgd2l0aCBtYW51YWwgZm9ybWF0dGluZ1xuezAuU2lkZU1lbWJlci5MYWJlbH0gKG4gPSB7MFswXS5WYWx1ZX0pIg0KdHIuZGVsX2Jhc2VfY2F0ZWdvcnkoKQ==&lt;/d2p1:Script&gt;&lt;/d2p1:PackagedScript&gt;&lt;/d2p1:Transformation&gt;&lt;/Query&gt;&lt;Version&gt;4.2.0.0&lt;/Version&gt;&lt;/ShapeLink&gt;"/>
</p:tagLst>
</file>

<file path=ppt/tags/tag6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8-12T11:23:32.6974823+01:00&lt;/d2p1:LastUpdated&gt;&lt;d2p1:Script&gt;aW1wb3J0IHRyYW5zZm9ybWF0aW9ucw0KdHIgPSB0cmFuc2Zvcm1hdGlvbnMuTWF0cml4TWFuaXB1bGF0b3IoTWF0cml4KQ0KTWF0cml4LlRvcEF4aXMuRGF0YU1lbWJlcnNbMV0uTGFiZWwgPSAiVG90YWwiDQpNYXRyaXguTGFiZWwgPSAidHIuZGVsX2Jhc2VfY2F0ZWdvcnkoWydUb3RhbCcsJ0Jhc2UnXSkgOlxuIiArICJCZWZvcmU6ICIgKyBzdHIodHIuZ2V0X2NhdGVnb3J5X2xhYmVscygpKQ0KdHIuZGVsX2Jhc2VfY2F0ZWdvcnkoWyJUb3RhbCIsIkJhc2UiXSkNCk1hdHJpeC5MYWJlbCArPSAiXG4iICsgICJBZnRlcjogIiArIHN0cih0ci5nZXRfY2F0ZWdvcnlfbGFiZWxzKCkp&lt;/d2p1:Script&gt;&lt;/d2p1:PackagedScript&gt;&lt;/d2p1:Transformation&gt;&lt;/Query&gt;&lt;Version&gt;4.2.0.0&lt;/Version&gt;&lt;/ShapeLink&gt;"/>
</p:tagLst>
</file>

<file path=ppt/tags/tag6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4:25.8161625+00:00&lt;/d2p1:LastUpdated&gt;&lt;d2p1:Script&gt;aW1wb3J0IHRyYW5zZm9ybWF0aW9ucw0KdHIgPSB0cmFuc2Zvcm1hdGlvbnMuTWF0cml4TWFuaXB1bGF0b3IoTWF0cml4KQ0KdHIuZGVsX2NhdGVnb3JpZXMoWzEsMl0pDQpNYXRyaXguTGFiZWwgPSAidHIuZGVsX2NhdGVnb3JpZXMoWzEsMl0pIGJ5IGluZGV4OlxuICIgKyBzdHIodHIuZ2V0X2NhdGVnb3J5X2xhYmVscygpKQ==&lt;/d2p1:Script&gt;&lt;/d2p1:PackagedScript&gt;&lt;/d2p1:Transformation&gt;&lt;/Query&gt;&lt;Version&gt;4.2.0.0&lt;/Version&gt;&lt;/ShapeLink&gt;"/>
</p:tagLst>
</file>

<file path=ppt/tags/tag6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4:47.6982928+00:00&lt;/d2p1:LastUpdated&gt;&lt;d2p1:Script&gt;aW1wb3J0IHRyYW5zZm9ybWF0aW9ucw0KdHIgPSB0cmFuc2Zvcm1hdGlvbnMuTWF0cml4TWFuaXB1bGF0b3IoTWF0cml4KQ0KdHIuZGVsX2NhdGVnb3JpZXMoWyJhIiwiYiIsMl0pDQpNYXRyaXguTGFiZWwgPSAidHIuZGVsX2NhdGVnb3JpZXMoWydhJywnYicsMl0pIC0gbWl4ZWQgdmFsdWVzOlxuICIgKyBzdHIodHIuZ2V0X2NhdGVnb3J5X2xhYmVscygpKQ==&lt;/d2p1:Script&gt;&lt;/d2p1:PackagedScript&gt;&lt;/d2p1:Transformation&gt;&lt;/Query&gt;&lt;Version&gt;4.2.0.0&lt;/Version&gt;&lt;/ShapeLink&gt;"/>
</p:tagLst>
</file>

<file path=ppt/tags/tag6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5:07.40538+00:00&lt;/d2p1:LastUpdated&gt;&lt;d2p1:Script&gt;aW1wb3J0IHRyYW5zZm9ybWF0aW9ucw0KdHIgPSB0cmFuc2Zvcm1hdGlvbnMuTWF0cml4TWFuaXB1bGF0b3IoTWF0cml4KQ0KdHIuZGVsX2NhdGVnb3JpZXMoWyJNYWxlIiwxLDJdKQ0KTWF0cml4LkxhYmVsID0gInRyLmRlbF9jYXRlZ29yaWVzKFsnTWFsZScsIDEsIDJdKSAtIG1peGVkIHZhbHVlczpcbiAiICsgc3RyKHRyLmdldF9jYXRlZ29yeV9sYWJlbHMoKSk=&lt;/d2p1:Script&gt;&lt;/d2p1:PackagedScript&gt;&lt;/d2p1:Transformation&gt;&lt;/Query&gt;&lt;Version&gt;4.2.0.0&lt;/Version&gt;&lt;/ShapeLink&gt;"/>
</p:tagLst>
</file>

<file path=ppt/tags/tag6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5:22.4818943+00:00&lt;/d2p1:LastUpdated&gt;&lt;d2p1:Script&gt;aW1wb3J0IHRyYW5zZm9ybWF0aW9ucw0KdHIgPSB0cmFuc2Zvcm1hdGlvbnMuTWF0cml4TWFuaXB1bGF0b3IoTWF0cml4KQ0KdHIuZGVsX2NhdGVnb3JpZXMoWy0xLDMwXSkNCk1hdHJpeC5MYWJlbCA9ICJ0ci5kZWxfY2F0ZWdvcmllcyhbLTEsMzBdKSAtIGJhZCBpbmRleDpcbiAiICsgc3RyKHRyLmdldF9jYXRlZ29yeV9sYWJlbHMoKSk=&lt;/d2p1:Script&gt;&lt;/d2p1:PackagedScript&gt;&lt;/d2p1:Transformation&gt;&lt;/Query&gt;&lt;Version&gt;4.2.0.0&lt;/Version&gt;&lt;/ShapeLink&gt;"/>
</p:tagLst>
</file>

<file path=ppt/tags/tag6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7:30.1368729+00:00&lt;/d2p1:LastUpdated&gt;&lt;d2p1:Script&gt;aW1wb3J0IHRyYW5zZm9ybWF0aW9ucw0KdHIgPSB0cmFuc2Zvcm1hdGlvbnMuTWF0cml4TWFuaXB1bGF0b3IoTWF0cml4KQ0KdHIuc2VsZWN0X2NhdGVnb3JpZXMoWyJGZW1hbGUiXSkNCk1hdHJpeC5MYWJlbCA9ICJ0ci5zZWxlY3RfY2F0ZWdvcmllcyhbJ0ZlbWFsZSddKSA6XG4iICsgc3RyKHRyLmdldF9jYXRlZ29yeV9sYWJlbHMoKSk=&lt;/d2p1:Script&gt;&lt;/d2p1:PackagedScript&gt;&lt;/d2p1:Transformation&gt;&lt;/Query&gt;&lt;Version&gt;4.2.0.0&lt;/Version&gt;&lt;/ShapeLink&gt;"/>
</p:tagLst>
</file>

<file path=ppt/tags/tag6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8:43.6817528+00:00&lt;/d2p1:LastUpdated&gt;&lt;d2p1:Script&gt;aW1wb3J0IHRyYW5zZm9ybWF0aW9ucw0KdHIgPSB0cmFuc2Zvcm1hdGlvbnMuTWF0cml4TWFuaXB1bGF0b3IoTWF0cml4KQ0KdHIuc2VsZWN0X2NhdGVnb3JpZXMoIkZlbWFsZSIpDQpNYXRyaXguTGFiZWwgPSAidHIuc2VsZWN0X2NhdGVnb3JpZXMoJ0ZlbWFsZScpIGJhZCBwYXJhbWV0ZXIgLSBub3QgYSBsaXN0OlxuIiArIHN0cih0ci5nZXRfY2F0ZWdvcnlfbGFiZWxzKCkp&lt;/d2p1:Script&gt;&lt;/d2p1:PackagedScript&gt;&lt;/d2p1:Transformation&gt;&lt;/Query&gt;&lt;Version&gt;4.2.0.0&lt;/Version&gt;&lt;/ShapeLink&gt;"/>
</p:tagLst>
</file>

<file path=ppt/tags/tag6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9:39.2632696+00:00&lt;/d2p1:LastUpdated&gt;&lt;d2p1:Script&gt;aW1wb3J0IHRyYW5zZm9ybWF0aW9ucw0KdHIgPSB0cmFuc2Zvcm1hdGlvbnMuTWF0cml4TWFuaXB1bGF0b3IoTWF0cml4KQ0KdHIuc2VsZWN0X2NhdGVnb3JpZXMoWyJNYWxlIiwiRmVtYWxlIl0pDQpNYXRyaXguTGFiZWwgPSAidHIuc2VsZWN0X2NhdGVnb3JpZXMoWydNYWxlJywnRmVtYWxlJ10pOlxuIiArIHN0cih0ci5nZXRfY2F0ZWdvcnlfbGFiZWxzKCkp&lt;/d2p1:Script&gt;&lt;/d2p1:PackagedScript&gt;&lt;/d2p1:Transformation&gt;&lt;/Query&gt;&lt;Version&gt;4.2.0.0&lt;/Version&gt;&lt;/ShapeLink&gt;"/>
</p:tagLst>
</file>

<file path=ppt/tags/tag6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2:28.0032407+00:00&lt;/d2p1:LastUpdated&gt;&lt;d2p1:Script&gt;aW1wb3J0IHRyYW5zZm9ybWF0aW9ucw0KdHIgPSB0cmFuc2Zvcm1hdGlvbnMuTWF0cml4TWFuaXB1bGF0b3IoTWF0cml4KQ0KdHIuc2VsZWN0X2NhdGVnb3JpZXMoWyJNYWxlWCIsIkZlbWFsZSJdKQ0KTWF0cml4LkxhYmVsID0gInRyLnNlbGVjdF9jYXRlZ29yaWVzKFsnTWFsZVgnLCdGZW1hbGUnXSk6XG4iICsgc3RyKHRyLmdldF9jYXRlZ29yeV9sYWJlbHMoKSk=&lt;/d2p1:Script&gt;&lt;/d2p1:PackagedScript&gt;&lt;/d2p1:Transformation&gt;&lt;/Query&gt;&lt;Version&gt;4.2.0.0&lt;/Version&gt;&lt;/ShapeLink&gt;"/>
</p:tagLst>
</file>

<file path=ppt/tags/tag6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7:55.2631107+00:00&lt;/d2p1:LastUpdated&gt;&lt;d2p1:Script&gt;aW1wb3J0IHRyYW5zZm9ybWF0aW9ucw0KdHIgPSB0cmFuc2Zvcm1hdGlvbnMuTWF0cml4TWFuaXB1bGF0b3IoTWF0cml4KQ0KdHIuc2VsZWN0X2NhdGVnb3JpZXMoKQ0KTWF0cml4LkxhYmVsID0gInRyLnNlbGVjdF9jYXRlZ29yaWVzKCkgYmFkIHBhcmFtZXRlciAtYmxhbms6IFxuIiArIHN0cih0ci5nZXRfY2F0ZWdvcnlfbGFiZWxzKCkpDQoNCnRyLnNlbGVjdF9jYXRlZ29yaWVzKFtdKQ0KTWF0cml4LkxhYmVsICs9ICJcbiBhbmQgdHIuc2VsZWN0X2NhdGVnb3JpZXMoW10pIGJhZCBwYXJhbWV0ZXIgLWJsYW5rIGxpc3Q6IFxuIiArIHN0cih0ci5nZXRfY2F0ZWdvcnlfbGFiZWxzKCkp&lt;/d2p1:Script&gt;&lt;/d2p1:PackagedScript&gt;&lt;/d2p1:Transformation&gt;&lt;/Query&gt;&lt;Version&gt;4.2.0.0&lt;/Version&gt;&lt;/ShapeLink&gt;"/>
</p:tagLst>
</file>

<file path=ppt/tags/tag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Items&gt;&lt;d2p1:Row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2p1:IgnoredTypes&gt;&lt;d2p1:ShowHiddenMembers&gt;true&lt;/d2p1:ShowHiddenMembers&gt;&lt;/d2p1:RowCombinationSettings&gt;&lt;d2p1:SwitchRowsAndColumns&gt;true&lt;/d2p1:SwitchRowsAndColumns&gt;&lt;d2p1:Transformation&gt;&lt;d2p1:PackagedScript&gt;&lt;d2p1:CreatedBy&gt;ccurson&lt;/d2p1:CreatedBy&gt;&lt;d2p1:LastUpdated&gt;2016-03-10T12:33:56.0494381+00:00&lt;/d2p1:LastUpdated&gt;&lt;d2p1:Script&gt;aW1wb3J0IHRyYW5zZm9ybWF0aW9ucyBhcyB0cg0KeD10ci5NYXRyaXhNYW5pcHVsYXRvcihNYXRyaXgpDQp4LnNldF9zZXJpZXNfYmFzZV9zdW1tYXJ5KCkNCk1hdHJpeC5MYWJlbCA9ICJzZXRfc2VyaWVzX2Jhc2Vfc3VtbWFyeSgpXG4iICsgTWF0cml4WzBdLk1lbWJlci5MYWJlbA==&lt;/d2p1:Script&gt;&lt;/d2p1:PackagedScript&gt;&lt;/d2p1:Transformation&gt;&lt;/Query&gt;&lt;Version&gt;4.2.0.0&lt;/Version&gt;&lt;/ShapeLink&gt;"/>
</p:tagLst>
</file>

<file path=ppt/tags/tag7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3:01.3070576+00:00&lt;/d2p1:LastUpdated&gt;&lt;d2p1:Script&gt;aW1wb3J0IHRyYW5zZm9ybWF0aW9ucw0KdHIgPSB0cmFuc2Zvcm1hdGlvbnMuTWF0cml4TWFuaXB1bGF0b3IoTWF0cml4KQ0KdHIuc2VsZWN0X2NhdGVnb3JpZXMoWzEsMl0pDQpNYXRyaXguTGFiZWwgPSAidHIuc2VsZWN0X2NhdGVnb3JpZXMoWzEsMl0pIGJ5IGluZGV4OlxuICIgKyBzdHIodHIuZ2V0X2NhdGVnb3J5X2xhYmVscygpKQ==&lt;/d2p1:Script&gt;&lt;/d2p1:PackagedScript&gt;&lt;/d2p1:Transformation&gt;&lt;/Query&gt;&lt;Version&gt;4.2.0.0&lt;/Version&gt;&lt;/ShapeLink&gt;"/>
</p:tagLst>
</file>

<file path=ppt/tags/tag7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3:27.0813918+00:00&lt;/d2p1:LastUpdated&gt;&lt;d2p1:Script&gt;aW1wb3J0IHRyYW5zZm9ybWF0aW9ucw0KdHIgPSB0cmFuc2Zvcm1hdGlvbnMuTWF0cml4TWFuaXB1bGF0b3IoTWF0cml4KQ0KdHIuc2VsZWN0X2NhdGVnb3JpZXMoWyJhIiwiYiIsMl0pDQpNYXRyaXguTGFiZWwgPSAidHIuc2VsZWN0X2NhdGVnb3JpZXMoWydhJywnYicsMl0pIC0gbWl4ZWQgdmFsdWVzOlxuICIgKyBzdHIodHIuZ2V0X2NhdGVnb3J5X2xhYmVscygpKQ0K&lt;/d2p1:Script&gt;&lt;/d2p1:PackagedScript&gt;&lt;/d2p1:Transformation&gt;&lt;/Query&gt;&lt;Version&gt;4.2.0.0&lt;/Version&gt;&lt;/ShapeLink&gt;"/>
</p:tagLst>
</file>

<file path=ppt/tags/tag7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4:09.385096+00:00&lt;/d2p1:LastUpdated&gt;&lt;d2p1:Script&gt;aW1wb3J0IHRyYW5zZm9ybWF0aW9ucw0KdHIgPSB0cmFuc2Zvcm1hdGlvbnMuTWF0cml4TWFuaXB1bGF0b3IoTWF0cml4KQ0KdHIuc2VsZWN0X2NhdGVnb3JpZXMoWyJNYWxlIiwxLDJdKQ0KTWF0cml4LkxhYmVsID0gInRyLnNlbGVjdF9jYXRlZ29yaWVzKFsnTWFsZScsIDEsIDJdKSAtIG1peGVkIHZhbHVlczpcbiAiICsgc3RyKHRyLmdldF9jYXRlZ29yeV9sYWJlbHMoKSkNCg0KDQo=&lt;/d2p1:Script&gt;&lt;/d2p1:PackagedScript&gt;&lt;/d2p1:Transformation&gt;&lt;/Query&gt;&lt;Version&gt;4.2.0.0&lt;/Version&gt;&lt;/ShapeLink&gt;"/>
</p:tagLst>
</file>

<file path=ppt/tags/tag7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5:41.6804732+00:00&lt;/d2p1:LastUpdated&gt;&lt;d2p1:Script&gt;aW1wb3J0IHRyYW5zZm9ybWF0aW9ucw0KdHIgPSB0cmFuc2Zvcm1hdGlvbnMuTWF0cml4TWFuaXB1bGF0b3IoTWF0cml4KQ0KdHIuc2VsZWN0X2NhdGVnb3JpZXMoWy0xLDMwXSkNCk1hdHJpeC5MYWJlbCA9ICJ0ci5zZWxlY3RfY2F0ZWdvcmllcyhbLTEsMzBdKSAtIGJhZCBpbmRleDpcbiAiICsgc3RyKHRyLmdldF9jYXRlZ29yeV9sYWJlbHMoKSkNCg==&lt;/d2p1:Script&gt;&lt;/d2p1:PackagedScript&gt;&lt;/d2p1:Transformation&gt;&lt;/Query&gt;&lt;Version&gt;4.2.0.0&lt;/Version&gt;&lt;/ShapeLink&gt;"/>
</p:tagLst>
</file>

<file path=ppt/tags/tag7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2:28.0032407+00:00&lt;/d2p1:LastUpdated&gt;&lt;d2p1:Script&gt;aW1wb3J0IHRyYW5zZm9ybWF0aW9ucw0KdHIgPSB0cmFuc2Zvcm1hdGlvbnMuTWF0cml4TWFuaXB1bGF0b3IoTWF0cml4KQ0KdHIuc2VsZWN0X2NhdGVnb3JpZXMoWyJNYWxlWCIsIkZlbWFsZSJdKQ0KTWF0cml4LkxhYmVsID0gInRyLnNlbGVjdF9jYXRlZ29yaWVzKFsnTWFsZVgnLCdGZW1hbGUnXSk6XG4iICsgc3RyKHRyLmdldF9jYXRlZ29yeV9sYWJlbHMoKSk=&lt;/d2p1:Script&gt;&lt;/d2p1:PackagedScript&gt;&lt;/d2p1:Transformation&gt;&lt;/Query&gt;&lt;Version&gt;4.2.0.0&lt;/Version&gt;&lt;/ShapeLink&gt;"/>
</p:tagLst>
</file>

<file path=ppt/tags/tag7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3:01.3070576+00:00&lt;/d2p1:LastUpdated&gt;&lt;d2p1:Script&gt;aW1wb3J0IHRyYW5zZm9ybWF0aW9ucw0KdHIgPSB0cmFuc2Zvcm1hdGlvbnMuTWF0cml4TWFuaXB1bGF0b3IoTWF0cml4KQ0KdHIuc2VsZWN0X2NhdGVnb3JpZXMoWzEsMl0pDQpNYXRyaXguTGFiZWwgPSAidHIuc2VsZWN0X2NhdGVnb3JpZXMoWzEsMl0pIGJ5IGluZGV4OlxuICIgKyBzdHIodHIuZ2V0X2NhdGVnb3J5X2xhYmVscygpKQ==&lt;/d2p1:Script&gt;&lt;/d2p1:PackagedScript&gt;&lt;/d2p1:Transformation&gt;&lt;/Query&gt;&lt;Version&gt;4.2.0.0&lt;/Version&gt;&lt;/ShapeLink&gt;"/>
</p:tagLst>
</file>

<file path=ppt/tags/tag7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3:27.0813918+00:00&lt;/d2p1:LastUpdated&gt;&lt;d2p1:Script&gt;aW1wb3J0IHRyYW5zZm9ybWF0aW9ucw0KdHIgPSB0cmFuc2Zvcm1hdGlvbnMuTWF0cml4TWFuaXB1bGF0b3IoTWF0cml4KQ0KdHIuc2VsZWN0X2NhdGVnb3JpZXMoWyJhIiwiYiIsMl0pDQpNYXRyaXguTGFiZWwgPSAidHIuc2VsZWN0X2NhdGVnb3JpZXMoWydhJywnYicsMl0pIC0gbWl4ZWQgdmFsdWVzOlxuICIgKyBzdHIodHIuZ2V0X2NhdGVnb3J5X2xhYmVscygpKQ0K&lt;/d2p1:Script&gt;&lt;/d2p1:PackagedScript&gt;&lt;/d2p1:Transformation&gt;&lt;/Query&gt;&lt;Version&gt;4.2.0.0&lt;/Version&gt;&lt;/ShapeLink&gt;"/>
</p:tagLst>
</file>

<file path=ppt/tags/tag7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4:09.385096+00:00&lt;/d2p1:LastUpdated&gt;&lt;d2p1:Script&gt;aW1wb3J0IHRyYW5zZm9ybWF0aW9ucw0KdHIgPSB0cmFuc2Zvcm1hdGlvbnMuTWF0cml4TWFuaXB1bGF0b3IoTWF0cml4KQ0KdHIuc2VsZWN0X2NhdGVnb3JpZXMoWyJNYWxlIiwxLDJdKQ0KTWF0cml4LkxhYmVsID0gInRyLnNlbGVjdF9jYXRlZ29yaWVzKFsnTWFsZScsIDEsIDJdKSAtIG1peGVkIHZhbHVlczpcbiAiICsgc3RyKHRyLmdldF9jYXRlZ29yeV9sYWJlbHMoKSkNCg0KDQo=&lt;/d2p1:Script&gt;&lt;/d2p1:PackagedScript&gt;&lt;/d2p1:Transformation&gt;&lt;/Query&gt;&lt;Version&gt;4.2.0.0&lt;/Version&gt;&lt;/ShapeLink&gt;"/>
</p:tagLst>
</file>

<file path=ppt/tags/tag7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2[2]&lt;/d2p1:RowSelection&gt;&lt;d2p1:TableName&gt;Table26&lt;/d2p1:TableName&gt;&lt;/d2p1:DataQueryItem&gt;&lt;d2p1:DataQueryItem&gt;&lt;d2p1:ColumnSelection&gt;/1&lt;/d2p1:ColumnSelection&gt;&lt;d2p1:ConnectionName&gt;Item0&lt;/d2p1:ConnectionName&gt;&lt;d2p1:DataQueryType&gt;SelectRowInGroup&lt;/d2p1:DataQueryType&gt;&lt;d2p1:RowSelection&gt;/0[2]&lt;/d2p1:RowSelection&gt;&lt;d2p1:TableName&gt;Table26&lt;/d2p1:TableName&gt;&lt;/d2p1:DataQueryItem&gt;&lt;/d2p1:Items&gt;&lt;d2p1:RowCombinationSettings /&gt;&lt;d2p1:Transformation&gt;&lt;d2p1:PackagedScript&gt;&lt;d2p1:CreatedBy&gt;ccurson&lt;/d2p1:CreatedBy&gt;&lt;d2p1:LastUpdated&gt;2016-02-09T16:06:42.3378563+00:00&lt;/d2p1:LastUpdated&gt;&lt;d2p1:Script&gt;aW1wb3J0IHRyYW5zZm9ybWF0aW9ucw0KdHIgPSB0cmFuc2Zvcm1hdGlvbnMuTWF0cml4TWFuaXB1bGF0b3IoTWF0cml4KQ0KdHIuaW5zZXJ0X2dhcF9iZXR3ZWVuX2NhdGVnb3J5X2dyb3VwcygpDQpNYXRyaXguTGFiZWwgPSAidHIuaW5zZXJ0X2dhcF9iZXR3ZWVuX2NhdGVnb3J5X2dyb3VwcygpOlxuICIgKyBzdHIodHIuZ2V0X2NhdGVnb3J5X2xhYmVscygpKQ0KDQoNCg==&lt;/d2p1:Script&gt;&lt;/d2p1:PackagedScript&gt;&lt;/d2p1:Transformation&gt;&lt;/Query&gt;&lt;Version&gt;4.2.0.0&lt;/Version&gt;&lt;/ShapeLink&gt;"/>
</p:tagLst>
</file>

<file path=ppt/tags/tag7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2[2]&lt;/d2p1:RowSelection&gt;&lt;d2p1:TableName&gt;Table26&lt;/d2p1:TableName&gt;&lt;/d2p1:DataQueryItem&gt;&lt;d2p1:DataQueryItem&gt;&lt;d2p1:ColumnSelection&gt;/1&lt;/d2p1:ColumnSelection&gt;&lt;d2p1:ConnectionName&gt;Item0&lt;/d2p1:ConnectionName&gt;&lt;d2p1:DataQueryType&gt;SelectRowInGroup&lt;/d2p1:DataQueryType&gt;&lt;d2p1:RowSelection&gt;/0[2]&lt;/d2p1:RowSelection&gt;&lt;d2p1:TableName&gt;Table26&lt;/d2p1:TableName&gt;&lt;/d2p1:DataQueryItem&gt;&lt;/d2p1:Items&gt;&lt;d2p1:RowCombinationSettings /&gt;&lt;d2p1:Transformation&gt;&lt;d2p1:PackagedScript&gt;&lt;d2p1:CreatedBy&gt;ccurson&lt;/d2p1:CreatedBy&gt;&lt;d2p1:LastUpdated&gt;2016-02-09T16:07:35.0037457+00:00&lt;/d2p1:LastUpdated&gt;&lt;d2p1:Script&gt;aW1wb3J0IHRyYW5zZm9ybWF0aW9ucw0KdHIgPSB0cmFuc2Zvcm1hdGlvbnMuTWF0cml4TWFuaXB1bGF0b3IoTWF0cml4KQ0KdHIuaW5zZXJ0X2dhcF9iZXR3ZWVuX2NhdGVnb3J5X2dyb3VwcygpDQpNYXRyaXguTGFiZWwgPSAidHIuaW5zZXJ0X2dhcF9iZXR3ZWVuX2NhdGVnb3J5X2dyb3VwcygpOlxuICIgKyBzdHIodHIuZ2V0X2NhdGVnb3J5X2xhYmVscygpKQ0KDQoNCg==&lt;/d2p1:Script&gt;&lt;/d2p1:PackagedScript&gt;&lt;/d2p1:Transformation&gt;&lt;/Query&gt;&lt;Version&gt;4.2.0.0&lt;/Version&gt;&lt;/ShapeLink&gt;"/>
</p:tagLst>
</file>

<file path=ppt/tags/tag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Items&gt;&lt;d2p1:Row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2p1:IgnoredTypes&gt;&lt;d2p1:ShowHiddenMembers&gt;true&lt;/d2p1:ShowHiddenMembers&gt;&lt;/d2p1:RowCombinationSettings&gt;&lt;d2p1:SwitchRowsAndColumns&gt;true&lt;/d2p1:SwitchRowsAndColumns&gt;&lt;d2p1:Transformation&gt;&lt;d2p1:PackagedScript&gt;&lt;d2p1:CreatedBy&gt;ccurson&lt;/d2p1:CreatedBy&gt;&lt;d2p1:LastUpdated&gt;2016-03-10T12:34:57.3001128+00:00&lt;/d2p1:LastUpdated&gt;&lt;d2p1:Script&gt;aW1wb3J0IHRyYW5zZm9ybWF0aW9ucyBhcyB0cg0KeD10ci5NYXRyaXhNYW5pcHVsYXRvcihNYXRyaXgpDQp4LnNldF9zZXJpZXNfYmFzZV9zdW1tYXJ5KCkNCk1hdHJpeC5MYWJlbCA9ICJzZXRfc2VyaWVzX2Jhc2Vfc3VtbWFyeSgpIg==&lt;/d2p1:Script&gt;&lt;/d2p1:PackagedScript&gt;&lt;/d2p1:Transformation&gt;&lt;/Query&gt;&lt;Version&gt;4.2.0.0&lt;/Version&gt;&lt;/ShapeLink&gt;"/>
</p:tagLst>
</file>

<file path=ppt/tags/tag8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Items&gt;&lt;d2p1:RowCombinationSettings /&gt;&lt;d2p1:Transformation&gt;&lt;d2p1:PackagedScript&gt;&lt;d2p1:CreatedBy&gt;ccurson&lt;/d2p1:CreatedBy&gt;&lt;d2p1:LastUpdated&gt;2016-02-09T16:13:01.2555709+00:00&lt;/d2p1:LastUpdated&gt;&lt;d2p1:Script&gt;aW1wb3J0IHRyYW5zZm9ybWF0aW9ucw0KdHIgPSB0cmFuc2Zvcm1hdGlvbnMuTWF0cml4TWFuaXB1bGF0b3IoTWF0cml4KQ0KdHIuaW5zZXJ0X2dhcF9iZXR3ZWVuX2NhdGVnb3J5X2dyb3VwcygpDQpNYXRyaXguTGFiZWwgPSAidHIuaW5zZXJ0X2dhcF9iZXR3ZWVuX2NhdGVnb3J5X2dyb3VwcygpOlxuICIgKyBzdHIodHIuZ2V0X2NhdGVnb3J5X2xhYmVscygpKQ0KDQoNCg==&lt;/d2p1:Script&gt;&lt;/d2p1:PackagedScript&gt;&lt;/d2p1:Transformation&gt;&lt;/Query&gt;&lt;Version&gt;4.2.0.0&lt;/Version&gt;&lt;/ShapeLink&gt;"/>
</p:tagLst>
</file>

<file path=ppt/tags/tag8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1&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3-10T13:54:04.7726443+00:00&lt;/d2p1:LastUpdated&gt;&lt;d2p1:Script&gt;aW1wb3J0IHRyYW5zZm9ybWF0aW9ucw0KdHIgPSB0cmFuc2Zvcm1hdGlvbnMuTWF0cml4TWFuaXB1bGF0b3IoTWF0cml4KQ0KdHIuaW5zZXJ0X2NhdGVnb3J5KGNvbHVtbl9udW1iZXIgPSAyLCBsYWJlbD0ibXkgbmV3IGNhdGVnb3J5IikNCk1hdHJpeC5MYWJlbCA9ICJ0ci5pbnNlcnRfY2F0ZWdvcnkoY29sdW1uX251bWJlciA9IDIsIGxhYmVsPSdteSBuZXcgY2F0ZWdvcnknKTpcbiIgKyBNYXRyaXhbMF1bMl0uVG9wTWVtYmVyLkxhYmVs&lt;/d2p1:Script&gt;&lt;/d2p1:PackagedScript&gt;&lt;/d2p1:Transformation&gt;&lt;/Query&gt;&lt;Version&gt;4.2.0.0&lt;/Version&gt;&lt;/ShapeLink&gt;"/>
</p:tagLst>
</file>

<file path=ppt/tags/tag8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1&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3-10T13:53:55.5371822+00:00&lt;/d2p1:LastUpdated&gt;&lt;d2p1:Script&gt;aW1wb3J0IHRyYW5zZm9ybWF0aW9ucw0KdHIgPSB0cmFuc2Zvcm1hdGlvbnMuTWF0cml4TWFuaXB1bGF0b3IoTWF0cml4KQ0KdHIuaW5zZXJ0X2NhdGVnb3J5KGNvbHVtbl9udW1iZXIgPSAyLCBsYWJlbD0ibXkgbmV3IGNhdGVnb3J5IikNCk1hdHJpeC5MYWJlbCA9ICJ0ci5pbnNlcnRfY2F0ZWdvcnkoY29sdW1uX251bWJlciA9IDIsIGxhYmVsPSdteSBuZXcgY2F0ZWdvcnknKTpcbiIgKyBNYXRyaXhbMF1bMl0uVG9wTWVtYmVyLkxhYmVs&lt;/d2p1:Script&gt;&lt;/d2p1:PackagedScript&gt;&lt;/d2p1:Transformation&gt;&lt;/Query&gt;&lt;Version&gt;4.2.0.0&lt;/Version&gt;&lt;/ShapeLink&gt;"/>
</p:tagLst>
</file>

<file path=ppt/tags/tag8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34:17.3093465+00:00&lt;/d2p1:LastUpdated&gt;&lt;d2p1:Script&gt;aW1wb3J0IHRyYW5zZm9ybWF0aW9ucw0KdHIgPSB0cmFuc2Zvcm1hdGlvbnMuTWF0cml4TWFuaXB1bGF0b3IoTWF0cml4KQ0KTWF0cml4LkxhYmVsID0gInRyLmdldF9kYXRhX3ZhbHVlcygpIDpcbiIgKyBzdHIodHIuZ2V0X2RhdGFfdmFsdWVzKCkp&lt;/d2p1:Script&gt;&lt;/d2p1:PackagedScript&gt;&lt;/d2p1:Transformation&gt;&lt;/Query&gt;&lt;Version&gt;4.2.0.0&lt;/Version&gt;&lt;/ShapeLink&gt;"/>
</p:tagLst>
</file>

<file path=ppt/tags/tag8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6:32:01.8218722+00:00&lt;/d2p1:LastUpdated&gt;&lt;d2p1:Script&gt;aW1wb3J0IHRyYW5zZm9ybWF0aW9ucw0KdHIgPSB0cmFuc2Zvcm1hdGlvbnMuTWF0cml4TWFuaXB1bGF0b3IoTWF0cml4KQ0KDQpNYXRyaXguTGFiZWwgPSAidHIuZ2V0X2Jhc2Vfcm93X3ZhbHVlcygpIDpcbiIgKyBzdHIodHIuZ2V0X2Jhc2Vfcm93X3ZhbHVlcygpKQ==&lt;/d2p1:Script&gt;&lt;/d2p1:PackagedScript&gt;&lt;/d2p1:Transformation&gt;&lt;/Query&gt;&lt;Version&gt;4.2.0.0&lt;/Version&gt;&lt;/ShapeLink&gt;"/>
</p:tagLst>
</file>

<file path=ppt/tags/tag8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6:32:54.0691758+00:00&lt;/d2p1:LastUpdated&gt;&lt;d2p1:Script&gt;aW1wb3J0IHRyYW5zZm9ybWF0aW9ucw0KdHIgPSB0cmFuc2Zvcm1hdGlvbnMuTWF0cml4TWFuaXB1bGF0b3IoTWF0cml4KQ0KDQpNYXRyaXguTGFiZWwgPSAidHIuZ2V0X2Jhc2VfY29sdW1uX3ZhbHVlcygpIDpcbiIgKyBzdHIodHIuZ2V0X2Jhc2VfY29sdW1uX3ZhbHVlcygpKQ==&lt;/d2p1:Script&gt;&lt;/d2p1:PackagedScript&gt;&lt;/d2p1:Transformation&gt;&lt;/Query&gt;&lt;Version&gt;4.2.0.0&lt;/Version&gt;&lt;/ShapeLink&gt;"/>
</p:tagLst>
</file>

<file path=ppt/tags/tag8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6:33:42.0373411+00:00&lt;/d2p1:LastUpdated&gt;&lt;d2p1:Script&gt;aW1wb3J0IHRyYW5zZm9ybWF0aW9ucw0KdHIgPSB0cmFuc2Zvcm1hdGlvbnMuTWF0cml4TWFuaXB1bGF0b3IoTWF0cml4KQ0KDQpNYXRyaXguTGFiZWwgPSAidHIuZ2V0X2RpY3RfY2VsbF92YWx1ZXMoKSA6XG4iICsgc3RyKHRyLmdldF9kaWN0X2NlbGxfdmFsdWVzKCkp&lt;/d2p1:Script&gt;&lt;/d2p1:PackagedScript&gt;&lt;/d2p1:Transformation&gt;&lt;/Query&gt;&lt;Version&gt;4.2.0.0&lt;/Version&gt;&lt;/ShapeLink&gt;"/>
</p:tagLst>
</file>

<file path=ppt/tags/tag8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2:04:44.2034264+00:00&lt;/d2p1:LastUpdated&gt;&lt;d2p1:Script&gt;aW1wb3J0IHRyYW5zZm9ybWF0aW9ucyBhcyB0cg0KbXljbGFzcyA9IHRyLk1hdHJpeE1hbmlwdWxhdG9yKE1hdHJpeCkNCm15Y2xhc3Muc2V0X2RhdGFfZm9ybWF0dGVkX2xhYmVscyhjZWxsX2Zvcm1hdCA9ICJ7MFswXS5WYWx1ZX0sIHswLlNpZGVNZW1iZXIuTGFiZWx9IDo6IHswLlRvcE1lbWJlci5MYWJlbH0iKQ0KTWF0cml4LkxhYmVsID0gInNldF9kYXRhX2Zvcm1hdHRlZF9sYWJlbHMoY2VsbF9mb3JtYXQgPSAnezBbMF0uVmFsdWV9LCB7MC5TaWRlTWVtYmVyLkxhYmVsfSA6OiB7MC5Ub3BNZW1iZXIuTGFiZWx9JykgIiArICI6XG5cbiIgKyBzdHIoTWF0cml4WzBdWzBdWzBdLlZhbHVlKQ==&lt;/d2p1:Script&gt;&lt;/d2p1:PackagedScript&gt;&lt;/d2p1:Transformation&gt;&lt;/Query&gt;&lt;Version&gt;4.2.0.0&lt;/Version&gt;&lt;/ShapeLink&gt;"/>
</p:tagLst>
</file>

<file path=ppt/tags/tag8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PowerPointTableFiller.TableFillerSettings&quot;&gt;&lt;AutoAddColumns&gt;true&lt;/AutoAddColumns&gt;&lt;AutoAddRows&gt;true&lt;/AutoAddRows&gt;&lt;AutoRemoveColumns&gt;true&lt;/AutoRemoveColumns&gt;&lt;AutoRemoveRows&gt;true&lt;/AutoRemoveRows&gt;&lt;ColumnHeadingDepth&gt;1&lt;/ColumnHeadingDepth&gt;&lt;RowHeadingDepth&gt;1&lt;/RowHeadingDepth&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2:01:34.160332+00:00&lt;/d2p1:LastUpdated&gt;&lt;d2p1:Script&gt;aW1wb3J0IHRyYW5zZm9ybWF0aW9ucyBhcyB0cg0KbXljbGFzcyA9IHRyLk1hdHJpeE1hbmlwdWxhdG9yKE1hdHJpeCkNCm15Y2xhc3Muc2V0X2RhdGFfZm9ybWF0dGVkX2xhYmVscyhjZWxsX2Zvcm1hdCA9ICJ7MFswXS5WYWx1ZX0sIHswLlNpZGVNZW1iZXIuTGFiZWx9IDo6IHswLlRvcE1lbWJlci5MYWJlbH0iKQ==&lt;/d2p1:Script&gt;&lt;/d2p1:PackagedScript&gt;&lt;/d2p1:Transformation&gt;&lt;/Query&gt;&lt;Version&gt;4.2.0.0&lt;/Version&gt;&lt;/ShapeLink&gt;"/>
</p:tagLst>
</file>

<file path=ppt/tags/tag8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8-09T17:49:56.2773201+01:00&lt;/d2p1:LastUpdated&gt;&lt;d2p1:Script&gt;aW1wb3J0IHRyYW5zZm9ybWF0aW9ucw0KdHIgPSB0cmFuc2Zvcm1hdGlvbnMuTWF0cml4TWFuaXB1bGF0b3IoTWF0cml4KQ0KYT0wDQpiPTENCnRyLmNhdGVnb3J5X2RpZmZlcmVuY2UoYSxiKQ0KTWF0cml4LkRlbGV0ZUNvbHVtbigwKQ0KTWF0cml4LkRlbGV0ZUNvbHVtbigwKQ0KTWF0cml4LkxhYmVsID0gInRyLmNhdGVnb3J5X2RpZmZlcmVuY2UoYSxiKSA6XG4iICsgc3RyKHRyLmdldF9kYXRhX3ZhbHVlcygpKQ==&lt;/d2p1:Script&gt;&lt;/d2p1:PackagedScript&gt;&lt;/d2p1:Transformation&gt;&lt;/Query&gt;&lt;Version&gt;4.2.0.0&lt;/Version&gt;&lt;/ShapeLink&gt;"/>
</p:tagLst>
</file>

<file path=ppt/tags/tag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2:03:51.7499866+00:00&lt;/d2p1:LastUpdated&gt;&lt;d2p1:Script&gt;aW1wb3J0IHRyYW5zZm9ybWF0aW9ucyBhcyB0cg0KbXljbGFzcyA9IHRyLk1hdHJpeE1hbmlwdWxhdG9yKE1hdHJpeCkNCm15Y2xhc3Muc2V0X3Nlcmllc19mb3JtYXR0ZWRfbGFiZWxzKCBsYWJlbF9mb3JtYXQgPSAiezAuU2lkZU1lbWJlci5Hcm91cC5MYWJlbH0gOjogezAuU2lkZU1lbWJlci5MYWJlbH0iKQ0KTWF0cml4LkxhYmVsID0gInNldF9zZXJpZXNfZm9ybWF0dGVkX2xhYmVscyggbGFiZWxfZm9ybWF0ID0gJ3swLlNpZGVNZW1iZXIuR3JvdXAuTGFiZWx9IDo6IHswLlNpZGVNZW1iZXIuTGFiZWx9JykgIiArICI6XG5cbiIgKyBNYXRyaXhbMF0uTWVtYmVyLkxhYmVs&lt;/d2p1:Script&gt;&lt;/d2p1:PackagedScript&gt;&lt;/d2p1:Transformation&gt;&lt;/Query&gt;&lt;Version&gt;4.2.0.0&lt;/Version&gt;&lt;/ShapeLink&gt;"/>
</p:tagLst>
</file>

<file path=ppt/tags/tag9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37:44.1970801+00:00&lt;/d2p1:LastUpdated&gt;&lt;d2p1:Script&gt;aW1wb3J0IHRyYW5zZm9ybWF0aW9ucw0KdHIgPSB0cmFuc2Zvcm1hdGlvbnMuTWF0cml4TWFuaXB1bGF0b3IoTWF0cml4KQ0KYT0wDQpiPTENCnRyLmNhdGVnb3J5X2RpZmZlcmVuY2UoYSxiKQ0KTWF0cml4LkxhYmVsID0gInRyLmNhdGVnb3J5X2RpZmZlcmVuY2UoYSxiKSI=&lt;/d2p1:Script&gt;&lt;/d2p1:PackagedScript&gt;&lt;/d2p1:Transformation&gt;&lt;/Query&gt;&lt;Version&gt;4.2.0.0&lt;/Version&gt;&lt;/ShapeLink&gt;"/>
</p:tagLst>
</file>

<file path=ppt/tags/tag9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02-09T16:43:47.0754003+00:00&lt;/d2p1:LastUpdated&gt;&lt;d2p1:Script&gt;aW1wb3J0IHRyYW5zZm9ybWF0aW9ucw0KdHIgPSB0cmFuc2Zvcm1hdGlvbnMuTWF0cml4TWFuaXB1bGF0b3IoTWF0cml4KQ0KDQp0ci5yZW51bWJlcl9zaWdfdGVzdHMoKQ0KTWF0cml4LkxhYmVsID0gInRyLnJlbnVtYmVyX3NpZ190ZXN0cygpIDpcbiIgKyBzdHIodHIuZ2V0X2RhdGFfdmFsdWVzKCkp&lt;/d2p1:Script&gt;&lt;/d2p1:PackagedScript&gt;&lt;/d2p1:Transformation&gt;&lt;/Query&gt;&lt;Version&gt;4.2.0.0&lt;/Version&gt;&lt;/ShapeLink&gt;"/>
</p:tagLst>
</file>

<file path=ppt/tags/tag9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02-09T16:45:32.1690186+00:00&lt;/d2p1:LastUpdated&gt;&lt;d2p1:Script&gt;aW1wb3J0IHRyYW5zZm9ybWF0aW9ucw0KdHIgPSB0cmFuc2Zvcm1hdGlvbnMuTWF0cml4TWFuaXB1bGF0b3IoTWF0cml4KQ0KDQp0ci5yZW51bWJlcl9zaWdfdGVzdHMoKQ0KTWF0cml4LkxhYmVsID0gInRyLnJlbnVtYmVyX3NpZ190ZXN0cygpIDpcbiI=&lt;/d2p1:Script&gt;&lt;/d2p1:PackagedScript&gt;&lt;/d2p1:Transformation&gt;&lt;/Query&gt;&lt;Version&gt;4.2.0.0&lt;/Version&gt;&lt;/ShapeLink&gt;"/>
</p:tagLst>
</file>

<file path=ppt/tags/tag9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02-09T16:47:09.3068101+00:00&lt;/d2p1:LastUpdated&gt;&lt;d2p1:Script&gt;aW1wb3J0IHRyYW5zZm9ybWF0aW9ucw0KdHIgPSB0cmFuc2Zvcm1hdGlvbnMuTWF0cml4TWFuaXB1bGF0b3IoTWF0cml4KQ0KTWF0cml4LkRlbGV0ZUNvbHVtbigwKQ0KdHIucmVudW1iZXJfc2lnX3Rlc3RzKCkNCk1hdHJpeC5MYWJlbCA9ICJ0ci5yZW51bWJlcl9zaWdfdGVzdHMoKSAtIERlbGV0ZSBDb2wgMDpcbiIgKyBzdHIodHIuZ2V0X2RhdGFfdmFsdWVzKCkp&lt;/d2p1:Script&gt;&lt;/d2p1:PackagedScript&gt;&lt;/d2p1:Transformation&gt;&lt;/Query&gt;&lt;Version&gt;4.2.0.0&lt;/Version&gt;&lt;/ShapeLink&gt;"/>
</p:tagLst>
</file>

<file path=ppt/tags/tag9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02-09T16:47:20.5482537+00:00&lt;/d2p1:LastUpdated&gt;&lt;d2p1:Script&gt;aW1wb3J0IHRyYW5zZm9ybWF0aW9ucw0KdHIgPSB0cmFuc2Zvcm1hdGlvbnMuTWF0cml4TWFuaXB1bGF0b3IoTWF0cml4KQ0KTWF0cml4LkRlbGV0ZUNvbHVtbigwKQ0KdHIucmVudW1iZXJfc2lnX3Rlc3RzKCkNCk1hdHJpeC5MYWJlbCA9ICJ0ci5yZW51bWJlcl9zaWdfdGVzdHMoKSAtIERlbGV0ZSBDb2wgMDpcbiI=&lt;/d2p1:Script&gt;&lt;/d2p1:PackagedScript&gt;&lt;/d2p1:Transformation&gt;&lt;/Query&gt;&lt;Version&gt;4.2.0.0&lt;/Version&gt;&lt;/ShapeLink&gt;"/>
</p:tagLst>
</file>

<file path=ppt/tags/tag9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DataQueryItem&gt;&lt;d2p1:ColumnSelection&gt;/&lt;/d2p1:ColumnSelection&gt;&lt;d2p1:ConnectionName&gt;Item0&lt;/d2p1:ConnectionName&gt;&lt;d2p1:DataQueryType&gt;SelectRow&lt;/d2p1:DataQueryType&gt;&lt;d2p1:RowSelection&gt;/0[3]&lt;/d2p1:RowSelection&gt;&lt;d2p1:TableName&gt;Table26&lt;/d2p1:TableName&gt;&lt;/d2p1:DataQueryItem&gt;&lt;d2p1:DataQueryItem&gt;&lt;d2p1:ColumnSelection&gt;/&lt;/d2p1:ColumnSelection&gt;&lt;d2p1:ConnectionName&gt;Item0&lt;/d2p1:ConnectionName&gt;&lt;d2p1:DataQueryType&gt;SelectRow&lt;/d2p1:DataQueryType&gt;&lt;d2p1:RowSelection&gt;/0[1]/0[1]&lt;/d2p1:RowSelection&gt;&lt;d2p1:TableName&gt;Table24&lt;/d2p1:TableName&gt;&lt;/d2p1:DataQueryItem&gt;&lt;d2p1:DataQueryItem&gt;&lt;d2p1:ColumnSelection&gt;/&lt;/d2p1:ColumnSelection&gt;&lt;d2p1:ConnectionName&gt;Item0&lt;/d2p1:ConnectionName&gt;&lt;d2p1:DataQueryType&gt;SelectRow&lt;/d2p1:DataQueryType&gt;&lt;d2p1:RowSelection&gt;/0[1]&lt;/d2p1:RowSelection&gt;&lt;d2p1:TableName&gt;Table28&lt;/d2p1:TableName&gt;&lt;/d2p1:DataQueryItem&gt;&lt;d2p1:DataQueryItem&gt;&lt;d2p1:ColumnSelection&gt;/&lt;/d2p1:ColumnSelection&gt;&lt;d2p1:ConnectionName&gt;Item0&lt;/d2p1:ConnectionName&gt;&lt;d2p1:DataQueryType&gt;SelectRow&lt;/d2p1:DataQueryType&gt;&lt;d2p1:RowSelection&gt;/0[3]&lt;/d2p1:RowSelection&gt;&lt;d2p1:TableName&gt;Table2&lt;/d2p1:TableName&gt;&lt;/d2p1:DataQueryItem&gt;&lt;/d2p1:Items&gt;&lt;d2p1:RowCombinationSettings /&gt;&lt;d2p1:Transformation&gt;&lt;d2p1:PackagedScript&gt;&lt;d2p1:CreatedBy&gt;ccurson&lt;/d2p1:CreatedBy&gt;&lt;d2p1:LastUpdated&gt;2016-02-09T16:59:27.4614226+00:00&lt;/d2p1:LastUpdated&gt;&lt;d2p1:Script&gt;aW1wb3J0IHRyYW5zZm9ybWF0aW9ucw0KdHIgPSB0cmFuc2Zvcm1hdGlvbnMuTWF0cml4TWFuaXB1bGF0b3IoTWF0cml4KQ0KdHIucmVudW1iZXJfc2lnX3Rlc3RzKCkNCk1hdHJpeC5MYWJlbCA9ICJ0ci5yZW51bWJlcl9zaWdfdGVzdHMoKSAtIHRvbyBtYW55IGNvbHVtbnM6XG4iICsgc3RyKHRyLmdldF9kYXRhX3ZhbHVlcygpKQ==&lt;/d2p1:Script&gt;&lt;/d2p1:PackagedScript&gt;&lt;/d2p1:Transformation&gt;&lt;/Query&gt;&lt;Version&gt;4.2.0.0&lt;/Version&gt;&lt;/ShapeLink&gt;"/>
</p:tagLst>
</file>

<file path=ppt/tags/tag9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DataQueryItem&gt;&lt;d2p1:ColumnSelection&gt;/&lt;/d2p1:ColumnSelection&gt;&lt;d2p1:ConnectionName&gt;Item0&lt;/d2p1:ConnectionName&gt;&lt;d2p1:DataQueryType&gt;SelectRow&lt;/d2p1:DataQueryType&gt;&lt;d2p1:RowSelection&gt;/0[3]&lt;/d2p1:RowSelection&gt;&lt;d2p1:TableName&gt;Table26&lt;/d2p1:TableName&gt;&lt;/d2p1:DataQueryItem&gt;&lt;d2p1:DataQueryItem&gt;&lt;d2p1:ColumnSelection&gt;/&lt;/d2p1:ColumnSelection&gt;&lt;d2p1:ConnectionName&gt;Item0&lt;/d2p1:ConnectionName&gt;&lt;d2p1:DataQueryType&gt;SelectRow&lt;/d2p1:DataQueryType&gt;&lt;d2p1:RowSelection&gt;/0[1]/0[1]&lt;/d2p1:RowSelection&gt;&lt;d2p1:TableName&gt;Table24&lt;/d2p1:TableName&gt;&lt;/d2p1:DataQueryItem&gt;&lt;d2p1:DataQueryItem&gt;&lt;d2p1:ColumnSelection&gt;/&lt;/d2p1:ColumnSelection&gt;&lt;d2p1:ConnectionName&gt;Item0&lt;/d2p1:ConnectionName&gt;&lt;d2p1:DataQueryType&gt;SelectRow&lt;/d2p1:DataQueryType&gt;&lt;d2p1:RowSelection&gt;/0[1]&lt;/d2p1:RowSelection&gt;&lt;d2p1:TableName&gt;Table28&lt;/d2p1:TableName&gt;&lt;/d2p1:DataQueryItem&gt;&lt;d2p1:DataQueryItem&gt;&lt;d2p1:ColumnSelection&gt;/&lt;/d2p1:ColumnSelection&gt;&lt;d2p1:ConnectionName&gt;Item0&lt;/d2p1:ConnectionName&gt;&lt;d2p1:DataQueryType&gt;SelectRow&lt;/d2p1:DataQueryType&gt;&lt;d2p1:RowSelection&gt;/0[3]&lt;/d2p1:RowSelection&gt;&lt;d2p1:TableName&gt;Table2&lt;/d2p1:TableName&gt;&lt;/d2p1:DataQueryItem&gt;&lt;/d2p1:Items&gt;&lt;d2p1:RowCombinationSettings /&gt;&lt;d2p1:Transformation&gt;&lt;d2p1:PackagedScript&gt;&lt;d2p1:CreatedBy&gt;ccurson&lt;/d2p1:CreatedBy&gt;&lt;d2p1:LastUpdated&gt;2016-02-09T16:58:32.6956488+00:00&lt;/d2p1:LastUpdated&gt;&lt;d2p1:Script&gt;aW1wb3J0IHRyYW5zZm9ybWF0aW9ucw0KdHIgPSB0cmFuc2Zvcm1hdGlvbnMuTWF0cml4TWFuaXB1bGF0b3IoTWF0cml4KQ0KdHIucmVudW1iZXJfc2lnX3Rlc3RzKCkNCk1hdHJpeC5MYWJlbCA9ICJ0ci5yZW51bWJlcl9zaWdfdGVzdHMoKSAtIHRvbyBtYW55IGNvbHVtbnM6XG4i&lt;/d2p1:Script&gt;&lt;/d2p1:PackagedScript&gt;&lt;/d2p1:Transformation&gt;&lt;/Query&gt;&lt;Version&gt;4.2.0.0&lt;/Version&gt;&lt;/ShapeLink&gt;"/>
</p:tagLst>
</file>

<file path=ppt/tags/tag9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 /&gt;&lt;d2p1:Transformation&gt;&lt;d2p1:PackagedScript&gt;&lt;d2p1:CreatedBy&gt;ccurson&lt;/d2p1:CreatedBy&gt;&lt;d2p1:LastUpdated&gt;2016-02-09T17:02:00.5607671+00:00&lt;/d2p1:LastUpdated&gt;&lt;d2p1:Script&gt;aW1wb3J0IHRyYW5zZm9ybWF0aW9ucw0KdHIgPSB0cmFuc2Zvcm1hdGlvbnMuTWF0cml4TWFuaXB1bGF0b3IoTWF0cml4KQ0KdHIucmVudW1iZXJfc2lnX3Rlc3RzKFRydWUpDQpNYXRyaXguTGFiZWwgPSAidHIucmVudW1iZXJfc2lnX3Rlc3RzKCkgLSBubyBzdGF0czpcbiIgKyBzdHIodHIuZ2V0X2RhdGFfdmFsdWVzKCkp&lt;/d2p1:Script&gt;&lt;/d2p1:PackagedScript&gt;&lt;/d2p1:Transformation&gt;&lt;/Query&gt;&lt;Version&gt;4.2.0.0&lt;/Version&gt;&lt;/ShapeLink&gt;"/>
</p:tagLst>
</file>

<file path=ppt/tags/tag9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 /&gt;&lt;d2p1:Transformation&gt;&lt;d2p1:PackagedScript&gt;&lt;d2p1:CreatedBy&gt;ccurson&lt;/d2p1:CreatedBy&gt;&lt;d2p1:LastUpdated&gt;2016-02-09T17:01:31.4648496+00:00&lt;/d2p1:LastUpdated&gt;&lt;d2p1:Script&gt;aW1wb3J0IHRyYW5zZm9ybWF0aW9ucw0KdHIgPSB0cmFuc2Zvcm1hdGlvbnMuTWF0cml4TWFuaXB1bGF0b3IoTWF0cml4KQ0KdHIucmVudW1iZXJfc2lnX3Rlc3RzKFRydWUpDQpNYXRyaXguTGFiZWwgPSAidHIucmVudW1iZXJfc2lnX3Rlc3RzKCkgLSBubyBzdGF0czpcbiI=&lt;/d2p1:Script&gt;&lt;/d2p1:PackagedScript&gt;&lt;/d2p1:Transformation&gt;&lt;/Query&gt;&lt;Version&gt;4.2.0.0&lt;/Version&gt;&lt;/ShapeLink&gt;"/>
</p:tagLst>
</file>

<file path=ppt/tags/tag9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02-09T17:06:22.9100177+00:00&lt;/d2p1:LastUpdated&gt;&lt;d2p1:Script&gt;aW1wb3J0IHRyYW5zZm9ybWF0aW9ucw0KdHIgPSB0cmFuc2Zvcm1hdGlvbnMuTWF0cml4TWFuaXB1bGF0b3IoTWF0cml4KQ0KdHIuY29udmVydF9zaWduaWZpY2FuY2VfcmVzdWx0c190b19hcnJvd3MoKQ0KTWF0cml4LkxhYmVsID0gInRyLmNvbnZlcnRfc2lnbmlmaWNhbnRfcmVzdWx0c190b19hcnJvd3MoKTpcbiIgKyBzdHIodHIuZ2V0X2RhdGFfdmFsdWVzKCkp&lt;/d2p1:Script&gt;&lt;/d2p1:PackagedScript&gt;&lt;/d2p1:Transformation&gt;&lt;/Query&gt;&lt;Version&gt;4.2.0.0&lt;/Version&gt;&lt;/ShapeLink&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7760</TotalTime>
  <Words>2012</Words>
  <Application>Microsoft Office PowerPoint</Application>
  <PresentationFormat>Widescreen</PresentationFormat>
  <Paragraphs>381</Paragraphs>
  <Slides>88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88</vt:i4>
      </vt:variant>
    </vt:vector>
  </HeadingPairs>
  <TitlesOfParts>
    <vt:vector size="93" baseType="lpstr">
      <vt:lpstr>Arial</vt:lpstr>
      <vt:lpstr>Calibri</vt:lpstr>
      <vt:lpstr>Calibri Light</vt:lpstr>
      <vt:lpstr>Wingdings</vt:lpstr>
      <vt:lpstr>Office Theme</vt:lpstr>
      <vt:lpstr>This PowerPoint is a manual test of the transformations package installed with Slides. </vt:lpstr>
      <vt:lpstr>Slides that test the Series module of transformation package.</vt:lpstr>
      <vt:lpstr>tr.get_series_labels() :
['Average Score (0 is Neutral)', 'Top 2', 'Bottom 2', 'Strongly Agree', 'Agree', 'Somewhat Agree', 'Neither Disagree nor Agree', 'Somewhat Disagree', 'Disagree', 'Strongly Disagree']</vt:lpstr>
      <vt:lpstr>PowerPoint Presentation</vt:lpstr>
      <vt:lpstr>set_series_base_summary()
Base (n=178)</vt:lpstr>
      <vt:lpstr>set_series_formatted_labels( label_format = '{0.SideMember.Group.Label} :: {0.SideMember.Label}') :
It is a great company to work for. : Level of Agreement :: Top 2</vt:lpstr>
      <vt:lpstr>set_series_groups_formatted_labels( label_format = '{0.Label} :: {0.SortIndex}') :
It is a great company to work for. : Level of Agreement :: 0</vt:lpstr>
      <vt:lpstr>PowerPoint Presentation</vt:lpstr>
      <vt:lpstr>tr.del_base_series() :
Before: ['Base', 'Average Score (0 is Neutral)', 'Top 2', 'Bottom 2']
After: ['Average Score (0 is Neutral)', 'Top 2', 'Bottom 2']</vt:lpstr>
      <vt:lpstr>tr.del_series([1,2]) by index:
 ['Average Score (0 is Neutral)', 'Strongly Agree', 'Agree', 'Somewhat Agree', 'Neither Disagree nor Agree', 'Somewhat Disagree', 'Disagree', 'Strongly Disagree']</vt:lpstr>
      <vt:lpstr>tr.select_series([1,2]) by index:
 ['Top 2', 'Bottom 2']</vt:lpstr>
      <vt:lpstr>tr.insert_gap_between_series_groups():
 ['Top 2', '', 'Top 2']</vt:lpstr>
      <vt:lpstr>tr.insert_topN_into_series(4):
Top 4 52%</vt:lpstr>
      <vt:lpstr>tr.insert_series(row_number = 4, label = 'my new series'):
my new series</vt:lpstr>
      <vt:lpstr>Slides that test the Categories module of transformation package.</vt:lpstr>
      <vt:lpstr>tr.get_category_labels() :
['Male', 'Female']</vt:lpstr>
      <vt:lpstr>PowerPoint Presentation</vt:lpstr>
      <vt:lpstr>set_category_base_summary()
Base (n=178)</vt:lpstr>
      <vt:lpstr>set_category_formatted_labels( label_format = '{0.TopMember.Group.Label} :: {0.TopMember.Label}') :
Gender :: Male</vt:lpstr>
      <vt:lpstr>set_category_groups_formatted_labels( label_format = '{0.Label} :: {0.SortIndex}') :
It is a great company to work for. : Level of Agreement :: 0</vt:lpstr>
      <vt:lpstr>tr.del_base_category() :
Before: ['Base', 'Male', 'Female']
After: ['Male', 'Female']</vt:lpstr>
      <vt:lpstr>tr.del_categories([1,2]) by index:
 ['Base']</vt:lpstr>
      <vt:lpstr>tr.select_categories([1,2]) by index:
 ['Male', 'Female']</vt:lpstr>
      <vt:lpstr>tr.insert_gap_between_category_groups():
 ['Base', 'Male', 'Female', '', 'Base', 'Under 20', '20-25', '25-35', '35-45', '45-55', '55 Plus']</vt:lpstr>
      <vt:lpstr>tr.insert_category(column_number = 2, label='my new category'):
my new category</vt:lpstr>
      <vt:lpstr>Slides that test the Data module of transformation package.</vt:lpstr>
      <vt:lpstr>tr.get_data_values() :
['0.18', '-0.71', '26.1%', '12.8%', '18.5%', '39.5%', '15.2%', '5.8%', '10.9%', '7.0%', '16.3%', '17.4%', '20.7%', '10.5%', '18.5%', '19.8%', '8.7%', '18.6%', '9.8%', '20.9%']</vt:lpstr>
      <vt:lpstr>set_data_formatted_labels(cell_format = '{0[0].Value}, {0.SideMember.Label} :: {0.TopMember.Label}') :
26.1% Top 2 :: Male</vt:lpstr>
      <vt:lpstr>tr.category_difference(a,b) :
['-0.89', '-13.3%', '21.0%', '-9.4%', '-3.9%', '1.1%', '-10.2%', '1.3%', '9.9%', '11.1%']</vt:lpstr>
      <vt:lpstr>tr.renumber_sig_tests() :
['0.32', '-0.47', '39%', '20%', '28%', '41%', '23%', '13%', '16%', '7%', '10%', '14%', '12%', '13%', '11%', '13%', '16%', '22%', '12%', '19%']</vt:lpstr>
      <vt:lpstr>tr.renumber_sig_tests() - Delete Col 0:
['-0.47', '20%', '41%', '13%', '7%', '14%', '13%', '13%', '22%', '19%']</vt:lpstr>
      <vt:lpstr>tr.renumber_sig_tests() - too many columns:
['0.32', '-0.47', '', '', '', '', '', '', '', '', '', '', '', '', '', '', '', '', '', '', '', '', '', '', '', '', '', '', '', '', '', '', '', '', '', '', '', '', '', '', '', '', '', '', '', '', '', '', '', '39%', '20%', '', '', '', '', '', '', '', '', '', '', '', '', '', '', '', '', '', '', '', '', '', '', '', '', '', '', '', '', '', '', '', '', '', '', '', '', '', '', '', '', '', '', '', '', '', '', '', '28%', '41%', '', '', '', '', '', '', '', '', '', '', '', '', '', '', '', '', '', '', '', '', '', '', '', '', '', '', '', '', '', '', '', '', '', '', '', '', '', '', '', '', '', '', '', '', '', '', '', '23%', '13%', '', '', '', '', '', '', '', '', '', '', '', '', '', '', '', '', '', '', '', '', '', '', '', '', '', '', '', '', '', '', '', '', '', '', '', '', '', '', '', '', '', '', '', '', '', '', '', '16%', '7%', '', '', '', '', '', '', '', '', '', '', '', '', '', '', '', '', '', '', '', '', '', '', '', '', '', '', '', '', '', '', '', '', '', '', '', '', '', '', '', '', '', '', '', '', '', '', '', '10%', '14%', '', '', '', '', '', '', '', '', '', '', '', '', '', '', '', '', '', '', '', '', '', '', '', '', '', '', '', '', '', '', '', '', '', '', '', '', '', '', '', '', '', '', '', '', '', '', '', '12%', '13%', '', '', '', '', '', '', '', '', '', '', '', '', '', '', '', '', '', '', '', '', '', '', '', '', '', '', '', '', '', '', '', '', '', '', '', '', '', '', '', '', '', '', '', '', '', '', '', '11%', '13%', '', '', '', '', '', '', '', '', '', '', '', '', '', '', '', '', '', '', '', '', '', '', '', '', '', '', '', '', '', '', '', '', '', '', '', '', '', '', '', '', '', '', '', '', '', '', '', '16%', '22%', '', '', '', '', '', '', '', '', '', '', '', '', '', '', '', '', '', '', '', '', '', '', '', '', '', '', '', '', '', '', '', '', '', '', '', '', '', '', '', '', '', '', '', '', '', '', '', '12%', '19%', '', '', '', '', '', '', '', '', '', '', '', '', '', '', '', '', '', '', '', '', '', '', '', '', '', '', '', '', '', '', '', '', '', '', '', '', '', '', '', '', '', '', '', '', '', '', '', '', '', '18.5%', '39.5%', '51.7%', '25.0%', '30.4%', '18.5%', '18.5%', '27.5%', '33.3%', '22.9%', '30.8%', '27.3%', '30.0%', '22.7%', '30.0%', '32.3%', '32.3%', '15.2%', '38.7%', '', '', '', '', '', '', '', '', '', '', '', '', '', '', '', '', '', '', '', '', '', '', '', '', '', '', '', '', '', '', '', '', '', '', '', '', '', '', '', '', '', '', '', '', '', '', '', '', '', '0.09', '-0.25', '0.25', '', '', '', '', '', '', '', '', '', '', '', '', '', '', '', '', '', '', '', '', '', '', '', '', '', '', '', '', '', '', '', '', '', '', '', '', '', '', '', '', '', '', '', '', '', '', '', '', '', '-1.03', '-0.09', '-0.78', '0.33', '0.04', '-0.08', '', '', '', '', '', '', '', '', '', '', '', '', '', '', '', '', '', '', '', '', '', '', '', '', '', '', '', '', '', '', '', '', '', '', '', '', '', '', '', '', '', '', '', '', '', '', '', '', '', '28%', '25%', '26%', '29%', '31%', '24%', '25%', '24%', '22%', '17%', '35%', '29%', '32%', '24%', '35%', '4%', '31%', '37%', '26%']</vt:lpstr>
      <vt:lpstr>tr.renumber_sig_tests() - no stats:
['0.18', '-0.71', '26%', '13%', '18%', '40%', '15%', '6%', '11%', '7%', '16%', '17%', '21%', '10%', '18%', '20%', '9%', '19%', '10%', '21%']</vt:lpstr>
      <vt:lpstr>tr.convert_significant_results_to_arrows():
['0.32', '-0.47', '39%', '20%', '28%', '41%', '23%', '13%', '16%', '7%', '10%', '14%', '12%', '13%', '11%', '13%', '16%', '22%', '12%', '19%']</vt:lpstr>
      <vt:lpstr>tr.convert_significant_results_to_arrows() - no stats:
['0.18', '-0.71', '26%', '13%', '18%', '40%', '15%', '6%', '11%', '7%', '16%', '17%', '21%', '10%', '18%', '20%', '9%', '19%', '10%', '21%']</vt:lpstr>
      <vt:lpstr>Sorting Rows</vt:lpstr>
      <vt:lpstr>tr.sort_rows() - default ( vals from col 1 only)
['26%', '21%', '18%', '18%', '16%', '15%', '11%', '10%', '9%']</vt:lpstr>
      <vt:lpstr>tr.sort_rows() - by_column = 1 ( vals from col 1 only)
['40%', '21%', '20%', '19%', '17%', '13%', '10%', '7%', '6%']</vt:lpstr>
      <vt:lpstr>tr.sort_rows(using_cell_value = 1) ( vals from col 0 only)
['-9.0', '-10.0', '-11.0', '-15.0', '-16.0', '-18.0', '-18.0', '-21.0', '-26.0']</vt:lpstr>
      <vt:lpstr>tr.sort_rows(descending=True):['26%', '21%', '18%', '18%', '16%', '15%', '11%', '10%', '9%']
tr.sort_rows(descending=False):['9%', '10%', '11%', '15%', '16%', '18%', '18%', '21%', '26%']</vt:lpstr>
      <vt:lpstr>tr.sort_rows(file_name = _file_name) - Strongly Agree at end 
['26%', '21%', '18%', '18%', '16%', '11%', '10%', '9%', '15%']</vt:lpstr>
      <vt:lpstr>tr.sort_rows(file_name = _file_name) - blank
['26%', '21%', '18%', '18%', '16%', '15%', '11%', '10%', '9%']</vt:lpstr>
      <vt:lpstr>tr.sort_rows(client_name = Agree)
['11%', '26%', '21%', '18%', '18%', '16%', '15%', '10%', '9%']</vt:lpstr>
      <vt:lpstr>tr.sort_rows(client_name = ) - blank
['26%', '21%', '18%', '18%', '16%', '15%', '11%', '10%', '9%']</vt:lpstr>
      <vt:lpstr>tr.sort_rows(by_column = 1, using_cell_value = 0, descending = False, file_name = Strongly Agree,  client_name = Disagree)
['19%', '7%', '10%', '13%', '17%', '20%', '21%', '40%', '6%']</vt:lpstr>
      <vt:lpstr>Sorting Rows with Nets</vt:lpstr>
      <vt:lpstr>tr.sort_rows() - default ( vals from col 1 only)
['298', '220', '113', '107', '27', '11', '10', '1']</vt:lpstr>
      <vt:lpstr>tr.sort_rows() - by_column = 1 ( vals from col 1 only)
['21', '15', '9', '6', '3', '3', '-', '2']</vt:lpstr>
      <vt:lpstr>tr.sort_rows(using_cell_value = 2) ( vals from col 0 only)
['-11.0', '-1.0', '-10.0', '-27.0', '-220.0', '-107.0', '-113.0', '-298.0']</vt:lpstr>
      <vt:lpstr>tr.sort_rows(descending=True):['298', '220', '113', '107', '27', '11', '10', '1']
tr.sort_rows(descending=False):['11', '1', '10', '27', '220', '107', '113', '298']</vt:lpstr>
      <vt:lpstr>tr.sort_rows(file_name = _file_name) - Base, and Very interested (5) at end 
['220', '113', '27', '11', '10', '1', '298', '107']</vt:lpstr>
      <vt:lpstr>tr.sort_rows(file_name = _file_name) - blank 
['298', '220', '113', '107', '27', '11', '10', '1']</vt:lpstr>
      <vt:lpstr>tr.sort_rows(client_name = Very interested (5))
['107', '298', '220', '113', '27', '11', '10', '1']</vt:lpstr>
      <vt:lpstr>tr.sort_rows(client_name = blank)
['298', '220', '113', '107', '27', '11', '10', '1']</vt:lpstr>
      <vt:lpstr>tr.sort_rows(by_column = 1, using_cell_value = 0, descending = False, file_name = _file_name,  client_name = Slightly interested (4))
['6', '2', '3', '-', '3', '15', '9', '21']</vt:lpstr>
      <vt:lpstr>PowerPoint Presentation</vt:lpstr>
      <vt:lpstr>Sorting between different table selections, eg Top 2 summary 
tr.sort_rows(), with merge columns enabled: 
I am proud to work here. : Level of Agreement - Top 2: 39%, The company makes excellent products. : Level of Agreement - Top 2: 34%, The atmosphere in the workplace is good. : Level of Agreement - Top 2: 29%, It is a great company to work for. : Level of Agreement - Top 2: 26%, I enjoy my work. : Level of Agreement - Top 2: 24%</vt:lpstr>
      <vt:lpstr>Sorting between different table selections, when more than one row selected per group 
tr.sort_rows(), with merge columns enabled: 
 I am proud to work here. : Level of Agreement : Top 2: 39%,  The company makes excellent products. : Level of Agreement : Top 2: 34%,  The atmosphere in the workplace is good. : Level of Agreement : Top 2: 29%,  I am proud to work here. : Level of Agreement : Bottom 2: 28%,  It is a great company to work for. : Level of Agreement : Top 2: 26%,  The atmosphere in the workplace is good. : Level of Agreement : Bottom 2: 24%,  The company makes excellent products. : Level of Agreement : Bottom 2: 20%,  It is a great company to work for. : Level of Agreement : Bottom 2: 18%</vt:lpstr>
      <vt:lpstr>Sorting between groups within the same table, eg Top 2 summary 
tr.sort_rows()
I am proud to work here. : Level of Agreement - Top 2: 39.1%, The company supports my career ambitions. : Level of Agreement - Top 2: 35.9%, The company allows me to maintain a healthy work life balance. : Level of Agreement - Top 2: 35.9%, The company makes excellent products. : Level of Agreement - Top 2: 33.7%, I understand my career path and my promotion possibilities. : Level of Agreement - Top 2: 31.5%, The atmosphere in the workplace is good. : Level of Agreement - Top 2: 29.3%, My manager makes my objectives clear. : Level of Agreement - Top 2: 29.3%, My manager provides constructive feedback on the tasks set out to me. : Level of Agreement - Top 2: 27.2%, It is a great company to work for. : Level of Agreement - Top 2: 26.1%, I enjoy my work. : Level of Agreement - Top 2: 23.9%, I have a good understanding of my responsibilities. : Level of Agreement - Top 2: 23.9%</vt:lpstr>
      <vt:lpstr>Sorting Columns</vt:lpstr>
      <vt:lpstr>tr.sort_columns() - default
['30.0%', '29.6%', '22.2%', '12.5%', '10.3%', '8.7%']</vt:lpstr>
      <vt:lpstr>tr.sort_columns(by_row = 1) 
['51.7%', '30.4%', '27.5%', '25.0%', '18.5%', '18.5%']</vt:lpstr>
      <vt:lpstr>sort_columns(using_cell_value = 1)
['-8.7', '-10.3', '-12.5', '-22.2', '-29.6', '-30.0']</vt:lpstr>
      <vt:lpstr>tr.sort_columns(descending=False) 
['8.7%', '10.3%', '12.5%', '22.2%', '29.6%', '30.0%']</vt:lpstr>
      <vt:lpstr>tr.sort_columns(file_name = _file_name) - Strongly Agree at end
['26.1%', '20.7%', '18.5%', '18.5%', '16.3%', '10.9%', '9.8%', '8.7%', '15.2%']</vt:lpstr>
      <vt:lpstr>tr.sort_columns(file_name = _file_name) - blank file
['26.1%', '20.7%', '18.5%', '18.5%', '16.3%', '15.2%', '10.9%', '9.8%', '8.7%']</vt:lpstr>
      <vt:lpstr>tr.sort_columns(client_name = Bottom 2)
['18.5%', '26.1%', '20.7%', '18.5%', '16.3%', '15.2%', '10.9%', '9.8%', '8.7%', '39.5%', '12.8%', '10.5%', '19.8%', '17.4%', '5.8%', '7.0%', '20.9%', '18.6%']</vt:lpstr>
      <vt:lpstr>tr.sort_columns(client_name = XXX)
['26.1%', '20.7%', '18.5%', '18.5%', '16.3%', '15.2%', '10.9%', '9.8%', '8.7%']</vt:lpstr>
      <vt:lpstr>tr.sort_columns(by_row = 1, using_cell_value = 0, descending = False, file_name = Strongly Agree, client_name = Bottom 2)
['39.5%', '7.0%', '10.5%', '12.8%', '17.4%', '18.6%', '19.8%', '20.9%', '5.8%']</vt:lpstr>
      <vt:lpstr>Sorting Columns with Nets</vt:lpstr>
      <vt:lpstr>tr.sort_columns() - default ( vals from row 1 only)
['298', '220', '113', '107', '27', '11', '10', '1']</vt:lpstr>
      <vt:lpstr>tr.sort_columns() - by_row = 1 ( vals from row 1 only)
['21', '15', '9', '6', '3', '3', '-', '2']</vt:lpstr>
      <vt:lpstr>tr.sort_columns(using_cell_value = 2) ( vals from col 0 only)
['-11.0', '-1.0', '-10.0', '-27.0', '-220.0', '-107.0', '-113.0', '-298.0']</vt:lpstr>
      <vt:lpstr>tr.sort_columns(descending=True):['298', '220', '113', '107', '27', '11', '10', '1']
tr.sort_columns(descending=False):['11', '1', '10', '27', '220', '107', '113', '298']</vt:lpstr>
      <vt:lpstr>tr.sort_columns(file_name = _file_name) - Base, and Very interested (5) at end 
['220', '113', '27', '11', '10', '1', '298', '107']</vt:lpstr>
      <vt:lpstr>tr.sort_columns(file_name = _file_name) - blank 
['298', '220', '113', '107', '27', '11', '10', '1']</vt:lpstr>
      <vt:lpstr>tr.sort_columns(client_name = Very interested (5))
['107', '298', '220', '113', '27', '11', '10', '1']</vt:lpstr>
      <vt:lpstr>tr.sort_columns(client_name = blank)
['298', '220', '113', '107', '27', '11', '10', '1']</vt:lpstr>
      <vt:lpstr>tr.sort_columns(by_row = 1, using_cell_value = 0, descending = False, file_name = _file_name,  client_name = Slightly interested (4))
['6', '2', '3', '-', '3', '15', '9', '21']</vt:lpstr>
      <vt:lpstr>PowerPoint Presentation</vt:lpstr>
      <vt:lpstr>Sorting between different tables, eg Top 2 summary 
tr.sort_columns(): 
 I am proud to work here. : Level of Agreement - Top 2: 39%,  The company makes excellent products. : Level of Agreement - Top 2: 34%,  The atmosphere in the workplace is good. : Level of Agreement - Top 2: 29%,  It is a great company to work for. : Level of Agreement - Top 2: 26%,  I enjoy my work. : Level of Agreement - Top 2: 24%</vt:lpstr>
      <vt:lpstr>Sorting between multiple tables, when more than one column selected per group 
tr.sort_columns(), with merge columns enabled: 
Top 2: 26%, Top 2: 29%, Top 2: 39%, Bottom 2: 18%, Bottom 2: 20%, Bottom 2: 24%, Bottom 2: 28%</vt:lpstr>
      <vt:lpstr>Sorting between groups within the same table, eg Top 2 summary 
tr.sort_columns()
 I am proud to work here. : Level of Agreement - Top 2: 39.1%,  The company supports my career ambitions. : Level of Agreement - Top 2: 35.9%,  The company allows me to maintain a healthy work life balance. : Level of Agreement - Top 2: 35.9%,  The company makes excellent products. : Level of Agreement - Top 2: 33.7%,  I understand my career path and my promotion possibilities. : Level of Agreement - Top 2: 31.5%,  The atmosphere in the workplace is good. : Level of Agreement - Top 2: 29.3%,  My manager makes my objectives clear. : Level of Agreement - Top 2: 29.3%,  My manager provides constructive feedback on the tasks set out to me. : Level of Agreement - Top 2: 27.2%,  It is a great company to work for. : Level of Agreement - Top 2: 26.1%,  I enjoy my work. : Level of Agreement - Top 2: 23.9%,  I have a good understanding of my responsibilities. : Level of Agreement - Top 2: 23.9%</vt:lpstr>
      <vt:lpstr>Clone_matrix</vt:lpstr>
      <vt:lpstr>Merging series or categories by Label / grid slices</vt:lpstr>
      <vt:lpstr>make_series_from_grid_slices()
['Top 2']</vt:lpstr>
      <vt:lpstr>merge_series_by_label()
['It is a great company to work for. : Level of Agreement', 'The company makes excellent products. : Level of Agreement']</vt:lpstr>
      <vt:lpstr>merge_categories_by_label()
['It is a great company to work for. : Level of Agreement', 'The company makes excellent products. : Level of Agreement']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tr.get_series_labels() : Average Score (0 is Neutral), Top 2, Bottom 2, Strongly Agree, Agree, Somewhat Agree, Neither Disagree nor Agree, Somewhat Disagree, Disagree, Strongly Disagree</dc:title>
  <dc:creator>swinstanley</dc:creator>
  <cp:lastModifiedBy>swinstanley</cp:lastModifiedBy>
  <cp:revision>172</cp:revision>
  <dcterms:created xsi:type="dcterms:W3CDTF">2016-02-02T17:03:25Z</dcterms:created>
  <dcterms:modified xsi:type="dcterms:W3CDTF">2016-09-29T13:11:29Z</dcterms:modified>
</cp:coreProperties>
</file>