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61" r:id="rId4"/>
    <p:sldId id="262" r:id="rId5"/>
    <p:sldId id="263" r:id="rId6"/>
    <p:sldId id="266" r:id="rId7"/>
    <p:sldId id="265" r:id="rId8"/>
    <p:sldId id="267" r:id="rId9"/>
    <p:sldId id="264"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p:scale>
          <a:sx n="100" d="100"/>
          <a:sy n="100" d="100"/>
        </p:scale>
        <p:origin x="100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32F469-AF53-1D4A-B07F-78658240D131}"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26532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2F469-AF53-1D4A-B07F-78658240D131}"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5553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2F469-AF53-1D4A-B07F-78658240D131}"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61702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2F469-AF53-1D4A-B07F-78658240D131}"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9275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32F469-AF53-1D4A-B07F-78658240D131}" type="datetimeFigureOut">
              <a:rPr lang="en-US" smtClean="0"/>
              <a:t>7/12/19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205377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32F469-AF53-1D4A-B07F-78658240D131}" type="datetimeFigureOut">
              <a:rPr lang="en-US" smtClean="0"/>
              <a:t>7/12/19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28405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32F469-AF53-1D4A-B07F-78658240D131}" type="datetimeFigureOut">
              <a:rPr lang="en-US" smtClean="0"/>
              <a:t>7/12/19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00477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32F469-AF53-1D4A-B07F-78658240D131}" type="datetimeFigureOut">
              <a:rPr lang="en-US" smtClean="0"/>
              <a:t>7/12/19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64982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2F469-AF53-1D4A-B07F-78658240D131}" type="datetimeFigureOut">
              <a:rPr lang="en-US" smtClean="0"/>
              <a:t>7/12/19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3665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2F469-AF53-1D4A-B07F-78658240D131}" type="datetimeFigureOut">
              <a:rPr lang="en-US" smtClean="0"/>
              <a:t>7/12/19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10222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2F469-AF53-1D4A-B07F-78658240D131}" type="datetimeFigureOut">
              <a:rPr lang="en-US" smtClean="0"/>
              <a:t>7/12/19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5842D-A91B-BB46-A8AA-5DC2ED337AB8}" type="slidenum">
              <a:rPr lang="en-US" smtClean="0"/>
              <a:t>‹#›</a:t>
            </a:fld>
            <a:endParaRPr lang="en-US"/>
          </a:p>
        </p:txBody>
      </p:sp>
    </p:spTree>
    <p:extLst>
      <p:ext uri="{BB962C8B-B14F-4D97-AF65-F5344CB8AC3E}">
        <p14:creationId xmlns:p14="http://schemas.microsoft.com/office/powerpoint/2010/main" val="856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2F469-AF53-1D4A-B07F-78658240D131}" type="datetimeFigureOut">
              <a:rPr lang="en-US" smtClean="0"/>
              <a:t>7/12/19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5842D-A91B-BB46-A8AA-5DC2ED337AB8}" type="slidenum">
              <a:rPr lang="en-US" smtClean="0"/>
              <a:t>‹#›</a:t>
            </a:fld>
            <a:endParaRPr lang="en-US"/>
          </a:p>
        </p:txBody>
      </p:sp>
    </p:spTree>
    <p:extLst>
      <p:ext uri="{BB962C8B-B14F-4D97-AF65-F5344CB8AC3E}">
        <p14:creationId xmlns:p14="http://schemas.microsoft.com/office/powerpoint/2010/main" val="3674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kAlvwwJnGcdCAJD8oFokT3gtJF2UnyZP" TargetMode="External"/><Relationship Id="rId4" Type="http://schemas.openxmlformats.org/officeDocument/2006/relationships/hyperlink" Target="https://colab.research.google.com/drive/1vLkoW_4SYessy_igmJxlVz_jEPlgJ06v" TargetMode="External"/><Relationship Id="rId5" Type="http://schemas.openxmlformats.org/officeDocument/2006/relationships/hyperlink" Target="https://github.com/Colley-K/rock_climbing_recommendation_system/blob/master/6_README_files/predictions.png" TargetMode="External"/><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s://www.ibisworld.com/industry-trends/specialized-market-research-reports/consumer-goods-services/sports-recreation/indoor-climbing-wall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8a.nu/" TargetMode="External"/><Relationship Id="rId4" Type="http://schemas.openxmlformats.org/officeDocument/2006/relationships/hyperlink" Target="https://www.kaggle.com/dcohen21/8anu-climbing-logbook" TargetMode="External"/><Relationship Id="rId5" Type="http://schemas.openxmlformats.org/officeDocument/2006/relationships/hyperlink" Target="https://drive.google.com/open?id=1S4io5Nvz0lcnri_Lz9Mpa_TwLNeoSzGb"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open?id=195wcooDtT2XhfpRXREWmLovm8XZPNymy"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colab.research.google.com/drive/14AKVsyXy7yJSxBjmEBFyz7kEX7e9ioM_"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lley-K/rock_climbing_recommendation_system/blob/master/6_README_files/algo.png" TargetMode="External"/><Relationship Id="rId4" Type="http://schemas.openxmlformats.org/officeDocument/2006/relationships/image" Target="../media/image6.png"/><Relationship Id="rId5" Type="http://schemas.openxmlformats.org/officeDocument/2006/relationships/hyperlink" Target="https://github.com/Colley-K/rock_climbing_recommendation_system/blob/master/6_README_files/forumla.png" TargetMode="External"/><Relationship Id="rId6" Type="http://schemas.openxmlformats.org/officeDocument/2006/relationships/image" Target="../media/image7.png"/><Relationship Id="rId7" Type="http://schemas.openxmlformats.org/officeDocument/2006/relationships/hyperlink" Target="https://colab.research.google.com/drive/1kAlvwwJnGcdCAJD8oFokT3gtJF2UnyZP" TargetMode="External"/><Relationship Id="rId8" Type="http://schemas.openxmlformats.org/officeDocument/2006/relationships/hyperlink" Target="https://colab.research.google.com/drive/14AKVsyXy7yJSxBjmEBFyz7kEX7e9ioM_"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lley-K/rock_climbing_recommendation_system/blob/master/6_README_files/accuracy.png" TargetMode="External"/><Relationship Id="rId4" Type="http://schemas.openxmlformats.org/officeDocument/2006/relationships/image" Target="../media/image8.png"/><Relationship Id="rId5" Type="http://schemas.openxmlformats.org/officeDocument/2006/relationships/hyperlink" Target="https://colab.research.google.com/drive/1kAlvwwJnGcdCAJD8oFokT3gtJF2UnyZP" TargetMode="External"/><Relationship Id="rId6" Type="http://schemas.openxmlformats.org/officeDocument/2006/relationships/hyperlink" Target="https://colab.research.google.com/drive/14AKVsyXy7yJSxBjmEBFyz7kEX7e9ioM_"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lley-K/rock_climbing_recommendation_system/blob/master/6_README_files/20user_thresh.png" TargetMode="External"/><Relationship Id="rId4" Type="http://schemas.openxmlformats.org/officeDocument/2006/relationships/image" Target="../media/image9.png"/><Relationship Id="rId5" Type="http://schemas.openxmlformats.org/officeDocument/2006/relationships/hyperlink" Target="https://colab.research.google.com/drive/1kAlvwwJnGcdCAJD8oFokT3gtJF2UnyZP" TargetMode="External"/><Relationship Id="rId6" Type="http://schemas.openxmlformats.org/officeDocument/2006/relationships/hyperlink" Target="https://colab.research.google.com/drive/14AKVsyXy7yJSxBjmEBFyz7kEX7e9ioM_" TargetMode="External"/><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7937"/>
            <a:ext cx="12203906" cy="8135937"/>
          </a:xfrm>
          <a:prstGeom prst="rect">
            <a:avLst/>
          </a:prstGeom>
        </p:spPr>
      </p:pic>
      <p:sp>
        <p:nvSpPr>
          <p:cNvPr id="3" name="Subtitle 2"/>
          <p:cNvSpPr>
            <a:spLocks noGrp="1"/>
          </p:cNvSpPr>
          <p:nvPr>
            <p:ph type="subTitle" idx="1"/>
          </p:nvPr>
        </p:nvSpPr>
        <p:spPr>
          <a:xfrm>
            <a:off x="247401" y="4217161"/>
            <a:ext cx="7343775" cy="1655762"/>
          </a:xfrm>
        </p:spPr>
        <p:txBody>
          <a:bodyPr>
            <a:normAutofit/>
          </a:bodyPr>
          <a:lstStyle/>
          <a:p>
            <a:pPr algn="l">
              <a:spcAft>
                <a:spcPts val="600"/>
              </a:spcAft>
            </a:pPr>
            <a:r>
              <a:rPr lang="en-US" b="1" dirty="0" smtClean="0">
                <a:solidFill>
                  <a:schemeClr val="accent2">
                    <a:lumMod val="40000"/>
                    <a:lumOff val="60000"/>
                  </a:schemeClr>
                </a:solidFill>
                <a:latin typeface="Helvetica" charset="0"/>
                <a:ea typeface="Helvetica" charset="0"/>
                <a:cs typeface="Helvetica" charset="0"/>
              </a:rPr>
              <a:t>INTERNATIONAL ROCK CLIMBING CLIMBING RECOMMENDATION SYSTEM</a:t>
            </a:r>
            <a:endParaRPr lang="en-US" sz="900" b="1" dirty="0" smtClean="0">
              <a:solidFill>
                <a:schemeClr val="accent2">
                  <a:lumMod val="40000"/>
                  <a:lumOff val="60000"/>
                </a:schemeClr>
              </a:solidFill>
              <a:latin typeface="Helvetica" charset="0"/>
              <a:ea typeface="Helvetica" charset="0"/>
              <a:cs typeface="Helvetica" charset="0"/>
            </a:endParaRPr>
          </a:p>
          <a:p>
            <a:pPr algn="l"/>
            <a:r>
              <a:rPr lang="en-US" sz="2000" i="1" dirty="0" smtClean="0">
                <a:solidFill>
                  <a:schemeClr val="bg1"/>
                </a:solidFill>
                <a:latin typeface="Helvetica" charset="0"/>
                <a:ea typeface="Helvetica" charset="0"/>
                <a:cs typeface="Helvetica" charset="0"/>
              </a:rPr>
              <a:t>An exercise in user-based collaborative filtering</a:t>
            </a:r>
          </a:p>
        </p:txBody>
      </p:sp>
      <p:sp>
        <p:nvSpPr>
          <p:cNvPr id="5" name="Rectangle 4"/>
          <p:cNvSpPr/>
          <p:nvPr/>
        </p:nvSpPr>
        <p:spPr>
          <a:xfrm>
            <a:off x="247401" y="1260694"/>
            <a:ext cx="11257986" cy="2862322"/>
          </a:xfrm>
          <a:prstGeom prst="rect">
            <a:avLst/>
          </a:prstGeom>
          <a:noFill/>
        </p:spPr>
        <p:txBody>
          <a:bodyPr wrap="square" lIns="91440" tIns="45720" rIns="91440" bIns="45720">
            <a:spAutoFit/>
          </a:bodyPr>
          <a:lstStyle/>
          <a:p>
            <a:r>
              <a:rPr lang="en-US" sz="6000" b="1" cap="none" spc="50" dirty="0" smtClean="0">
                <a:ln w="0"/>
                <a:solidFill>
                  <a:schemeClr val="bg2"/>
                </a:solidFill>
                <a:effectLst>
                  <a:innerShdw blurRad="63500" dist="50800" dir="13500000">
                    <a:srgbClr val="000000">
                      <a:alpha val="50000"/>
                    </a:srgbClr>
                  </a:innerShdw>
                </a:effectLst>
                <a:latin typeface="Helvetica" charset="0"/>
                <a:ea typeface="Helvetica" charset="0"/>
                <a:cs typeface="Helvetica" charset="0"/>
              </a:rPr>
              <a:t>WHERE IN THE WORLD SHOULD </a:t>
            </a:r>
          </a:p>
          <a:p>
            <a:r>
              <a:rPr lang="en-US" sz="6000" b="1" cap="none" spc="50" dirty="0" smtClean="0">
                <a:ln w="0"/>
                <a:solidFill>
                  <a:schemeClr val="bg2"/>
                </a:solidFill>
                <a:effectLst>
                  <a:innerShdw blurRad="63500" dist="50800" dir="13500000">
                    <a:srgbClr val="000000">
                      <a:alpha val="50000"/>
                    </a:srgbClr>
                  </a:innerShdw>
                </a:effectLst>
                <a:latin typeface="Helvetica" charset="0"/>
                <a:ea typeface="Helvetica" charset="0"/>
                <a:cs typeface="Helvetica" charset="0"/>
              </a:rPr>
              <a:t>YOU CLIMB NEXT?</a:t>
            </a:r>
            <a:endParaRPr lang="en-US" sz="6000" b="1" cap="none" spc="50" dirty="0">
              <a:ln w="0"/>
              <a:solidFill>
                <a:schemeClr val="bg2"/>
              </a:solidFill>
              <a:effectLst>
                <a:innerShdw blurRad="63500" dist="50800" dir="13500000">
                  <a:srgbClr val="000000">
                    <a:alpha val="50000"/>
                  </a:srgbClr>
                </a:innerShdw>
              </a:effectLst>
              <a:latin typeface="Helvetica" charset="0"/>
              <a:ea typeface="Helvetica" charset="0"/>
              <a:cs typeface="Helvetica" charset="0"/>
            </a:endParaRPr>
          </a:p>
        </p:txBody>
      </p:sp>
      <p:sp>
        <p:nvSpPr>
          <p:cNvPr id="6" name="TextBox 5"/>
          <p:cNvSpPr txBox="1"/>
          <p:nvPr/>
        </p:nvSpPr>
        <p:spPr>
          <a:xfrm>
            <a:off x="9858375" y="6100763"/>
            <a:ext cx="2571750" cy="646331"/>
          </a:xfrm>
          <a:prstGeom prst="rect">
            <a:avLst/>
          </a:prstGeom>
          <a:noFill/>
        </p:spPr>
        <p:txBody>
          <a:bodyPr wrap="square" rtlCol="0">
            <a:spAutoFit/>
          </a:bodyPr>
          <a:lstStyle/>
          <a:p>
            <a:r>
              <a:rPr lang="en-US" dirty="0">
                <a:solidFill>
                  <a:schemeClr val="bg1"/>
                </a:solidFill>
                <a:latin typeface="Helvetica" charset="0"/>
                <a:ea typeface="Helvetica" charset="0"/>
                <a:cs typeface="Helvetica" charset="0"/>
              </a:rPr>
              <a:t>Kristen N. Colley</a:t>
            </a:r>
          </a:p>
          <a:p>
            <a:endParaRPr lang="en-US" dirty="0"/>
          </a:p>
        </p:txBody>
      </p:sp>
    </p:spTree>
    <p:extLst>
      <p:ext uri="{BB962C8B-B14F-4D97-AF65-F5344CB8AC3E}">
        <p14:creationId xmlns:p14="http://schemas.microsoft.com/office/powerpoint/2010/main" val="1422912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0" y="289254"/>
            <a:ext cx="3164007" cy="86177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cap="none" spc="0" dirty="0" smtClean="0">
                <a:ln/>
                <a:solidFill>
                  <a:schemeClr val="bg2">
                    <a:lumMod val="50000"/>
                  </a:schemeClr>
                </a:solidFill>
                <a:effectLst/>
              </a:rPr>
              <a:t>Predictions</a:t>
            </a:r>
            <a:endParaRPr lang="en-US" sz="5000" b="1" cap="none" spc="0" dirty="0">
              <a:ln/>
              <a:solidFill>
                <a:schemeClr val="bg2">
                  <a:lumMod val="50000"/>
                </a:schemeClr>
              </a:solidFill>
              <a:effectLst/>
            </a:endParaRPr>
          </a:p>
        </p:txBody>
      </p:sp>
      <p:sp>
        <p:nvSpPr>
          <p:cNvPr id="7" name="TextBox 6">
            <a:hlinkClick r:id="rId3"/>
          </p:cNvPr>
          <p:cNvSpPr txBox="1"/>
          <p:nvPr/>
        </p:nvSpPr>
        <p:spPr>
          <a:xfrm>
            <a:off x="9737794" y="142688"/>
            <a:ext cx="2454206" cy="369332"/>
          </a:xfrm>
          <a:prstGeom prst="rect">
            <a:avLst/>
          </a:prstGeom>
          <a:noFill/>
        </p:spPr>
        <p:txBody>
          <a:bodyPr wrap="square" rtlCol="0">
            <a:spAutoFit/>
          </a:bodyPr>
          <a:lstStyle/>
          <a:p>
            <a:r>
              <a:rPr lang="en-US" smtClean="0">
                <a:solidFill>
                  <a:schemeClr val="bg2">
                    <a:lumMod val="25000"/>
                  </a:schemeClr>
                </a:solidFill>
                <a:latin typeface="Helvetica" charset="0"/>
                <a:ea typeface="Helvetica" charset="0"/>
                <a:cs typeface="Helvetica" charset="0"/>
                <a:hlinkClick r:id="rId4"/>
              </a:rPr>
              <a:t>Predictions Notebook</a:t>
            </a:r>
            <a:endParaRPr lang="en-US" dirty="0" smtClean="0">
              <a:solidFill>
                <a:schemeClr val="bg2">
                  <a:lumMod val="25000"/>
                </a:schemeClr>
              </a:solidFill>
              <a:latin typeface="Helvetica" charset="0"/>
              <a:ea typeface="Helvetica" charset="0"/>
              <a:cs typeface="Helvetica" charset="0"/>
            </a:endParaRPr>
          </a:p>
        </p:txBody>
      </p:sp>
      <p:sp>
        <p:nvSpPr>
          <p:cNvPr id="2" name="TextBox 1"/>
          <p:cNvSpPr txBox="1"/>
          <p:nvPr/>
        </p:nvSpPr>
        <p:spPr>
          <a:xfrm>
            <a:off x="3594100" y="5513850"/>
            <a:ext cx="8050000" cy="646331"/>
          </a:xfrm>
          <a:prstGeom prst="rect">
            <a:avLst/>
          </a:prstGeom>
          <a:noFill/>
        </p:spPr>
        <p:txBody>
          <a:bodyPr wrap="square" rtlCol="0">
            <a:spAutoFit/>
          </a:bodyPr>
          <a:lstStyle/>
          <a:p>
            <a:pPr algn="r"/>
            <a:r>
              <a:rPr lang="en-US" i="1" dirty="0">
                <a:solidFill>
                  <a:schemeClr val="bg1"/>
                </a:solidFill>
              </a:rPr>
              <a:t>In the final predictions notebook, the user can </a:t>
            </a:r>
            <a:r>
              <a:rPr lang="en-US" i="1" dirty="0" smtClean="0">
                <a:solidFill>
                  <a:schemeClr val="bg1"/>
                </a:solidFill>
              </a:rPr>
              <a:t>enter their </a:t>
            </a:r>
            <a:r>
              <a:rPr lang="en-US" i="1" dirty="0" err="1">
                <a:solidFill>
                  <a:schemeClr val="bg1"/>
                </a:solidFill>
              </a:rPr>
              <a:t>user_id</a:t>
            </a:r>
            <a:r>
              <a:rPr lang="en-US" i="1" dirty="0">
                <a:solidFill>
                  <a:schemeClr val="bg1"/>
                </a:solidFill>
              </a:rPr>
              <a:t> number and receive a list of top ten routes </a:t>
            </a:r>
            <a:r>
              <a:rPr lang="en-US" i="1" dirty="0" smtClean="0">
                <a:solidFill>
                  <a:schemeClr val="bg1"/>
                </a:solidFill>
              </a:rPr>
              <a:t>recomm</a:t>
            </a:r>
            <a:r>
              <a:rPr lang="en-US" i="1" dirty="0" smtClean="0">
                <a:solidFill>
                  <a:schemeClr val="bg1"/>
                </a:solidFill>
              </a:rPr>
              <a:t>en</a:t>
            </a:r>
            <a:r>
              <a:rPr lang="en-US" i="1" dirty="0" smtClean="0">
                <a:solidFill>
                  <a:schemeClr val="bg1"/>
                </a:solidFill>
              </a:rPr>
              <a:t>ded </a:t>
            </a:r>
            <a:r>
              <a:rPr lang="en-US" i="1" dirty="0">
                <a:solidFill>
                  <a:schemeClr val="bg1"/>
                </a:solidFill>
              </a:rPr>
              <a:t>to </a:t>
            </a:r>
            <a:r>
              <a:rPr lang="en-US" i="1" dirty="0" smtClean="0">
                <a:solidFill>
                  <a:schemeClr val="bg1"/>
                </a:solidFill>
              </a:rPr>
              <a:t>them</a:t>
            </a:r>
            <a:endParaRPr lang="en-US" i="1" dirty="0">
              <a:solidFill>
                <a:schemeClr val="bg1"/>
              </a:solidFill>
            </a:endParaRPr>
          </a:p>
        </p:txBody>
      </p:sp>
      <p:pic>
        <p:nvPicPr>
          <p:cNvPr id="4098" name="Picture 2" descr="https://github.com/Colley-K/rock_climbing_recommendation_system/raw/master/6_README_files/predictions.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550" y="1752972"/>
            <a:ext cx="97345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76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1443" y="1631111"/>
            <a:ext cx="8466257" cy="4351338"/>
          </a:xfrm>
        </p:spPr>
        <p:txBody>
          <a:bodyPr>
            <a:normAutofit fontScale="92500" lnSpcReduction="10000"/>
          </a:bodyPr>
          <a:lstStyle/>
          <a:p>
            <a:r>
              <a:rPr lang="en-US" sz="2400" dirty="0" smtClean="0">
                <a:solidFill>
                  <a:schemeClr val="bg2">
                    <a:lumMod val="25000"/>
                  </a:schemeClr>
                </a:solidFill>
                <a:latin typeface="Helvetica" charset="0"/>
                <a:ea typeface="Helvetica" charset="0"/>
                <a:cs typeface="Helvetica" charset="0"/>
              </a:rPr>
              <a:t>Create a </a:t>
            </a:r>
            <a:r>
              <a:rPr lang="en-US" sz="2400" dirty="0">
                <a:solidFill>
                  <a:schemeClr val="bg2">
                    <a:lumMod val="25000"/>
                  </a:schemeClr>
                </a:solidFill>
                <a:latin typeface="Helvetica" charset="0"/>
                <a:ea typeface="Helvetica" charset="0"/>
                <a:cs typeface="Helvetica" charset="0"/>
              </a:rPr>
              <a:t>filtering system, wherein a climber could filter out the type, difficulty of climb, &amp; country before receiving their top ten recommendation</a:t>
            </a:r>
          </a:p>
          <a:p>
            <a:r>
              <a:rPr lang="en-US" sz="2400" dirty="0">
                <a:solidFill>
                  <a:schemeClr val="bg2">
                    <a:lumMod val="25000"/>
                  </a:schemeClr>
                </a:solidFill>
                <a:latin typeface="Helvetica" charset="0"/>
                <a:ea typeface="Helvetica" charset="0"/>
                <a:cs typeface="Helvetica" charset="0"/>
              </a:rPr>
              <a:t>C</a:t>
            </a:r>
            <a:r>
              <a:rPr lang="en-US" sz="2400" dirty="0" smtClean="0">
                <a:solidFill>
                  <a:schemeClr val="bg2">
                    <a:lumMod val="25000"/>
                  </a:schemeClr>
                </a:solidFill>
                <a:latin typeface="Helvetica" charset="0"/>
                <a:ea typeface="Helvetica" charset="0"/>
                <a:cs typeface="Helvetica" charset="0"/>
              </a:rPr>
              <a:t>onnecting </a:t>
            </a:r>
            <a:r>
              <a:rPr lang="en-US" sz="2400" dirty="0">
                <a:solidFill>
                  <a:schemeClr val="bg2">
                    <a:lumMod val="25000"/>
                  </a:schemeClr>
                </a:solidFill>
                <a:latin typeface="Helvetica" charset="0"/>
                <a:ea typeface="Helvetica" charset="0"/>
                <a:cs typeface="Helvetica" charset="0"/>
              </a:rPr>
              <a:t>to the 8a.nu website so that the user could input their actual online ID instead of just their </a:t>
            </a:r>
            <a:r>
              <a:rPr lang="en-US" sz="2400" dirty="0" err="1">
                <a:solidFill>
                  <a:schemeClr val="bg2">
                    <a:lumMod val="25000"/>
                  </a:schemeClr>
                </a:solidFill>
                <a:latin typeface="Helvetica" charset="0"/>
                <a:ea typeface="Helvetica" charset="0"/>
                <a:cs typeface="Helvetica" charset="0"/>
              </a:rPr>
              <a:t>user_id</a:t>
            </a:r>
            <a:r>
              <a:rPr lang="en-US" sz="2400" dirty="0">
                <a:solidFill>
                  <a:schemeClr val="bg2">
                    <a:lumMod val="25000"/>
                  </a:schemeClr>
                </a:solidFill>
                <a:latin typeface="Helvetica" charset="0"/>
                <a:ea typeface="Helvetica" charset="0"/>
                <a:cs typeface="Helvetica" charset="0"/>
              </a:rPr>
              <a:t> number</a:t>
            </a:r>
          </a:p>
          <a:p>
            <a:r>
              <a:rPr lang="en-US" sz="2400" dirty="0">
                <a:solidFill>
                  <a:schemeClr val="bg2">
                    <a:lumMod val="25000"/>
                  </a:schemeClr>
                </a:solidFill>
                <a:latin typeface="Helvetica" charset="0"/>
                <a:ea typeface="Helvetica" charset="0"/>
                <a:cs typeface="Helvetica" charset="0"/>
              </a:rPr>
              <a:t>Due to RAM constraints on google </a:t>
            </a:r>
            <a:r>
              <a:rPr lang="en-US" sz="2400" dirty="0" err="1">
                <a:solidFill>
                  <a:schemeClr val="bg2">
                    <a:lumMod val="25000"/>
                  </a:schemeClr>
                </a:solidFill>
                <a:latin typeface="Helvetica" charset="0"/>
                <a:ea typeface="Helvetica" charset="0"/>
                <a:cs typeface="Helvetica" charset="0"/>
              </a:rPr>
              <a:t>colab</a:t>
            </a:r>
            <a:r>
              <a:rPr lang="en-US" sz="2400" dirty="0">
                <a:solidFill>
                  <a:schemeClr val="bg2">
                    <a:lumMod val="25000"/>
                  </a:schemeClr>
                </a:solidFill>
                <a:latin typeface="Helvetica" charset="0"/>
                <a:ea typeface="Helvetica" charset="0"/>
                <a:cs typeface="Helvetica" charset="0"/>
              </a:rPr>
              <a:t>, I had to train a 65% sample of the original 6x dataset. Without resource limitations, I would </a:t>
            </a:r>
            <a:r>
              <a:rPr lang="en-US" sz="2400" dirty="0" smtClean="0">
                <a:solidFill>
                  <a:schemeClr val="bg2">
                    <a:lumMod val="25000"/>
                  </a:schemeClr>
                </a:solidFill>
                <a:latin typeface="Helvetica" charset="0"/>
                <a:ea typeface="Helvetica" charset="0"/>
                <a:cs typeface="Helvetica" charset="0"/>
              </a:rPr>
              <a:t>train </a:t>
            </a:r>
            <a:r>
              <a:rPr lang="en-US" sz="2400" dirty="0">
                <a:solidFill>
                  <a:schemeClr val="bg2">
                    <a:lumMod val="25000"/>
                  </a:schemeClr>
                </a:solidFill>
                <a:latin typeface="Helvetica" charset="0"/>
                <a:ea typeface="Helvetica" charset="0"/>
                <a:cs typeface="Helvetica" charset="0"/>
              </a:rPr>
              <a:t>on the full dataset. Preliminary tests showed that the bigger the training size, the lower the RMSE. One test showed an increase in sample size could increase the RMSE by .03 (in contrast to the .005 improvement I received when increasing the </a:t>
            </a:r>
            <a:r>
              <a:rPr lang="en-US" sz="2400" dirty="0" err="1">
                <a:solidFill>
                  <a:schemeClr val="bg2">
                    <a:lumMod val="25000"/>
                  </a:schemeClr>
                </a:solidFill>
                <a:latin typeface="Helvetica" charset="0"/>
                <a:ea typeface="Helvetica" charset="0"/>
                <a:cs typeface="Helvetica" charset="0"/>
              </a:rPr>
              <a:t>coldstart</a:t>
            </a:r>
            <a:r>
              <a:rPr lang="en-US" sz="2400" dirty="0">
                <a:solidFill>
                  <a:schemeClr val="bg2">
                    <a:lumMod val="25000"/>
                  </a:schemeClr>
                </a:solidFill>
                <a:latin typeface="Helvetica" charset="0"/>
                <a:ea typeface="Helvetica" charset="0"/>
                <a:cs typeface="Helvetica" charset="0"/>
              </a:rPr>
              <a:t> threshold)</a:t>
            </a:r>
          </a:p>
          <a:p>
            <a:r>
              <a:rPr lang="en-US" sz="2400" dirty="0" smtClean="0"/>
              <a:t/>
            </a:r>
            <a:br>
              <a:rPr lang="en-US" sz="2400" dirty="0" smtClean="0"/>
            </a:br>
            <a:endParaRPr lang="en-US" sz="2600" dirty="0">
              <a:solidFill>
                <a:schemeClr val="bg2">
                  <a:lumMod val="25000"/>
                </a:schemeClr>
              </a:solidFill>
            </a:endParaRPr>
          </a:p>
        </p:txBody>
      </p:sp>
      <p:sp>
        <p:nvSpPr>
          <p:cNvPr id="5" name="Rectangle 4"/>
          <p:cNvSpPr/>
          <p:nvPr/>
        </p:nvSpPr>
        <p:spPr>
          <a:xfrm>
            <a:off x="97339" y="50800"/>
            <a:ext cx="3514104" cy="126188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3800" b="1" cap="none" spc="0" dirty="0" smtClean="0">
                <a:ln/>
                <a:solidFill>
                  <a:schemeClr val="bg2">
                    <a:lumMod val="50000"/>
                  </a:schemeClr>
                </a:solidFill>
                <a:effectLst/>
                <a:latin typeface="Helvetica" charset="0"/>
                <a:ea typeface="Helvetica" charset="0"/>
                <a:cs typeface="Helvetica" charset="0"/>
              </a:rPr>
              <a:t>Future</a:t>
            </a:r>
          </a:p>
          <a:p>
            <a:r>
              <a:rPr lang="en-US" sz="3800" b="1" dirty="0" smtClean="0">
                <a:ln/>
                <a:solidFill>
                  <a:schemeClr val="bg2">
                    <a:lumMod val="50000"/>
                  </a:schemeClr>
                </a:solidFill>
                <a:latin typeface="Helvetica" charset="0"/>
                <a:ea typeface="Helvetica" charset="0"/>
                <a:cs typeface="Helvetica" charset="0"/>
              </a:rPr>
              <a:t>Improvements</a:t>
            </a:r>
            <a:endParaRPr lang="en-US" sz="3800" b="1" cap="none" spc="0" dirty="0">
              <a:ln/>
              <a:solidFill>
                <a:schemeClr val="bg2">
                  <a:lumMod val="50000"/>
                </a:schemeClr>
              </a:solidFill>
              <a:effectLst/>
            </a:endParaRPr>
          </a:p>
        </p:txBody>
      </p:sp>
    </p:spTree>
    <p:extLst>
      <p:ext uri="{BB962C8B-B14F-4D97-AF65-F5344CB8AC3E}">
        <p14:creationId xmlns:p14="http://schemas.microsoft.com/office/powerpoint/2010/main" val="75575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7937"/>
            <a:ext cx="12203906" cy="8135937"/>
          </a:xfrm>
          <a:prstGeom prst="rect">
            <a:avLst/>
          </a:prstGeom>
        </p:spPr>
      </p:pic>
      <p:sp>
        <p:nvSpPr>
          <p:cNvPr id="5" name="Rectangle 4"/>
          <p:cNvSpPr/>
          <p:nvPr/>
        </p:nvSpPr>
        <p:spPr>
          <a:xfrm>
            <a:off x="1161007" y="3272631"/>
            <a:ext cx="11665199" cy="861774"/>
          </a:xfrm>
          <a:prstGeom prst="rect">
            <a:avLst/>
          </a:prstGeom>
          <a:noFill/>
        </p:spPr>
        <p:txBody>
          <a:bodyPr wrap="square" lIns="91440" tIns="45720" rIns="91440" bIns="45720">
            <a:spAutoFit/>
          </a:bodyPr>
          <a:lstStyle/>
          <a:p>
            <a:r>
              <a:rPr lang="en-US" sz="5000" b="1" spc="50" dirty="0" smtClean="0">
                <a:ln w="0"/>
                <a:solidFill>
                  <a:schemeClr val="bg2"/>
                </a:solidFill>
                <a:effectLst>
                  <a:innerShdw blurRad="63500" dist="50800" dir="13500000">
                    <a:srgbClr val="000000">
                      <a:alpha val="50000"/>
                    </a:srgbClr>
                  </a:innerShdw>
                </a:effectLst>
                <a:latin typeface="Helvetica" charset="0"/>
                <a:ea typeface="Helvetica" charset="0"/>
                <a:cs typeface="Helvetica" charset="0"/>
              </a:rPr>
              <a:t>NOW GET OUTSIDE AND CLIMB!</a:t>
            </a:r>
            <a:endParaRPr lang="en-US" sz="5000" b="1" cap="none" spc="50" dirty="0">
              <a:ln w="0"/>
              <a:solidFill>
                <a:schemeClr val="bg2"/>
              </a:solidFill>
              <a:effectLst>
                <a:innerShdw blurRad="63500" dist="50800" dir="13500000">
                  <a:srgbClr val="000000">
                    <a:alpha val="50000"/>
                  </a:srgbClr>
                </a:innerShdw>
              </a:effectLst>
              <a:latin typeface="Helvetica" charset="0"/>
              <a:ea typeface="Helvetica" charset="0"/>
              <a:cs typeface="Helvetica" charset="0"/>
            </a:endParaRPr>
          </a:p>
        </p:txBody>
      </p:sp>
      <p:sp>
        <p:nvSpPr>
          <p:cNvPr id="6" name="TextBox 5"/>
          <p:cNvSpPr txBox="1"/>
          <p:nvPr/>
        </p:nvSpPr>
        <p:spPr>
          <a:xfrm>
            <a:off x="9858375" y="6100763"/>
            <a:ext cx="2571750" cy="646331"/>
          </a:xfrm>
          <a:prstGeom prst="rect">
            <a:avLst/>
          </a:prstGeom>
          <a:noFill/>
        </p:spPr>
        <p:txBody>
          <a:bodyPr wrap="square" rtlCol="0">
            <a:spAutoFit/>
          </a:bodyPr>
          <a:lstStyle/>
          <a:p>
            <a:r>
              <a:rPr lang="en-US" dirty="0">
                <a:solidFill>
                  <a:schemeClr val="bg1"/>
                </a:solidFill>
                <a:latin typeface="Helvetica" charset="0"/>
                <a:ea typeface="Helvetica" charset="0"/>
                <a:cs typeface="Helvetica" charset="0"/>
              </a:rPr>
              <a:t>Kristen N. Colley</a:t>
            </a:r>
          </a:p>
          <a:p>
            <a:endParaRPr lang="en-US" dirty="0"/>
          </a:p>
        </p:txBody>
      </p:sp>
    </p:spTree>
    <p:extLst>
      <p:ext uri="{BB962C8B-B14F-4D97-AF65-F5344CB8AC3E}">
        <p14:creationId xmlns:p14="http://schemas.microsoft.com/office/powerpoint/2010/main" val="4487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137" y="1224711"/>
            <a:ext cx="8805863" cy="4351338"/>
          </a:xfrm>
        </p:spPr>
        <p:txBody>
          <a:bodyPr>
            <a:normAutofit fontScale="92500" lnSpcReduction="20000"/>
          </a:bodyPr>
          <a:lstStyle/>
          <a:p>
            <a:r>
              <a:rPr lang="en-US" sz="2600" dirty="0" smtClean="0">
                <a:solidFill>
                  <a:schemeClr val="bg2">
                    <a:lumMod val="25000"/>
                  </a:schemeClr>
                </a:solidFill>
                <a:latin typeface="Helvetica" charset="0"/>
                <a:ea typeface="Helvetica" charset="0"/>
                <a:cs typeface="Helvetica" charset="0"/>
              </a:rPr>
              <a:t>The </a:t>
            </a:r>
            <a:r>
              <a:rPr lang="en-US" sz="2600" dirty="0">
                <a:solidFill>
                  <a:schemeClr val="bg2">
                    <a:lumMod val="25000"/>
                  </a:schemeClr>
                </a:solidFill>
                <a:latin typeface="Helvetica" charset="0"/>
                <a:ea typeface="Helvetica" charset="0"/>
                <a:cs typeface="Helvetica" charset="0"/>
              </a:rPr>
              <a:t>sport of rock climbing has been steadily increasing in popularity. From 2012-2017, the IBISWorld estimates that from average annual growth for the indoor climbing wall industry was </a:t>
            </a:r>
            <a:r>
              <a:rPr lang="en-US" sz="2600" dirty="0">
                <a:solidFill>
                  <a:schemeClr val="bg2">
                    <a:lumMod val="25000"/>
                  </a:schemeClr>
                </a:solidFill>
                <a:latin typeface="Helvetica" charset="0"/>
                <a:ea typeface="Helvetica" charset="0"/>
                <a:cs typeface="Helvetica" charset="0"/>
                <a:hlinkClick r:id="rId3"/>
              </a:rPr>
              <a:t>3.9% in the USA</a:t>
            </a:r>
            <a:r>
              <a:rPr lang="en-US" sz="2600" dirty="0">
                <a:solidFill>
                  <a:schemeClr val="bg2">
                    <a:lumMod val="25000"/>
                  </a:schemeClr>
                </a:solidFill>
                <a:latin typeface="Helvetica" charset="0"/>
                <a:ea typeface="Helvetica" charset="0"/>
                <a:cs typeface="Helvetica" charset="0"/>
              </a:rPr>
              <a:t>. </a:t>
            </a:r>
            <a:r>
              <a:rPr lang="en-US" sz="2600" dirty="0" smtClean="0">
                <a:solidFill>
                  <a:schemeClr val="bg2">
                    <a:lumMod val="25000"/>
                  </a:schemeClr>
                </a:solidFill>
                <a:latin typeface="Helvetica" charset="0"/>
                <a:ea typeface="Helvetica" charset="0"/>
                <a:cs typeface="Helvetica" charset="0"/>
              </a:rPr>
              <a:t>In </a:t>
            </a:r>
            <a:r>
              <a:rPr lang="en-US" sz="2600" dirty="0">
                <a:solidFill>
                  <a:schemeClr val="bg2">
                    <a:lumMod val="25000"/>
                  </a:schemeClr>
                </a:solidFill>
                <a:latin typeface="Helvetica" charset="0"/>
                <a:ea typeface="Helvetica" charset="0"/>
                <a:cs typeface="Helvetica" charset="0"/>
              </a:rPr>
              <a:t>2015, it ranked 17th out of 111 out of the most popular sports in the United States ( Physical Activity Council and PHIT America). </a:t>
            </a:r>
          </a:p>
          <a:p>
            <a:endParaRPr lang="en-US" sz="2400" i="1" dirty="0" smtClean="0">
              <a:solidFill>
                <a:schemeClr val="bg2">
                  <a:lumMod val="25000"/>
                </a:schemeClr>
              </a:solidFill>
            </a:endParaRPr>
          </a:p>
          <a:p>
            <a:r>
              <a:rPr lang="en-US" sz="2600" dirty="0" smtClean="0">
                <a:solidFill>
                  <a:schemeClr val="bg2">
                    <a:lumMod val="25000"/>
                  </a:schemeClr>
                </a:solidFill>
                <a:latin typeface="Helvetica" charset="0"/>
                <a:ea typeface="Helvetica" charset="0"/>
                <a:cs typeface="Helvetica" charset="0"/>
              </a:rPr>
              <a:t>Yet</a:t>
            </a:r>
            <a:r>
              <a:rPr lang="en-US" sz="2600" dirty="0">
                <a:solidFill>
                  <a:schemeClr val="bg2">
                    <a:lumMod val="25000"/>
                  </a:schemeClr>
                </a:solidFill>
                <a:latin typeface="Helvetica" charset="0"/>
                <a:ea typeface="Helvetica" charset="0"/>
                <a:cs typeface="Helvetica" charset="0"/>
              </a:rPr>
              <a:t>, even with this growth in popularity, most of </a:t>
            </a:r>
            <a:r>
              <a:rPr lang="en-US" sz="2600" dirty="0" smtClean="0">
                <a:solidFill>
                  <a:schemeClr val="bg2">
                    <a:lumMod val="25000"/>
                  </a:schemeClr>
                </a:solidFill>
                <a:latin typeface="Helvetica" charset="0"/>
                <a:ea typeface="Helvetica" charset="0"/>
                <a:cs typeface="Helvetica" charset="0"/>
              </a:rPr>
              <a:t>the international </a:t>
            </a:r>
            <a:r>
              <a:rPr lang="en-US" sz="2600" dirty="0">
                <a:solidFill>
                  <a:schemeClr val="bg2">
                    <a:lumMod val="25000"/>
                  </a:schemeClr>
                </a:solidFill>
                <a:latin typeface="Helvetica" charset="0"/>
                <a:ea typeface="Helvetica" charset="0"/>
                <a:cs typeface="Helvetica" charset="0"/>
              </a:rPr>
              <a:t>rock climbing websites still lack a rock climbing recommendation system. In this project, I will create a recommendation system for the 8a.nu website that will help climbers identify some unique international climbing objectives</a:t>
            </a:r>
            <a:r>
              <a:rPr lang="en-US" sz="2600" dirty="0" smtClean="0">
                <a:solidFill>
                  <a:schemeClr val="bg2">
                    <a:lumMod val="25000"/>
                  </a:schemeClr>
                </a:solidFill>
                <a:latin typeface="Helvetica" charset="0"/>
                <a:ea typeface="Helvetica" charset="0"/>
                <a:cs typeface="Helvetica" charset="0"/>
              </a:rPr>
              <a:t>.</a:t>
            </a:r>
            <a:r>
              <a:rPr lang="en-US" sz="2600" dirty="0" smtClean="0">
                <a:solidFill>
                  <a:schemeClr val="bg2">
                    <a:lumMod val="25000"/>
                  </a:schemeClr>
                </a:solidFill>
              </a:rPr>
              <a:t/>
            </a:r>
            <a:br>
              <a:rPr lang="en-US" sz="2600" dirty="0" smtClean="0">
                <a:solidFill>
                  <a:schemeClr val="bg2">
                    <a:lumMod val="25000"/>
                  </a:schemeClr>
                </a:solidFill>
              </a:rPr>
            </a:br>
            <a:endParaRPr lang="en-US" sz="2600" dirty="0">
              <a:solidFill>
                <a:schemeClr val="bg2">
                  <a:lumMod val="25000"/>
                </a:schemeClr>
              </a:solidFill>
            </a:endParaRPr>
          </a:p>
        </p:txBody>
      </p:sp>
      <p:sp>
        <p:nvSpPr>
          <p:cNvPr id="5" name="Rectangle 4"/>
          <p:cNvSpPr/>
          <p:nvPr/>
        </p:nvSpPr>
        <p:spPr>
          <a:xfrm>
            <a:off x="413443" y="209048"/>
            <a:ext cx="2449710"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cap="none" spc="0" dirty="0" smtClean="0">
                <a:ln/>
                <a:solidFill>
                  <a:schemeClr val="bg2">
                    <a:lumMod val="50000"/>
                  </a:schemeClr>
                </a:solidFill>
                <a:effectLst/>
                <a:latin typeface="Helvetica" charset="0"/>
                <a:ea typeface="Helvetica" charset="0"/>
                <a:cs typeface="Helvetica" charset="0"/>
              </a:rPr>
              <a:t>WHY?</a:t>
            </a:r>
            <a:endParaRPr lang="en-US" sz="6000" b="1" cap="none" spc="0" dirty="0">
              <a:ln/>
              <a:solidFill>
                <a:schemeClr val="bg2">
                  <a:lumMod val="50000"/>
                </a:schemeClr>
              </a:solidFill>
              <a:effectLst/>
            </a:endParaRPr>
          </a:p>
        </p:txBody>
      </p:sp>
    </p:spTree>
    <p:extLst>
      <p:ext uri="{BB962C8B-B14F-4D97-AF65-F5344CB8AC3E}">
        <p14:creationId xmlns:p14="http://schemas.microsoft.com/office/powerpoint/2010/main" val="1688809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137" y="1012440"/>
            <a:ext cx="8805863" cy="4351338"/>
          </a:xfrm>
        </p:spPr>
        <p:txBody>
          <a:bodyPr>
            <a:normAutofit/>
          </a:bodyPr>
          <a:lstStyle/>
          <a:p>
            <a:pPr marL="0" indent="0">
              <a:buNone/>
            </a:pPr>
            <a:r>
              <a:rPr lang="en-US" sz="2400" dirty="0" smtClean="0">
                <a:solidFill>
                  <a:schemeClr val="bg2">
                    <a:lumMod val="25000"/>
                  </a:schemeClr>
                </a:solidFill>
                <a:latin typeface="Helvetica" charset="0"/>
                <a:ea typeface="Helvetica" charset="0"/>
                <a:cs typeface="Helvetica" charset="0"/>
              </a:rPr>
              <a:t>8a.nu is one the world’s largest international rock climbing websites. With over 4 million entries of climbs and ratings, this </a:t>
            </a:r>
            <a:r>
              <a:rPr lang="en-US" sz="2400" dirty="0" err="1" smtClean="0">
                <a:solidFill>
                  <a:schemeClr val="bg2">
                    <a:lumMod val="25000"/>
                  </a:schemeClr>
                </a:solidFill>
                <a:latin typeface="Helvetica" charset="0"/>
                <a:ea typeface="Helvetica" charset="0"/>
                <a:cs typeface="Helvetica" charset="0"/>
              </a:rPr>
              <a:t>Kaggle</a:t>
            </a:r>
            <a:r>
              <a:rPr lang="en-US" sz="2400" dirty="0" smtClean="0">
                <a:solidFill>
                  <a:schemeClr val="bg2">
                    <a:lumMod val="25000"/>
                  </a:schemeClr>
                </a:solidFill>
                <a:latin typeface="Helvetica" charset="0"/>
                <a:ea typeface="Helvetica" charset="0"/>
                <a:cs typeface="Helvetica" charset="0"/>
              </a:rPr>
              <a:t> </a:t>
            </a:r>
            <a:r>
              <a:rPr lang="en-US" sz="2400" dirty="0" err="1" smtClean="0">
                <a:solidFill>
                  <a:schemeClr val="bg2">
                    <a:lumMod val="25000"/>
                  </a:schemeClr>
                </a:solidFill>
                <a:latin typeface="Helvetica" charset="0"/>
                <a:ea typeface="Helvetica" charset="0"/>
                <a:cs typeface="Helvetica" charset="0"/>
              </a:rPr>
              <a:t>webscraping</a:t>
            </a:r>
            <a:r>
              <a:rPr lang="en-US" sz="2400" dirty="0" smtClean="0">
                <a:solidFill>
                  <a:schemeClr val="bg2">
                    <a:lumMod val="25000"/>
                  </a:schemeClr>
                </a:solidFill>
                <a:latin typeface="Helvetica" charset="0"/>
                <a:ea typeface="Helvetica" charset="0"/>
                <a:cs typeface="Helvetica" charset="0"/>
              </a:rPr>
              <a:t> project is a sufficient size to develop a good predictor model. To view the 8a.nu website, the original </a:t>
            </a:r>
            <a:r>
              <a:rPr lang="en-US" sz="2400" dirty="0" err="1" smtClean="0">
                <a:solidFill>
                  <a:schemeClr val="bg2">
                    <a:lumMod val="25000"/>
                  </a:schemeClr>
                </a:solidFill>
                <a:latin typeface="Helvetica" charset="0"/>
                <a:ea typeface="Helvetica" charset="0"/>
                <a:cs typeface="Helvetica" charset="0"/>
              </a:rPr>
              <a:t>Kaggle</a:t>
            </a:r>
            <a:r>
              <a:rPr lang="en-US" sz="2400" dirty="0" smtClean="0">
                <a:solidFill>
                  <a:schemeClr val="bg2">
                    <a:lumMod val="25000"/>
                  </a:schemeClr>
                </a:solidFill>
                <a:latin typeface="Helvetica" charset="0"/>
                <a:ea typeface="Helvetica" charset="0"/>
                <a:cs typeface="Helvetica" charset="0"/>
              </a:rPr>
              <a:t> four SQLite tables created by David Cohen, or the import report using the </a:t>
            </a:r>
            <a:r>
              <a:rPr lang="en-US" sz="2400" dirty="0" err="1" smtClean="0">
                <a:solidFill>
                  <a:schemeClr val="bg2">
                    <a:lumMod val="25000"/>
                  </a:schemeClr>
                </a:solidFill>
                <a:latin typeface="Helvetica" charset="0"/>
                <a:ea typeface="Helvetica" charset="0"/>
                <a:cs typeface="Helvetica" charset="0"/>
              </a:rPr>
              <a:t>Kaggle</a:t>
            </a:r>
            <a:r>
              <a:rPr lang="en-US" sz="2400" dirty="0" smtClean="0">
                <a:solidFill>
                  <a:schemeClr val="bg2">
                    <a:lumMod val="25000"/>
                  </a:schemeClr>
                </a:solidFill>
                <a:latin typeface="Helvetica" charset="0"/>
                <a:ea typeface="Helvetica" charset="0"/>
                <a:cs typeface="Helvetica" charset="0"/>
              </a:rPr>
              <a:t> API click on the links below:</a:t>
            </a:r>
          </a:p>
          <a:p>
            <a:endParaRPr lang="en-US" sz="2400" dirty="0" smtClean="0">
              <a:solidFill>
                <a:schemeClr val="bg2">
                  <a:lumMod val="25000"/>
                </a:schemeClr>
              </a:solidFill>
              <a:latin typeface="Helvetica" charset="0"/>
              <a:ea typeface="Helvetica" charset="0"/>
              <a:cs typeface="Helvetica" charset="0"/>
            </a:endParaRPr>
          </a:p>
          <a:p>
            <a:pPr lvl="2">
              <a:spcAft>
                <a:spcPts val="600"/>
              </a:spcAft>
            </a:pPr>
            <a:r>
              <a:rPr lang="en-US" sz="2400" dirty="0" smtClean="0">
                <a:solidFill>
                  <a:schemeClr val="bg2">
                    <a:lumMod val="25000"/>
                  </a:schemeClr>
                </a:solidFill>
                <a:latin typeface="Helvetica" charset="0"/>
                <a:ea typeface="Helvetica" charset="0"/>
                <a:cs typeface="Helvetica" charset="0"/>
                <a:hlinkClick r:id="rId3"/>
              </a:rPr>
              <a:t>8a.nu website</a:t>
            </a:r>
            <a:endParaRPr lang="en-US" sz="2400" dirty="0" smtClean="0">
              <a:solidFill>
                <a:schemeClr val="bg2">
                  <a:lumMod val="25000"/>
                </a:schemeClr>
              </a:solidFill>
              <a:effectLst/>
              <a:latin typeface="Helvetica" charset="0"/>
              <a:ea typeface="Helvetica" charset="0"/>
              <a:cs typeface="Helvetica" charset="0"/>
            </a:endParaRPr>
          </a:p>
          <a:p>
            <a:pPr lvl="2">
              <a:spcAft>
                <a:spcPts val="600"/>
              </a:spcAft>
            </a:pPr>
            <a:r>
              <a:rPr lang="en-US" sz="2400" dirty="0" smtClean="0">
                <a:solidFill>
                  <a:schemeClr val="bg2">
                    <a:lumMod val="25000"/>
                  </a:schemeClr>
                </a:solidFill>
                <a:latin typeface="Helvetica" charset="0"/>
                <a:ea typeface="Helvetica" charset="0"/>
                <a:cs typeface="Helvetica" charset="0"/>
                <a:hlinkClick r:id="rId4"/>
              </a:rPr>
              <a:t>Kaggle Dataset</a:t>
            </a:r>
            <a:endParaRPr lang="en-US" sz="2400" dirty="0" smtClean="0">
              <a:solidFill>
                <a:schemeClr val="bg2">
                  <a:lumMod val="25000"/>
                </a:schemeClr>
              </a:solidFill>
              <a:effectLst/>
              <a:latin typeface="Helvetica" charset="0"/>
              <a:ea typeface="Helvetica" charset="0"/>
              <a:cs typeface="Helvetica" charset="0"/>
            </a:endParaRPr>
          </a:p>
          <a:p>
            <a:pPr lvl="2">
              <a:spcAft>
                <a:spcPts val="600"/>
              </a:spcAft>
            </a:pPr>
            <a:r>
              <a:rPr lang="en-US" sz="2400" dirty="0" smtClean="0">
                <a:solidFill>
                  <a:schemeClr val="bg2">
                    <a:lumMod val="25000"/>
                  </a:schemeClr>
                </a:solidFill>
                <a:latin typeface="Helvetica" charset="0"/>
                <a:ea typeface="Helvetica" charset="0"/>
                <a:cs typeface="Helvetica" charset="0"/>
                <a:hlinkClick r:id="rId5"/>
              </a:rPr>
              <a:t>Data Import Report</a:t>
            </a:r>
            <a:endParaRPr lang="en-US" sz="2400" dirty="0" smtClean="0">
              <a:solidFill>
                <a:schemeClr val="bg2">
                  <a:lumMod val="25000"/>
                </a:schemeClr>
              </a:solidFill>
              <a:effectLst/>
              <a:latin typeface="Helvetica" charset="0"/>
              <a:ea typeface="Helvetica" charset="0"/>
              <a:cs typeface="Helvetica" charset="0"/>
            </a:endParaRPr>
          </a:p>
        </p:txBody>
      </p:sp>
      <p:sp>
        <p:nvSpPr>
          <p:cNvPr id="5" name="Rectangle 4"/>
          <p:cNvSpPr/>
          <p:nvPr/>
        </p:nvSpPr>
        <p:spPr>
          <a:xfrm>
            <a:off x="532932" y="209048"/>
            <a:ext cx="2210733"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smtClean="0">
                <a:ln/>
                <a:solidFill>
                  <a:schemeClr val="bg2">
                    <a:lumMod val="50000"/>
                  </a:schemeClr>
                </a:solidFill>
                <a:latin typeface="Helvetica" charset="0"/>
                <a:ea typeface="Helvetica" charset="0"/>
                <a:cs typeface="Helvetica" charset="0"/>
              </a:rPr>
              <a:t>DATA</a:t>
            </a:r>
            <a:endParaRPr lang="en-US" sz="6000" b="1" cap="none" spc="0" dirty="0">
              <a:ln/>
              <a:solidFill>
                <a:schemeClr val="bg2">
                  <a:lumMod val="50000"/>
                </a:schemeClr>
              </a:solidFill>
              <a:effectLst/>
            </a:endParaRPr>
          </a:p>
        </p:txBody>
      </p:sp>
    </p:spTree>
    <p:extLst>
      <p:ext uri="{BB962C8B-B14F-4D97-AF65-F5344CB8AC3E}">
        <p14:creationId xmlns:p14="http://schemas.microsoft.com/office/powerpoint/2010/main" val="1460884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137" y="946289"/>
            <a:ext cx="8805863" cy="4351338"/>
          </a:xfrm>
        </p:spPr>
        <p:txBody>
          <a:bodyPr>
            <a:normAutofit/>
          </a:bodyPr>
          <a:lstStyle/>
          <a:p>
            <a:pPr marL="0" indent="0">
              <a:spcAft>
                <a:spcPts val="600"/>
              </a:spcAft>
              <a:buNone/>
            </a:pPr>
            <a:r>
              <a:rPr lang="en-US" sz="2200" dirty="0" smtClean="0">
                <a:solidFill>
                  <a:schemeClr val="bg2">
                    <a:lumMod val="25000"/>
                  </a:schemeClr>
                </a:solidFill>
                <a:latin typeface="Helvetica" charset="0"/>
                <a:ea typeface="Helvetica" charset="0"/>
                <a:cs typeface="Helvetica" charset="0"/>
              </a:rPr>
              <a:t>There are three main types of recommenders used in practice:</a:t>
            </a:r>
          </a:p>
          <a:p>
            <a:pPr marL="971550" lvl="1" indent="-514350">
              <a:spcAft>
                <a:spcPts val="600"/>
              </a:spcAft>
              <a:buFont typeface="+mj-lt"/>
              <a:buAutoNum type="arabicPeriod"/>
            </a:pPr>
            <a:r>
              <a:rPr lang="en-US" sz="2200" b="1" dirty="0" smtClean="0">
                <a:solidFill>
                  <a:schemeClr val="bg2">
                    <a:lumMod val="25000"/>
                  </a:schemeClr>
                </a:solidFill>
                <a:latin typeface="Helvetica" charset="0"/>
                <a:ea typeface="Helvetica" charset="0"/>
                <a:cs typeface="Helvetica" charset="0"/>
              </a:rPr>
              <a:t>Content-based filter: </a:t>
            </a:r>
            <a:r>
              <a:rPr lang="en-US" sz="2200" dirty="0" smtClean="0">
                <a:solidFill>
                  <a:schemeClr val="bg2">
                    <a:lumMod val="25000"/>
                  </a:schemeClr>
                </a:solidFill>
                <a:latin typeface="Helvetica" charset="0"/>
                <a:ea typeface="Helvetica" charset="0"/>
                <a:cs typeface="Helvetica" charset="0"/>
              </a:rPr>
              <a:t>Recommending future items to the user that have similar innate features with previously "liked" items. </a:t>
            </a:r>
          </a:p>
          <a:p>
            <a:pPr marL="971550" lvl="1" indent="-514350">
              <a:spcAft>
                <a:spcPts val="600"/>
              </a:spcAft>
              <a:buFont typeface="+mj-lt"/>
              <a:buAutoNum type="arabicPeriod"/>
            </a:pPr>
            <a:r>
              <a:rPr lang="en-US" sz="2200" b="1" dirty="0" smtClean="0">
                <a:solidFill>
                  <a:schemeClr val="bg2">
                    <a:lumMod val="25000"/>
                  </a:schemeClr>
                </a:solidFill>
                <a:latin typeface="Helvetica" charset="0"/>
                <a:ea typeface="Helvetica" charset="0"/>
                <a:cs typeface="Helvetica" charset="0"/>
              </a:rPr>
              <a:t>Collaborative-based filter: </a:t>
            </a:r>
            <a:r>
              <a:rPr lang="en-US" sz="2200" dirty="0" smtClean="0">
                <a:solidFill>
                  <a:schemeClr val="bg2">
                    <a:lumMod val="25000"/>
                  </a:schemeClr>
                </a:solidFill>
                <a:latin typeface="Helvetica" charset="0"/>
                <a:ea typeface="Helvetica" charset="0"/>
                <a:cs typeface="Helvetica" charset="0"/>
              </a:rPr>
              <a:t>Recommending products based on a similar user that has already rated the product. </a:t>
            </a:r>
          </a:p>
          <a:p>
            <a:pPr marL="971550" lvl="1" indent="-514350">
              <a:spcAft>
                <a:spcPts val="600"/>
              </a:spcAft>
              <a:buFont typeface="+mj-lt"/>
              <a:buAutoNum type="arabicPeriod"/>
            </a:pPr>
            <a:r>
              <a:rPr lang="en-US" sz="2200" b="1" dirty="0" smtClean="0">
                <a:solidFill>
                  <a:schemeClr val="bg2">
                    <a:lumMod val="25000"/>
                  </a:schemeClr>
                </a:solidFill>
                <a:latin typeface="Helvetica" charset="0"/>
                <a:ea typeface="Helvetica" charset="0"/>
                <a:cs typeface="Helvetica" charset="0"/>
              </a:rPr>
              <a:t>Hybrid Method: </a:t>
            </a:r>
            <a:r>
              <a:rPr lang="en-US" sz="2200" dirty="0" smtClean="0">
                <a:solidFill>
                  <a:schemeClr val="bg2">
                    <a:lumMod val="25000"/>
                  </a:schemeClr>
                </a:solidFill>
                <a:latin typeface="Helvetica" charset="0"/>
                <a:ea typeface="Helvetica" charset="0"/>
                <a:cs typeface="Helvetica" charset="0"/>
              </a:rPr>
              <a:t>Leverages both content &amp; collaborative based filtering. </a:t>
            </a:r>
            <a:endParaRPr lang="en-US" sz="2200" dirty="0">
              <a:solidFill>
                <a:schemeClr val="bg2">
                  <a:lumMod val="25000"/>
                </a:schemeClr>
              </a:solidFill>
              <a:latin typeface="Helvetica" charset="0"/>
              <a:ea typeface="Helvetica" charset="0"/>
              <a:cs typeface="Helvetica" charset="0"/>
            </a:endParaRPr>
          </a:p>
        </p:txBody>
      </p:sp>
      <p:sp>
        <p:nvSpPr>
          <p:cNvPr id="4" name="Rectangle 3"/>
          <p:cNvSpPr/>
          <p:nvPr/>
        </p:nvSpPr>
        <p:spPr>
          <a:xfrm>
            <a:off x="152197" y="271463"/>
            <a:ext cx="2962671" cy="86177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cap="none" spc="0" dirty="0" smtClean="0">
                <a:ln/>
                <a:solidFill>
                  <a:schemeClr val="bg2">
                    <a:lumMod val="50000"/>
                  </a:schemeClr>
                </a:solidFill>
                <a:effectLst/>
                <a:latin typeface="Helvetica" charset="0"/>
                <a:ea typeface="Helvetica" charset="0"/>
                <a:cs typeface="Helvetica" charset="0"/>
              </a:rPr>
              <a:t>METHOD</a:t>
            </a:r>
            <a:endParaRPr lang="en-US" sz="5000" b="1" cap="none" spc="0" dirty="0">
              <a:ln/>
              <a:solidFill>
                <a:schemeClr val="bg2">
                  <a:lumMod val="50000"/>
                </a:schemeClr>
              </a:solidFill>
              <a:effectLst/>
            </a:endParaRPr>
          </a:p>
        </p:txBody>
      </p:sp>
      <p:sp>
        <p:nvSpPr>
          <p:cNvPr id="6" name="Rectangle 5"/>
          <p:cNvSpPr/>
          <p:nvPr/>
        </p:nvSpPr>
        <p:spPr>
          <a:xfrm>
            <a:off x="4467224" y="4063702"/>
            <a:ext cx="6643688" cy="461665"/>
          </a:xfrm>
          <a:prstGeom prst="rect">
            <a:avLst/>
          </a:prstGeom>
          <a:noFill/>
          <a:ln>
            <a:noFill/>
          </a:ln>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cap="none" spc="0" dirty="0" smtClean="0">
                <a:ln/>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a:latin typeface="Helvetica" charset="0"/>
                <a:ea typeface="Helvetica" charset="0"/>
                <a:cs typeface="Helvetica" charset="0"/>
              </a:rPr>
              <a:t>WINNER: User-based collaborative-filtering</a:t>
            </a:r>
            <a:endParaRPr lang="en-US" sz="2400" b="1" cap="none" spc="0" dirty="0">
              <a:ln/>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168" y="4687027"/>
            <a:ext cx="4749800" cy="1739900"/>
          </a:xfrm>
          <a:prstGeom prst="rect">
            <a:avLst/>
          </a:prstGeom>
        </p:spPr>
      </p:pic>
    </p:spTree>
    <p:extLst>
      <p:ext uri="{BB962C8B-B14F-4D97-AF65-F5344CB8AC3E}">
        <p14:creationId xmlns:p14="http://schemas.microsoft.com/office/powerpoint/2010/main" val="1722250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0863" y="1323439"/>
            <a:ext cx="9330319" cy="7453581"/>
          </a:xfrm>
        </p:spPr>
        <p:txBody>
          <a:bodyPr>
            <a:noAutofit/>
          </a:bodyPr>
          <a:lstStyle/>
          <a:p>
            <a:pPr marL="0" indent="0">
              <a:spcAft>
                <a:spcPts val="600"/>
              </a:spcAft>
              <a:buNone/>
            </a:pPr>
            <a:r>
              <a:rPr lang="en-US" sz="2200" dirty="0" smtClean="0">
                <a:solidFill>
                  <a:schemeClr val="bg2">
                    <a:lumMod val="25000"/>
                  </a:schemeClr>
                </a:solidFill>
                <a:latin typeface="Helvetica" charset="0"/>
                <a:ea typeface="Helvetica" charset="0"/>
                <a:cs typeface="Helvetica" charset="0"/>
              </a:rPr>
              <a:t>Larger Issues Encountered:</a:t>
            </a:r>
          </a:p>
          <a:p>
            <a:pPr lvl="1">
              <a:spcAft>
                <a:spcPts val="600"/>
              </a:spcAft>
            </a:pPr>
            <a:r>
              <a:rPr lang="en-US" sz="1800" b="1" dirty="0" smtClean="0">
                <a:solidFill>
                  <a:schemeClr val="bg2">
                    <a:lumMod val="25000"/>
                  </a:schemeClr>
                </a:solidFill>
                <a:latin typeface="Helvetica" charset="0"/>
                <a:ea typeface="Helvetica" charset="0"/>
                <a:cs typeface="Helvetica" charset="0"/>
              </a:rPr>
              <a:t>Problem 1:</a:t>
            </a:r>
            <a:r>
              <a:rPr lang="en-US" sz="1800" dirty="0" smtClean="0">
                <a:solidFill>
                  <a:schemeClr val="bg2">
                    <a:lumMod val="25000"/>
                  </a:schemeClr>
                </a:solidFill>
                <a:latin typeface="Helvetica" charset="0"/>
                <a:ea typeface="Helvetica" charset="0"/>
                <a:cs typeface="Helvetica" charset="0"/>
              </a:rPr>
              <a:t>This dataset is all user-entered information and subject to invalid information</a:t>
            </a:r>
          </a:p>
          <a:p>
            <a:pPr lvl="2"/>
            <a:r>
              <a:rPr lang="en-US" sz="1600" b="1" i="1" dirty="0" smtClean="0">
                <a:solidFill>
                  <a:schemeClr val="bg2">
                    <a:lumMod val="25000"/>
                  </a:schemeClr>
                </a:solidFill>
                <a:latin typeface="Helvetica" charset="0"/>
                <a:ea typeface="Helvetica" charset="0"/>
                <a:cs typeface="Helvetica" charset="0"/>
              </a:rPr>
              <a:t>Solution: </a:t>
            </a:r>
            <a:r>
              <a:rPr lang="en-US" sz="1600" i="1" dirty="0" err="1" smtClean="0">
                <a:solidFill>
                  <a:schemeClr val="bg2">
                    <a:lumMod val="25000"/>
                  </a:schemeClr>
                </a:solidFill>
                <a:latin typeface="Helvetica" charset="0"/>
                <a:ea typeface="Helvetica" charset="0"/>
                <a:cs typeface="Helvetica" charset="0"/>
              </a:rPr>
              <a:t>groupby</a:t>
            </a:r>
            <a:r>
              <a:rPr lang="en-US" sz="1600" i="1" dirty="0" smtClean="0">
                <a:solidFill>
                  <a:schemeClr val="bg2">
                    <a:lumMod val="25000"/>
                  </a:schemeClr>
                </a:solidFill>
                <a:latin typeface="Helvetica" charset="0"/>
                <a:ea typeface="Helvetica" charset="0"/>
                <a:cs typeface="Helvetica" charset="0"/>
              </a:rPr>
              <a:t> three reference columns and </a:t>
            </a:r>
            <a:r>
              <a:rPr lang="en-US" sz="1600" i="1" dirty="0" err="1" smtClean="0">
                <a:solidFill>
                  <a:schemeClr val="bg2">
                    <a:lumMod val="25000"/>
                  </a:schemeClr>
                </a:solidFill>
                <a:latin typeface="Helvetica" charset="0"/>
                <a:ea typeface="Helvetica" charset="0"/>
                <a:cs typeface="Helvetica" charset="0"/>
              </a:rPr>
              <a:t>imput</a:t>
            </a:r>
            <a:r>
              <a:rPr lang="en-US" sz="1600" i="1" dirty="0" smtClean="0">
                <a:solidFill>
                  <a:schemeClr val="bg2">
                    <a:lumMod val="25000"/>
                  </a:schemeClr>
                </a:solidFill>
                <a:latin typeface="Helvetica" charset="0"/>
                <a:ea typeface="Helvetica" charset="0"/>
                <a:cs typeface="Helvetica" charset="0"/>
              </a:rPr>
              <a:t> the mode of the column to increase the accuracy of the dataset</a:t>
            </a:r>
            <a:endParaRPr lang="en-US" sz="1600" i="1" dirty="0">
              <a:solidFill>
                <a:schemeClr val="bg2">
                  <a:lumMod val="25000"/>
                </a:schemeClr>
              </a:solidFill>
              <a:latin typeface="Helvetica" charset="0"/>
              <a:ea typeface="Helvetica" charset="0"/>
              <a:cs typeface="Helvetica" charset="0"/>
            </a:endParaRPr>
          </a:p>
          <a:p>
            <a:pPr lvl="1"/>
            <a:r>
              <a:rPr lang="en-US" sz="1800" b="1" dirty="0" smtClean="0">
                <a:solidFill>
                  <a:schemeClr val="bg2">
                    <a:lumMod val="25000"/>
                  </a:schemeClr>
                </a:solidFill>
                <a:latin typeface="Helvetica" charset="0"/>
                <a:ea typeface="Helvetica" charset="0"/>
                <a:cs typeface="Helvetica" charset="0"/>
              </a:rPr>
              <a:t>Problem 2</a:t>
            </a:r>
            <a:r>
              <a:rPr lang="en-US" sz="1800" dirty="0" smtClean="0">
                <a:solidFill>
                  <a:schemeClr val="bg2">
                    <a:lumMod val="25000"/>
                  </a:schemeClr>
                </a:solidFill>
                <a:latin typeface="Helvetica" charset="0"/>
                <a:ea typeface="Helvetica" charset="0"/>
                <a:cs typeface="Helvetica" charset="0"/>
              </a:rPr>
              <a:t>: Being this is an international rock climbing website, the names of the rock climbing routes were differing based on if the user enters accent marks or not. </a:t>
            </a:r>
          </a:p>
          <a:p>
            <a:pPr lvl="2"/>
            <a:r>
              <a:rPr lang="en-US" sz="1600" b="1" i="1" dirty="0" smtClean="0">
                <a:solidFill>
                  <a:schemeClr val="bg2">
                    <a:lumMod val="25000"/>
                  </a:schemeClr>
                </a:solidFill>
                <a:latin typeface="Helvetica" charset="0"/>
                <a:ea typeface="Helvetica" charset="0"/>
                <a:cs typeface="Helvetica" charset="0"/>
              </a:rPr>
              <a:t>Solution</a:t>
            </a:r>
            <a:r>
              <a:rPr lang="en-US" sz="1600" i="1" dirty="0" smtClean="0">
                <a:solidFill>
                  <a:schemeClr val="bg2">
                    <a:lumMod val="25000"/>
                  </a:schemeClr>
                </a:solidFill>
                <a:latin typeface="Helvetica" charset="0"/>
                <a:ea typeface="Helvetica" charset="0"/>
                <a:cs typeface="Helvetica" charset="0"/>
              </a:rPr>
              <a:t>: normalize all names to the </a:t>
            </a:r>
            <a:r>
              <a:rPr lang="en-US" sz="1600" i="1" dirty="0" err="1" smtClean="0">
                <a:solidFill>
                  <a:schemeClr val="bg2">
                    <a:lumMod val="25000"/>
                  </a:schemeClr>
                </a:solidFill>
                <a:latin typeface="Helvetica" charset="0"/>
                <a:ea typeface="Helvetica" charset="0"/>
                <a:cs typeface="Helvetica" charset="0"/>
              </a:rPr>
              <a:t>ascii</a:t>
            </a:r>
            <a:r>
              <a:rPr lang="en-US" sz="1600" i="1" dirty="0" smtClean="0">
                <a:solidFill>
                  <a:schemeClr val="bg2">
                    <a:lumMod val="25000"/>
                  </a:schemeClr>
                </a:solidFill>
                <a:latin typeface="Helvetica" charset="0"/>
                <a:ea typeface="Helvetica" charset="0"/>
                <a:cs typeface="Helvetica" charset="0"/>
              </a:rPr>
              <a:t> standards. </a:t>
            </a:r>
          </a:p>
          <a:p>
            <a:pPr lvl="1"/>
            <a:r>
              <a:rPr lang="en-US" sz="1800" b="1" dirty="0" smtClean="0">
                <a:solidFill>
                  <a:schemeClr val="bg2">
                    <a:lumMod val="25000"/>
                  </a:schemeClr>
                </a:solidFill>
                <a:latin typeface="Helvetica" charset="0"/>
                <a:ea typeface="Helvetica" charset="0"/>
                <a:cs typeface="Helvetica" charset="0"/>
              </a:rPr>
              <a:t>Problem 3: </a:t>
            </a:r>
            <a:r>
              <a:rPr lang="en-US" sz="1800" dirty="0" smtClean="0">
                <a:solidFill>
                  <a:schemeClr val="bg2">
                    <a:lumMod val="25000"/>
                  </a:schemeClr>
                </a:solidFill>
                <a:latin typeface="Helvetica" charset="0"/>
                <a:ea typeface="Helvetica" charset="0"/>
                <a:cs typeface="Helvetica" charset="0"/>
              </a:rPr>
              <a:t>Spelling issues with the route names. For example: if there was a route named "red rocks canyon" it could be spelled "red rock", "red rocks", "red canyon" etc. </a:t>
            </a:r>
          </a:p>
          <a:p>
            <a:pPr lvl="2"/>
            <a:r>
              <a:rPr lang="en-US" sz="1600" b="1" i="1" dirty="0" smtClean="0">
                <a:solidFill>
                  <a:schemeClr val="bg2">
                    <a:lumMod val="25000"/>
                  </a:schemeClr>
                </a:solidFill>
                <a:latin typeface="Helvetica" charset="0"/>
                <a:ea typeface="Helvetica" charset="0"/>
                <a:cs typeface="Helvetica" charset="0"/>
              </a:rPr>
              <a:t>Solution</a:t>
            </a:r>
            <a:r>
              <a:rPr lang="en-US" sz="1600" i="1" dirty="0" smtClean="0">
                <a:solidFill>
                  <a:schemeClr val="bg2">
                    <a:lumMod val="25000"/>
                  </a:schemeClr>
                </a:solidFill>
                <a:latin typeface="Helvetica" charset="0"/>
                <a:ea typeface="Helvetica" charset="0"/>
                <a:cs typeface="Helvetica" charset="0"/>
              </a:rPr>
              <a:t>: I tried phonetic spelling algorithms (</a:t>
            </a:r>
            <a:r>
              <a:rPr lang="en-US" sz="1600" i="1" dirty="0" err="1" smtClean="0">
                <a:solidFill>
                  <a:schemeClr val="bg2">
                    <a:lumMod val="25000"/>
                  </a:schemeClr>
                </a:solidFill>
                <a:latin typeface="Helvetica" charset="0"/>
                <a:ea typeface="Helvetica" charset="0"/>
                <a:cs typeface="Helvetica" charset="0"/>
              </a:rPr>
              <a:t>soundex</a:t>
            </a:r>
            <a:r>
              <a:rPr lang="en-US" sz="1600" i="1" dirty="0" smtClean="0">
                <a:solidFill>
                  <a:schemeClr val="bg2">
                    <a:lumMod val="25000"/>
                  </a:schemeClr>
                </a:solidFill>
                <a:latin typeface="Helvetica" charset="0"/>
                <a:ea typeface="Helvetica" charset="0"/>
                <a:cs typeface="Helvetica" charset="0"/>
              </a:rPr>
              <a:t> &amp; double </a:t>
            </a:r>
            <a:r>
              <a:rPr lang="en-US" sz="1600" i="1" dirty="0" err="1" smtClean="0">
                <a:solidFill>
                  <a:schemeClr val="bg2">
                    <a:lumMod val="25000"/>
                  </a:schemeClr>
                </a:solidFill>
                <a:latin typeface="Helvetica" charset="0"/>
                <a:ea typeface="Helvetica" charset="0"/>
                <a:cs typeface="Helvetica" charset="0"/>
              </a:rPr>
              <a:t>metahpone</a:t>
            </a:r>
            <a:r>
              <a:rPr lang="en-US" sz="1600" i="1" dirty="0" smtClean="0">
                <a:solidFill>
                  <a:schemeClr val="bg2">
                    <a:lumMod val="25000"/>
                  </a:schemeClr>
                </a:solidFill>
                <a:latin typeface="Helvetica" charset="0"/>
                <a:ea typeface="Helvetica" charset="0"/>
                <a:cs typeface="Helvetica" charset="0"/>
              </a:rPr>
              <a:t>). However, my final solution was to create an accurate filter for route names. The logic being that if up to x number of users all entered that *exact same* route name, the chances were good that it was an actual route spelled correctly. </a:t>
            </a:r>
            <a:endParaRPr lang="en-US" sz="1600" dirty="0">
              <a:solidFill>
                <a:schemeClr val="bg2">
                  <a:lumMod val="25000"/>
                </a:schemeClr>
              </a:solidFill>
              <a:latin typeface="Helvetica" charset="0"/>
              <a:ea typeface="Helvetica" charset="0"/>
              <a:cs typeface="Helvetica" charset="0"/>
            </a:endParaRPr>
          </a:p>
        </p:txBody>
      </p:sp>
      <p:sp>
        <p:nvSpPr>
          <p:cNvPr id="5" name="Rectangle 4"/>
          <p:cNvSpPr/>
          <p:nvPr/>
        </p:nvSpPr>
        <p:spPr>
          <a:xfrm>
            <a:off x="0" y="0"/>
            <a:ext cx="2861681" cy="132343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smtClean="0">
                <a:ln/>
                <a:solidFill>
                  <a:schemeClr val="bg2">
                    <a:lumMod val="50000"/>
                  </a:schemeClr>
                </a:solidFill>
                <a:latin typeface="Helvetica" charset="0"/>
                <a:ea typeface="Helvetica" charset="0"/>
                <a:cs typeface="Helvetica" charset="0"/>
              </a:rPr>
              <a:t>DATA </a:t>
            </a:r>
          </a:p>
          <a:p>
            <a:r>
              <a:rPr lang="en-US" sz="4000" b="1" dirty="0" smtClean="0">
                <a:ln/>
                <a:solidFill>
                  <a:schemeClr val="bg2">
                    <a:lumMod val="50000"/>
                  </a:schemeClr>
                </a:solidFill>
                <a:latin typeface="Helvetica" charset="0"/>
                <a:ea typeface="Helvetica" charset="0"/>
                <a:cs typeface="Helvetica" charset="0"/>
              </a:rPr>
              <a:t>CLEANING</a:t>
            </a:r>
            <a:endParaRPr lang="en-US" sz="4000" b="1" cap="none" spc="0" dirty="0">
              <a:ln/>
              <a:solidFill>
                <a:schemeClr val="bg2">
                  <a:lumMod val="50000"/>
                </a:schemeClr>
              </a:solidFill>
              <a:effectLst/>
            </a:endParaRPr>
          </a:p>
        </p:txBody>
      </p:sp>
      <p:sp>
        <p:nvSpPr>
          <p:cNvPr id="2" name="TextBox 1"/>
          <p:cNvSpPr txBox="1"/>
          <p:nvPr/>
        </p:nvSpPr>
        <p:spPr>
          <a:xfrm>
            <a:off x="9272588" y="292387"/>
            <a:ext cx="2919412" cy="369332"/>
          </a:xfrm>
          <a:prstGeom prst="rect">
            <a:avLst/>
          </a:prstGeom>
          <a:noFill/>
        </p:spPr>
        <p:txBody>
          <a:bodyPr wrap="square" rtlCol="0">
            <a:spAutoFit/>
          </a:bodyPr>
          <a:lstStyle/>
          <a:p>
            <a:r>
              <a:rPr lang="en-US" smtClean="0">
                <a:solidFill>
                  <a:schemeClr val="bg2">
                    <a:lumMod val="25000"/>
                  </a:schemeClr>
                </a:solidFill>
                <a:latin typeface="Helvetica" charset="0"/>
                <a:ea typeface="Helvetica" charset="0"/>
                <a:cs typeface="Helvetica" charset="0"/>
                <a:hlinkClick r:id="rId3"/>
              </a:rPr>
              <a:t>Full Data Cleaning Report</a:t>
            </a:r>
            <a:endParaRPr lang="en-US" dirty="0" smtClean="0">
              <a:solidFill>
                <a:schemeClr val="bg2">
                  <a:lumMod val="25000"/>
                </a:schemeClr>
              </a:solidFill>
              <a:latin typeface="Helvetica" charset="0"/>
              <a:ea typeface="Helvetica" charset="0"/>
              <a:cs typeface="Helvetica"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7" y="4945464"/>
            <a:ext cx="3182031" cy="1385237"/>
          </a:xfrm>
          <a:prstGeom prst="rect">
            <a:avLst/>
          </a:prstGeom>
        </p:spPr>
      </p:pic>
    </p:spTree>
    <p:extLst>
      <p:ext uri="{BB962C8B-B14F-4D97-AF65-F5344CB8AC3E}">
        <p14:creationId xmlns:p14="http://schemas.microsoft.com/office/powerpoint/2010/main" val="546944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280782" y="209048"/>
            <a:ext cx="1625510"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smtClean="0">
                <a:ln/>
                <a:solidFill>
                  <a:schemeClr val="bg2">
                    <a:lumMod val="50000"/>
                  </a:schemeClr>
                </a:solidFill>
                <a:effectLst/>
              </a:rPr>
              <a:t>EDA</a:t>
            </a:r>
            <a:endParaRPr lang="en-US" sz="6600" b="1" cap="none" spc="0" dirty="0">
              <a:ln/>
              <a:solidFill>
                <a:schemeClr val="bg2">
                  <a:lumMod val="50000"/>
                </a:schemeClr>
              </a:solidFill>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73" y="1779814"/>
            <a:ext cx="10873137" cy="3796577"/>
          </a:xfrm>
          <a:prstGeom prst="rect">
            <a:avLst/>
          </a:prstGeom>
        </p:spPr>
      </p:pic>
      <p:sp>
        <p:nvSpPr>
          <p:cNvPr id="6" name="TextBox 5"/>
          <p:cNvSpPr txBox="1"/>
          <p:nvPr/>
        </p:nvSpPr>
        <p:spPr>
          <a:xfrm>
            <a:off x="10047504" y="209048"/>
            <a:ext cx="1917188" cy="369332"/>
          </a:xfrm>
          <a:prstGeom prst="rect">
            <a:avLst/>
          </a:prstGeom>
          <a:noFill/>
        </p:spPr>
        <p:txBody>
          <a:bodyPr wrap="square" rtlCol="0">
            <a:spAutoFit/>
          </a:bodyPr>
          <a:lstStyle/>
          <a:p>
            <a:r>
              <a:rPr lang="en-US" dirty="0" smtClean="0">
                <a:solidFill>
                  <a:schemeClr val="bg2">
                    <a:lumMod val="25000"/>
                  </a:schemeClr>
                </a:solidFill>
                <a:latin typeface="Helvetica" charset="0"/>
                <a:ea typeface="Helvetica" charset="0"/>
                <a:cs typeface="Helvetica" charset="0"/>
                <a:hlinkClick r:id="rId4"/>
              </a:rPr>
              <a:t>Full EDA Report</a:t>
            </a:r>
            <a:endParaRPr lang="en-US" dirty="0" smtClean="0">
              <a:solidFill>
                <a:schemeClr val="bg2">
                  <a:lumMod val="25000"/>
                </a:schemeClr>
              </a:solidFill>
              <a:latin typeface="Helvetica" charset="0"/>
              <a:ea typeface="Helvetica" charset="0"/>
              <a:cs typeface="Helvetica" charset="0"/>
            </a:endParaRPr>
          </a:p>
        </p:txBody>
      </p:sp>
    </p:spTree>
    <p:extLst>
      <p:ext uri="{BB962C8B-B14F-4D97-AF65-F5344CB8AC3E}">
        <p14:creationId xmlns:p14="http://schemas.microsoft.com/office/powerpoint/2010/main" val="1190301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3707" y="1256276"/>
            <a:ext cx="7769676" cy="5428676"/>
          </a:xfrm>
        </p:spPr>
        <p:txBody>
          <a:bodyPr>
            <a:normAutofit/>
          </a:bodyPr>
          <a:lstStyle/>
          <a:p>
            <a:pPr marL="0" indent="0">
              <a:spcAft>
                <a:spcPts val="600"/>
              </a:spcAft>
              <a:buNone/>
            </a:pPr>
            <a:r>
              <a:rPr lang="en-US" sz="2400" dirty="0" smtClean="0">
                <a:solidFill>
                  <a:schemeClr val="bg2">
                    <a:lumMod val="25000"/>
                  </a:schemeClr>
                </a:solidFill>
                <a:latin typeface="Helvetica" charset="0"/>
                <a:ea typeface="Helvetica" charset="0"/>
                <a:cs typeface="Helvetica" charset="0"/>
              </a:rPr>
              <a:t>I </a:t>
            </a:r>
            <a:r>
              <a:rPr lang="en-US" sz="2400" dirty="0">
                <a:solidFill>
                  <a:schemeClr val="bg2">
                    <a:lumMod val="25000"/>
                  </a:schemeClr>
                </a:solidFill>
                <a:latin typeface="Helvetica" charset="0"/>
                <a:ea typeface="Helvetica" charset="0"/>
                <a:cs typeface="Helvetica" charset="0"/>
              </a:rPr>
              <a:t>tested </a:t>
            </a:r>
            <a:r>
              <a:rPr lang="en-US" sz="2400" dirty="0" smtClean="0">
                <a:solidFill>
                  <a:schemeClr val="bg2">
                    <a:lumMod val="25000"/>
                  </a:schemeClr>
                </a:solidFill>
                <a:latin typeface="Helvetica" charset="0"/>
                <a:ea typeface="Helvetica" charset="0"/>
                <a:cs typeface="Helvetica" charset="0"/>
              </a:rPr>
              <a:t>four </a:t>
            </a:r>
            <a:r>
              <a:rPr lang="en-US" sz="2400" dirty="0">
                <a:solidFill>
                  <a:schemeClr val="bg2">
                    <a:lumMod val="25000"/>
                  </a:schemeClr>
                </a:solidFill>
                <a:latin typeface="Helvetica" charset="0"/>
                <a:ea typeface="Helvetica" charset="0"/>
                <a:cs typeface="Helvetica" charset="0"/>
              </a:rPr>
              <a:t>different filtered datasets on the 11 </a:t>
            </a:r>
            <a:r>
              <a:rPr lang="en-US" sz="2400" dirty="0" smtClean="0">
                <a:solidFill>
                  <a:schemeClr val="bg2">
                    <a:lumMod val="25000"/>
                  </a:schemeClr>
                </a:solidFill>
                <a:latin typeface="Helvetica" charset="0"/>
                <a:ea typeface="Helvetica" charset="0"/>
                <a:cs typeface="Helvetica" charset="0"/>
              </a:rPr>
              <a:t>surprise library recommendation algorithms:</a:t>
            </a:r>
          </a:p>
          <a:p>
            <a:pPr marL="0" indent="0" algn="ctr">
              <a:spcAft>
                <a:spcPts val="600"/>
              </a:spcAft>
              <a:buNone/>
            </a:pPr>
            <a:endParaRPr lang="en-US" sz="2400" dirty="0">
              <a:solidFill>
                <a:schemeClr val="bg2">
                  <a:lumMod val="25000"/>
                </a:schemeClr>
              </a:solidFill>
              <a:latin typeface="Helvetica" charset="0"/>
              <a:ea typeface="Helvetica" charset="0"/>
              <a:cs typeface="Helvetica" charset="0"/>
            </a:endParaRPr>
          </a:p>
          <a:p>
            <a:pPr marL="0" indent="0" algn="ctr">
              <a:spcAft>
                <a:spcPts val="600"/>
              </a:spcAft>
              <a:buNone/>
            </a:pPr>
            <a:endParaRPr lang="en-US" sz="2400" dirty="0">
              <a:solidFill>
                <a:schemeClr val="bg2">
                  <a:lumMod val="25000"/>
                </a:schemeClr>
              </a:solidFill>
              <a:latin typeface="Helvetica" charset="0"/>
              <a:ea typeface="Helvetica" charset="0"/>
              <a:cs typeface="Helvetica" charset="0"/>
            </a:endParaRPr>
          </a:p>
          <a:p>
            <a:pPr marL="0" indent="0" algn="ctr">
              <a:spcAft>
                <a:spcPts val="600"/>
              </a:spcAft>
              <a:buNone/>
            </a:pPr>
            <a:r>
              <a:rPr lang="en-US" sz="2400" dirty="0" smtClean="0">
                <a:solidFill>
                  <a:schemeClr val="bg2">
                    <a:lumMod val="25000"/>
                  </a:schemeClr>
                </a:solidFill>
                <a:latin typeface="Helvetica" charset="0"/>
                <a:ea typeface="Helvetica" charset="0"/>
                <a:cs typeface="Helvetica" charset="0"/>
              </a:rPr>
              <a:t>			</a:t>
            </a:r>
            <a:endParaRPr lang="en-US" sz="2200" dirty="0" smtClean="0">
              <a:solidFill>
                <a:schemeClr val="bg2">
                  <a:lumMod val="25000"/>
                </a:schemeClr>
              </a:solidFill>
              <a:latin typeface="Helvetica" charset="0"/>
              <a:ea typeface="Helvetica" charset="0"/>
              <a:cs typeface="Helvetica" charset="0"/>
            </a:endParaRPr>
          </a:p>
          <a:p>
            <a:pPr marL="0" indent="0">
              <a:spcAft>
                <a:spcPts val="600"/>
              </a:spcAft>
              <a:buNone/>
            </a:pPr>
            <a:endParaRPr lang="en-US" sz="1800" i="1" dirty="0" smtClean="0">
              <a:solidFill>
                <a:schemeClr val="bg2">
                  <a:lumMod val="25000"/>
                </a:schemeClr>
              </a:solidFill>
              <a:latin typeface="Helvetica" charset="0"/>
              <a:ea typeface="Helvetica" charset="0"/>
              <a:cs typeface="Helvetica" charset="0"/>
            </a:endParaRPr>
          </a:p>
        </p:txBody>
      </p:sp>
      <p:sp>
        <p:nvSpPr>
          <p:cNvPr id="4" name="Rectangle 3"/>
          <p:cNvSpPr/>
          <p:nvPr/>
        </p:nvSpPr>
        <p:spPr>
          <a:xfrm>
            <a:off x="332585" y="352355"/>
            <a:ext cx="3631122"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smtClean="0">
                <a:ln/>
                <a:solidFill>
                  <a:schemeClr val="bg2">
                    <a:lumMod val="50000"/>
                  </a:schemeClr>
                </a:solidFill>
                <a:latin typeface="Helvetica" charset="0"/>
                <a:ea typeface="Helvetica" charset="0"/>
                <a:cs typeface="Helvetica" charset="0"/>
              </a:rPr>
              <a:t>ALGORITHMS</a:t>
            </a:r>
            <a:endParaRPr lang="en-US" sz="4000" b="1" cap="none" spc="0" dirty="0">
              <a:ln/>
              <a:solidFill>
                <a:schemeClr val="bg2">
                  <a:lumMod val="50000"/>
                </a:schemeClr>
              </a:solidFill>
              <a:effectLst/>
            </a:endParaRPr>
          </a:p>
        </p:txBody>
      </p:sp>
      <p:sp>
        <p:nvSpPr>
          <p:cNvPr id="6" name="Rectangle 5"/>
          <p:cNvSpPr/>
          <p:nvPr/>
        </p:nvSpPr>
        <p:spPr>
          <a:xfrm>
            <a:off x="3963706" y="2232448"/>
            <a:ext cx="3645407" cy="1077218"/>
          </a:xfrm>
          <a:prstGeom prst="rect">
            <a:avLst/>
          </a:prstGeom>
          <a:noFill/>
          <a:ln>
            <a:noFill/>
          </a:ln>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3200" b="1" cap="none" spc="0" smtClean="0">
                <a:ln/>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a:latin typeface="Helvetica" charset="0"/>
                <a:ea typeface="Helvetica" charset="0"/>
                <a:cs typeface="Helvetica" charset="0"/>
              </a:rPr>
              <a:t>WINNER: </a:t>
            </a:r>
          </a:p>
          <a:p>
            <a:r>
              <a:rPr lang="en-US" sz="3200" b="1" cap="none" spc="0" dirty="0" smtClean="0">
                <a:ln/>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a:latin typeface="Helvetica" charset="0"/>
                <a:ea typeface="Helvetica" charset="0"/>
                <a:cs typeface="Helvetica" charset="0"/>
              </a:rPr>
              <a:t>SVD++ Algorithm</a:t>
            </a:r>
            <a:endParaRPr lang="en-US" sz="3200" b="1" cap="none" spc="0" dirty="0">
              <a:ln/>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a:endParaRPr>
          </a:p>
        </p:txBody>
      </p:sp>
      <p:pic>
        <p:nvPicPr>
          <p:cNvPr id="1028" name="Picture 4" descr="https://github.com/Colley-K/rock_climbing_recommendation_system/raw/master/6_README_files/alg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0650" y="2232448"/>
            <a:ext cx="39052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github.com/Colley-K/rock_climbing_recommendation_system/raw/master/6_README_files/forumla.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705" y="3561316"/>
            <a:ext cx="3645407" cy="8443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hlinkClick r:id="rId7"/>
          </p:cNvPr>
          <p:cNvSpPr txBox="1"/>
          <p:nvPr/>
        </p:nvSpPr>
        <p:spPr>
          <a:xfrm>
            <a:off x="9305994" y="213108"/>
            <a:ext cx="2886006" cy="369332"/>
          </a:xfrm>
          <a:prstGeom prst="rect">
            <a:avLst/>
          </a:prstGeom>
          <a:noFill/>
        </p:spPr>
        <p:txBody>
          <a:bodyPr wrap="square" rtlCol="0">
            <a:spAutoFit/>
          </a:bodyPr>
          <a:lstStyle/>
          <a:p>
            <a:r>
              <a:rPr lang="en-US" smtClean="0">
                <a:solidFill>
                  <a:schemeClr val="bg2">
                    <a:lumMod val="25000"/>
                  </a:schemeClr>
                </a:solidFill>
                <a:latin typeface="Helvetica" charset="0"/>
                <a:ea typeface="Helvetica" charset="0"/>
                <a:cs typeface="Helvetica" charset="0"/>
                <a:hlinkClick r:id="rId8"/>
              </a:rPr>
              <a:t>Machine Learning</a:t>
            </a:r>
            <a:r>
              <a:rPr lang="en-US" smtClean="0">
                <a:solidFill>
                  <a:schemeClr val="bg2">
                    <a:lumMod val="25000"/>
                  </a:schemeClr>
                </a:solidFill>
                <a:latin typeface="Helvetica" charset="0"/>
                <a:ea typeface="Helvetica" charset="0"/>
                <a:cs typeface="Helvetica" charset="0"/>
                <a:hlinkClick r:id="rId8"/>
              </a:rPr>
              <a:t> </a:t>
            </a:r>
            <a:r>
              <a:rPr lang="en-US" dirty="0" smtClean="0">
                <a:solidFill>
                  <a:schemeClr val="bg2">
                    <a:lumMod val="25000"/>
                  </a:schemeClr>
                </a:solidFill>
                <a:latin typeface="Helvetica" charset="0"/>
                <a:ea typeface="Helvetica" charset="0"/>
                <a:cs typeface="Helvetica" charset="0"/>
                <a:hlinkClick r:id="rId8"/>
              </a:rPr>
              <a:t>Report</a:t>
            </a:r>
            <a:endParaRPr lang="en-US" dirty="0" smtClean="0">
              <a:solidFill>
                <a:schemeClr val="bg2">
                  <a:lumMod val="25000"/>
                </a:schemeClr>
              </a:solidFill>
              <a:latin typeface="Helvetica" charset="0"/>
              <a:ea typeface="Helvetica" charset="0"/>
              <a:cs typeface="Helvetica" charset="0"/>
            </a:endParaRPr>
          </a:p>
        </p:txBody>
      </p:sp>
      <p:sp>
        <p:nvSpPr>
          <p:cNvPr id="8" name="TextBox 7"/>
          <p:cNvSpPr txBox="1"/>
          <p:nvPr/>
        </p:nvSpPr>
        <p:spPr>
          <a:xfrm>
            <a:off x="3963705" y="4657337"/>
            <a:ext cx="3864426" cy="1400383"/>
          </a:xfrm>
          <a:prstGeom prst="rect">
            <a:avLst/>
          </a:prstGeom>
          <a:noFill/>
        </p:spPr>
        <p:txBody>
          <a:bodyPr wrap="square" rtlCol="0">
            <a:spAutoFit/>
          </a:bodyPr>
          <a:lstStyle/>
          <a:p>
            <a:pPr>
              <a:spcAft>
                <a:spcPts val="600"/>
              </a:spcAft>
            </a:pPr>
            <a:r>
              <a:rPr lang="en-US" sz="1700" i="1" dirty="0">
                <a:solidFill>
                  <a:schemeClr val="accent4">
                    <a:lumMod val="60000"/>
                    <a:lumOff val="40000"/>
                  </a:schemeClr>
                </a:solidFill>
                <a:latin typeface="Helvetica" charset="0"/>
                <a:ea typeface="Helvetica" charset="0"/>
                <a:cs typeface="Helvetica" charset="0"/>
              </a:rPr>
              <a:t>This algorithm is an improved version of the SVD algorithm that Simon Funk popularized in the million dollar Netflix competition that also takes into account implicit ratings (</a:t>
            </a:r>
            <a:r>
              <a:rPr lang="en-US" sz="1700" i="1" dirty="0" err="1">
                <a:solidFill>
                  <a:schemeClr val="accent4">
                    <a:lumMod val="60000"/>
                    <a:lumOff val="40000"/>
                  </a:schemeClr>
                </a:solidFill>
                <a:latin typeface="Helvetica" charset="0"/>
                <a:ea typeface="Helvetica" charset="0"/>
                <a:cs typeface="Helvetica" charset="0"/>
              </a:rPr>
              <a:t>yj</a:t>
            </a:r>
            <a:r>
              <a:rPr lang="en-US" sz="1700" i="1" dirty="0">
                <a:solidFill>
                  <a:schemeClr val="accent4">
                    <a:lumMod val="60000"/>
                    <a:lumOff val="40000"/>
                  </a:schemeClr>
                </a:solidFill>
                <a:latin typeface="Helvetica" charset="0"/>
                <a:ea typeface="Helvetica" charset="0"/>
                <a:cs typeface="Helvetica" charset="0"/>
              </a:rPr>
              <a:t>). </a:t>
            </a:r>
            <a:endParaRPr lang="en-US" sz="1700" i="1" dirty="0">
              <a:solidFill>
                <a:schemeClr val="accent4">
                  <a:lumMod val="60000"/>
                  <a:lumOff val="40000"/>
                </a:schemeClr>
              </a:solidFill>
              <a:latin typeface="Helvetica" charset="0"/>
              <a:ea typeface="Helvetica" charset="0"/>
              <a:cs typeface="Helvetica" charset="0"/>
            </a:endParaRPr>
          </a:p>
        </p:txBody>
      </p:sp>
    </p:spTree>
    <p:extLst>
      <p:ext uri="{BB962C8B-B14F-4D97-AF65-F5344CB8AC3E}">
        <p14:creationId xmlns:p14="http://schemas.microsoft.com/office/powerpoint/2010/main" val="135562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169243" y="104588"/>
            <a:ext cx="274934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bg2">
                    <a:lumMod val="50000"/>
                  </a:schemeClr>
                </a:solidFill>
                <a:effectLst/>
              </a:rPr>
              <a:t>Accuracy</a:t>
            </a:r>
            <a:endParaRPr lang="en-US" sz="5400" b="1" cap="none" spc="0" dirty="0">
              <a:ln/>
              <a:solidFill>
                <a:schemeClr val="bg2">
                  <a:lumMod val="50000"/>
                </a:schemeClr>
              </a:solidFill>
              <a:effectLst/>
            </a:endParaRPr>
          </a:p>
        </p:txBody>
      </p:sp>
      <p:pic>
        <p:nvPicPr>
          <p:cNvPr id="3074" name="Picture 2" descr="https://github.com/Colley-K/rock_climbing_recommendation_system/raw/master/6_README_files/accuracy.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917" y="1558728"/>
            <a:ext cx="7635101" cy="45810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hlinkClick r:id="rId5"/>
          </p:cNvPr>
          <p:cNvSpPr txBox="1"/>
          <p:nvPr/>
        </p:nvSpPr>
        <p:spPr>
          <a:xfrm>
            <a:off x="9305994" y="104588"/>
            <a:ext cx="2886006" cy="369332"/>
          </a:xfrm>
          <a:prstGeom prst="rect">
            <a:avLst/>
          </a:prstGeom>
          <a:noFill/>
        </p:spPr>
        <p:txBody>
          <a:bodyPr wrap="square" rtlCol="0">
            <a:spAutoFit/>
          </a:bodyPr>
          <a:lstStyle/>
          <a:p>
            <a:r>
              <a:rPr lang="en-US" smtClean="0">
                <a:solidFill>
                  <a:schemeClr val="bg2">
                    <a:lumMod val="25000"/>
                  </a:schemeClr>
                </a:solidFill>
                <a:latin typeface="Helvetica" charset="0"/>
                <a:ea typeface="Helvetica" charset="0"/>
                <a:cs typeface="Helvetica" charset="0"/>
                <a:hlinkClick r:id="rId6"/>
              </a:rPr>
              <a:t>Machine Learning</a:t>
            </a:r>
            <a:r>
              <a:rPr lang="en-US" smtClean="0">
                <a:solidFill>
                  <a:schemeClr val="bg2">
                    <a:lumMod val="25000"/>
                  </a:schemeClr>
                </a:solidFill>
                <a:latin typeface="Helvetica" charset="0"/>
                <a:ea typeface="Helvetica" charset="0"/>
                <a:cs typeface="Helvetica" charset="0"/>
                <a:hlinkClick r:id="rId6"/>
              </a:rPr>
              <a:t> </a:t>
            </a:r>
            <a:r>
              <a:rPr lang="en-US" dirty="0" smtClean="0">
                <a:solidFill>
                  <a:schemeClr val="bg2">
                    <a:lumMod val="25000"/>
                  </a:schemeClr>
                </a:solidFill>
                <a:latin typeface="Helvetica" charset="0"/>
                <a:ea typeface="Helvetica" charset="0"/>
                <a:cs typeface="Helvetica" charset="0"/>
                <a:hlinkClick r:id="rId6"/>
              </a:rPr>
              <a:t>Report</a:t>
            </a:r>
            <a:endParaRPr lang="en-US" dirty="0" smtClean="0">
              <a:solidFill>
                <a:schemeClr val="bg2">
                  <a:lumMod val="25000"/>
                </a:schemeClr>
              </a:solidFill>
              <a:latin typeface="Helvetica" charset="0"/>
              <a:ea typeface="Helvetica" charset="0"/>
              <a:cs typeface="Helvetica" charset="0"/>
            </a:endParaRPr>
          </a:p>
        </p:txBody>
      </p:sp>
    </p:spTree>
    <p:extLst>
      <p:ext uri="{BB962C8B-B14F-4D97-AF65-F5344CB8AC3E}">
        <p14:creationId xmlns:p14="http://schemas.microsoft.com/office/powerpoint/2010/main" val="994351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137" y="1001515"/>
            <a:ext cx="8805863" cy="4351338"/>
          </a:xfrm>
        </p:spPr>
        <p:txBody>
          <a:bodyPr>
            <a:normAutofit/>
          </a:bodyPr>
          <a:lstStyle/>
          <a:p>
            <a:r>
              <a:rPr lang="en-US" sz="2000" b="1" dirty="0" smtClean="0">
                <a:solidFill>
                  <a:schemeClr val="bg2">
                    <a:lumMod val="25000"/>
                  </a:schemeClr>
                </a:solidFill>
                <a:latin typeface="Helvetica" charset="0"/>
                <a:ea typeface="Helvetica" charset="0"/>
                <a:cs typeface="Helvetica" charset="0"/>
              </a:rPr>
              <a:t>What is it?</a:t>
            </a:r>
            <a:r>
              <a:rPr lang="en-US" sz="2000" dirty="0" smtClean="0">
                <a:solidFill>
                  <a:schemeClr val="bg2">
                    <a:lumMod val="25000"/>
                  </a:schemeClr>
                </a:solidFill>
                <a:latin typeface="Helvetica" charset="0"/>
                <a:ea typeface="Helvetica" charset="0"/>
                <a:cs typeface="Helvetica" charset="0"/>
              </a:rPr>
              <a:t> When only </a:t>
            </a:r>
            <a:r>
              <a:rPr lang="en-US" sz="2000" dirty="0">
                <a:solidFill>
                  <a:schemeClr val="bg2">
                    <a:lumMod val="25000"/>
                  </a:schemeClr>
                </a:solidFill>
                <a:latin typeface="Helvetica" charset="0"/>
                <a:ea typeface="Helvetica" charset="0"/>
                <a:cs typeface="Helvetica" charset="0"/>
              </a:rPr>
              <a:t>using collaborative based </a:t>
            </a:r>
            <a:r>
              <a:rPr lang="en-US" sz="2000" dirty="0" smtClean="0">
                <a:solidFill>
                  <a:schemeClr val="bg2">
                    <a:lumMod val="25000"/>
                  </a:schemeClr>
                </a:solidFill>
                <a:latin typeface="Helvetica" charset="0"/>
                <a:ea typeface="Helvetica" charset="0"/>
                <a:cs typeface="Helvetica" charset="0"/>
              </a:rPr>
              <a:t>filtering there is a problem to consider:</a:t>
            </a:r>
            <a:r>
              <a:rPr lang="en-US" sz="2000" dirty="0">
                <a:solidFill>
                  <a:schemeClr val="bg2">
                    <a:lumMod val="25000"/>
                  </a:schemeClr>
                </a:solidFill>
                <a:latin typeface="Helvetica" charset="0"/>
                <a:ea typeface="Helvetica" charset="0"/>
                <a:cs typeface="Helvetica" charset="0"/>
              </a:rPr>
              <a:t> </a:t>
            </a:r>
            <a:r>
              <a:rPr lang="en-US" sz="2000" i="1" dirty="0">
                <a:solidFill>
                  <a:schemeClr val="bg2">
                    <a:lumMod val="25000"/>
                  </a:schemeClr>
                </a:solidFill>
                <a:latin typeface="Helvetica" charset="0"/>
                <a:ea typeface="Helvetica" charset="0"/>
                <a:cs typeface="Helvetica" charset="0"/>
              </a:rPr>
              <a:t>what to recommend to new users with very little or no prior data</a:t>
            </a:r>
            <a:r>
              <a:rPr lang="en-US" sz="2000" i="1" dirty="0" smtClean="0">
                <a:solidFill>
                  <a:schemeClr val="bg2">
                    <a:lumMod val="25000"/>
                  </a:schemeClr>
                </a:solidFill>
                <a:latin typeface="Helvetica" charset="0"/>
                <a:ea typeface="Helvetica" charset="0"/>
                <a:cs typeface="Helvetica" charset="0"/>
              </a:rPr>
              <a:t>?</a:t>
            </a:r>
          </a:p>
          <a:p>
            <a:r>
              <a:rPr lang="en-US" sz="2000" dirty="0" smtClean="0">
                <a:solidFill>
                  <a:schemeClr val="bg2">
                    <a:lumMod val="25000"/>
                  </a:schemeClr>
                </a:solidFill>
                <a:latin typeface="Helvetica" charset="0"/>
                <a:ea typeface="Helvetica" charset="0"/>
                <a:cs typeface="Helvetica" charset="0"/>
              </a:rPr>
              <a:t>Remember</a:t>
            </a:r>
            <a:r>
              <a:rPr lang="en-US" sz="2000" dirty="0">
                <a:solidFill>
                  <a:schemeClr val="bg2">
                    <a:lumMod val="25000"/>
                  </a:schemeClr>
                </a:solidFill>
                <a:latin typeface="Helvetica" charset="0"/>
                <a:ea typeface="Helvetica" charset="0"/>
                <a:cs typeface="Helvetica" charset="0"/>
              </a:rPr>
              <a:t>, </a:t>
            </a:r>
            <a:r>
              <a:rPr lang="en-US" sz="2000" dirty="0" smtClean="0">
                <a:solidFill>
                  <a:schemeClr val="bg2">
                    <a:lumMod val="25000"/>
                  </a:schemeClr>
                </a:solidFill>
                <a:latin typeface="Helvetica" charset="0"/>
                <a:ea typeface="Helvetica" charset="0"/>
                <a:cs typeface="Helvetica" charset="0"/>
              </a:rPr>
              <a:t>to fix the spelling issue we already set the route cold-start threshold  by choosing </a:t>
            </a:r>
            <a:r>
              <a:rPr lang="en-US" sz="2000" dirty="0">
                <a:solidFill>
                  <a:schemeClr val="bg2">
                    <a:lumMod val="25000"/>
                  </a:schemeClr>
                </a:solidFill>
                <a:latin typeface="Helvetica" charset="0"/>
                <a:ea typeface="Helvetica" charset="0"/>
                <a:cs typeface="Helvetica" charset="0"/>
              </a:rPr>
              <a:t>the dataset that filtered out any route occurring less than 6 times. </a:t>
            </a:r>
            <a:endParaRPr lang="en-US" sz="2000" i="1" dirty="0" smtClean="0">
              <a:solidFill>
                <a:schemeClr val="bg2">
                  <a:lumMod val="25000"/>
                </a:schemeClr>
              </a:solidFill>
              <a:latin typeface="Helvetica" charset="0"/>
              <a:ea typeface="Helvetica" charset="0"/>
              <a:cs typeface="Helvetica" charset="0"/>
            </a:endParaRPr>
          </a:p>
        </p:txBody>
      </p:sp>
      <p:sp>
        <p:nvSpPr>
          <p:cNvPr id="5" name="Rectangle 4"/>
          <p:cNvSpPr/>
          <p:nvPr/>
        </p:nvSpPr>
        <p:spPr>
          <a:xfrm>
            <a:off x="135058" y="66841"/>
            <a:ext cx="2807179" cy="132343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smtClean="0">
                <a:ln/>
                <a:solidFill>
                  <a:schemeClr val="bg2">
                    <a:lumMod val="50000"/>
                  </a:schemeClr>
                </a:solidFill>
                <a:latin typeface="Helvetica" charset="0"/>
                <a:ea typeface="Helvetica" charset="0"/>
                <a:cs typeface="Helvetica" charset="0"/>
              </a:rPr>
              <a:t>Cold-Start </a:t>
            </a:r>
          </a:p>
          <a:p>
            <a:r>
              <a:rPr lang="en-US" sz="4000" b="1" dirty="0" smtClean="0">
                <a:ln/>
                <a:solidFill>
                  <a:schemeClr val="bg2">
                    <a:lumMod val="50000"/>
                  </a:schemeClr>
                </a:solidFill>
                <a:latin typeface="Helvetica" charset="0"/>
                <a:ea typeface="Helvetica" charset="0"/>
                <a:cs typeface="Helvetica" charset="0"/>
              </a:rPr>
              <a:t>Threshold</a:t>
            </a:r>
            <a:endParaRPr lang="en-US" sz="4000" b="1" cap="none" spc="0" dirty="0">
              <a:ln/>
              <a:solidFill>
                <a:schemeClr val="bg2">
                  <a:lumMod val="50000"/>
                </a:schemeClr>
              </a:solidFill>
              <a:effectLst/>
            </a:endParaRPr>
          </a:p>
        </p:txBody>
      </p:sp>
      <p:pic>
        <p:nvPicPr>
          <p:cNvPr id="2050" name="Picture 2" descr="https://github.com/Colley-K/rock_climbing_recommendation_system/raw/master/6_README_files/20user_thresh.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467" y="3014228"/>
            <a:ext cx="6219197" cy="35094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hlinkClick r:id="rId5"/>
          </p:cNvPr>
          <p:cNvSpPr txBox="1"/>
          <p:nvPr/>
        </p:nvSpPr>
        <p:spPr>
          <a:xfrm>
            <a:off x="9305994" y="104588"/>
            <a:ext cx="2886006" cy="369332"/>
          </a:xfrm>
          <a:prstGeom prst="rect">
            <a:avLst/>
          </a:prstGeom>
          <a:noFill/>
        </p:spPr>
        <p:txBody>
          <a:bodyPr wrap="square" rtlCol="0">
            <a:spAutoFit/>
          </a:bodyPr>
          <a:lstStyle/>
          <a:p>
            <a:r>
              <a:rPr lang="en-US" smtClean="0">
                <a:solidFill>
                  <a:schemeClr val="bg2">
                    <a:lumMod val="25000"/>
                  </a:schemeClr>
                </a:solidFill>
                <a:latin typeface="Helvetica" charset="0"/>
                <a:ea typeface="Helvetica" charset="0"/>
                <a:cs typeface="Helvetica" charset="0"/>
                <a:hlinkClick r:id="rId6"/>
              </a:rPr>
              <a:t>Machine Learning</a:t>
            </a:r>
            <a:r>
              <a:rPr lang="en-US" smtClean="0">
                <a:solidFill>
                  <a:schemeClr val="bg2">
                    <a:lumMod val="25000"/>
                  </a:schemeClr>
                </a:solidFill>
                <a:latin typeface="Helvetica" charset="0"/>
                <a:ea typeface="Helvetica" charset="0"/>
                <a:cs typeface="Helvetica" charset="0"/>
                <a:hlinkClick r:id="rId6"/>
              </a:rPr>
              <a:t> </a:t>
            </a:r>
            <a:r>
              <a:rPr lang="en-US" dirty="0" smtClean="0">
                <a:solidFill>
                  <a:schemeClr val="bg2">
                    <a:lumMod val="25000"/>
                  </a:schemeClr>
                </a:solidFill>
                <a:latin typeface="Helvetica" charset="0"/>
                <a:ea typeface="Helvetica" charset="0"/>
                <a:cs typeface="Helvetica" charset="0"/>
                <a:hlinkClick r:id="rId6"/>
              </a:rPr>
              <a:t>Report</a:t>
            </a:r>
            <a:endParaRPr lang="en-US" dirty="0" smtClean="0">
              <a:solidFill>
                <a:schemeClr val="bg2">
                  <a:lumMod val="25000"/>
                </a:schemeClr>
              </a:solidFill>
              <a:latin typeface="Helvetica" charset="0"/>
              <a:ea typeface="Helvetica" charset="0"/>
              <a:cs typeface="Helvetica" charset="0"/>
            </a:endParaRPr>
          </a:p>
        </p:txBody>
      </p:sp>
    </p:spTree>
    <p:extLst>
      <p:ext uri="{BB962C8B-B14F-4D97-AF65-F5344CB8AC3E}">
        <p14:creationId xmlns:p14="http://schemas.microsoft.com/office/powerpoint/2010/main" val="25392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634</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Colley</dc:creator>
  <cp:lastModifiedBy>Nancy Colley</cp:lastModifiedBy>
  <cp:revision>23</cp:revision>
  <dcterms:created xsi:type="dcterms:W3CDTF">2019-07-12T20:13:24Z</dcterms:created>
  <dcterms:modified xsi:type="dcterms:W3CDTF">2019-07-12T23:26:18Z</dcterms:modified>
</cp:coreProperties>
</file>