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20"/>
  </p:notesMasterIdLst>
  <p:sldIdLst>
    <p:sldId id="256" r:id="rId2"/>
    <p:sldId id="257" r:id="rId3"/>
    <p:sldId id="258" r:id="rId4"/>
    <p:sldId id="275" r:id="rId5"/>
    <p:sldId id="276" r:id="rId6"/>
    <p:sldId id="261" r:id="rId7"/>
    <p:sldId id="272" r:id="rId8"/>
    <p:sldId id="278" r:id="rId9"/>
    <p:sldId id="283" r:id="rId10"/>
    <p:sldId id="277" r:id="rId11"/>
    <p:sldId id="282" r:id="rId12"/>
    <p:sldId id="280" r:id="rId13"/>
    <p:sldId id="281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AFC"/>
    <a:srgbClr val="FE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09502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7266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920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6883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6818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043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312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3477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229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9569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9909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1231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4351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5115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9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SzPct val="100000"/>
              <a:defRPr sz="3000"/>
            </a:lvl1pPr>
            <a:lvl2pPr marL="742950" indent="-133350">
              <a:spcBef>
                <a:spcPts val="480"/>
              </a:spcBef>
              <a:buSzPct val="100000"/>
              <a:defRPr sz="2400"/>
            </a:lvl2pPr>
            <a:lvl3pPr marL="1143000" indent="-76200">
              <a:spcBef>
                <a:spcPts val="480"/>
              </a:spcBef>
              <a:buSzPct val="100000"/>
              <a:defRPr sz="2400"/>
            </a:lvl3pPr>
            <a:lvl4pPr marL="1600200" indent="-114300">
              <a:spcBef>
                <a:spcPts val="360"/>
              </a:spcBef>
              <a:buSzPct val="100000"/>
              <a:defRPr sz="1800"/>
            </a:lvl4pPr>
            <a:lvl5pPr marL="2057400" indent="-114300">
              <a:spcBef>
                <a:spcPts val="360"/>
              </a:spcBef>
              <a:buSzPct val="100000"/>
              <a:defRPr sz="1800"/>
            </a:lvl5pPr>
            <a:lvl6pPr marL="2514600" indent="-114300">
              <a:spcBef>
                <a:spcPts val="360"/>
              </a:spcBef>
              <a:buSzPct val="100000"/>
              <a:defRPr sz="1800"/>
            </a:lvl6pPr>
            <a:lvl7pPr marL="2971800" indent="-114300">
              <a:spcBef>
                <a:spcPts val="360"/>
              </a:spcBef>
              <a:buSzPct val="100000"/>
              <a:defRPr sz="1800"/>
            </a:lvl7pPr>
            <a:lvl8pPr marL="3429000" indent="-114300">
              <a:spcBef>
                <a:spcPts val="360"/>
              </a:spcBef>
              <a:buSzPct val="100000"/>
              <a:defRPr sz="1800"/>
            </a:lvl8pPr>
            <a:lvl9pPr marL="3886200" indent="-114300"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2.png"/><Relationship Id="rId7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3.emf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6.emf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2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/>
          <p:cNvPicPr preferRelativeResize="0"/>
          <p:nvPr/>
        </p:nvPicPr>
        <p:blipFill rotWithShape="1">
          <a:blip r:embed="rId3"/>
          <a:srcRect l="14579" t="11663" r="12711" b="9775"/>
          <a:stretch/>
        </p:blipFill>
        <p:spPr>
          <a:xfrm>
            <a:off x="1623225" y="1122715"/>
            <a:ext cx="7520773" cy="575309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533400" y="69145"/>
            <a:ext cx="5181600" cy="9976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AUE 817 Final Project Presentation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552202" y="2514600"/>
            <a:ext cx="4934197" cy="14947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00000"/>
              </a:buClr>
              <a:buSzPct val="25000"/>
              <a:buFont typeface="Calibri"/>
              <a:buNone/>
            </a:pPr>
            <a:r>
              <a:rPr lang="en-US" sz="2800" b="1" i="0" u="none" strike="noStrike" cap="none" baseline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Team 3: </a:t>
            </a:r>
          </a:p>
          <a:p>
            <a:pPr marL="0" marR="0" lvl="0" indent="0" algn="l" rtl="0">
              <a:spcBef>
                <a:spcPts val="560"/>
              </a:spcBef>
              <a:buClr>
                <a:srgbClr val="C00000"/>
              </a:buClr>
              <a:buSzPct val="25000"/>
              <a:buFont typeface="Calibri"/>
              <a:buNone/>
            </a:pPr>
            <a:r>
              <a:rPr lang="en-US" sz="2800" b="1" i="0" u="none" strike="noStrike" cap="none" baseline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Darui Zhang, Bin Xu, Liang Li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-533400" y="1494640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3" name="Shape 33"/>
          <p:cNvSpPr/>
          <p:nvPr/>
        </p:nvSpPr>
        <p:spPr>
          <a:xfrm>
            <a:off x="533400" y="1161870"/>
            <a:ext cx="792479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Sizing and Controlling of a Parallel Hybrid SUV Powertrain </a:t>
            </a:r>
          </a:p>
        </p:txBody>
      </p:sp>
      <p:sp>
        <p:nvSpPr>
          <p:cNvPr id="34" name="Shape 34"/>
          <p:cNvSpPr/>
          <p:nvPr/>
        </p:nvSpPr>
        <p:spPr>
          <a:xfrm>
            <a:off x="655654" y="5939135"/>
            <a:ext cx="193514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baseline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April 30 2014 </a:t>
            </a:r>
          </a:p>
        </p:txBody>
      </p:sp>
      <p:pic>
        <p:nvPicPr>
          <p:cNvPr id="35" name="Shape 35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5874326" y="306013"/>
            <a:ext cx="2729232" cy="50815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/>
          <p:nvPr/>
        </p:nvSpPr>
        <p:spPr>
          <a:xfrm>
            <a:off x="5874326" y="762000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Clemson University CU-ICAR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85800" y="248334"/>
            <a:ext cx="4190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Powertrain Sizing</a:t>
            </a:r>
          </a:p>
        </p:txBody>
      </p:sp>
      <p:sp>
        <p:nvSpPr>
          <p:cNvPr id="96" name="Shape 96"/>
          <p:cNvSpPr/>
          <p:nvPr/>
        </p:nvSpPr>
        <p:spPr>
          <a:xfrm>
            <a:off x="5486400" y="694191"/>
            <a:ext cx="327159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baseline="0" dirty="0" err="1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Battery&amp;Fuel</a:t>
            </a:r>
            <a:r>
              <a:rPr lang="en-US" sz="2400" b="0" i="0" u="none" strike="noStrike" cap="none" baseline="0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tank </a:t>
            </a:r>
            <a:r>
              <a:rPr lang="en-US" sz="24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30699" y="4931907"/>
            <a:ext cx="29718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/>
              <a:t>Fuel tank sizing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Volume: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8.5</a:t>
            </a:r>
            <a:r>
              <a:rPr lang="en-US" dirty="0" smtClean="0"/>
              <a:t> gallon with </a:t>
            </a:r>
            <a:r>
              <a:rPr lang="en-US" dirty="0" smtClean="0">
                <a:solidFill>
                  <a:srgbClr val="FF0000"/>
                </a:solidFill>
              </a:rPr>
              <a:t>350</a:t>
            </a:r>
            <a:r>
              <a:rPr lang="en-US" dirty="0" smtClean="0"/>
              <a:t> miles UDDS&amp;HWFET combined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701681"/>
            <a:ext cx="4800600" cy="21252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4238860"/>
            <a:ext cx="5924550" cy="24479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42945" y="1860989"/>
            <a:ext cx="2063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/>
              <a:t>Battery sizing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Volume: </a:t>
            </a:r>
            <a:r>
              <a:rPr lang="en-US" dirty="0" smtClean="0">
                <a:solidFill>
                  <a:srgbClr val="FF0000"/>
                </a:solidFill>
              </a:rPr>
              <a:t>144</a:t>
            </a:r>
            <a:r>
              <a:rPr lang="en-US" dirty="0" smtClean="0"/>
              <a:t> </a:t>
            </a:r>
            <a:r>
              <a:rPr lang="en-US" dirty="0" err="1" smtClean="0"/>
              <a:t>Litrers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Mass: </a:t>
            </a:r>
            <a:r>
              <a:rPr lang="en-US" dirty="0" smtClean="0">
                <a:solidFill>
                  <a:srgbClr val="FF0000"/>
                </a:solidFill>
              </a:rPr>
              <a:t>105</a:t>
            </a:r>
            <a:r>
              <a:rPr lang="en-US" dirty="0" smtClean="0"/>
              <a:t> kg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Cell: </a:t>
            </a:r>
            <a:r>
              <a:rPr lang="en-US" dirty="0" smtClean="0">
                <a:solidFill>
                  <a:srgbClr val="FF0000"/>
                </a:solidFill>
              </a:rPr>
              <a:t>247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255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1"/>
          <p:cNvSpPr txBox="1">
            <a:spLocks noGrp="1"/>
          </p:cNvSpPr>
          <p:nvPr>
            <p:ph type="title"/>
          </p:nvPr>
        </p:nvSpPr>
        <p:spPr>
          <a:xfrm>
            <a:off x="-762000" y="0"/>
            <a:ext cx="6157974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Strategy</a:t>
            </a:r>
          </a:p>
        </p:txBody>
      </p:sp>
      <p:sp>
        <p:nvSpPr>
          <p:cNvPr id="5" name="Shape 103"/>
          <p:cNvSpPr/>
          <p:nvPr/>
        </p:nvSpPr>
        <p:spPr>
          <a:xfrm>
            <a:off x="5029200" y="296639"/>
            <a:ext cx="164121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baseline="0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ECMS</a:t>
            </a:r>
            <a:endParaRPr lang="en-US" sz="3600" b="0" i="0" u="none" strike="noStrike" cap="none" baseline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086652"/>
            <a:ext cx="46249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</a:t>
            </a:r>
            <a:r>
              <a:rPr lang="en-US" dirty="0" smtClean="0"/>
              <a:t>quivalent </a:t>
            </a: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dirty="0" smtClean="0"/>
              <a:t>onsumption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dirty="0" smtClean="0"/>
              <a:t>inimization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dirty="0" smtClean="0"/>
              <a:t>trategy (ECMS):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1527544"/>
            <a:ext cx="4910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Minimize instantaneous fuel consumption instead of global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398154" y="1831777"/>
                <a:ext cx="3105016" cy="777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𝑚𝑖𝑛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nary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𝑚𝑖𝑛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154" y="1831777"/>
                <a:ext cx="3105016" cy="7770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835846" y="3339394"/>
            <a:ext cx="45320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2. Discretization: Split torque between engine an motor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6407" y="4265711"/>
            <a:ext cx="5020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3. Calculation Equivalent fuel consumption of electrical motor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0116" y="5791199"/>
            <a:ext cx="5028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4. Minimize fuel consumption of Engine and Motor combined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6407" y="2815579"/>
            <a:ext cx="5216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. Calculate motor speed </a:t>
            </a:r>
            <a:r>
              <a:rPr lang="en-US" dirty="0"/>
              <a:t>at a given engine </a:t>
            </a:r>
            <a:r>
              <a:rPr lang="en-US" dirty="0" smtClean="0"/>
              <a:t>speed by gear ratio.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690729" y="3664329"/>
                <a:ext cx="2524602" cy="913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𝑖𝑐𝑒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/>
                        </a:rPr>
                        <m:t>linspace</m:t>
                      </m:r>
                      <m:r>
                        <a:rPr lang="en-US" sz="1600" i="1">
                          <a:latin typeface="Cambria Math"/>
                        </a:rPr>
                        <m:t>(0,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, </m:t>
                      </m:r>
                      <m:r>
                        <a:rPr lang="en-US" sz="1600" i="1">
                          <a:latin typeface="Cambria Math"/>
                        </a:rPr>
                        <m:t>𝑛</m:t>
                      </m:r>
                      <m:r>
                        <a:rPr lang="en-US" sz="1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𝑒𝑚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𝑟𝑒𝑞𝑢𝑒𝑠𝑡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𝑖𝑐𝑒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729" y="3664329"/>
                <a:ext cx="2524602" cy="9139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501987" y="4618656"/>
                <a:ext cx="6803813" cy="651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𝑒𝑞𝑢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𝑒𝑚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 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𝑝𝑒𝑛𝑎𝑙𝑡𝑦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𝑔𝑎𝑚𝑚𝑎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𝑐h𝑎𝑔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𝑔𝑎𝑚𝑚𝑎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𝑑𝑖𝑠𝑐h𝑔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600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𝑡𝑟𝑞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∗</m:t>
                          </m:r>
                          <m:r>
                            <a:rPr lang="en-US" sz="1600" i="1">
                              <a:latin typeface="Cambria Math"/>
                            </a:rPr>
                            <m:t>𝑖𝑐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𝑄𝐻𝐿𝑉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987" y="4618656"/>
                <a:ext cx="6803813" cy="65107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935892" y="6170705"/>
                <a:ext cx="2115579" cy="357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/>
                        </a:rPr>
                        <m:t>min</m:t>
                      </m:r>
                      <m:r>
                        <a:rPr lang="en-US" sz="1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𝑖𝑐𝑒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𝑒𝑞𝑢</m:t>
                          </m:r>
                          <m:r>
                            <a:rPr lang="en-US" sz="1600" i="1">
                              <a:latin typeface="Cambria Math"/>
                            </a:rPr>
                            <m:t>_</m:t>
                          </m:r>
                          <m:r>
                            <a:rPr lang="en-US" sz="1600" i="1">
                              <a:latin typeface="Cambria Math"/>
                            </a:rPr>
                            <m:t>𝑒𝑚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892" y="6170705"/>
                <a:ext cx="2115579" cy="357534"/>
              </a:xfrm>
              <a:prstGeom prst="rect">
                <a:avLst/>
              </a:prstGeom>
              <a:blipFill rotWithShape="1">
                <a:blip r:embed="rId6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796407" y="2454960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Steps: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844186" y="5250873"/>
                <a:ext cx="3203056" cy="386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𝑝𝑒𝑛𝑎𝑙𝑡𝑦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𝑠𝑜𝑐</m:t>
                              </m:r>
                            </m:sub>
                          </m:sSub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/>
                        </a:rPr>
                        <m:t>/2)∗</m:t>
                      </m:r>
                      <m:r>
                        <a:rPr lang="en-US" sz="1600" b="0" i="1" smtClean="0">
                          <a:latin typeface="Cambria Math"/>
                        </a:rPr>
                        <m:t>𝑤𝑒𝑖𝑔h𝑡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186" y="5250873"/>
                <a:ext cx="3203056" cy="386452"/>
              </a:xfrm>
              <a:prstGeom prst="rect">
                <a:avLst/>
              </a:prstGeom>
              <a:blipFill rotWithShape="1"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098975" y="5250873"/>
                <a:ext cx="2352824" cy="465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𝑔𝑎𝑚𝑚𝑎</m:t>
                    </m:r>
                    <m:r>
                      <a:rPr lang="en-US" sz="16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1+</m:t>
                        </m:r>
                        <m:r>
                          <a:rPr lang="en-US" sz="1600" i="1">
                            <a:latin typeface="Cambria Math"/>
                          </a:rPr>
                          <m:t>𝑠𝑖𝑔𝑛</m:t>
                        </m:r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𝑡𝑟𝑞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;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975" y="5250873"/>
                <a:ext cx="2352824" cy="465961"/>
              </a:xfrm>
              <a:prstGeom prst="rect">
                <a:avLst/>
              </a:prstGeom>
              <a:blipFill rotWithShape="1">
                <a:blip r:embed="rId8"/>
                <a:stretch>
                  <a:fillRect r="-1295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54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533400" y="217920"/>
            <a:ext cx="4190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Strategy</a:t>
            </a:r>
          </a:p>
        </p:txBody>
      </p:sp>
      <p:sp>
        <p:nvSpPr>
          <p:cNvPr id="109" name="Shape 109"/>
          <p:cNvSpPr/>
          <p:nvPr/>
        </p:nvSpPr>
        <p:spPr>
          <a:xfrm>
            <a:off x="828259" y="1339149"/>
            <a:ext cx="6934200" cy="911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lvl="0" indent="-285750"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3+1D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up ( engine speed, torque request,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x_soc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gear) 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of motor torque request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pre-computed to reduce online computational cost.</a:t>
            </a:r>
            <a:endParaRPr lang="en-US" sz="1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5013518" y="533400"/>
            <a:ext cx="3276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baseline="0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Lookup </a:t>
            </a:r>
            <a:r>
              <a:rPr lang="en-US" sz="36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</a:p>
        </p:txBody>
      </p:sp>
      <p:sp>
        <p:nvSpPr>
          <p:cNvPr id="2" name="Rectangle 1"/>
          <p:cNvSpPr/>
          <p:nvPr/>
        </p:nvSpPr>
        <p:spPr>
          <a:xfrm>
            <a:off x="1828800" y="1976734"/>
            <a:ext cx="45528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X_SOC is mapping of SOC between [-1, 1]</a:t>
            </a:r>
            <a:endParaRPr lang="en-US" dirty="0"/>
          </a:p>
        </p:txBody>
      </p:sp>
      <p:sp>
        <p:nvSpPr>
          <p:cNvPr id="10" name="Shape 109"/>
          <p:cNvSpPr/>
          <p:nvPr/>
        </p:nvSpPr>
        <p:spPr>
          <a:xfrm>
            <a:off x="828259" y="2438400"/>
            <a:ext cx="6934200" cy="911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lvl="0" indent="-285750">
              <a:buSzPct val="100000"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x _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decreases, less is requested from electrical motor due to the penalty function on low SOC</a:t>
            </a:r>
            <a:endParaRPr lang="en-US" sz="1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114008"/>
            <a:ext cx="3585140" cy="3621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59" y="3114007"/>
            <a:ext cx="3069800" cy="362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7" y="3059547"/>
            <a:ext cx="2856614" cy="36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6274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76200" y="205905"/>
            <a:ext cx="4343400" cy="9242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4400" b="0" dirty="0">
                <a:latin typeface="Calibri"/>
                <a:ea typeface="Calibri"/>
                <a:cs typeface="Calibri"/>
                <a:sym typeface="Calibri"/>
              </a:rPr>
              <a:t>Control Strategy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4648200" y="380183"/>
            <a:ext cx="557075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baseline="0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Simulink Implement</a:t>
            </a:r>
            <a:endParaRPr lang="en-US" sz="3600" b="0" i="0" u="none" strike="noStrike" cap="none" baseline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62000" y="1371600"/>
            <a:ext cx="7772400" cy="4953000"/>
          </a:xfrm>
          <a:prstGeom prst="rect">
            <a:avLst/>
          </a:prstGeom>
        </p:spPr>
      </p:pic>
      <p:sp>
        <p:nvSpPr>
          <p:cNvPr id="6" name="Shape 103"/>
          <p:cNvSpPr/>
          <p:nvPr/>
        </p:nvSpPr>
        <p:spPr>
          <a:xfrm>
            <a:off x="2625981" y="5373469"/>
            <a:ext cx="164121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Breaking</a:t>
            </a:r>
            <a:endParaRPr lang="en-US" sz="1800" b="0" i="0" u="none" strike="noStrike" cap="none" baseline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03"/>
          <p:cNvSpPr/>
          <p:nvPr/>
        </p:nvSpPr>
        <p:spPr>
          <a:xfrm>
            <a:off x="2895600" y="2706469"/>
            <a:ext cx="19812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Torque Split</a:t>
            </a:r>
            <a:endParaRPr lang="en-US" sz="1800" b="0" i="0" u="none" strike="noStrike" cap="none" baseline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03"/>
          <p:cNvSpPr/>
          <p:nvPr/>
        </p:nvSpPr>
        <p:spPr>
          <a:xfrm>
            <a:off x="5486400" y="2325469"/>
            <a:ext cx="20574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Sport mode for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(acceleration test)</a:t>
            </a:r>
            <a:endParaRPr lang="en-US" sz="1800" b="0" i="0" u="none" strike="noStrike" cap="none" baseline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03"/>
          <p:cNvSpPr/>
          <p:nvPr/>
        </p:nvSpPr>
        <p:spPr>
          <a:xfrm>
            <a:off x="2819400" y="762000"/>
            <a:ext cx="2743200" cy="8625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400" b="0" i="0" u="none" strike="noStrike" cap="none" baseline="0" dirty="0" smtClea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Motor torque request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Lookup table</a:t>
            </a:r>
            <a:endParaRPr lang="en-US" sz="1800" b="0" i="0" u="none" strike="noStrike" cap="none" baseline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3"/>
          <p:cNvSpPr/>
          <p:nvPr/>
        </p:nvSpPr>
        <p:spPr>
          <a:xfrm>
            <a:off x="2625981" y="4078069"/>
            <a:ext cx="164121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Powering</a:t>
            </a:r>
            <a:endParaRPr lang="en-US" sz="1800" b="0" i="0" u="none" strike="noStrike" cap="none" baseline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48492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533400" y="170321"/>
            <a:ext cx="2819400" cy="9242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130" name="Shape 130"/>
          <p:cNvSpPr/>
          <p:nvPr/>
        </p:nvSpPr>
        <p:spPr>
          <a:xfrm>
            <a:off x="4218651" y="381000"/>
            <a:ext cx="439525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3600" dirty="0" smtClean="0">
                <a:solidFill>
                  <a:srgbClr val="C00000"/>
                </a:solidFill>
                <a:latin typeface="Calibri"/>
              </a:rPr>
              <a:t>Urban (UDDS) </a:t>
            </a:r>
            <a:r>
              <a:rPr lang="en-US" sz="3600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600" b="0" i="0" u="none" strike="noStrike" cap="none" baseline="0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ycle</a:t>
            </a:r>
            <a:endParaRPr lang="en-US" sz="3600" b="0" i="0" u="none" strike="noStrike" cap="none" baseline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981" y="5142678"/>
            <a:ext cx="4760780" cy="1763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981" y="1142092"/>
            <a:ext cx="4760780" cy="4000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7833" y="1188331"/>
            <a:ext cx="4976364" cy="391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7833" y="5105400"/>
            <a:ext cx="4863633" cy="1843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181600" y="5009837"/>
            <a:ext cx="5245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Calibri"/>
              </a:rPr>
              <a:t>SOC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95700" y="966387"/>
            <a:ext cx="1485900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MPG: 56.18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94414" y="205905"/>
            <a:ext cx="2819400" cy="9242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138" name="Shape 138"/>
          <p:cNvSpPr/>
          <p:nvPr/>
        </p:nvSpPr>
        <p:spPr>
          <a:xfrm>
            <a:off x="4267200" y="329425"/>
            <a:ext cx="4707086" cy="932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baseline="0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Highway (HWFET) </a:t>
            </a:r>
            <a:r>
              <a:rPr lang="en-US" sz="36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600" b="0" i="0" u="none" strike="noStrike" cap="none" baseline="0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ycle</a:t>
            </a:r>
            <a:endParaRPr lang="en-US" sz="3600" b="0" i="0" u="none" strike="noStrike" cap="none" baseline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744" y="990600"/>
            <a:ext cx="4949456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0836" y="1077740"/>
            <a:ext cx="5005235" cy="3875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848446"/>
            <a:ext cx="4800600" cy="1832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0836" y="4848446"/>
            <a:ext cx="5038905" cy="1904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181600" y="4717430"/>
            <a:ext cx="5245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Calibri"/>
              </a:rPr>
              <a:t>SOC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95700" y="914400"/>
            <a:ext cx="1485900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MPG: 53.61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533400" y="165817"/>
            <a:ext cx="2819400" cy="9242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152" name="Shape 152"/>
          <p:cNvSpPr/>
          <p:nvPr/>
        </p:nvSpPr>
        <p:spPr>
          <a:xfrm>
            <a:off x="3810000" y="304800"/>
            <a:ext cx="54102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baseline="0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Accelerating (0-60 MPH)</a:t>
            </a:r>
            <a:endParaRPr lang="en-US" sz="3600" b="0" i="0" u="none" strike="noStrike" cap="none" baseline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990600"/>
            <a:ext cx="5029200" cy="35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958" y="932452"/>
            <a:ext cx="4876800" cy="3620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412686"/>
            <a:ext cx="5253038" cy="2432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95700" y="849868"/>
            <a:ext cx="1485900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Time: 8.29s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04800" y="-15949"/>
            <a:ext cx="32003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sp>
        <p:nvSpPr>
          <p:cNvPr id="164" name="Shape 164"/>
          <p:cNvSpPr/>
          <p:nvPr/>
        </p:nvSpPr>
        <p:spPr>
          <a:xfrm>
            <a:off x="762000" y="896311"/>
            <a:ext cx="187314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pecifications: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64"/>
          <p:cNvSpPr/>
          <p:nvPr/>
        </p:nvSpPr>
        <p:spPr>
          <a:xfrm>
            <a:off x="793859" y="3974068"/>
            <a:ext cx="187314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Results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161553"/>
              </p:ext>
            </p:extLst>
          </p:nvPr>
        </p:nvGraphicFramePr>
        <p:xfrm>
          <a:off x="935665" y="4343400"/>
          <a:ext cx="2721935" cy="1577811"/>
        </p:xfrm>
        <a:graphic>
          <a:graphicData uri="http://schemas.openxmlformats.org/drawingml/2006/table">
            <a:tbl>
              <a:tblPr/>
              <a:tblGrid>
                <a:gridCol w="1412131"/>
                <a:gridCol w="1309804"/>
              </a:tblGrid>
              <a:tr h="19010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Fuel economy  test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Cycles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MPG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UDDS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HWFET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combined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54.99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**25.34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Cycle4.87 miles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Cycle10.6 miles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143838"/>
              </p:ext>
            </p:extLst>
          </p:nvPr>
        </p:nvGraphicFramePr>
        <p:xfrm>
          <a:off x="4572000" y="4343400"/>
          <a:ext cx="3048000" cy="1752600"/>
        </p:xfrm>
        <a:graphic>
          <a:graphicData uri="http://schemas.openxmlformats.org/drawingml/2006/table">
            <a:tbl>
              <a:tblPr/>
              <a:tblGrid>
                <a:gridCol w="1674253"/>
                <a:gridCol w="1373747"/>
              </a:tblGrid>
              <a:tr h="19419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Acceleration test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 speed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103 mph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0-60 MPH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8.29 sec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2.32 sec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20-40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2.50 sec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30-50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2.94 sec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50-70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3.89 sec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1/4 mi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 sec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1/4 mi exit spd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 mph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644756" y="1981200"/>
            <a:ext cx="1346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*Note: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Weight factor 1.8</a:t>
            </a:r>
            <a:endParaRPr lang="en-US" sz="1200" dirty="0">
              <a:solidFill>
                <a:srgbClr val="C0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173761"/>
              </p:ext>
            </p:extLst>
          </p:nvPr>
        </p:nvGraphicFramePr>
        <p:xfrm>
          <a:off x="914400" y="1265643"/>
          <a:ext cx="2568630" cy="1249498"/>
        </p:xfrm>
        <a:graphic>
          <a:graphicData uri="http://schemas.openxmlformats.org/drawingml/2006/table">
            <a:tbl>
              <a:tblPr/>
              <a:tblGrid>
                <a:gridCol w="1349430"/>
                <a:gridCol w="1219200"/>
              </a:tblGrid>
              <a:tr h="18618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Engine specs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70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power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64.7 kW </a:t>
                      </a:r>
                    </a:p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 6000 RPM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0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Torque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114.9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Nm </a:t>
                      </a:r>
                    </a:p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@4400 RPM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0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Displacement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 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5382"/>
              </p:ext>
            </p:extLst>
          </p:nvPr>
        </p:nvGraphicFramePr>
        <p:xfrm>
          <a:off x="914400" y="2743200"/>
          <a:ext cx="2568630" cy="1144905"/>
        </p:xfrm>
        <a:graphic>
          <a:graphicData uri="http://schemas.openxmlformats.org/drawingml/2006/table">
            <a:tbl>
              <a:tblPr/>
              <a:tblGrid>
                <a:gridCol w="1360515"/>
                <a:gridCol w="1208115"/>
              </a:tblGrid>
              <a:tr h="381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Motor specs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Torque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 Nm (0-357 rad/s)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Radius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57.6 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Length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392 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366556"/>
              </p:ext>
            </p:extLst>
          </p:nvPr>
        </p:nvGraphicFramePr>
        <p:xfrm>
          <a:off x="4572000" y="1265643"/>
          <a:ext cx="3048000" cy="1368765"/>
        </p:xfrm>
        <a:graphic>
          <a:graphicData uri="http://schemas.openxmlformats.org/drawingml/2006/table">
            <a:tbl>
              <a:tblPr/>
              <a:tblGrid>
                <a:gridCol w="1447800"/>
                <a:gridCol w="1600200"/>
              </a:tblGrid>
              <a:tr h="712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Battery pack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Single battery capacity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1729 Ah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power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187 Kw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Battery cell weight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smtClean="0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*105 </a:t>
                      </a:r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kg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cells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000649"/>
              </p:ext>
            </p:extLst>
          </p:nvPr>
        </p:nvGraphicFramePr>
        <p:xfrm>
          <a:off x="4572000" y="2819400"/>
          <a:ext cx="3048000" cy="1107897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18689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Vehicle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Curb wieght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1720 kg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Battery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 kg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 kg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1900 kg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762000" y="6172200"/>
            <a:ext cx="502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**Note: low mpg due to aggressive acceleration and deceleration in the cycle. </a:t>
            </a:r>
            <a:r>
              <a:rPr lang="en-US" sz="1200" dirty="0" smtClean="0">
                <a:solidFill>
                  <a:srgbClr val="C00000"/>
                </a:solidFill>
              </a:rPr>
              <a:t>Change exceeds the </a:t>
            </a:r>
            <a:r>
              <a:rPr lang="en-US" sz="1200" dirty="0" smtClean="0">
                <a:solidFill>
                  <a:srgbClr val="C00000"/>
                </a:solidFill>
              </a:rPr>
              <a:t>battery maximum </a:t>
            </a:r>
            <a:r>
              <a:rPr lang="en-US" sz="1200" dirty="0" smtClean="0">
                <a:solidFill>
                  <a:srgbClr val="C00000"/>
                </a:solidFill>
              </a:rPr>
              <a:t>capacity. Battery </a:t>
            </a:r>
            <a:r>
              <a:rPr lang="en-US" sz="1200" dirty="0" smtClean="0">
                <a:solidFill>
                  <a:srgbClr val="C00000"/>
                </a:solidFill>
              </a:rPr>
              <a:t>cannot recuperate all the energy in breaking.</a:t>
            </a:r>
          </a:p>
        </p:txBody>
      </p:sp>
      <p:pic>
        <p:nvPicPr>
          <p:cNvPr id="2050" name="Picture 2" descr="https://lh5.googleusercontent.com/PrP-KxGE1CQE1VB_T5piboMOFOrcRe0k4NMPyp5luzBckywPPTcCPIB7nXfOsUbYGmAReiyDQylsH0T4jMCu-A5u-pZXC3ahmKxPRZkVoPRon7WqHwN4u4KsjD4xKprF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575540"/>
            <a:ext cx="365011" cy="36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lh5.googleusercontent.com/PrP-KxGE1CQE1VB_T5piboMOFOrcRe0k4NMPyp5luzBckywPPTcCPIB7nXfOsUbYGmAReiyDQylsH0T4jMCu-A5u-pZXC3ahmKxPRZkVoPRon7WqHwN4u4KsjD4xKprF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864" y="47739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7696200" y="4876800"/>
            <a:ext cx="1461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Goal: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Top speed &gt;100 mph</a:t>
            </a:r>
          </a:p>
          <a:p>
            <a:r>
              <a:rPr lang="en-US" sz="1200" dirty="0">
                <a:solidFill>
                  <a:srgbClr val="C00000"/>
                </a:solidFill>
              </a:rPr>
              <a:t>0-60 mph: &lt;9 sec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3733800" y="5105400"/>
            <a:ext cx="8993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Goal: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Combined mpg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&gt; 34.6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76600" y="269358"/>
            <a:ext cx="5226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Downsizing + </a:t>
            </a:r>
            <a:r>
              <a:rPr lang="en-US" sz="3600" dirty="0" smtClean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EM Boosting </a:t>
            </a:r>
            <a:endParaRPr lang="en-US" sz="3600" dirty="0">
              <a:solidFill>
                <a:srgbClr val="C0000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42" b="93548" l="1172" r="962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5585"/>
            <a:ext cx="7080084" cy="3429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163"/>
          <p:cNvSpPr txBox="1">
            <a:spLocks noGrp="1"/>
          </p:cNvSpPr>
          <p:nvPr>
            <p:ph type="title"/>
          </p:nvPr>
        </p:nvSpPr>
        <p:spPr>
          <a:xfrm>
            <a:off x="1295401" y="1295400"/>
            <a:ext cx="32003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1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</a:t>
            </a:r>
            <a:r>
              <a:rPr lang="en-US" sz="4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you!</a:t>
            </a:r>
            <a:endParaRPr lang="en-US" sz="4400" b="0" i="1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63"/>
          <p:cNvSpPr txBox="1">
            <a:spLocks/>
          </p:cNvSpPr>
          <p:nvPr/>
        </p:nvSpPr>
        <p:spPr>
          <a:xfrm>
            <a:off x="4648200" y="1295400"/>
            <a:ext cx="32003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pPr>
              <a:buSzPct val="25000"/>
            </a:pPr>
            <a:r>
              <a:rPr lang="en-US" sz="4400" b="0" i="1" dirty="0" smtClean="0"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lang="en-US" sz="4400" b="0" i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225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71425" y="0"/>
            <a:ext cx="4190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</a:p>
        </p:txBody>
      </p:sp>
      <p:sp>
        <p:nvSpPr>
          <p:cNvPr id="42" name="Shape 42"/>
          <p:cNvSpPr/>
          <p:nvPr/>
        </p:nvSpPr>
        <p:spPr>
          <a:xfrm>
            <a:off x="5171823" y="362699"/>
            <a:ext cx="28482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</a:t>
            </a:r>
            <a:r>
              <a:rPr lang="en-US" sz="36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36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1796675" y="2642100"/>
            <a:ext cx="3845400" cy="2595300"/>
          </a:xfrm>
          <a:prstGeom prst="rect">
            <a:avLst/>
          </a:prstGeom>
          <a:solidFill>
            <a:srgbClr val="ECFFE5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2000"/>
              <a:t>Components Sizing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64450" y="3312600"/>
            <a:ext cx="2381250" cy="1533525"/>
          </a:xfrm>
          <a:prstGeom prst="rect">
            <a:avLst/>
          </a:prstGeom>
        </p:spPr>
      </p:pic>
      <p:sp>
        <p:nvSpPr>
          <p:cNvPr id="45" name="Shape 45"/>
          <p:cNvSpPr/>
          <p:nvPr/>
        </p:nvSpPr>
        <p:spPr>
          <a:xfrm rot="10800000">
            <a:off x="5642074" y="2616725"/>
            <a:ext cx="1907700" cy="3904499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D9ED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6" name="Shape 46"/>
          <p:cNvSpPr txBox="1"/>
          <p:nvPr/>
        </p:nvSpPr>
        <p:spPr>
          <a:xfrm>
            <a:off x="1633775" y="4423875"/>
            <a:ext cx="1972500" cy="77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1600" b="1">
                <a:solidFill>
                  <a:srgbClr val="980000"/>
                </a:solidFill>
              </a:rPr>
              <a:t>Fuel Economy</a:t>
            </a:r>
          </a:p>
          <a:p>
            <a:pPr algn="ctr">
              <a:buNone/>
            </a:pPr>
            <a:r>
              <a:rPr lang="en-US" sz="1600"/>
              <a:t>(MPG&lt;34.6 MPG)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3787925" y="4430425"/>
            <a:ext cx="1972500" cy="77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1600" b="1">
                <a:solidFill>
                  <a:srgbClr val="980000"/>
                </a:solidFill>
              </a:rPr>
              <a:t>Power</a:t>
            </a:r>
          </a:p>
          <a:p>
            <a:pPr lvl="0" algn="ctr" rtl="0">
              <a:buNone/>
            </a:pPr>
            <a:r>
              <a:rPr lang="en-US" sz="1600"/>
              <a:t>(0-60 mph time&lt;9s)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638375" y="1083000"/>
            <a:ext cx="8063700" cy="136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/>
              <a:t>Components sizing need to consider  the competing requirements of </a:t>
            </a:r>
            <a:r>
              <a:rPr lang="en-US" sz="1600" dirty="0" smtClean="0"/>
              <a:t>fuel economy </a:t>
            </a:r>
            <a:r>
              <a:rPr lang="en-US" sz="1600" dirty="0"/>
              <a:t>and power. Bigger engine means higher power and lower efficiency.</a:t>
            </a:r>
          </a:p>
          <a:p>
            <a:pPr lvl="0" rtl="0">
              <a:buNone/>
            </a:pPr>
            <a:r>
              <a:rPr lang="en-US" sz="1600" dirty="0"/>
              <a:t>  </a:t>
            </a:r>
          </a:p>
          <a:p>
            <a:pPr marL="457200" lvl="0" indent="-3302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Iteration is needed due to the change of one component will affect other components and total weight. 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1796675" y="5998025"/>
            <a:ext cx="3845400" cy="523200"/>
          </a:xfrm>
          <a:prstGeom prst="rect">
            <a:avLst/>
          </a:prstGeom>
          <a:solidFill>
            <a:srgbClr val="FFF2C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2000">
                <a:solidFill>
                  <a:schemeClr val="dk1"/>
                </a:solidFill>
              </a:rPr>
              <a:t>Updating Control Strategy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6715587" y="4216200"/>
            <a:ext cx="1422600" cy="523200"/>
          </a:xfrm>
          <a:prstGeom prst="rect">
            <a:avLst/>
          </a:prstGeom>
          <a:solidFill>
            <a:srgbClr val="FFE3E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2000">
                <a:solidFill>
                  <a:schemeClr val="dk1"/>
                </a:solidFill>
              </a:rPr>
              <a:t>Iteration</a:t>
            </a:r>
          </a:p>
        </p:txBody>
      </p:sp>
      <p:sp>
        <p:nvSpPr>
          <p:cNvPr id="51" name="Shape 51"/>
          <p:cNvSpPr/>
          <p:nvPr/>
        </p:nvSpPr>
        <p:spPr>
          <a:xfrm>
            <a:off x="3340050" y="5277625"/>
            <a:ext cx="647400" cy="72029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9ED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383927" y="120272"/>
            <a:ext cx="4876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C00000"/>
              </a:buClr>
              <a:buSzPct val="25000"/>
              <a:buFont typeface="Calibri"/>
              <a:buNone/>
            </a:pPr>
            <a:r>
              <a:rPr lang="en-US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Vehicle Configuration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533401" y="76200"/>
            <a:ext cx="4190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64" y="1383269"/>
            <a:ext cx="836244" cy="825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450" y="1397702"/>
            <a:ext cx="838200" cy="81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452" y="1419033"/>
            <a:ext cx="838199" cy="827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150" y="3177069"/>
            <a:ext cx="822800" cy="80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097104"/>
            <a:ext cx="864268" cy="85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83" y="3097104"/>
            <a:ext cx="863002" cy="85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81" y="1411333"/>
            <a:ext cx="820480" cy="809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991" y="1457602"/>
            <a:ext cx="799069" cy="78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907" y="2330049"/>
            <a:ext cx="810391" cy="8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896" y="3203650"/>
            <a:ext cx="799069" cy="78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012" y="3143737"/>
            <a:ext cx="820480" cy="809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66483" y="2353086"/>
            <a:ext cx="742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Engine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141299" y="2297669"/>
            <a:ext cx="9701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Torque </a:t>
            </a:r>
          </a:p>
          <a:p>
            <a:r>
              <a:rPr lang="en-US" dirty="0" smtClean="0">
                <a:solidFill>
                  <a:schemeClr val="dk1"/>
                </a:solidFill>
              </a:rPr>
              <a:t>Converter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28465" y="2330049"/>
            <a:ext cx="92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Gear box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82108" y="2353085"/>
            <a:ext cx="10807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Differential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90507" y="2353084"/>
            <a:ext cx="1208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Front wheels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654692" y="3270001"/>
            <a:ext cx="772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Vehicle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41299" y="4048780"/>
            <a:ext cx="822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Electric </a:t>
            </a:r>
          </a:p>
          <a:p>
            <a:r>
              <a:rPr lang="en-US" dirty="0" smtClean="0">
                <a:solidFill>
                  <a:schemeClr val="dk1"/>
                </a:solidFill>
              </a:rPr>
              <a:t>motor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93064" y="4048780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Battery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722428" y="4094947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Gear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83880" y="4094947"/>
            <a:ext cx="10807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Differential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038937" y="4156501"/>
            <a:ext cx="1180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Rear wheels</a:t>
            </a:r>
            <a:endParaRPr lang="en-US" dirty="0"/>
          </a:p>
        </p:txBody>
      </p:sp>
      <p:sp>
        <p:nvSpPr>
          <p:cNvPr id="27" name="Shape 51"/>
          <p:cNvSpPr/>
          <p:nvPr/>
        </p:nvSpPr>
        <p:spPr>
          <a:xfrm rot="16200000">
            <a:off x="1824727" y="1553641"/>
            <a:ext cx="271958" cy="4989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 w="63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" name="Shape 51"/>
          <p:cNvSpPr/>
          <p:nvPr/>
        </p:nvSpPr>
        <p:spPr>
          <a:xfrm rot="16200000">
            <a:off x="3113427" y="1575453"/>
            <a:ext cx="271958" cy="4989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 w="63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Shape 51"/>
          <p:cNvSpPr/>
          <p:nvPr/>
        </p:nvSpPr>
        <p:spPr>
          <a:xfrm rot="16200000">
            <a:off x="4477137" y="1583153"/>
            <a:ext cx="271958" cy="4989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 w="63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" name="Shape 51"/>
          <p:cNvSpPr/>
          <p:nvPr/>
        </p:nvSpPr>
        <p:spPr>
          <a:xfrm rot="16200000">
            <a:off x="5796547" y="1599574"/>
            <a:ext cx="271958" cy="4989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 w="63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" name="Shape 51"/>
          <p:cNvSpPr/>
          <p:nvPr/>
        </p:nvSpPr>
        <p:spPr>
          <a:xfrm rot="16200000">
            <a:off x="1814936" y="3314092"/>
            <a:ext cx="271958" cy="4989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 w="63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" name="Shape 51"/>
          <p:cNvSpPr/>
          <p:nvPr/>
        </p:nvSpPr>
        <p:spPr>
          <a:xfrm rot="16200000">
            <a:off x="3143021" y="3335904"/>
            <a:ext cx="271958" cy="4989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 w="63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" name="Shape 51"/>
          <p:cNvSpPr/>
          <p:nvPr/>
        </p:nvSpPr>
        <p:spPr>
          <a:xfrm rot="16200000">
            <a:off x="4526797" y="3310405"/>
            <a:ext cx="271958" cy="4989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 w="63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51"/>
          <p:cNvSpPr/>
          <p:nvPr/>
        </p:nvSpPr>
        <p:spPr>
          <a:xfrm rot="16200000">
            <a:off x="5847978" y="3299137"/>
            <a:ext cx="271958" cy="4989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 w="63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" name="Shape 51"/>
          <p:cNvSpPr/>
          <p:nvPr/>
        </p:nvSpPr>
        <p:spPr>
          <a:xfrm rot="19290987">
            <a:off x="7187364" y="1891063"/>
            <a:ext cx="271958" cy="63489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 w="63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" name="Shape 51"/>
          <p:cNvSpPr/>
          <p:nvPr/>
        </p:nvSpPr>
        <p:spPr>
          <a:xfrm rot="13423028">
            <a:off x="7201045" y="3036363"/>
            <a:ext cx="271958" cy="63489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 w="6350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" name="Rectangle 36"/>
          <p:cNvSpPr/>
          <p:nvPr/>
        </p:nvSpPr>
        <p:spPr>
          <a:xfrm>
            <a:off x="1981200" y="4538246"/>
            <a:ext cx="51587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dk1"/>
                </a:solidFill>
              </a:rPr>
              <a:t>Note: Engine and electric motor are connected </a:t>
            </a:r>
            <a:r>
              <a:rPr lang="en-US" sz="1600" dirty="0" smtClean="0">
                <a:solidFill>
                  <a:srgbClr val="C00000"/>
                </a:solidFill>
              </a:rPr>
              <a:t>by road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9600" y="4953000"/>
            <a:ext cx="4466287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dk1"/>
                </a:solidFill>
              </a:rPr>
              <a:t>Vehicle </a:t>
            </a:r>
            <a:r>
              <a:rPr lang="en-US" dirty="0" smtClean="0">
                <a:solidFill>
                  <a:schemeClr val="dk1"/>
                </a:solidFill>
              </a:rPr>
              <a:t>parameters:</a:t>
            </a:r>
            <a:endParaRPr lang="en-US" dirty="0" smtClean="0"/>
          </a:p>
          <a:p>
            <a:r>
              <a:rPr lang="en-US" dirty="0" smtClean="0"/>
              <a:t>Frontal </a:t>
            </a:r>
            <a:r>
              <a:rPr lang="en-US" dirty="0"/>
              <a:t>area A = 2.48 </a:t>
            </a:r>
            <a:r>
              <a:rPr lang="en-US" dirty="0" smtClean="0"/>
              <a:t>m^2</a:t>
            </a:r>
          </a:p>
          <a:p>
            <a:r>
              <a:rPr lang="en-US" dirty="0"/>
              <a:t>Curb weight = 1300 kg, GVWR = 1750 </a:t>
            </a:r>
            <a:r>
              <a:rPr lang="en-US" dirty="0" smtClean="0"/>
              <a:t>kg</a:t>
            </a:r>
          </a:p>
          <a:p>
            <a:r>
              <a:rPr lang="en-US" dirty="0"/>
              <a:t>Rolling resistance coefficient = </a:t>
            </a:r>
            <a:r>
              <a:rPr lang="en-US" dirty="0" smtClean="0"/>
              <a:t>0.008</a:t>
            </a:r>
          </a:p>
          <a:p>
            <a:r>
              <a:rPr lang="en-US" dirty="0"/>
              <a:t>Aerodynamic drag coefficient Cd = </a:t>
            </a:r>
            <a:r>
              <a:rPr lang="en-US" dirty="0" smtClean="0"/>
              <a:t>0.32</a:t>
            </a:r>
            <a:endParaRPr lang="en-US" dirty="0"/>
          </a:p>
          <a:p>
            <a:r>
              <a:rPr lang="en-US" dirty="0"/>
              <a:t>Tire size: 255/55R18, dynamic rolling radius = </a:t>
            </a:r>
            <a:r>
              <a:rPr lang="en-US" dirty="0" smtClean="0"/>
              <a:t>357mm</a:t>
            </a:r>
          </a:p>
          <a:p>
            <a:r>
              <a:rPr lang="en-US" dirty="0"/>
              <a:t>Rotating </a:t>
            </a:r>
            <a:r>
              <a:rPr lang="en-US" dirty="0" smtClean="0"/>
              <a:t>inertia</a:t>
            </a:r>
            <a:r>
              <a:rPr lang="en-US" dirty="0"/>
              <a:t>: 1.4 kgm2 (per wheel)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381831" y="4876800"/>
                <a:ext cx="3228769" cy="2031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Transmission:</a:t>
                </a:r>
              </a:p>
              <a:p>
                <a:r>
                  <a:rPr lang="en-US" dirty="0" smtClean="0"/>
                  <a:t>4 speed Automatic Transmission:</a:t>
                </a:r>
              </a:p>
              <a:p>
                <a:r>
                  <a:rPr lang="en-US" dirty="0" smtClean="0"/>
                  <a:t>Gear ratio: 2.847, 1.552, 1.000, 0.700</a:t>
                </a:r>
              </a:p>
              <a:p>
                <a:r>
                  <a:rPr lang="en-US" dirty="0" smtClean="0"/>
                  <a:t>Differential ration: 4.13</a:t>
                </a:r>
              </a:p>
              <a:p>
                <a:r>
                  <a:rPr lang="en-US" dirty="0" smtClean="0"/>
                  <a:t>Shift points under normal driving loads</a:t>
                </a:r>
              </a:p>
              <a:p>
                <a:r>
                  <a:rPr lang="en-US" dirty="0" smtClean="0"/>
                  <a:t>1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2  1,500 RPM</a:t>
                </a:r>
              </a:p>
              <a:p>
                <a:r>
                  <a:rPr lang="en-US" dirty="0" smtClean="0">
                    <a:ea typeface="Cambria Math"/>
                  </a:rPr>
                  <a:t>2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3</m:t>
                    </m:r>
                  </m:oMath>
                </a14:m>
                <a:r>
                  <a:rPr lang="en-US" dirty="0"/>
                  <a:t> 2</a:t>
                </a:r>
                <a:r>
                  <a:rPr lang="en-US" dirty="0" smtClean="0"/>
                  <a:t>,000 </a:t>
                </a:r>
                <a:r>
                  <a:rPr lang="en-US" dirty="0"/>
                  <a:t>RPM</a:t>
                </a:r>
              </a:p>
              <a:p>
                <a:r>
                  <a:rPr lang="en-US" dirty="0" smtClean="0">
                    <a:ea typeface="Cambria Math"/>
                  </a:rPr>
                  <a:t>3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4</m:t>
                    </m:r>
                  </m:oMath>
                </a14:m>
                <a:r>
                  <a:rPr lang="en-US" dirty="0"/>
                  <a:t> 2</a:t>
                </a:r>
                <a:r>
                  <a:rPr lang="en-US" dirty="0" smtClean="0"/>
                  <a:t>,500 </a:t>
                </a:r>
                <a:r>
                  <a:rPr lang="en-US" dirty="0"/>
                  <a:t>RPM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831" y="4876800"/>
                <a:ext cx="3228769" cy="2031325"/>
              </a:xfrm>
              <a:prstGeom prst="rect">
                <a:avLst/>
              </a:prstGeom>
              <a:blipFill rotWithShape="1">
                <a:blip r:embed="rId12"/>
                <a:stretch>
                  <a:fillRect l="-566" t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94556" y="76199"/>
            <a:ext cx="4190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Powertrain Sizing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5636591" y="344269"/>
            <a:ext cx="183101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baseline="0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  <a:endParaRPr lang="en-US" sz="3600" b="0" i="0" u="none" strike="noStrike" cap="none" baseline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41496" y="1352247"/>
                <a:ext cx="16175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496" y="1352247"/>
                <a:ext cx="1617559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701973" y="1698018"/>
                <a:ext cx="34978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973" y="1698018"/>
                <a:ext cx="3497881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26960" y="2022567"/>
                <a:ext cx="150669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𝑚𝑙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960" y="2022567"/>
                <a:ext cx="1506695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97872" y="3726437"/>
            <a:ext cx="2377891" cy="34473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87131" y="3740139"/>
                <a:ext cx="21319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_dot    </a:t>
                </a:r>
                <a:r>
                  <a:rPr lang="en-US" dirty="0" smtClean="0"/>
                  <a:t>B    S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1" y="3740139"/>
                <a:ext cx="2131930" cy="307777"/>
              </a:xfrm>
              <a:prstGeom prst="rect">
                <a:avLst/>
              </a:prstGeom>
              <a:blipFill rotWithShape="0"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596542" y="4340881"/>
            <a:ext cx="1752600" cy="35389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85800" y="4354584"/>
                <a:ext cx="16027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</m:t>
                        </m:r>
                      </m:sub>
                    </m:sSub>
                  </m:oMath>
                </a14:m>
                <a:r>
                  <a:rPr lang="en-US" b="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354584"/>
                <a:ext cx="1602746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831272" y="4940085"/>
            <a:ext cx="1333766" cy="35389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838200" y="4953788"/>
                <a:ext cx="124450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b="0" dirty="0" smtClean="0"/>
                  <a:t>……</a:t>
                </a: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53788"/>
                <a:ext cx="1244508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2507882" y="4940085"/>
            <a:ext cx="862227" cy="35389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597140" y="4953788"/>
                <a:ext cx="75059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140" y="4953788"/>
                <a:ext cx="750590" cy="3077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1638829" y="5563691"/>
            <a:ext cx="1402244" cy="3077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793870" y="5563691"/>
                <a:ext cx="80464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870" y="5563691"/>
                <a:ext cx="804643" cy="3077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1600774" y="6136399"/>
            <a:ext cx="1452998" cy="30787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656812" y="6111165"/>
                <a:ext cx="8006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2" y="6111165"/>
                <a:ext cx="800668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431472" y="6095859"/>
                <a:ext cx="56836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𝑒𝑡𝑎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72" y="6095859"/>
                <a:ext cx="568361" cy="3077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wn Arrow 15"/>
          <p:cNvSpPr/>
          <p:nvPr/>
        </p:nvSpPr>
        <p:spPr>
          <a:xfrm>
            <a:off x="1346586" y="4092828"/>
            <a:ext cx="303311" cy="274251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1335517" y="4677501"/>
            <a:ext cx="303311" cy="274251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2197486" y="5888644"/>
            <a:ext cx="303311" cy="274251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1600774" y="5303814"/>
            <a:ext cx="303311" cy="274251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2747424" y="5314370"/>
            <a:ext cx="303311" cy="274251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836" y="2741442"/>
            <a:ext cx="533400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TextBox 47"/>
          <p:cNvSpPr txBox="1"/>
          <p:nvPr/>
        </p:nvSpPr>
        <p:spPr>
          <a:xfrm>
            <a:off x="1009895" y="3116058"/>
            <a:ext cx="10728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Excel data</a:t>
            </a:r>
            <a:endParaRPr lang="en-US" dirty="0"/>
          </a:p>
        </p:txBody>
      </p:sp>
      <p:sp>
        <p:nvSpPr>
          <p:cNvPr id="51" name="Rectangular Callout 50"/>
          <p:cNvSpPr/>
          <p:nvPr/>
        </p:nvSpPr>
        <p:spPr>
          <a:xfrm>
            <a:off x="1026805" y="3063411"/>
            <a:ext cx="1030341" cy="434778"/>
          </a:xfrm>
          <a:prstGeom prst="wedgeRectCallout">
            <a:avLst>
              <a:gd name="adj1" fmla="val -24531"/>
              <a:gd name="adj2" fmla="val 94631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ular Callout 53"/>
          <p:cNvSpPr/>
          <p:nvPr/>
        </p:nvSpPr>
        <p:spPr>
          <a:xfrm>
            <a:off x="2635240" y="4311116"/>
            <a:ext cx="1030341" cy="434778"/>
          </a:xfrm>
          <a:prstGeom prst="wedgeRectCallout">
            <a:avLst>
              <a:gd name="adj1" fmla="val -24531"/>
              <a:gd name="adj2" fmla="val 94631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573296" y="4364988"/>
            <a:ext cx="126676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New engine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324170" y="2587554"/>
            <a:ext cx="2530065" cy="307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Linear extrapolation method</a:t>
            </a:r>
            <a:endParaRPr lang="en-US" dirty="0"/>
          </a:p>
        </p:txBody>
      </p:sp>
      <p:cxnSp>
        <p:nvCxnSpPr>
          <p:cNvPr id="57" name="Straight Connector 56"/>
          <p:cNvCxnSpPr>
            <a:endCxn id="53" idx="1"/>
          </p:cNvCxnSpPr>
          <p:nvPr/>
        </p:nvCxnSpPr>
        <p:spPr>
          <a:xfrm flipV="1">
            <a:off x="1026805" y="2741443"/>
            <a:ext cx="297365" cy="3219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2042586" y="2876115"/>
            <a:ext cx="1811649" cy="4158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8288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94556" y="76199"/>
            <a:ext cx="4190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Powertrain Sizing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5636591" y="344269"/>
            <a:ext cx="183101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baseline="0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  <a:endParaRPr lang="en-US" sz="3600" b="0" i="0" u="none" strike="noStrike" cap="none" baseline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Picture 2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057400"/>
            <a:ext cx="4882345" cy="388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3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85975"/>
            <a:ext cx="4310845" cy="38290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590800" y="1981200"/>
            <a:ext cx="381000" cy="68580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71600" y="1390977"/>
            <a:ext cx="1905000" cy="5232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Maximum torque: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174</a:t>
            </a:r>
            <a:r>
              <a:rPr lang="en-US" dirty="0" smtClean="0"/>
              <a:t> Nm @4400 RPM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658100" y="1743075"/>
            <a:ext cx="342900" cy="6191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400800" y="1219199"/>
            <a:ext cx="1905000" cy="5232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Maximum Power: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98</a:t>
            </a:r>
            <a:r>
              <a:rPr lang="en-US" dirty="0" smtClean="0"/>
              <a:t> kW @6000 RPM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372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94556" y="76199"/>
            <a:ext cx="4190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Powertrain Sizing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5636591" y="344269"/>
            <a:ext cx="137601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Motor</a:t>
            </a: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017" y="4031928"/>
            <a:ext cx="3244037" cy="270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448" y="4541765"/>
            <a:ext cx="2829371" cy="2388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869" y="1593528"/>
            <a:ext cx="262461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24833"/>
            <a:ext cx="2760078" cy="260540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80"/>
          <p:cNvSpPr/>
          <p:nvPr/>
        </p:nvSpPr>
        <p:spPr>
          <a:xfrm>
            <a:off x="737922" y="1142999"/>
            <a:ext cx="5586677" cy="778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100000"/>
            </a:pPr>
            <a:r>
              <a:rPr lang="en-US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dirty="0" err="1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Willan’s</a:t>
            </a:r>
            <a:r>
              <a:rPr lang="en-US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line </a:t>
            </a:r>
            <a:r>
              <a:rPr lang="en-US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Convert initials motor efficiency map from </a:t>
            </a:r>
            <a:r>
              <a:rPr lang="en-US" i="1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Torque</a:t>
            </a:r>
            <a:r>
              <a:rPr lang="en-US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i="1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RPM</a:t>
            </a:r>
            <a:r>
              <a:rPr lang="en-US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i="1" dirty="0" err="1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pme</a:t>
            </a:r>
            <a:r>
              <a:rPr lang="en-US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(mean effective pressure) and </a:t>
            </a:r>
            <a:r>
              <a:rPr lang="en-US" i="1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cm</a:t>
            </a:r>
            <a:r>
              <a:rPr lang="en-US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(mean piston speed).</a:t>
            </a:r>
          </a:p>
          <a:p>
            <a:pPr lvl="0">
              <a:buSzPct val="25000"/>
            </a:pP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endParaRPr lang="en-US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-228600" y="2861782"/>
                <a:ext cx="4572000" cy="55983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𝑒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𝑙𝑜𝑠𝑠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2861782"/>
                <a:ext cx="4572000" cy="55983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19200" y="1428971"/>
                <a:ext cx="4572000" cy="8570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</m:t>
                      </m:r>
                      <m:r>
                        <a:rPr lang="en-US" sz="1200" i="1">
                          <a:latin typeface="Cambria Math"/>
                        </a:rPr>
                        <m:t>𝑟</m:t>
                      </m:r>
                      <m:r>
                        <a:rPr lang="en-US" sz="1200" i="1">
                          <a:latin typeface="Cambria Math"/>
                        </a:rPr>
                        <m:t>𝜔</m:t>
                      </m:r>
                      <m:r>
                        <a:rPr lang="en-US" sz="1200" b="0" i="1" smtClean="0">
                          <a:latin typeface="Cambria Math"/>
                        </a:rPr>
                        <m:t>,      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𝑚𝑒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2</m:t>
                          </m:r>
                          <m:r>
                            <a:rPr lang="en-US" sz="1200" i="1">
                              <a:latin typeface="Cambria Math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>
                              <a:latin typeface="Cambria Math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/>
                        </a:rPr>
                        <m:t>𝑃</m:t>
                      </m:r>
                      <m:r>
                        <a:rPr lang="en-US" sz="1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𝜔</m:t>
                      </m:r>
                      <m:r>
                        <a:rPr lang="en-US" sz="1200" i="1">
                          <a:latin typeface="Cambria Math"/>
                        </a:rPr>
                        <m:t>= 2</m:t>
                      </m:r>
                      <m:r>
                        <a:rPr lang="en-US" sz="1200" i="1">
                          <a:latin typeface="Cambria Math"/>
                        </a:rPr>
                        <m:t>𝜋</m:t>
                      </m:r>
                      <m:r>
                        <a:rPr lang="en-US" sz="1200" i="1">
                          <a:latin typeface="Cambria Math"/>
                        </a:rPr>
                        <m:t> </m:t>
                      </m:r>
                      <m:r>
                        <a:rPr lang="en-US" sz="1200" i="1">
                          <a:latin typeface="Cambria Math"/>
                        </a:rPr>
                        <m:t>𝑟</m:t>
                      </m:r>
                      <m:r>
                        <a:rPr lang="en-US" sz="1200" i="1">
                          <a:latin typeface="Cambria Math"/>
                        </a:rPr>
                        <m:t> </m:t>
                      </m:r>
                      <m:r>
                        <a:rPr lang="en-US" sz="1200" i="1">
                          <a:latin typeface="Cambria Math"/>
                        </a:rPr>
                        <m:t>𝑙</m:t>
                      </m:r>
                      <m:r>
                        <a:rPr lang="en-US" sz="12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𝑚𝑒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428971"/>
                <a:ext cx="4572000" cy="85702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37923" y="227486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2. Curve fitting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(Least square method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parameterize </a:t>
            </a:r>
            <a:r>
              <a:rPr lang="en-US" i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and </a:t>
            </a:r>
            <a:r>
              <a:rPr lang="en-US" i="1" dirty="0" err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ploss</a:t>
            </a:r>
            <a: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with polynomial functions of cm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0744" y="3523774"/>
            <a:ext cx="5553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3. Sizing: 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dimensionless model back to dimensional model to acquire the efficiency map of a machine of new size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514600" y="2941099"/>
                <a:ext cx="4572000" cy="48051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120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20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200"/>
                        <m:t>0.554</m:t>
                      </m:r>
                      <m:r>
                        <a:rPr lang="en-US" sz="1200">
                          <a:latin typeface="Cambria Math"/>
                        </a:rPr>
                        <m:t>;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12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20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200"/>
                        <m:t>0.00806</m:t>
                      </m:r>
                      <m:r>
                        <a:rPr lang="en-US" sz="120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12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20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200"/>
                        <m:t>−4.84</m:t>
                      </m:r>
                      <m:r>
                        <m:rPr>
                          <m:nor/>
                        </m:rPr>
                        <a:rPr lang="en-US" sz="1200"/>
                        <m:t>e</m:t>
                      </m:r>
                      <m:r>
                        <m:rPr>
                          <m:nor/>
                        </m:rPr>
                        <a:rPr lang="en-US" sz="1200"/>
                        <m:t>−05</m:t>
                      </m:r>
                    </m:oMath>
                  </m:oMathPara>
                </a14:m>
                <a:endParaRPr lang="en-U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120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20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200"/>
                        <m:t>−605.6</m:t>
                      </m:r>
                      <m:r>
                        <a:rPr lang="en-US" sz="1200" b="0" i="0" smtClean="0">
                          <a:latin typeface="Cambria Math"/>
                        </a:rPr>
                        <m:t>;  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12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20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200"/>
                        <m:t>13.3</m:t>
                      </m:r>
                      <m:r>
                        <a:rPr lang="en-US" sz="1200" b="0" i="0" smtClean="0">
                          <a:latin typeface="Cambria Math"/>
                        </a:rPr>
                        <m:t>;  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12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20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200"/>
                        <m:t>−0.08218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941099"/>
                <a:ext cx="4572000" cy="48051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hape 50"/>
          <p:cNvSpPr txBox="1"/>
          <p:nvPr/>
        </p:nvSpPr>
        <p:spPr>
          <a:xfrm>
            <a:off x="6060017" y="4111641"/>
            <a:ext cx="1407584" cy="376774"/>
          </a:xfrm>
          <a:prstGeom prst="rect">
            <a:avLst/>
          </a:prstGeom>
          <a:solidFill>
            <a:srgbClr val="FFE3EF"/>
          </a:solidFill>
          <a:ln w="63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1200" dirty="0" smtClean="0">
                <a:solidFill>
                  <a:schemeClr val="dk1"/>
                </a:solidFill>
              </a:rPr>
              <a:t>2. Curve fitting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23" name="Shape 50"/>
          <p:cNvSpPr txBox="1"/>
          <p:nvPr/>
        </p:nvSpPr>
        <p:spPr>
          <a:xfrm>
            <a:off x="3352800" y="4168846"/>
            <a:ext cx="1751584" cy="311974"/>
          </a:xfrm>
          <a:prstGeom prst="rect">
            <a:avLst/>
          </a:prstGeom>
          <a:solidFill>
            <a:srgbClr val="FFE3EF"/>
          </a:solidFill>
          <a:ln w="63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1200" dirty="0" smtClean="0">
                <a:solidFill>
                  <a:schemeClr val="dk1"/>
                </a:solidFill>
              </a:rPr>
              <a:t>Dimensionless model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24" name="Shape 50"/>
          <p:cNvSpPr txBox="1"/>
          <p:nvPr/>
        </p:nvSpPr>
        <p:spPr>
          <a:xfrm>
            <a:off x="744008" y="4008545"/>
            <a:ext cx="1618192" cy="355128"/>
          </a:xfrm>
          <a:prstGeom prst="rect">
            <a:avLst/>
          </a:prstGeom>
          <a:solidFill>
            <a:srgbClr val="FFE3EF"/>
          </a:solidFill>
          <a:ln w="63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1200" dirty="0">
                <a:solidFill>
                  <a:schemeClr val="dk1"/>
                </a:solidFill>
              </a:rPr>
              <a:t>3</a:t>
            </a:r>
            <a:r>
              <a:rPr lang="en-US" sz="1200" dirty="0" smtClean="0">
                <a:solidFill>
                  <a:schemeClr val="dk1"/>
                </a:solidFill>
              </a:rPr>
              <a:t>.Dimensional model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25" name="Shape 50"/>
          <p:cNvSpPr txBox="1"/>
          <p:nvPr/>
        </p:nvSpPr>
        <p:spPr>
          <a:xfrm>
            <a:off x="6542687" y="1102427"/>
            <a:ext cx="1536050" cy="496699"/>
          </a:xfrm>
          <a:prstGeom prst="rect">
            <a:avLst/>
          </a:prstGeom>
          <a:solidFill>
            <a:srgbClr val="FFE3EF"/>
          </a:solidFill>
          <a:ln w="63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1200" dirty="0" smtClean="0">
                <a:solidFill>
                  <a:schemeClr val="dk1"/>
                </a:solidFill>
              </a:rPr>
              <a:t>1.Convert Initial map to </a:t>
            </a:r>
            <a:r>
              <a:rPr lang="en-US" sz="1200" i="1" dirty="0" err="1" smtClean="0">
                <a:solidFill>
                  <a:schemeClr val="dk1"/>
                </a:solidFill>
              </a:rPr>
              <a:t>pme</a:t>
            </a:r>
            <a:r>
              <a:rPr lang="en-US" sz="1200" dirty="0" smtClean="0">
                <a:solidFill>
                  <a:schemeClr val="dk1"/>
                </a:solidFill>
              </a:rPr>
              <a:t> and </a:t>
            </a:r>
            <a:r>
              <a:rPr lang="en-US" sz="1200" i="1" dirty="0" err="1" smtClean="0">
                <a:solidFill>
                  <a:schemeClr val="dk1"/>
                </a:solidFill>
              </a:rPr>
              <a:t>cn</a:t>
            </a:r>
            <a:endParaRPr lang="en-US" sz="1200" i="1" dirty="0">
              <a:solidFill>
                <a:schemeClr val="dk1"/>
              </a:solidFill>
            </a:endParaRPr>
          </a:p>
        </p:txBody>
      </p:sp>
      <p:sp>
        <p:nvSpPr>
          <p:cNvPr id="30" name="Shape 51"/>
          <p:cNvSpPr/>
          <p:nvPr/>
        </p:nvSpPr>
        <p:spPr>
          <a:xfrm rot="5905652">
            <a:off x="2797720" y="4033247"/>
            <a:ext cx="271958" cy="49893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EDAF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" name="Shape 51"/>
          <p:cNvSpPr/>
          <p:nvPr/>
        </p:nvSpPr>
        <p:spPr>
          <a:xfrm rot="5157883">
            <a:off x="5396805" y="4057543"/>
            <a:ext cx="271958" cy="49893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EDAF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" name="Shape 51"/>
          <p:cNvSpPr/>
          <p:nvPr/>
        </p:nvSpPr>
        <p:spPr>
          <a:xfrm rot="3070081">
            <a:off x="6423405" y="3605884"/>
            <a:ext cx="271958" cy="49893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EDAF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979124" y="1523999"/>
            <a:ext cx="3821476" cy="12192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is done in</a:t>
            </a:r>
            <a:r>
              <a:rPr lang="en-US" altLang="zh-CN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HW4, </a:t>
            </a:r>
            <a:r>
              <a:rPr lang="en-US" altLang="zh-CN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peukert</a:t>
            </a:r>
            <a:r>
              <a:rPr lang="en-US" altLang="zh-CN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effect is taken into consideration, and the least square fitting method is implemented when building up the battery model. </a:t>
            </a:r>
            <a:r>
              <a:rPr lang="en-US" altLang="zh-C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altLang="zh-CN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alidation is executed, and the results show the fitting is acceptable. </a:t>
            </a:r>
            <a:endParaRPr lang="en-US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685800" y="243443"/>
            <a:ext cx="4190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Powertrain Sizing</a:t>
            </a:r>
          </a:p>
        </p:txBody>
      </p:sp>
      <p:sp>
        <p:nvSpPr>
          <p:cNvPr id="89" name="Shape 89"/>
          <p:cNvSpPr/>
          <p:nvPr/>
        </p:nvSpPr>
        <p:spPr>
          <a:xfrm>
            <a:off x="5562600" y="496668"/>
            <a:ext cx="250959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Battery Pack</a:t>
            </a:r>
          </a:p>
        </p:txBody>
      </p:sp>
      <p:sp>
        <p:nvSpPr>
          <p:cNvPr id="5" name="Shape 51"/>
          <p:cNvSpPr/>
          <p:nvPr/>
        </p:nvSpPr>
        <p:spPr>
          <a:xfrm rot="15610720" flipV="1">
            <a:off x="5099397" y="5623791"/>
            <a:ext cx="271958" cy="57630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EDAF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" name="Shape 50"/>
          <p:cNvSpPr txBox="1"/>
          <p:nvPr/>
        </p:nvSpPr>
        <p:spPr>
          <a:xfrm>
            <a:off x="6019800" y="1142999"/>
            <a:ext cx="1905000" cy="376774"/>
          </a:xfrm>
          <a:prstGeom prst="rect">
            <a:avLst/>
          </a:prstGeom>
          <a:solidFill>
            <a:srgbClr val="FFE3EF"/>
          </a:solidFill>
          <a:ln w="63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1200" dirty="0" err="1" smtClean="0">
                <a:solidFill>
                  <a:schemeClr val="dk1"/>
                </a:solidFill>
              </a:rPr>
              <a:t>Peukert</a:t>
            </a:r>
            <a:r>
              <a:rPr lang="en-US" sz="1200" dirty="0" smtClean="0">
                <a:solidFill>
                  <a:schemeClr val="dk1"/>
                </a:solidFill>
              </a:rPr>
              <a:t> Equation Fitting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7" name="Shape 51"/>
          <p:cNvSpPr/>
          <p:nvPr/>
        </p:nvSpPr>
        <p:spPr>
          <a:xfrm rot="12611098" flipV="1">
            <a:off x="7056736" y="3627178"/>
            <a:ext cx="271958" cy="33320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EDAF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1703982"/>
            <a:ext cx="2421133" cy="1794233"/>
          </a:xfrm>
          <a:prstGeom prst="rect">
            <a:avLst/>
          </a:prstGeom>
        </p:spPr>
      </p:pic>
      <p:sp>
        <p:nvSpPr>
          <p:cNvPr id="10" name="Shape 50"/>
          <p:cNvSpPr txBox="1"/>
          <p:nvPr/>
        </p:nvSpPr>
        <p:spPr>
          <a:xfrm>
            <a:off x="6286331" y="4031541"/>
            <a:ext cx="2459735" cy="376774"/>
          </a:xfrm>
          <a:prstGeom prst="rect">
            <a:avLst/>
          </a:prstGeom>
          <a:solidFill>
            <a:srgbClr val="FFE3EF"/>
          </a:solidFill>
          <a:ln w="63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1200" dirty="0" smtClean="0">
                <a:solidFill>
                  <a:schemeClr val="dk1"/>
                </a:solidFill>
              </a:rPr>
              <a:t>Picking points using Plot Digitizer</a:t>
            </a:r>
            <a:endParaRPr lang="en-US" sz="1200" dirty="0">
              <a:solidFill>
                <a:schemeClr val="dk1"/>
              </a:solidFill>
            </a:endParaRPr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572000"/>
            <a:ext cx="2526709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51"/>
          <p:cNvSpPr/>
          <p:nvPr/>
        </p:nvSpPr>
        <p:spPr>
          <a:xfrm rot="17649995" flipV="1">
            <a:off x="5211786" y="4760659"/>
            <a:ext cx="271958" cy="57630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EDAF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026" name="Picture 2" descr="C:\Users\Liang Li\Desktop\Group3\fitting_valid_c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3047265"/>
            <a:ext cx="3101925" cy="203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hape 50"/>
          <p:cNvSpPr txBox="1"/>
          <p:nvPr/>
        </p:nvSpPr>
        <p:spPr>
          <a:xfrm>
            <a:off x="1371601" y="2743200"/>
            <a:ext cx="2895600" cy="376774"/>
          </a:xfrm>
          <a:prstGeom prst="rect">
            <a:avLst/>
          </a:prstGeom>
          <a:solidFill>
            <a:srgbClr val="FFE3EF"/>
          </a:solidFill>
          <a:ln w="63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1200" dirty="0" smtClean="0">
                <a:solidFill>
                  <a:schemeClr val="dk1"/>
                </a:solidFill>
              </a:rPr>
              <a:t>Validation for both discharge &amp; charge</a:t>
            </a:r>
            <a:endParaRPr lang="en-US" sz="1200" dirty="0">
              <a:solidFill>
                <a:schemeClr val="dk1"/>
              </a:solidFill>
            </a:endParaRPr>
          </a:p>
        </p:txBody>
      </p:sp>
      <p:pic>
        <p:nvPicPr>
          <p:cNvPr id="1027" name="Picture 3" descr="C:\Users\Liang Li\Desktop\Group3\fitting_valid_disc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4876800"/>
            <a:ext cx="3101925" cy="183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4459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/>
          <p:nvPr/>
        </p:nvSpPr>
        <p:spPr>
          <a:xfrm>
            <a:off x="762000" y="1084562"/>
            <a:ext cx="1604926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95"/>
          <p:cNvSpPr txBox="1"/>
          <p:nvPr/>
        </p:nvSpPr>
        <p:spPr>
          <a:xfrm>
            <a:off x="685800" y="248334"/>
            <a:ext cx="4190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Powertrain Sizing</a:t>
            </a:r>
          </a:p>
        </p:txBody>
      </p:sp>
      <p:sp>
        <p:nvSpPr>
          <p:cNvPr id="6" name="Shape 96"/>
          <p:cNvSpPr/>
          <p:nvPr/>
        </p:nvSpPr>
        <p:spPr>
          <a:xfrm>
            <a:off x="5567601" y="609600"/>
            <a:ext cx="250959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baseline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Battery Pack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3154" y="1442666"/>
            <a:ext cx="3060453" cy="22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3154" y="4131875"/>
            <a:ext cx="3060453" cy="22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Liang Li\Desktop\Group3\E0_vs_SOC_dis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919" y="1408512"/>
            <a:ext cx="3030316" cy="227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Liang Li\Desktop\Group3\E0_c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838" y="4130979"/>
            <a:ext cx="3025678" cy="226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50"/>
          <p:cNvSpPr txBox="1"/>
          <p:nvPr/>
        </p:nvSpPr>
        <p:spPr>
          <a:xfrm>
            <a:off x="2240880" y="3715681"/>
            <a:ext cx="1905000" cy="376774"/>
          </a:xfrm>
          <a:prstGeom prst="rect">
            <a:avLst/>
          </a:prstGeom>
          <a:solidFill>
            <a:srgbClr val="FFE3EF"/>
          </a:solidFill>
          <a:ln w="63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1200" dirty="0" err="1" smtClean="0">
                <a:solidFill>
                  <a:schemeClr val="dk1"/>
                </a:solidFill>
              </a:rPr>
              <a:t>R_vs_SOC_disch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2" name="Shape 50"/>
          <p:cNvSpPr txBox="1"/>
          <p:nvPr/>
        </p:nvSpPr>
        <p:spPr>
          <a:xfrm>
            <a:off x="5983644" y="3725082"/>
            <a:ext cx="1905000" cy="376774"/>
          </a:xfrm>
          <a:prstGeom prst="rect">
            <a:avLst/>
          </a:prstGeom>
          <a:solidFill>
            <a:srgbClr val="FFE3EF"/>
          </a:solidFill>
          <a:ln w="63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1200" dirty="0" err="1" smtClean="0">
                <a:solidFill>
                  <a:schemeClr val="dk1"/>
                </a:solidFill>
              </a:rPr>
              <a:t>V_oc_vs_SOC_disch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3" name="Shape 50"/>
          <p:cNvSpPr txBox="1"/>
          <p:nvPr/>
        </p:nvSpPr>
        <p:spPr>
          <a:xfrm>
            <a:off x="2207013" y="6400801"/>
            <a:ext cx="1905000" cy="376774"/>
          </a:xfrm>
          <a:prstGeom prst="rect">
            <a:avLst/>
          </a:prstGeom>
          <a:solidFill>
            <a:srgbClr val="FFE3EF"/>
          </a:solidFill>
          <a:ln w="63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1200" dirty="0" err="1" smtClean="0">
                <a:solidFill>
                  <a:schemeClr val="dk1"/>
                </a:solidFill>
              </a:rPr>
              <a:t>R_vs_SOC_ch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4" name="Shape 50"/>
          <p:cNvSpPr txBox="1"/>
          <p:nvPr/>
        </p:nvSpPr>
        <p:spPr>
          <a:xfrm>
            <a:off x="6000577" y="6400801"/>
            <a:ext cx="1905000" cy="376774"/>
          </a:xfrm>
          <a:prstGeom prst="rect">
            <a:avLst/>
          </a:prstGeom>
          <a:solidFill>
            <a:srgbClr val="FFE3EF"/>
          </a:solidFill>
          <a:ln w="63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1200" dirty="0" err="1" smtClean="0">
                <a:solidFill>
                  <a:schemeClr val="dk1"/>
                </a:solidFill>
              </a:rPr>
              <a:t>V_oc_vs_SOC_ch</a:t>
            </a:r>
            <a:endParaRPr lang="en-US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9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/>
          <p:nvPr/>
        </p:nvSpPr>
        <p:spPr>
          <a:xfrm>
            <a:off x="1828800" y="1981200"/>
            <a:ext cx="160492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95"/>
          <p:cNvSpPr txBox="1"/>
          <p:nvPr/>
        </p:nvSpPr>
        <p:spPr>
          <a:xfrm>
            <a:off x="685800" y="248334"/>
            <a:ext cx="4190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Powertrain Sizing</a:t>
            </a:r>
          </a:p>
        </p:txBody>
      </p:sp>
      <p:sp>
        <p:nvSpPr>
          <p:cNvPr id="6" name="Shape 96"/>
          <p:cNvSpPr/>
          <p:nvPr/>
        </p:nvSpPr>
        <p:spPr>
          <a:xfrm>
            <a:off x="5567601" y="609600"/>
            <a:ext cx="250959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baseline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Battery Pack</a:t>
            </a:r>
          </a:p>
        </p:txBody>
      </p:sp>
      <p:sp>
        <p:nvSpPr>
          <p:cNvPr id="7" name="Shape 94"/>
          <p:cNvSpPr/>
          <p:nvPr/>
        </p:nvSpPr>
        <p:spPr>
          <a:xfrm>
            <a:off x="762000" y="1084562"/>
            <a:ext cx="2971800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Thermal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 Description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41" y="1908813"/>
            <a:ext cx="6510192" cy="1978251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5" y="4567473"/>
            <a:ext cx="4021389" cy="19386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5156" y="1594246"/>
            <a:ext cx="741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E=</a:t>
            </a:r>
            <a:r>
              <a:rPr lang="en-US" dirty="0" err="1" smtClean="0"/>
              <a:t>fcn</a:t>
            </a:r>
            <a:r>
              <a:rPr lang="en-US" dirty="0" smtClean="0"/>
              <a:t>(SOC, T, I)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0046" y="4142713"/>
            <a:ext cx="2063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Thermal Model added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50116" y="4158243"/>
            <a:ext cx="2655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Subsystem: Obtain SOC </a:t>
            </a:r>
            <a:endParaRPr lang="en-US" dirty="0"/>
          </a:p>
        </p:txBody>
      </p:sp>
      <p:sp>
        <p:nvSpPr>
          <p:cNvPr id="13" name="TextBox 2"/>
          <p:cNvSpPr txBox="1"/>
          <p:nvPr/>
        </p:nvSpPr>
        <p:spPr>
          <a:xfrm>
            <a:off x="1413241" y="2209800"/>
            <a:ext cx="1102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Three inputs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2"/>
          <p:cNvSpPr txBox="1"/>
          <p:nvPr/>
        </p:nvSpPr>
        <p:spPr>
          <a:xfrm>
            <a:off x="3505200" y="1952823"/>
            <a:ext cx="1371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Determine which map to use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5" name="Picture 2" descr="C:\Users\Liang Li\Desktop\Group3\current SO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545" y="4572000"/>
            <a:ext cx="4329708" cy="193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38861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848</Words>
  <Application>Microsoft Office PowerPoint</Application>
  <PresentationFormat>On-screen Show (4:3)</PresentationFormat>
  <Paragraphs>243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Wingdings</vt:lpstr>
      <vt:lpstr>light-gradient</vt:lpstr>
      <vt:lpstr>AUE 817 Final Project Presentation</vt:lpstr>
      <vt:lpstr>Project Overview</vt:lpstr>
      <vt:lpstr>Vehicle Configuration</vt:lpstr>
      <vt:lpstr>Powertrain Sizing</vt:lpstr>
      <vt:lpstr>Powertrain Sizing</vt:lpstr>
      <vt:lpstr>Powertrain Sizing</vt:lpstr>
      <vt:lpstr>PowerPoint Presentation</vt:lpstr>
      <vt:lpstr>PowerPoint Presentation</vt:lpstr>
      <vt:lpstr>PowerPoint Presentation</vt:lpstr>
      <vt:lpstr>PowerPoint Presentation</vt:lpstr>
      <vt:lpstr>Control Strategy</vt:lpstr>
      <vt:lpstr>Control Strategy</vt:lpstr>
      <vt:lpstr>Control Strategy</vt:lpstr>
      <vt:lpstr>Results</vt:lpstr>
      <vt:lpstr>Results</vt:lpstr>
      <vt:lpstr>Results</vt:lpstr>
      <vt:lpstr>Summary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AUE 817 Final Project Presentation</dc:title>
  <dc:creator>HarryBrown</dc:creator>
  <cp:lastModifiedBy>HarryBrown</cp:lastModifiedBy>
  <cp:revision>50</cp:revision>
  <dcterms:modified xsi:type="dcterms:W3CDTF">2014-04-29T16:45:18Z</dcterms:modified>
</cp:coreProperties>
</file>