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5" r:id="rId1"/>
  </p:sldMasterIdLst>
  <p:notesMasterIdLst>
    <p:notesMasterId r:id="rId26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77"/>
  </p:normalViewPr>
  <p:slideViewPr>
    <p:cSldViewPr snapToGrid="0" snapToObjects="1">
      <p:cViewPr>
        <p:scale>
          <a:sx n="85" d="100"/>
          <a:sy n="85" d="100"/>
        </p:scale>
        <p:origin x="15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F0568-FA4B-594A-8E09-824AAB0D1440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6819-D721-1A4D-B1FB-E61B4651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6819-D721-1A4D-B1FB-E61B465179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F%AF%E5%86%B3%E7%B3%BB%E6%95%B0/8020809" TargetMode="External"/><Relationship Id="rId4" Type="http://schemas.openxmlformats.org/officeDocument/2006/relationships/hyperlink" Target="https://baike.baidu.com/item/%E6%8E%A5%E8%BF%91/1356208" TargetMode="External"/><Relationship Id="rId5" Type="http://schemas.openxmlformats.org/officeDocument/2006/relationships/hyperlink" Target="https://baike.baidu.com/item/%E5%9B%9E%E5%BD%92%E7%9B%B4%E7%BA%BF/4031789" TargetMode="External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8%A7%82%E6%B5%8B%E5%80%BC/55850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</a:rPr>
              <a:t>11.2.2019</a:t>
            </a:r>
          </a:p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汪子月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8074" y="2548330"/>
            <a:ext cx="6205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0070C0"/>
                </a:solidFill>
                <a:latin typeface="+mj-ea"/>
                <a:ea typeface="+mj-ea"/>
              </a:rPr>
              <a:t>QUANT</a:t>
            </a:r>
            <a:r>
              <a:rPr lang="zh-CN" altLang="en-US" sz="5000" b="1" dirty="0" smtClean="0">
                <a:solidFill>
                  <a:srgbClr val="0070C0"/>
                </a:solidFill>
                <a:latin typeface="+mj-ea"/>
                <a:ea typeface="+mj-ea"/>
              </a:rPr>
              <a:t> 第三周</a:t>
            </a:r>
            <a:endParaRPr lang="en-US" sz="5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99" y="366294"/>
            <a:ext cx="10054026" cy="56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98596"/>
            <a:ext cx="9330198" cy="52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02" y="825084"/>
            <a:ext cx="8596668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拟合优度（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Goodness of Fit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）是指回归直线对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hlinkClick r:id="rId2"/>
              </a:rPr>
              <a:t>观测值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的拟合程度。度量拟合优度的统计量是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可决系数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（亦称确定系数）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R²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R²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最大值为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R²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的值越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hlinkClick r:id="rId4"/>
              </a:rPr>
              <a:t>接近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，说明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hlinkClick r:id="rId5"/>
              </a:rPr>
              <a:t>回归直线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对观测值的拟合程度越好；反之，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R²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的值越小，说明回归直线对观测值的拟合程度越差。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" y="2203450"/>
            <a:ext cx="3768390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5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过拟合</a:t>
            </a:r>
            <a:r>
              <a:rPr lang="en-US" altLang="zh-CN" dirty="0" smtClean="0">
                <a:solidFill>
                  <a:schemeClr val="tx1"/>
                </a:solidFill>
              </a:rPr>
              <a:t>Vs</a:t>
            </a:r>
            <a:r>
              <a:rPr lang="zh-CN" altLang="en-US" dirty="0" smtClean="0">
                <a:solidFill>
                  <a:schemeClr val="tx1"/>
                </a:solidFill>
              </a:rPr>
              <a:t>欠拟合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0"/>
            <a:ext cx="10044735" cy="48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4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017" y="588212"/>
            <a:ext cx="9597761" cy="52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10561248" cy="4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53143" cy="3177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7326"/>
            <a:ext cx="9592664" cy="41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5" y="245672"/>
            <a:ext cx="1111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8" y="448759"/>
            <a:ext cx="11109386" cy="5066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72" y="2012865"/>
            <a:ext cx="41402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86270" cy="4661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830" y="2131622"/>
            <a:ext cx="5157241" cy="42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4243" y="1918742"/>
            <a:ext cx="6250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分类</a:t>
            </a:r>
            <a:endParaRPr lang="en-US" altLang="zh-CN" sz="4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</a:t>
            </a:r>
            <a:endParaRPr lang="en-US" altLang="zh-CN" sz="4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过拟合 欠拟合</a:t>
            </a:r>
            <a:endParaRPr lang="en-US" altLang="zh-CN" sz="4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防止过拟合的一些方法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457" b="19415"/>
          <a:stretch/>
        </p:blipFill>
        <p:spPr>
          <a:xfrm>
            <a:off x="0" y="-121379"/>
            <a:ext cx="9538121" cy="4153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2354"/>
            <a:ext cx="9473784" cy="28431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3908" y="0"/>
            <a:ext cx="325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+mj-ea"/>
                <a:ea typeface="+mj-ea"/>
              </a:rPr>
              <a:t>（</a:t>
            </a:r>
            <a:r>
              <a:rPr lang="zh-CN" altLang="en-US" dirty="0">
                <a:solidFill>
                  <a:srgbClr val="FFC000"/>
                </a:solidFill>
                <a:latin typeface="+mj-ea"/>
                <a:ea typeface="+mj-ea"/>
              </a:rPr>
              <a:t>针对训练时间</a:t>
            </a:r>
            <a:r>
              <a:rPr lang="zh-CN" altLang="en-US" dirty="0" smtClean="0">
                <a:solidFill>
                  <a:srgbClr val="FFC000"/>
                </a:solidFill>
                <a:latin typeface="+mj-ea"/>
                <a:ea typeface="+mj-ea"/>
              </a:rPr>
              <a:t>长）</a:t>
            </a:r>
            <a:endParaRPr lang="zh-CN" alt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77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84" b="28955"/>
          <a:stretch/>
        </p:blipFill>
        <p:spPr>
          <a:xfrm>
            <a:off x="1214204" y="0"/>
            <a:ext cx="8949127" cy="3341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246" b="28306"/>
          <a:stretch/>
        </p:blipFill>
        <p:spPr>
          <a:xfrm>
            <a:off x="1214204" y="3343175"/>
            <a:ext cx="9401857" cy="3514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1843" y="1347425"/>
            <a:ext cx="46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+mj-ea"/>
                <a:ea typeface="+mj-ea"/>
              </a:rPr>
              <a:t>（惩罚</a:t>
            </a:r>
            <a:r>
              <a:rPr lang="zh-CN" altLang="en-US" dirty="0">
                <a:solidFill>
                  <a:srgbClr val="FFC000"/>
                </a:solidFill>
                <a:latin typeface="+mj-ea"/>
                <a:ea typeface="+mj-ea"/>
              </a:rPr>
              <a:t>力度过大会降到太低 要防止欠</a:t>
            </a:r>
            <a:r>
              <a:rPr lang="zh-CN" altLang="en-US" dirty="0" smtClean="0">
                <a:solidFill>
                  <a:srgbClr val="FFC000"/>
                </a:solidFill>
                <a:latin typeface="+mj-ea"/>
                <a:ea typeface="+mj-ea"/>
              </a:rPr>
              <a:t>拟合）</a:t>
            </a:r>
            <a:endParaRPr lang="zh-CN" altLang="en-US" dirty="0">
              <a:solidFill>
                <a:srgbClr val="FFC000"/>
              </a:solidFill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42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8" b="33334"/>
          <a:stretch/>
        </p:blipFill>
        <p:spPr>
          <a:xfrm>
            <a:off x="0" y="0"/>
            <a:ext cx="12189611" cy="424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96" y="2026225"/>
            <a:ext cx="50067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L1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L2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核心区别：</a:t>
            </a:r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L2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正则化对大数更加敏感 </a:t>
            </a:r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L1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没有这样的</a:t>
            </a:r>
            <a:r>
              <a:rPr lang="zh-CN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性质</a:t>
            </a:r>
            <a:endParaRPr lang="en-US" altLang="zh-CN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L2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对大数的惩罚比小数的</a:t>
            </a:r>
            <a:r>
              <a:rPr lang="zh-CN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大</a:t>
            </a:r>
            <a:endParaRPr lang="en-US" altLang="zh-CN" sz="2000" dirty="0" smtClean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L2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容易产生均匀解 </a:t>
            </a:r>
            <a:r>
              <a:rPr lang="en-US" altLang="zh-CN" sz="2000" dirty="0">
                <a:solidFill>
                  <a:srgbClr val="00B0F0"/>
                </a:solidFill>
                <a:latin typeface="+mj-ea"/>
                <a:ea typeface="+mj-ea"/>
              </a:rPr>
              <a:t>L1</a:t>
            </a:r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的产生稀疏解</a:t>
            </a:r>
          </a:p>
          <a:p>
            <a:endParaRPr lang="zh-CN" altLang="en-US" sz="2000" dirty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52" y="4113758"/>
            <a:ext cx="4682916" cy="27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" y="0"/>
            <a:ext cx="12190806" cy="6858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586" y="5006715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+mj-ea"/>
                <a:ea typeface="+mj-ea"/>
              </a:rPr>
              <a:t>导致本来就比较小的高次项系数趋近于</a:t>
            </a:r>
            <a:r>
              <a:rPr lang="en-US" altLang="zh-CN" dirty="0">
                <a:solidFill>
                  <a:srgbClr val="00B0F0"/>
                </a:solidFill>
                <a:latin typeface="+mj-ea"/>
                <a:ea typeface="+mj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969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26" b="59017"/>
          <a:stretch/>
        </p:blipFill>
        <p:spPr>
          <a:xfrm>
            <a:off x="1" y="0"/>
            <a:ext cx="10448144" cy="2113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27" y="2113613"/>
            <a:ext cx="84201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736" y="3523313"/>
            <a:ext cx="8492437" cy="3380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7582" y="5891134"/>
            <a:ext cx="642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+mj-ea"/>
                <a:ea typeface="+mj-ea"/>
              </a:rPr>
              <a:t>（弹性</a:t>
            </a:r>
            <a:r>
              <a:rPr lang="zh-CN" altLang="en-US" dirty="0">
                <a:solidFill>
                  <a:srgbClr val="FFC000"/>
                </a:solidFill>
                <a:latin typeface="+mj-ea"/>
                <a:ea typeface="+mj-ea"/>
              </a:rPr>
              <a:t>网络能保留特征中的有效信息 相对拉索</a:t>
            </a:r>
            <a:r>
              <a:rPr lang="zh-CN" altLang="en-US" dirty="0" smtClean="0">
                <a:solidFill>
                  <a:srgbClr val="FFC000"/>
                </a:solidFill>
                <a:latin typeface="+mj-ea"/>
                <a:ea typeface="+mj-ea"/>
              </a:rPr>
              <a:t>回归）</a:t>
            </a:r>
            <a:endParaRPr lang="zh-CN" altLang="en-US" dirty="0">
              <a:solidFill>
                <a:srgbClr val="FFC000"/>
              </a:solidFill>
              <a:latin typeface="+mj-ea"/>
              <a:ea typeface="+mj-ea"/>
            </a:endParaRPr>
          </a:p>
          <a:p>
            <a:endParaRPr lang="en-US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7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02408"/>
            <a:ext cx="7528203" cy="1195137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分类</a:t>
            </a:r>
            <a:endParaRPr lang="en-US" sz="3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14127"/>
            <a:ext cx="8596668" cy="3880773"/>
          </a:xfrm>
        </p:spPr>
        <p:txBody>
          <a:bodyPr/>
          <a:lstStyle/>
          <a:p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分类（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），即找一个函数判断输入数据所属的类别</a:t>
            </a:r>
            <a:r>
              <a:rPr lang="zh-CN" alt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，可以是二类别问题（是</a:t>
            </a:r>
            <a:r>
              <a:rPr lang="en-US" altLang="zh-CN" sz="15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zh-CN" alt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不是），也可以是多类别问题（在多个类别中判断输入数据具体属于哪一个类别）。与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回归问题（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）相比，分类问题的输出不再是连续值，而是离散值，用来指定其属于哪个类别</a:t>
            </a:r>
            <a:r>
              <a:rPr lang="zh-CN" alt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。</a:t>
            </a:r>
            <a:endParaRPr lang="en-US" altLang="zh-CN" sz="15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32161"/>
            <a:ext cx="9152466" cy="3206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809654"/>
            <a:ext cx="7728618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77647"/>
            <a:ext cx="10283435" cy="57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180975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chemeClr val="tx1"/>
                </a:solidFill>
              </a:rPr>
              <a:t>逻辑回归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716548"/>
            <a:ext cx="8596668" cy="3880773"/>
          </a:xfrm>
        </p:spPr>
        <p:txBody>
          <a:bodyPr/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对于Logistic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Regression来说，其思想也是基于线性回归（Logistic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Regression属于广义线性回归模型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）。其公式如下：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384634"/>
            <a:ext cx="6303429" cy="4306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8877" y="3743241"/>
            <a:ext cx="5071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我们可以看到，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sigmoid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的函数输出是介于（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）之间的，中间值是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0.5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，于是之前的公式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hθ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(x) 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的含义就很好理解了，因为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hθ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(x) 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输出是介于（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）之间，也就表明了数据属于某一类别的概率，例如 ：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hθ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(x)&lt;0.5 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则说明当前数据属于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类； </a:t>
            </a:r>
            <a:r>
              <a:rPr lang="en-US" altLang="zh-CN" sz="1500" dirty="0" err="1">
                <a:latin typeface="Times New Roman" charset="0"/>
                <a:ea typeface="Times New Roman" charset="0"/>
                <a:cs typeface="Times New Roman" charset="0"/>
              </a:rPr>
              <a:t>hθ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(x)&gt;0.5 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则说明当前数据属于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类。 所以我们可以将</a:t>
            </a:r>
            <a:r>
              <a:rPr lang="en-US" altLang="zh-CN" sz="1500" dirty="0">
                <a:latin typeface="Times New Roman" charset="0"/>
                <a:ea typeface="Times New Roman" charset="0"/>
                <a:cs typeface="Times New Roman" charset="0"/>
              </a:rPr>
              <a:t>sigmoid</a:t>
            </a:r>
            <a:r>
              <a:rPr lang="zh-CN" altLang="en-US" sz="1500" dirty="0">
                <a:latin typeface="Times New Roman" charset="0"/>
                <a:ea typeface="Times New Roman" charset="0"/>
                <a:cs typeface="Times New Roman" charset="0"/>
              </a:rPr>
              <a:t>函数看成样本数据的概率密度函数</a:t>
            </a:r>
            <a:r>
              <a:rPr lang="zh-CN" altLang="en-US" sz="1500" dirty="0" smtClean="0">
                <a:latin typeface="Times New Roman" charset="0"/>
                <a:ea typeface="Times New Roman" charset="0"/>
                <a:cs typeface="Times New Roman" charset="0"/>
              </a:rPr>
              <a:t>。</a:t>
            </a:r>
            <a:endParaRPr lang="zh-CN" altLang="en-US" sz="1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7" y="364288"/>
            <a:ext cx="5447575" cy="2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7" y="3177088"/>
            <a:ext cx="5574055" cy="246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772" y="364288"/>
            <a:ext cx="5167156" cy="2789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72" y="3153775"/>
            <a:ext cx="6180411" cy="2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73" y="609600"/>
            <a:ext cx="10353369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8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4" y="917575"/>
            <a:ext cx="10193476" cy="50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356298" cy="357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3465512"/>
            <a:ext cx="8623372" cy="326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8025" y="2300288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二维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398</Words>
  <Application>Microsoft Macintosh PowerPoint</Application>
  <PresentationFormat>Widescreen</PresentationFormat>
  <Paragraphs>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Times New Roman</vt:lpstr>
      <vt:lpstr>Trebuchet MS</vt:lpstr>
      <vt:lpstr>Wingdings 3</vt:lpstr>
      <vt:lpstr>华文新魏</vt:lpstr>
      <vt:lpstr>方正姚体</vt:lpstr>
      <vt:lpstr>Arial</vt:lpstr>
      <vt:lpstr>Facet</vt:lpstr>
      <vt:lpstr>PowerPoint Presentation</vt:lpstr>
      <vt:lpstr>PowerPoint Presentation</vt:lpstr>
      <vt:lpstr>分类</vt:lpstr>
      <vt:lpstr>PowerPoint Presentation</vt:lpstr>
      <vt:lpstr>逻辑回归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过拟合Vs欠拟合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汪子月</dc:creator>
  <cp:lastModifiedBy>汪子月</cp:lastModifiedBy>
  <cp:revision>15</cp:revision>
  <dcterms:created xsi:type="dcterms:W3CDTF">2019-11-02T08:47:12Z</dcterms:created>
  <dcterms:modified xsi:type="dcterms:W3CDTF">2019-11-02T20:53:04Z</dcterms:modified>
</cp:coreProperties>
</file>