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4"/>
    <p:restoredTop sz="94666"/>
  </p:normalViewPr>
  <p:slideViewPr>
    <p:cSldViewPr snapToGrid="0" snapToObjects="1">
      <p:cViewPr varScale="1">
        <p:scale>
          <a:sx n="95" d="100"/>
          <a:sy n="95" d="100"/>
        </p:scale>
        <p:origin x="208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10/17/19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3FC0-3BBF-964C-8EFC-BA7FC9B98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5000"/>
              <a:t>机器学习绪论</a:t>
            </a:r>
            <a:r>
              <a:rPr lang="en-US" altLang="zh-CN" sz="5000" dirty="0"/>
              <a:t>&amp;</a:t>
            </a:r>
            <a:r>
              <a:rPr lang="ja-JP" altLang="en-US" sz="5000"/>
              <a:t>数学基础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019B3-E457-D54C-BE47-BAFCE4EC4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wws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0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FDFA44-B47E-5D4B-A652-DF88CC0B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1" y="954062"/>
            <a:ext cx="10477358" cy="50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5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D5E5-2C99-F143-91D2-1872CF31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机器学习的分类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7D50-C3ED-1C41-9793-B3328196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7744"/>
            <a:ext cx="10058400" cy="4050792"/>
          </a:xfrm>
        </p:spPr>
        <p:txBody>
          <a:bodyPr/>
          <a:lstStyle/>
          <a:p>
            <a:r>
              <a:rPr lang="ja-JP" altLang="en-US"/>
              <a:t>监督学习</a:t>
            </a:r>
            <a:r>
              <a:rPr lang="zh-CN" altLang="en-US" dirty="0"/>
              <a:t>    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altLang="ja-JP" dirty="0"/>
          </a:p>
          <a:p>
            <a:r>
              <a:rPr lang="ja-JP" altLang="en-US"/>
              <a:t>非监督学习</a:t>
            </a:r>
            <a:r>
              <a:rPr lang="zh-CN" altLang="en-US" dirty="0"/>
              <a:t> </a:t>
            </a:r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altLang="ja-JP" dirty="0"/>
          </a:p>
          <a:p>
            <a:r>
              <a:rPr lang="ja-JP" altLang="en-US"/>
              <a:t>半监督学习</a:t>
            </a:r>
            <a:r>
              <a:rPr lang="zh-CN" altLang="en-US" dirty="0"/>
              <a:t> </a:t>
            </a:r>
            <a:r>
              <a:rPr lang="en-US" altLang="zh-CN" dirty="0"/>
              <a:t>Semi-Supervised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altLang="ja-JP" dirty="0"/>
          </a:p>
          <a:p>
            <a:r>
              <a:rPr lang="ja-JP" altLang="en-US"/>
              <a:t>增强学习</a:t>
            </a:r>
            <a:r>
              <a:rPr lang="zh-CN" altLang="en-US" dirty="0"/>
              <a:t>     </a:t>
            </a:r>
            <a:r>
              <a:rPr lang="en-US" altLang="zh-CN" dirty="0"/>
              <a:t>Reinforcement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altLang="ja-JP" dirty="0"/>
          </a:p>
          <a:p>
            <a:r>
              <a:rPr lang="ja-JP" altLang="en-US"/>
              <a:t>其他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3F735-5842-164A-95DE-31B027CE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407088"/>
            <a:ext cx="4708303" cy="28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4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0F2C-49C2-044E-9E52-1533A2B7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监督学习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621F4B-B34E-9C49-B99D-BD4BD2D37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406" y="2093976"/>
            <a:ext cx="5830842" cy="405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3464C-E71C-834A-954D-BC5E58A5103A}"/>
              </a:ext>
            </a:extLst>
          </p:cNvPr>
          <p:cNvSpPr txBox="1"/>
          <p:nvPr/>
        </p:nvSpPr>
        <p:spPr>
          <a:xfrm>
            <a:off x="669216" y="2206688"/>
            <a:ext cx="46281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/>
              <a:t>每组训练数据都有已知的特征</a:t>
            </a:r>
            <a:r>
              <a:rPr lang="en-US" altLang="zh-CN" dirty="0"/>
              <a:t>(feature)</a:t>
            </a:r>
            <a:r>
              <a:rPr lang="ja-JP" altLang="en-US"/>
              <a:t>和</a:t>
            </a:r>
            <a:endParaRPr lang="en-US" altLang="ja-JP" dirty="0"/>
          </a:p>
          <a:p>
            <a:r>
              <a:rPr lang="ja-JP" altLang="en-US"/>
              <a:t>对应的标签</a:t>
            </a:r>
            <a:r>
              <a:rPr lang="en-US" altLang="zh-CN" dirty="0"/>
              <a:t>(label)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ja-JP" altLang="en-US"/>
              <a:t>目标</a:t>
            </a:r>
            <a:r>
              <a:rPr lang="zh-CN" altLang="en-US" dirty="0"/>
              <a:t>：</a:t>
            </a:r>
            <a:r>
              <a:rPr lang="ja-JP" altLang="en-US"/>
              <a:t>通过训练数据</a:t>
            </a:r>
            <a:r>
              <a:rPr lang="zh-CN" altLang="en-US" dirty="0"/>
              <a:t>，</a:t>
            </a:r>
            <a:r>
              <a:rPr lang="ja-JP" altLang="en-US"/>
              <a:t>寻找正确的特征与</a:t>
            </a:r>
            <a:endParaRPr lang="en-US" altLang="ja-JP" dirty="0"/>
          </a:p>
          <a:p>
            <a:r>
              <a:rPr lang="ja-JP" altLang="en-US"/>
              <a:t>标记之间的对应关系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B814-24CB-9A42-BDC0-D97FE03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ED305-B156-D54A-A9DE-D944F417DE07}"/>
              </a:ext>
            </a:extLst>
          </p:cNvPr>
          <p:cNvSpPr txBox="1"/>
          <p:nvPr/>
        </p:nvSpPr>
        <p:spPr>
          <a:xfrm>
            <a:off x="1069848" y="2093976"/>
            <a:ext cx="76953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</a:t>
            </a:r>
            <a:r>
              <a:rPr lang="en-US" sz="2400" b="1" dirty="0"/>
              <a:t>regression </a:t>
            </a:r>
            <a:r>
              <a:rPr lang="en-US" sz="2400" dirty="0"/>
              <a:t>problem, we are trying to predict results within a </a:t>
            </a:r>
            <a:r>
              <a:rPr lang="en-US" sz="2400" b="1" dirty="0"/>
              <a:t>continuous</a:t>
            </a:r>
            <a:r>
              <a:rPr lang="en-US" sz="2400" dirty="0"/>
              <a:t> output, </a:t>
            </a:r>
            <a:r>
              <a:rPr lang="zh-CN" altLang="en-US" sz="2400" dirty="0"/>
              <a:t> </a:t>
            </a:r>
            <a:r>
              <a:rPr lang="en-US" sz="2400" dirty="0"/>
              <a:t>meaning that we are trying to map input variables to some </a:t>
            </a:r>
            <a:r>
              <a:rPr lang="en-US" sz="2400" b="1" dirty="0"/>
              <a:t>continuous</a:t>
            </a:r>
            <a:r>
              <a:rPr lang="en-US" sz="2400" dirty="0"/>
              <a:t> function. </a:t>
            </a:r>
          </a:p>
          <a:p>
            <a:endParaRPr lang="en-US" sz="2400" dirty="0"/>
          </a:p>
          <a:p>
            <a:r>
              <a:rPr lang="en-US" sz="2400" dirty="0"/>
              <a:t>In a </a:t>
            </a:r>
            <a:r>
              <a:rPr lang="en-US" sz="2400" b="1" dirty="0"/>
              <a:t>classification</a:t>
            </a:r>
            <a:r>
              <a:rPr lang="en-US" sz="2400" dirty="0"/>
              <a:t> problem, we are instead trying to predict results in a</a:t>
            </a:r>
            <a:r>
              <a:rPr lang="zh-CN" altLang="en-US" sz="2400" dirty="0"/>
              <a:t> </a:t>
            </a:r>
            <a:r>
              <a:rPr lang="en-US" sz="2400" b="1" dirty="0"/>
              <a:t>discrete</a:t>
            </a:r>
            <a:r>
              <a:rPr lang="zh-CN" altLang="en-US" sz="2400" b="1" dirty="0"/>
              <a:t> </a:t>
            </a:r>
            <a:r>
              <a:rPr lang="en-US" sz="2400" dirty="0"/>
              <a:t>output. In other words, we are trying to map input variables into </a:t>
            </a:r>
            <a:r>
              <a:rPr lang="en-US" sz="2400" b="1" dirty="0"/>
              <a:t>discrete</a:t>
            </a:r>
            <a:r>
              <a:rPr lang="en-US" sz="2400" dirty="0"/>
              <a:t> categories.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7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9EA4-E58E-5546-8686-38DF12F2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非监督学习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240B1C-83C1-B14B-885C-348B895DC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507" y="1903634"/>
            <a:ext cx="6194741" cy="405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0914A-5907-1241-BC06-86BBFFAFDA02}"/>
              </a:ext>
            </a:extLst>
          </p:cNvPr>
          <p:cNvSpPr txBox="1"/>
          <p:nvPr/>
        </p:nvSpPr>
        <p:spPr>
          <a:xfrm>
            <a:off x="604052" y="1903634"/>
            <a:ext cx="4329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/>
              <a:t>每组训练数据都有已知的特征</a:t>
            </a:r>
            <a:r>
              <a:rPr lang="zh-CN" altLang="en-US" dirty="0"/>
              <a:t>，</a:t>
            </a:r>
            <a:r>
              <a:rPr lang="ja-JP" altLang="en-US"/>
              <a:t>但没有任何标记</a:t>
            </a:r>
            <a:endParaRPr lang="en-US" altLang="ja-JP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ja-JP" altLang="en-US"/>
              <a:t>意义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ja-JP" altLang="en-US"/>
              <a:t>在实际应用中，标签的获取常常需要极大的人工工作量，有时甚至非常困难</a:t>
            </a:r>
            <a:endParaRPr lang="en-US" altLang="ja-JP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ja-JP" altLang="en-US"/>
              <a:t>主要研究聚类问题</a:t>
            </a:r>
            <a:r>
              <a:rPr lang="en-US" altLang="zh-CN" dirty="0"/>
              <a:t>(clustering)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Tx/>
              <a:buChar char="-"/>
            </a:pPr>
            <a:r>
              <a:rPr lang="ja-JP" altLang="en-US"/>
              <a:t>按照特征将相似数据聚集在一起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B7BF-6828-EB46-A3CC-71F1B51D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半监督学习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89E1-B2FC-3B48-8DC8-3A7136E2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训练数据的一部分是有标签的，另一部分没有标签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ja-JP" altLang="en-US"/>
              <a:t>现实中</a:t>
            </a:r>
            <a:r>
              <a:rPr lang="zh-CN" altLang="en-US" dirty="0"/>
              <a:t>，</a:t>
            </a:r>
            <a:r>
              <a:rPr lang="ja-JP" altLang="en-US"/>
              <a:t>没标签数据的数量常常极大于有标签数据数量。</a:t>
            </a:r>
            <a:endParaRPr lang="en-US" altLang="ja-JP" dirty="0"/>
          </a:p>
          <a:p>
            <a:r>
              <a:rPr lang="ja-JP" altLang="en-US"/>
              <a:t>隐藏在半监督学习下的基本规律在于：数据的分布必然不是完全随机的，通过一些有标签数据的局部特征，以及更多没标签数据的整体分布，就可以得到可以接受甚至是非常好的分类结果。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4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2A15-12C4-E449-939C-65E33023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增强学习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ADF29-55D0-3E47-97AB-582A9DF41900}"/>
              </a:ext>
            </a:extLst>
          </p:cNvPr>
          <p:cNvSpPr txBox="1"/>
          <p:nvPr/>
        </p:nvSpPr>
        <p:spPr>
          <a:xfrm>
            <a:off x="598720" y="2093975"/>
            <a:ext cx="484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b="1"/>
              <a:t>让智能体在环境里学习</a:t>
            </a:r>
            <a:r>
              <a:rPr lang="ja-JP" altLang="en-US"/>
              <a:t>。每个行动会对应各自的奖励</a:t>
            </a:r>
            <a:r>
              <a:rPr lang="en-US" altLang="zh-CN" dirty="0"/>
              <a:t>(reward)</a:t>
            </a:r>
            <a:r>
              <a:rPr lang="ja-JP" altLang="en-US"/>
              <a:t>或惩罚</a:t>
            </a:r>
            <a:r>
              <a:rPr lang="en-US" altLang="zh-CN" dirty="0"/>
              <a:t>(punish)</a:t>
            </a:r>
            <a:r>
              <a:rPr lang="zh-CN" altLang="en-US" dirty="0"/>
              <a:t>。</a:t>
            </a:r>
            <a:r>
              <a:rPr lang="ja-JP" altLang="en-US"/>
              <a:t>智能体通过分析数据来学习，怎样的情况下应该做怎样的事情。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E48A2-0AF9-E54D-8147-C3D30C8D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85" y="116319"/>
            <a:ext cx="5879491" cy="6373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F881B-6A31-6244-B687-4F2C46B5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175201"/>
            <a:ext cx="4673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53A1-737E-CA41-9F58-FD5C157A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微积分</a:t>
            </a:r>
            <a:r>
              <a:rPr lang="zh-CN" altLang="en-US" dirty="0"/>
              <a:t>、</a:t>
            </a:r>
            <a:r>
              <a:rPr lang="ja-JP" altLang="en-US"/>
              <a:t>线代</a:t>
            </a:r>
            <a:r>
              <a:rPr lang="zh-CN" altLang="en-US" dirty="0"/>
              <a:t>、</a:t>
            </a:r>
            <a:r>
              <a:rPr lang="ja-JP" altLang="en-US"/>
              <a:t>统计概率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61D7-03AD-BC41-AB4F-919B7953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3BE4-0893-1248-ADA1-0C049016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优化基础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A1C8-16E3-8040-910F-9C3BB230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ja-JP" altLang="en-US"/>
              <a:t>极大值</a:t>
            </a:r>
            <a:r>
              <a:rPr lang="zh-CN" altLang="en-US" dirty="0"/>
              <a:t>，</a:t>
            </a:r>
            <a:r>
              <a:rPr lang="ja-JP" altLang="en-US"/>
              <a:t>极小值</a:t>
            </a:r>
            <a:r>
              <a:rPr lang="zh-CN" altLang="en-US" dirty="0"/>
              <a:t>，</a:t>
            </a:r>
            <a:r>
              <a:rPr lang="ja-JP" altLang="en-US"/>
              <a:t>最大值最小值</a:t>
            </a:r>
            <a:endParaRPr lang="en-US" altLang="ja-JP" dirty="0"/>
          </a:p>
          <a:p>
            <a:pPr>
              <a:buFontTx/>
              <a:buChar char="-"/>
            </a:pPr>
            <a:r>
              <a:rPr lang="ja-JP" altLang="en-US"/>
              <a:t>正定矩阵</a:t>
            </a:r>
            <a:r>
              <a:rPr lang="zh-CN" altLang="en-US" dirty="0"/>
              <a:t>，</a:t>
            </a:r>
            <a:r>
              <a:rPr lang="ja-JP" altLang="en-US"/>
              <a:t>负定矩阵</a:t>
            </a:r>
            <a:endParaRPr lang="en-US" altLang="ja-JP" dirty="0"/>
          </a:p>
          <a:p>
            <a:pPr>
              <a:buFontTx/>
              <a:buChar char="-"/>
            </a:pPr>
            <a:r>
              <a:rPr lang="ja-JP" altLang="en-US"/>
              <a:t>梯度</a:t>
            </a:r>
            <a:r>
              <a:rPr lang="zh-CN" altLang="en-US" dirty="0"/>
              <a:t>，</a:t>
            </a:r>
            <a:r>
              <a:rPr lang="ja-JP" altLang="en-US"/>
              <a:t>黑塞矩阵</a:t>
            </a:r>
            <a:endParaRPr lang="en-US" altLang="ja-JP" dirty="0"/>
          </a:p>
          <a:p>
            <a:pPr>
              <a:buFontTx/>
              <a:buChar char="-"/>
            </a:pPr>
            <a:r>
              <a:rPr lang="ja-JP" altLang="en-US"/>
              <a:t>对一个二元二次求解找最值</a:t>
            </a:r>
            <a:endParaRPr lang="en-US" altLang="ja-JP" dirty="0"/>
          </a:p>
          <a:p>
            <a:pPr>
              <a:buFontTx/>
              <a:buChar char="-"/>
            </a:pPr>
            <a:r>
              <a:rPr lang="ja-JP" altLang="en-US"/>
              <a:t>凹凸性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ja-JP" altLang="en-US"/>
              <a:t>函数凹凸性</a:t>
            </a:r>
            <a:endParaRPr lang="en-US" altLang="ja-JP" dirty="0"/>
          </a:p>
          <a:p>
            <a:pPr>
              <a:buFontTx/>
              <a:buChar char="-"/>
            </a:pPr>
            <a:r>
              <a:rPr lang="ja-JP" altLang="en-US"/>
              <a:t>梯度下降法</a:t>
            </a:r>
            <a:r>
              <a:rPr lang="zh-CN" altLang="en-US" dirty="0"/>
              <a:t> </a:t>
            </a:r>
            <a:r>
              <a:rPr lang="ja-JP" altLang="en-US"/>
              <a:t>目的</a:t>
            </a:r>
            <a:r>
              <a:rPr lang="zh-CN" altLang="en-US" dirty="0"/>
              <a:t>，</a:t>
            </a:r>
            <a:r>
              <a:rPr lang="ja-JP" altLang="en-US"/>
              <a:t>步骤</a:t>
            </a:r>
            <a:r>
              <a:rPr lang="zh-CN" altLang="en-US" dirty="0"/>
              <a:t>（</a:t>
            </a:r>
            <a:r>
              <a:rPr lang="ja-JP" altLang="en-US"/>
              <a:t>数学原理略</a:t>
            </a:r>
            <a:r>
              <a:rPr lang="zh-CN" altLang="en-US" dirty="0"/>
              <a:t>）</a:t>
            </a:r>
            <a:endParaRPr lang="en-US" altLang="ja-JP" dirty="0"/>
          </a:p>
          <a:p>
            <a:pPr>
              <a:buFontTx/>
              <a:buChar char="-"/>
            </a:pPr>
            <a:r>
              <a:rPr lang="ja-JP" altLang="en-US"/>
              <a:t>牛顿法</a:t>
            </a:r>
            <a:r>
              <a:rPr lang="zh-CN" altLang="en-US" dirty="0"/>
              <a:t> </a:t>
            </a:r>
            <a:r>
              <a:rPr lang="ja-JP" altLang="en-US"/>
              <a:t>目的</a:t>
            </a:r>
            <a:r>
              <a:rPr lang="zh-CN" altLang="en-US" dirty="0"/>
              <a:t>，</a:t>
            </a:r>
            <a:r>
              <a:rPr lang="ja-JP" altLang="en-US"/>
              <a:t>步骤</a:t>
            </a:r>
            <a:r>
              <a:rPr lang="zh-CN" altLang="en-US" dirty="0"/>
              <a:t>（</a:t>
            </a:r>
            <a:r>
              <a:rPr lang="ja-JP" altLang="en-US"/>
              <a:t>数学原理略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Tx/>
              <a:buChar char="-"/>
            </a:pPr>
            <a:r>
              <a:rPr lang="ja-JP" altLang="en-US"/>
              <a:t>两种方法的比较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7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1605</TotalTime>
  <Words>390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方正姚体</vt:lpstr>
      <vt:lpstr>HG明朝B</vt:lpstr>
      <vt:lpstr>Calibri</vt:lpstr>
      <vt:lpstr>Rockwell</vt:lpstr>
      <vt:lpstr>Rockwell Condensed</vt:lpstr>
      <vt:lpstr>Rockwell Extra Bold</vt:lpstr>
      <vt:lpstr>Wingdings</vt:lpstr>
      <vt:lpstr>Wood Type</vt:lpstr>
      <vt:lpstr>机器学习绪论&amp;数学基础</vt:lpstr>
      <vt:lpstr>机器学习的分类</vt:lpstr>
      <vt:lpstr>监督学习</vt:lpstr>
      <vt:lpstr>Regression / Classification</vt:lpstr>
      <vt:lpstr>非监督学习</vt:lpstr>
      <vt:lpstr>半监督学习</vt:lpstr>
      <vt:lpstr>增强学习</vt:lpstr>
      <vt:lpstr>微积分、线代、统计概率</vt:lpstr>
      <vt:lpstr>优化基础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机器学习绪论&amp;数学基础</dc:title>
  <dc:creator>王 玮圣</dc:creator>
  <cp:lastModifiedBy>王 玮圣</cp:lastModifiedBy>
  <cp:revision>28</cp:revision>
  <cp:lastPrinted>2019-10-18T07:07:48Z</cp:lastPrinted>
  <dcterms:created xsi:type="dcterms:W3CDTF">2019-10-17T17:44:25Z</dcterms:created>
  <dcterms:modified xsi:type="dcterms:W3CDTF">2019-10-18T21:20:13Z</dcterms:modified>
</cp:coreProperties>
</file>