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4" r:id="rId2"/>
    <p:sldId id="1198" r:id="rId3"/>
    <p:sldId id="1245" r:id="rId4"/>
    <p:sldId id="1246" r:id="rId5"/>
    <p:sldId id="1247" r:id="rId6"/>
    <p:sldId id="1248" r:id="rId7"/>
    <p:sldId id="1240" r:id="rId8"/>
    <p:sldId id="1071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6" userDrawn="1">
          <p15:clr>
            <a:srgbClr val="A4A3A4"/>
          </p15:clr>
        </p15:guide>
        <p15:guide id="2" orient="horz" pos="315" userDrawn="1">
          <p15:clr>
            <a:srgbClr val="A4A3A4"/>
          </p15:clr>
        </p15:guide>
        <p15:guide id="3" orient="horz" pos="3359" userDrawn="1">
          <p15:clr>
            <a:srgbClr val="A4A3A4"/>
          </p15:clr>
        </p15:guide>
        <p15:guide id="4" orient="horz" pos="1912" userDrawn="1">
          <p15:clr>
            <a:srgbClr val="A4A3A4"/>
          </p15:clr>
        </p15:guide>
        <p15:guide id="5" orient="horz" pos="636" userDrawn="1">
          <p15:clr>
            <a:srgbClr val="A4A3A4"/>
          </p15:clr>
        </p15:guide>
        <p15:guide id="6" orient="horz" pos="3267" userDrawn="1">
          <p15:clr>
            <a:srgbClr val="A4A3A4"/>
          </p15:clr>
        </p15:guide>
        <p15:guide id="7" orient="horz" pos="3497" userDrawn="1">
          <p15:clr>
            <a:srgbClr val="A4A3A4"/>
          </p15:clr>
        </p15:guide>
        <p15:guide id="8" pos="2984" userDrawn="1">
          <p15:clr>
            <a:srgbClr val="A4A3A4"/>
          </p15:clr>
        </p15:guide>
        <p15:guide id="9" pos="3072" userDrawn="1">
          <p15:clr>
            <a:srgbClr val="A4A3A4"/>
          </p15:clr>
        </p15:guide>
        <p15:guide id="10" pos="1771" userDrawn="1">
          <p15:clr>
            <a:srgbClr val="A4A3A4"/>
          </p15:clr>
        </p15:guide>
        <p15:guide id="11" pos="5453" userDrawn="1">
          <p15:clr>
            <a:srgbClr val="A4A3A4"/>
          </p15:clr>
        </p15:guide>
        <p15:guide id="12" pos="1855" userDrawn="1">
          <p15:clr>
            <a:srgbClr val="A4A3A4"/>
          </p15:clr>
        </p15:guide>
        <p15:guide id="13" pos="3608" userDrawn="1">
          <p15:clr>
            <a:srgbClr val="A4A3A4"/>
          </p15:clr>
        </p15:guide>
        <p15:guide id="14" pos="3695" userDrawn="1">
          <p15:clr>
            <a:srgbClr val="A4A3A4"/>
          </p15:clr>
        </p15:guide>
        <p15:guide id="15" pos="4215" userDrawn="1">
          <p15:clr>
            <a:srgbClr val="A4A3A4"/>
          </p15:clr>
        </p15:guide>
        <p15:guide id="16" pos="4313" userDrawn="1">
          <p15:clr>
            <a:srgbClr val="A4A3A4"/>
          </p15:clr>
        </p15:guide>
        <p15:guide id="17" pos="4815" userDrawn="1">
          <p15:clr>
            <a:srgbClr val="A4A3A4"/>
          </p15:clr>
        </p15:guide>
        <p15:guide id="18" pos="4914" userDrawn="1">
          <p15:clr>
            <a:srgbClr val="A4A3A4"/>
          </p15:clr>
        </p15:guide>
        <p15:guide id="19" pos="602" userDrawn="1">
          <p15:clr>
            <a:srgbClr val="A4A3A4"/>
          </p15:clr>
        </p15:guide>
        <p15:guide id="20" pos="2466" userDrawn="1">
          <p15:clr>
            <a:srgbClr val="A4A3A4"/>
          </p15:clr>
        </p15:guide>
        <p15:guide id="21" pos="2378" userDrawn="1">
          <p15:clr>
            <a:srgbClr val="A4A3A4"/>
          </p15:clr>
        </p15:guide>
        <p15:guide id="22" pos="69" userDrawn="1">
          <p15:clr>
            <a:srgbClr val="A4A3A4"/>
          </p15:clr>
        </p15:guide>
        <p15:guide id="23" pos="1159" userDrawn="1">
          <p15:clr>
            <a:srgbClr val="A4A3A4"/>
          </p15:clr>
        </p15:guide>
        <p15:guide id="24" pos="12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Klawitter" initials="C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DD3"/>
    <a:srgbClr val="EDE8DD"/>
    <a:srgbClr val="C2B7A1"/>
    <a:srgbClr val="918873"/>
    <a:srgbClr val="3C3623"/>
    <a:srgbClr val="D0A760"/>
    <a:srgbClr val="434A44"/>
    <a:srgbClr val="36052E"/>
    <a:srgbClr val="296549"/>
    <a:srgbClr val="00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1"/>
    <p:restoredTop sz="86259"/>
  </p:normalViewPr>
  <p:slideViewPr>
    <p:cSldViewPr snapToGrid="0" snapToObjects="1" showGuides="1">
      <p:cViewPr varScale="1">
        <p:scale>
          <a:sx n="132" d="100"/>
          <a:sy n="132" d="100"/>
        </p:scale>
        <p:origin x="648" y="56"/>
      </p:cViewPr>
      <p:guideLst>
        <p:guide orient="horz" pos="1986"/>
        <p:guide orient="horz" pos="315"/>
        <p:guide orient="horz" pos="3359"/>
        <p:guide orient="horz" pos="1912"/>
        <p:guide orient="horz" pos="636"/>
        <p:guide orient="horz" pos="3267"/>
        <p:guide orient="horz" pos="3497"/>
        <p:guide pos="2984"/>
        <p:guide pos="3072"/>
        <p:guide pos="1771"/>
        <p:guide pos="5453"/>
        <p:guide pos="1855"/>
        <p:guide pos="3608"/>
        <p:guide pos="3695"/>
        <p:guide pos="4215"/>
        <p:guide pos="4313"/>
        <p:guide pos="4815"/>
        <p:guide pos="4914"/>
        <p:guide pos="602"/>
        <p:guide pos="2466"/>
        <p:guide pos="2378"/>
        <p:guide pos="69"/>
        <p:guide pos="1159"/>
        <p:guide pos="1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7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4B9E-706D-9244-A1DC-4FB421A588C6}" type="datetimeFigureOut">
              <a:rPr lang="en-US" smtClean="0"/>
              <a:t>5/27/24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75D2-35A5-0946-AF7D-00D5D28A0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C6610-5836-4B43-8846-CBEDBE42B4FC}" type="datetimeFigureOut">
              <a:rPr lang="en-US" smtClean="0"/>
              <a:t>5/27/24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AB22-521B-D346-B43B-D3C730C6EC9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998913"/>
            <a:ext cx="6059488" cy="228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Stanford - Site Visit 10/21-22/2019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996469"/>
            <a:ext cx="8229600" cy="5132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/>
          <p:nvPr userDrawn="1"/>
        </p:nvSpPr>
        <p:spPr>
          <a:xfrm>
            <a:off x="176691" y="5305380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462" y="5329792"/>
            <a:ext cx="2159000" cy="304800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/>
          <p:nvPr userDrawn="1"/>
        </p:nvSpPr>
        <p:spPr>
          <a:xfrm>
            <a:off x="-133723" y="3919925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INSIEME - PSAAP III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824" y="5315511"/>
            <a:ext cx="2159000" cy="3048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399489"/>
            <a:ext cx="7337289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5" y="1009650"/>
            <a:ext cx="7700963" cy="4176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/>
          <p:cNvSpPr txBox="1"/>
          <p:nvPr userDrawn="1"/>
        </p:nvSpPr>
        <p:spPr>
          <a:xfrm>
            <a:off x="60886" y="8699"/>
            <a:ext cx="457200" cy="508000"/>
          </a:xfrm>
          <a:prstGeom prst="rect">
            <a:avLst/>
          </a:prstGeom>
        </p:spPr>
        <p:txBody>
          <a:bodyPr vert="horz" wrap="none" lIns="45720" tIns="0" rIns="4572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CF4F48-20BD-984A-8A89-2152FD4EC07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3222" y="399489"/>
            <a:ext cx="7363415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009650"/>
            <a:ext cx="37798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5474" y="399489"/>
            <a:ext cx="731116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009650"/>
            <a:ext cx="7707862" cy="20184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5" y="3157014"/>
            <a:ext cx="7707313" cy="20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7096" y="399489"/>
            <a:ext cx="7389541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152775"/>
            <a:ext cx="3779838" cy="203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4034" y="399489"/>
            <a:ext cx="740260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5" y="1009651"/>
            <a:ext cx="3787775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5" y="3156236"/>
            <a:ext cx="3781425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156236"/>
            <a:ext cx="3779838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1280160" y="399489"/>
            <a:ext cx="7376478" cy="5422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5345613"/>
            <a:ext cx="84613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23E9-58A5-4D18-81BD-E1D0CC324A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 txBox="1"/>
          <p:nvPr userDrawn="1"/>
        </p:nvSpPr>
        <p:spPr>
          <a:xfrm>
            <a:off x="292417" y="5345613"/>
            <a:ext cx="3234553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90204"/>
        <a:buNone/>
        <a:defRPr sz="1800" kern="1200" cap="small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8925" algn="l" defTabSz="457200" rtl="0" eaLnBrk="1" latinLnBrk="0" hangingPunct="1">
        <a:spcBef>
          <a:spcPct val="20000"/>
        </a:spcBef>
        <a:buClr>
          <a:schemeClr val="bg2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70230" indent="-225425" algn="l" defTabSz="457200" rtl="0" eaLnBrk="1" latinLnBrk="0" hangingPunct="1">
        <a:spcBef>
          <a:spcPct val="20000"/>
        </a:spcBef>
        <a:buClr>
          <a:schemeClr val="bg2"/>
        </a:buClr>
        <a:buSzPct val="102000"/>
        <a:buFont typeface="Source Sans Pro" pitchFamily="34" charset="0"/>
        <a:buChar char="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7330" algn="l" defTabSz="457200" rtl="0" eaLnBrk="1" latinLnBrk="0" hangingPunct="1">
        <a:spcBef>
          <a:spcPct val="20000"/>
        </a:spcBef>
        <a:buClr>
          <a:schemeClr val="bg2"/>
        </a:buClr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9205" indent="-227330" algn="l" defTabSz="457200" rtl="0" eaLnBrk="1" latinLnBrk="0" hangingPunct="1">
        <a:spcBef>
          <a:spcPct val="20000"/>
        </a:spcBef>
        <a:buClr>
          <a:schemeClr val="bg2"/>
        </a:buClr>
        <a:buFont typeface="Source Sans Pro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virtuoso/files/virtuoso/" TargetMode="External"/><Relationship Id="rId7" Type="http://schemas.openxmlformats.org/officeDocument/2006/relationships/hyperlink" Target="http://www.360doc.com/content/24/0510/05/46368139_1122854130.shtml" TargetMode="External"/><Relationship Id="rId2" Type="http://schemas.openxmlformats.org/officeDocument/2006/relationships/hyperlink" Target="https://ontop-vkg.org/guide/getting-started.html#tutoria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rotege.stanford.edu/" TargetMode="External"/><Relationship Id="rId5" Type="http://schemas.openxmlformats.org/officeDocument/2006/relationships/hyperlink" Target="https://github.com/zhangtao-seu/Jay_KG" TargetMode="External"/><Relationship Id="rId4" Type="http://schemas.openxmlformats.org/officeDocument/2006/relationships/hyperlink" Target="https://neo4j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319" y="3154803"/>
            <a:ext cx="8229600" cy="687192"/>
          </a:xfrm>
        </p:spPr>
        <p:txBody>
          <a:bodyPr/>
          <a:lstStyle/>
          <a:p>
            <a:pPr algn="ctr"/>
            <a:r>
              <a:rPr lang="en-US" sz="2000" b="1" dirty="0" err="1">
                <a:solidFill>
                  <a:schemeClr val="bg2"/>
                </a:solidFill>
                <a:latin typeface="+mn-lt"/>
              </a:rPr>
              <a:t>知识图谱</a:t>
            </a:r>
            <a:r>
              <a:rPr lang="zh-CN" altLang="en-US" sz="2000" b="1" dirty="0" err="1">
                <a:solidFill>
                  <a:schemeClr val="bg2"/>
                </a:solidFill>
                <a:latin typeface="+mn-lt"/>
              </a:rPr>
              <a:t>实践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8319" y="832983"/>
            <a:ext cx="8229600" cy="51321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Lesson-14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9262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知识图谱存储形式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课程描述：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知识图谱通常是存储为&lt;头实体，关系，尾实体&gt;的三元组形式。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实体或者值为节点，关系作为边构成图谱。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 (Resource Description Framework) 通常以四种格式存储: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N-Triples (.nt)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Turtle (.ttl)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JSON-LD (.json)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RDF/XML (. RDF)</a:t>
            </a:r>
          </a:p>
          <a:p>
            <a:pPr lvl="1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知识图谱存储形式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7500" lnSpcReduction="20000"/>
          </a:bodyPr>
          <a:lstStyle/>
          <a:p>
            <a:pPr lvl="1"/>
            <a:r>
              <a:rPr lang="zh-CN" alt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nt格式</a:t>
            </a:r>
            <a:endParaRPr lang="en-US" altLang="zh-CN" sz="36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就是每行一个三元组，实体、关系都是最完整的格式，有前缀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&lt;http://dbpedia.org/resource/Bob_Marley&gt; &lt;http://www.w3.org/1999/02/22-rdf-syntax-ns#type&gt; &lt;http://xmlns.com/foaf/0.1/Person&gt;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&lt;http://dbpedia.org/resource/Bob_Marley&gt; &lt;http://www.w3.org/2000/01/rdf-schema#label&gt; "Bob Marley"@en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&lt;http://dbpedia.org/resource/Bob_Marley&gt; &lt;http://www.w3.org/2000/01/rdf-schema#label&gt; "Bob Marley"@fr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&lt;http://dbpedia.org/resource/Bob_Marley&gt; &lt;http://www.w3.org/2000/01/rdf-schema#seeAlso&gt; &lt;http://dbpedia.org/resource/Rastafari&gt;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&lt;http://dbpedia.org/resource/Bob_Marley&gt; &lt;http://dbpedia.org/ontology/birthPlace&gt; &lt;http://dbpedia.org/resource/Jamaica&gt;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&lt;http://dbpedia.org/resource/Jamaica&gt; &lt;http://www.w3.org/1999/02/22-rdf-syntax-ns#type&gt; &lt;http://schema.org/Country&gt;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&lt;http://dbpedia.org/resource/Jamaica&gt; &lt;http://www.w3.org/2000/01/rdf-schema#label&gt; "Jamaica"@en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&lt;http://dbpedia.org/resource/Jamaica&gt; &lt;http://www.w3.org/2000/01/rdf-schema#label&gt; "Giamaica"@it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&lt;http://dbpedia.org/resource/Jamaica&gt; &lt;http://www.w3.org/2003/01/geo/wgs84_pos#lat&gt; "17.9833"^^&lt;http://www.w3.org/2001/XMLSchema#float&gt;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&lt;http://dbpedia.org/resource/Jamaica&gt; &lt;http://www.w3.org/2003/01/geo/wgs84_pos#long&gt; "-76.8"^^&lt;http://www.w3.org/2001/XMLSchema#float&gt;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&lt;http://dbpedia.org/resource/Jamaica&gt; &lt;http://xmlns.com/foaf/0.1/homepage&gt; &lt;http://jis.gov.jm/&gt; 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知识图谱存储形式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7500" lnSpcReduction="20000"/>
          </a:bodyPr>
          <a:lstStyle/>
          <a:p>
            <a:pPr lvl="1"/>
            <a:r>
              <a:rPr lang="zh-CN" altLang="en-US" sz="4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ttl格式</a:t>
            </a:r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，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就是在开头先定义了前缀，三元组要短很多</a:t>
            </a:r>
            <a:endParaRPr lang="en-US" altLang="zh-CN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dbr:    &lt;http://dbpedia.org/resource/&gt;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dbo:    &lt;http://dbpedia.org/ontology/&gt;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rdfs:   &lt;http://www.w3.org/2000/01/rdf-schema#&gt;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foaf:   &lt;http://xmlns.com/foaf/0.1/&gt;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geo:    &lt;http://www.w3.org/2003/01/geo/wgs84_pos#&gt;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xsd:    &lt;http://www.w3.org/2001/XMLSchema#&gt;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schema: &lt;http://schema.org/&gt;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dbr:Bob_Marley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 foaf:Person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rdfs:label "Bob Marley"@en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rdfs:label "Bob Marley"@fr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rdfs:seeAlso dbr:Rastafari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dbo:birthPlace dbr:Jamaica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dbr:Jamaica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 schema:Country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rdfs:label "Jamaica"@en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rdfs:label "Giamaica"@it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geo:lat "17.9833"^^xsd:float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geo:long "-76.8"^^xsd:float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foaf:homepage &lt;http://jis.gov.jm/&gt; 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知识图谱存储形式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pPr lvl="1"/>
            <a:r>
              <a:rPr lang="zh-CN" altLang="en-US" sz="9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json格式</a:t>
            </a:r>
            <a:endParaRPr lang="zh-CN" altLang="en-US" sz="28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[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{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"@id": "http://dbpedia.org/resource/Bob_Marley",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"@type": [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"http://xmlns.com/foaf/0.1/Person"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],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"http://www.w3.org/2000/01/rdf-schema#label": [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{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"@value": "Bob Marley",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"@language": "en"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},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{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"@value": "Bob Marley",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"@language": "fr"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}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],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"http://www.w3.org/2000/01/rdf-schema#seeAlso": [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{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"@id": "http://dbpedia.org/resource/Rastafari"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}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],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"http://dbpedia.org/ontology/birthPlace": [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{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"@id": "http://dbpedia.org/resource/Jamaica"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}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]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},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{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"@id": "http://dbpedia.org/resource/Jamaica",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"@type": [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"http://schema.org/Country"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],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"http://www.w3.org/2000/01/rdf-schema#label": [</a:t>
            </a:r>
          </a:p>
          <a:p>
            <a:pPr lvl="3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知识图谱存储形式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pPr lvl="1"/>
            <a:r>
              <a:rPr lang="zh-CN" alt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nt和ttl以每行一个三元组格式存储的格式使用得比较多，容易处理、存储。</a:t>
            </a:r>
            <a:endParaRPr lang="en-US" altLang="zh-CN" sz="40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1"/>
            <a:r>
              <a:rPr lang="zh-CN" alt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RDF格式，不太常用，但是作为一种标准存在，和HTML的形式很类似，并且可以和ttl一样在开头可以定义前缀。</a:t>
            </a:r>
            <a:endParaRPr lang="en-US" altLang="zh-CN" sz="40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1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&lt;?xml version="1.0" encoding="utf-8" ?&gt;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&lt;rdf:RDF xmlns:rdf="http://www.w3.org/1999/02/22-rdf-syntax-ns#"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xmlns:foaf="http://xmlns.com/foaf/0.1/"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xmlns:rdfs="http://www.w3.org/2000/01/rdf-schema#"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xmlns:ns0="http://dbpedia.org/ontology/"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xmlns:schema="http://schema.org/"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xmlns:geo="http://www.w3.org/2003/01/geo/wgs84_pos#"&gt;</a:t>
            </a:r>
          </a:p>
          <a:p>
            <a:pPr lvl="2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&lt;foaf:Person rdf:about="http://dbpedia.org/resource/Bob_Marley"&gt;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&lt;rdfs:label xml:lang="en"&gt;Bob Marley&lt;/rdfs:label&gt;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&lt;rdfs:label xml:lang="fr"&gt;Bob Marley&lt;/rdfs:label&gt;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&lt;rdfs:seeAlso rdf:resource="http://dbpedia.org/resource/Rastafari"/&gt;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&lt;ns0:birthPlace&gt;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&lt;schema:Country rdf:about="http://dbpedia.org/resource/Jamaica"&gt;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&lt;rdfs:label xml:lang="en"&gt;Jamaica&lt;/rdfs:label&gt;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&lt;rdfs:label xml:lang="it"&gt;Giamaica&lt;/rdfs:label&gt;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&lt;geo:lat rdf:datatype="http://www.w3.org/2001/XMLSchema#float"&gt;17.9833&lt;/geo:lat&gt;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&lt;geo:long rdf:datatype="http://www.w3.org/2001/XMLSchema#float"&gt;-76.8&lt;/geo:long&gt;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&lt;foaf:homepage rdf:resource="http://jis.gov.jm/"/&gt;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&lt;/schema:Country&gt;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&lt;/ns0:birthPlace&gt;</a:t>
            </a:r>
          </a:p>
          <a:p>
            <a:pPr lvl="2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&lt;/foaf:Person&gt;</a:t>
            </a:r>
          </a:p>
          <a:p>
            <a:pPr lvl="2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&lt;/rdf:RDF&gt;</a:t>
            </a:r>
          </a:p>
          <a:p>
            <a:pPr lvl="1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i="1" dirty="0">
                <a:solidFill>
                  <a:srgbClr val="D97A24"/>
                </a:solidFill>
                <a:effectLst/>
                <a:latin typeface="Helvetica" pitchFamily="2" charset="0"/>
              </a:rPr>
              <a:t>SPARQL</a:t>
            </a:r>
            <a:endParaRPr lang="en-GB" altLang="zh-CN" dirty="0">
              <a:solidFill>
                <a:srgbClr val="D97A24"/>
              </a:solidFill>
              <a:effectLst/>
              <a:latin typeface="Helvetica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GB" altLang="zh-CN" dirty="0">
                <a:effectLst/>
                <a:latin typeface="Helvetica" pitchFamily="2" charset="0"/>
                <a:hlinkClick r:id="rId2"/>
              </a:rPr>
              <a:t>https://ontop-vkg.org/guide/getting-started.html#tutorial</a:t>
            </a:r>
            <a:endParaRPr lang="en-GB" altLang="zh-CN" dirty="0">
              <a:effectLst/>
              <a:latin typeface="Helvetica" pitchFamily="2" charset="0"/>
            </a:endParaRPr>
          </a:p>
          <a:p>
            <a:pPr lvl="1"/>
            <a:r>
              <a:rPr lang="en-GB" altLang="zh-CN" b="0" i="0" u="none" strike="noStrike" dirty="0">
                <a:solidFill>
                  <a:srgbClr val="CA0C16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https://sourceforge.net/projects/virtuoso/files/virtuoso/</a:t>
            </a:r>
            <a:endParaRPr lang="en-GB" altLang="zh-CN" b="0" i="0" u="none" strike="noStrike" dirty="0">
              <a:solidFill>
                <a:srgbClr val="CA0C1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GB" altLang="zh-CN" b="0" i="0" u="none" strike="noStrike" dirty="0">
                <a:solidFill>
                  <a:srgbClr val="CA0C16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https://neo4j.com/</a:t>
            </a:r>
            <a:endParaRPr lang="en-GB" altLang="zh-CN" b="0" i="0" u="none" strike="noStrike" dirty="0">
              <a:solidFill>
                <a:srgbClr val="CA0C1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GB" altLang="zh-CN" b="0" i="0" u="none" strike="noStrike" dirty="0">
                <a:solidFill>
                  <a:srgbClr val="CA0C16"/>
                </a:solidFill>
                <a:effectLst/>
                <a:highlight>
                  <a:srgbClr val="FFFFFF"/>
                </a:highlight>
                <a:latin typeface="-apple-system"/>
                <a:hlinkClick r:id="rId5"/>
              </a:rPr>
              <a:t>https://github.com/zhangtao-seu/Jay_KG</a:t>
            </a:r>
            <a:endParaRPr lang="en-GB" altLang="zh-CN" b="0" i="0" u="none" strike="noStrike" dirty="0">
              <a:solidFill>
                <a:srgbClr val="CA0C1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GB" altLang="zh-CN" b="0" i="0" u="none" strike="noStrike" dirty="0">
                <a:solidFill>
                  <a:srgbClr val="CA0C16"/>
                </a:solidFill>
                <a:effectLst/>
                <a:highlight>
                  <a:srgbClr val="FFFFFF"/>
                </a:highlight>
                <a:latin typeface="-apple-system"/>
                <a:hlinkClick r:id="rId6"/>
              </a:rPr>
              <a:t>https://protege.stanford.edu/</a:t>
            </a:r>
            <a:endParaRPr lang="en-GB" altLang="zh-CN" b="0" i="0" u="none" strike="noStrike" dirty="0">
              <a:solidFill>
                <a:srgbClr val="CA0C1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GB" altLang="zh-CN" dirty="0">
                <a:solidFill>
                  <a:srgbClr val="CA0C16"/>
                </a:solidFill>
                <a:highlight>
                  <a:srgbClr val="FFFFFF"/>
                </a:highlight>
                <a:latin typeface="-apple-system"/>
                <a:hlinkClick r:id="rId7"/>
              </a:rPr>
              <a:t>http://www.360doc.com/content/24/0510/05/46368139_1122854130.shtml</a:t>
            </a:r>
            <a:endParaRPr lang="en-GB" altLang="zh-CN" dirty="0">
              <a:solidFill>
                <a:srgbClr val="CA0C16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endParaRPr lang="en-GB" altLang="zh-CN" dirty="0">
              <a:solidFill>
                <a:srgbClr val="CA0C16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endParaRPr lang="en-GB" altLang="zh-CN" b="0" i="0" u="none" strike="noStrike" dirty="0">
              <a:solidFill>
                <a:srgbClr val="CA0C1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endParaRPr lang="en-GB" altLang="zh-CN" dirty="0">
              <a:effectLst/>
              <a:latin typeface="Helvetica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GB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defRPr/>
            </a:pPr>
            <a:br>
              <a:rPr kumimoji="1" lang="en-GB" altLang="zh-CN" dirty="0"/>
            </a:br>
            <a:endParaRPr kumimoji="1"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1"/>
          </p:nvPr>
        </p:nvSpPr>
        <p:spPr>
          <a:xfrm>
            <a:off x="949325" y="2489502"/>
            <a:ext cx="7707313" cy="20184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5345113"/>
            <a:ext cx="846138" cy="303212"/>
          </a:xfrm>
        </p:spPr>
        <p:txBody>
          <a:bodyPr/>
          <a:lstStyle/>
          <a:p>
            <a:fld id="{E62723E9-58A5-4D18-81BD-E1D0CC324A1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Side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1622</Words>
  <Application>Microsoft Macintosh PowerPoint</Application>
  <PresentationFormat>全屏显示(16:10)</PresentationFormat>
  <Paragraphs>131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-apple-system</vt:lpstr>
      <vt:lpstr>SimHei</vt:lpstr>
      <vt:lpstr>system-ui</vt:lpstr>
      <vt:lpstr>Arial</vt:lpstr>
      <vt:lpstr>Calibri</vt:lpstr>
      <vt:lpstr>Helvetica</vt:lpstr>
      <vt:lpstr>Source Sans Pro</vt:lpstr>
      <vt:lpstr>Source Sans Pro Semibold</vt:lpstr>
      <vt:lpstr>Wingdings</vt:lpstr>
      <vt:lpstr>SU_Template_SideBar</vt:lpstr>
      <vt:lpstr>知识图谱实践</vt:lpstr>
      <vt:lpstr>知识图谱存储形式</vt:lpstr>
      <vt:lpstr>知识图谱存储形式</vt:lpstr>
      <vt:lpstr>知识图谱存储形式</vt:lpstr>
      <vt:lpstr>知识图谱存储形式</vt:lpstr>
      <vt:lpstr>知识图谱存储形式</vt:lpstr>
      <vt:lpstr>SPARQL</vt:lpstr>
      <vt:lpstr>PowerPoint 演示文稿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Beeman</dc:creator>
  <dc:description>2012 PowerPoint template redesign</dc:description>
  <cp:lastModifiedBy>ray zhang</cp:lastModifiedBy>
  <cp:revision>661</cp:revision>
  <dcterms:created xsi:type="dcterms:W3CDTF">2024-05-26T23:44:18Z</dcterms:created>
  <dcterms:modified xsi:type="dcterms:W3CDTF">2024-05-26T23:58:18Z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B581A456E3ED896798E34B668ACF1622_42</vt:lpwstr>
  </property>
  <property fmtid="{D5CDD505-2E9C-101B-9397-08002B2CF9AE}" pid="3" name="KSOProductBuildVer">
    <vt:lpwstr>2052-6.7.1.8828</vt:lpwstr>
  </property>
</Properties>
</file>