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7"/>
  </p:notesMasterIdLst>
  <p:handoutMasterIdLst>
    <p:handoutMasterId r:id="rId28"/>
  </p:handoutMasterIdLst>
  <p:sldIdLst>
    <p:sldId id="304" r:id="rId2"/>
    <p:sldId id="1053" r:id="rId3"/>
    <p:sldId id="1171" r:id="rId4"/>
    <p:sldId id="1172" r:id="rId5"/>
    <p:sldId id="1173" r:id="rId6"/>
    <p:sldId id="1174" r:id="rId7"/>
    <p:sldId id="1175" r:id="rId8"/>
    <p:sldId id="1176" r:id="rId9"/>
    <p:sldId id="1177" r:id="rId10"/>
    <p:sldId id="1178" r:id="rId11"/>
    <p:sldId id="1179" r:id="rId12"/>
    <p:sldId id="1180" r:id="rId13"/>
    <p:sldId id="1181" r:id="rId14"/>
    <p:sldId id="1182" r:id="rId15"/>
    <p:sldId id="1183" r:id="rId16"/>
    <p:sldId id="1184" r:id="rId17"/>
    <p:sldId id="1191" r:id="rId18"/>
    <p:sldId id="1185" r:id="rId19"/>
    <p:sldId id="1186" r:id="rId20"/>
    <p:sldId id="1187" r:id="rId21"/>
    <p:sldId id="1189" r:id="rId22"/>
    <p:sldId id="1190" r:id="rId23"/>
    <p:sldId id="1192" r:id="rId24"/>
    <p:sldId id="1193" r:id="rId25"/>
    <p:sldId id="1071" r:id="rId26"/>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86">
          <p15:clr>
            <a:srgbClr val="A4A3A4"/>
          </p15:clr>
        </p15:guide>
        <p15:guide id="2" orient="horz" pos="315">
          <p15:clr>
            <a:srgbClr val="A4A3A4"/>
          </p15:clr>
        </p15:guide>
        <p15:guide id="3" orient="horz" pos="3359">
          <p15:clr>
            <a:srgbClr val="A4A3A4"/>
          </p15:clr>
        </p15:guide>
        <p15:guide id="4" orient="horz" pos="1912">
          <p15:clr>
            <a:srgbClr val="A4A3A4"/>
          </p15:clr>
        </p15:guide>
        <p15:guide id="5" orient="horz" pos="636">
          <p15:clr>
            <a:srgbClr val="A4A3A4"/>
          </p15:clr>
        </p15:guide>
        <p15:guide id="6" orient="horz" pos="3267">
          <p15:clr>
            <a:srgbClr val="A4A3A4"/>
          </p15:clr>
        </p15:guide>
        <p15:guide id="7" orient="horz" pos="3497">
          <p15:clr>
            <a:srgbClr val="A4A3A4"/>
          </p15:clr>
        </p15:guide>
        <p15:guide id="8" pos="2984">
          <p15:clr>
            <a:srgbClr val="A4A3A4"/>
          </p15:clr>
        </p15:guide>
        <p15:guide id="9" pos="3072">
          <p15:clr>
            <a:srgbClr val="A4A3A4"/>
          </p15:clr>
        </p15:guide>
        <p15:guide id="10" pos="1771">
          <p15:clr>
            <a:srgbClr val="A4A3A4"/>
          </p15:clr>
        </p15:guide>
        <p15:guide id="11" pos="5453">
          <p15:clr>
            <a:srgbClr val="A4A3A4"/>
          </p15:clr>
        </p15:guide>
        <p15:guide id="12" pos="1855">
          <p15:clr>
            <a:srgbClr val="A4A3A4"/>
          </p15:clr>
        </p15:guide>
        <p15:guide id="13" pos="3608">
          <p15:clr>
            <a:srgbClr val="A4A3A4"/>
          </p15:clr>
        </p15:guide>
        <p15:guide id="14" pos="3695">
          <p15:clr>
            <a:srgbClr val="A4A3A4"/>
          </p15:clr>
        </p15:guide>
        <p15:guide id="15" pos="4215">
          <p15:clr>
            <a:srgbClr val="A4A3A4"/>
          </p15:clr>
        </p15:guide>
        <p15:guide id="16" pos="4313">
          <p15:clr>
            <a:srgbClr val="A4A3A4"/>
          </p15:clr>
        </p15:guide>
        <p15:guide id="17" pos="4815">
          <p15:clr>
            <a:srgbClr val="A4A3A4"/>
          </p15:clr>
        </p15:guide>
        <p15:guide id="18" pos="4914">
          <p15:clr>
            <a:srgbClr val="A4A3A4"/>
          </p15:clr>
        </p15:guide>
        <p15:guide id="19" pos="602">
          <p15:clr>
            <a:srgbClr val="A4A3A4"/>
          </p15:clr>
        </p15:guide>
        <p15:guide id="20" pos="2466">
          <p15:clr>
            <a:srgbClr val="A4A3A4"/>
          </p15:clr>
        </p15:guide>
        <p15:guide id="21" pos="2378">
          <p15:clr>
            <a:srgbClr val="A4A3A4"/>
          </p15:clr>
        </p15:guide>
        <p15:guide id="22" pos="69">
          <p15:clr>
            <a:srgbClr val="A4A3A4"/>
          </p15:clr>
        </p15:guide>
        <p15:guide id="23" pos="1159">
          <p15:clr>
            <a:srgbClr val="A4A3A4"/>
          </p15:clr>
        </p15:guide>
        <p15:guide id="24" pos="1253">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ristian Klawitter" initials="CK"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DDD3"/>
    <a:srgbClr val="EDE8DD"/>
    <a:srgbClr val="C2B7A1"/>
    <a:srgbClr val="918873"/>
    <a:srgbClr val="3C3623"/>
    <a:srgbClr val="D0A760"/>
    <a:srgbClr val="434A44"/>
    <a:srgbClr val="36052E"/>
    <a:srgbClr val="296549"/>
    <a:srgbClr val="0057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60"/>
    <p:restoredTop sz="86249"/>
  </p:normalViewPr>
  <p:slideViewPr>
    <p:cSldViewPr snapToGrid="0" snapToObjects="1" showGuides="1">
      <p:cViewPr varScale="1">
        <p:scale>
          <a:sx n="165" d="100"/>
          <a:sy n="165" d="100"/>
        </p:scale>
        <p:origin x="1480" y="184"/>
      </p:cViewPr>
      <p:guideLst>
        <p:guide orient="horz" pos="1986"/>
        <p:guide orient="horz" pos="315"/>
        <p:guide orient="horz" pos="3359"/>
        <p:guide orient="horz" pos="1912"/>
        <p:guide orient="horz" pos="636"/>
        <p:guide orient="horz" pos="3267"/>
        <p:guide orient="horz" pos="3497"/>
        <p:guide pos="2984"/>
        <p:guide pos="3072"/>
        <p:guide pos="1771"/>
        <p:guide pos="5453"/>
        <p:guide pos="1855"/>
        <p:guide pos="3608"/>
        <p:guide pos="3695"/>
        <p:guide pos="4215"/>
        <p:guide pos="4313"/>
        <p:guide pos="4815"/>
        <p:guide pos="4914"/>
        <p:guide pos="602"/>
        <p:guide pos="2466"/>
        <p:guide pos="2378"/>
        <p:guide pos="69"/>
        <p:guide pos="1159"/>
        <p:guide pos="125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8" d="100"/>
        <a:sy n="88" d="100"/>
      </p:scale>
      <p:origin x="0" y="0"/>
    </p:cViewPr>
  </p:sorterViewPr>
  <p:notesViewPr>
    <p:cSldViewPr snapToGrid="0" snapToObjects="1">
      <p:cViewPr varScale="1">
        <p:scale>
          <a:sx n="97" d="100"/>
          <a:sy n="97" d="100"/>
        </p:scale>
        <p:origin x="276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964B9E-706D-9244-A1DC-4FB421A588C6}" type="datetimeFigureOut">
              <a:rPr lang="en-US" smtClean="0"/>
              <a:pPr/>
              <a:t>5/7/24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17F75D2-35A5-0946-AF7D-00D5D28A091C}" type="slidenum">
              <a:rPr lang="en-US" smtClean="0"/>
              <a:pPr/>
              <a:t>‹#›</a:t>
            </a:fld>
            <a:endParaRPr lang="en-US" dirty="0"/>
          </a:p>
        </p:txBody>
      </p:sp>
    </p:spTree>
    <p:extLst>
      <p:ext uri="{BB962C8B-B14F-4D97-AF65-F5344CB8AC3E}">
        <p14:creationId xmlns:p14="http://schemas.microsoft.com/office/powerpoint/2010/main" val="593543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BC6610-5836-4B43-8846-CBEDBE42B4FC}" type="datetimeFigureOut">
              <a:rPr lang="en-US" smtClean="0"/>
              <a:pPr/>
              <a:t>5/7/24</a:t>
            </a:fld>
            <a:endParaRPr lang="en-US" dirty="0"/>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12AB22-521B-D346-B43B-D3C730C6EC9B}" type="slidenum">
              <a:rPr lang="en-US" smtClean="0"/>
              <a:pPr/>
              <a:t>‹#›</a:t>
            </a:fld>
            <a:endParaRPr lang="en-US" dirty="0"/>
          </a:p>
        </p:txBody>
      </p:sp>
    </p:spTree>
    <p:extLst>
      <p:ext uri="{BB962C8B-B14F-4D97-AF65-F5344CB8AC3E}">
        <p14:creationId xmlns:p14="http://schemas.microsoft.com/office/powerpoint/2010/main" val="380856011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5812AB22-521B-D346-B43B-D3C730C6EC9B}" type="slidenum">
              <a:rPr lang="en-US" smtClean="0"/>
              <a:pPr/>
              <a:t>1</a:t>
            </a:fld>
            <a:endParaRPr lang="en-US" dirty="0"/>
          </a:p>
        </p:txBody>
      </p:sp>
    </p:spTree>
    <p:extLst>
      <p:ext uri="{BB962C8B-B14F-4D97-AF65-F5344CB8AC3E}">
        <p14:creationId xmlns:p14="http://schemas.microsoft.com/office/powerpoint/2010/main" val="26067016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Text Placeholder 33"/>
          <p:cNvSpPr>
            <a:spLocks noGrp="1"/>
          </p:cNvSpPr>
          <p:nvPr>
            <p:ph type="body" sz="quarter" idx="18" hasCustomPrompt="1"/>
          </p:nvPr>
        </p:nvSpPr>
        <p:spPr>
          <a:xfrm>
            <a:off x="1603375" y="3998913"/>
            <a:ext cx="6059488" cy="228600"/>
          </a:xfrm>
          <a:prstGeom prst="rect">
            <a:avLst/>
          </a:prstGeom>
        </p:spPr>
        <p:txBody>
          <a:bodyPr wrap="none" anchor="ctr" anchorCtr="1">
            <a:noAutofit/>
          </a:bodyPr>
          <a:lstStyle>
            <a:lvl1pPr algn="ctr">
              <a:buNone/>
              <a:defRPr sz="1800" cap="none" spc="0" baseline="0">
                <a:solidFill>
                  <a:schemeClr val="tx1">
                    <a:lumMod val="65000"/>
                    <a:lumOff val="35000"/>
                  </a:schemeClr>
                </a:solidFill>
              </a:defRPr>
            </a:lvl1pPr>
            <a:lvl2pPr>
              <a:buNone/>
              <a:defRPr/>
            </a:lvl2pPr>
            <a:lvl3pPr>
              <a:buNone/>
              <a:defRPr/>
            </a:lvl3pPr>
            <a:lvl4pPr>
              <a:buNone/>
              <a:defRPr/>
            </a:lvl4pPr>
            <a:lvl5pPr>
              <a:buNone/>
              <a:defRPr/>
            </a:lvl5pPr>
          </a:lstStyle>
          <a:p>
            <a:pPr lvl="0"/>
            <a:r>
              <a:rPr lang="en-US" dirty="0"/>
              <a:t>Stanford - Site Visit 10/21-22/2019</a:t>
            </a:r>
          </a:p>
        </p:txBody>
      </p:sp>
      <p:sp>
        <p:nvSpPr>
          <p:cNvPr id="13" name="Subtitle 2"/>
          <p:cNvSpPr>
            <a:spLocks noGrp="1"/>
          </p:cNvSpPr>
          <p:nvPr>
            <p:ph type="subTitle" idx="1"/>
          </p:nvPr>
        </p:nvSpPr>
        <p:spPr>
          <a:xfrm>
            <a:off x="457200" y="2996469"/>
            <a:ext cx="8229600" cy="513218"/>
          </a:xfrm>
          <a:prstGeom prst="rect">
            <a:avLst/>
          </a:prstGeom>
        </p:spPr>
        <p:txBody>
          <a:bodyPr>
            <a:noAutofit/>
          </a:bodyPr>
          <a:lstStyle>
            <a:lvl1pPr marL="0" indent="0" algn="ctr">
              <a:buNone/>
              <a:defRPr sz="2400" cap="small" spc="300">
                <a:solidFill>
                  <a:srgbClr val="A4001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Subtitle 2">
            <a:extLst>
              <a:ext uri="{FF2B5EF4-FFF2-40B4-BE49-F238E27FC236}">
                <a16:creationId xmlns:a16="http://schemas.microsoft.com/office/drawing/2014/main" id="{61945EC1-6429-3845-A34D-3B59597E2FA0}"/>
              </a:ext>
            </a:extLst>
          </p:cNvPr>
          <p:cNvSpPr txBox="1">
            <a:spLocks/>
          </p:cNvSpPr>
          <p:nvPr userDrawn="1"/>
        </p:nvSpPr>
        <p:spPr>
          <a:xfrm>
            <a:off x="176691" y="5305380"/>
            <a:ext cx="2827766" cy="513218"/>
          </a:xfrm>
          <a:prstGeom prst="rect">
            <a:avLst/>
          </a:prstGeom>
        </p:spPr>
        <p:txBody>
          <a:bodyPr vert="horz" lIns="0" tIns="45720" rIns="0" bIns="45720" rtlCol="0">
            <a:noAutofit/>
          </a:bodyPr>
          <a:lstStyle>
            <a:lvl1pPr marL="0" indent="0" algn="ctr" defTabSz="457200" rtl="0" eaLnBrk="1" latinLnBrk="0" hangingPunct="1">
              <a:spcBef>
                <a:spcPct val="20000"/>
              </a:spcBef>
              <a:buFont typeface="Arial"/>
              <a:buNone/>
              <a:defRPr sz="2400" kern="1200" cap="small" spc="300" baseline="0">
                <a:solidFill>
                  <a:srgbClr val="A4001D"/>
                </a:solidFill>
                <a:latin typeface="+mn-lt"/>
                <a:ea typeface="+mn-ea"/>
                <a:cs typeface="+mn-cs"/>
              </a:defRPr>
            </a:lvl1pPr>
            <a:lvl2pPr marL="457200" indent="0" algn="ctr" defTabSz="457200" rtl="0" eaLnBrk="1" latinLnBrk="0" hangingPunct="1">
              <a:spcBef>
                <a:spcPct val="20000"/>
              </a:spcBef>
              <a:buClr>
                <a:schemeClr val="bg2"/>
              </a:buClr>
              <a:buFont typeface="Wingdings" pitchFamily="2" charset="2"/>
              <a:buNone/>
              <a:defRPr sz="1800" kern="1200">
                <a:solidFill>
                  <a:schemeClr val="tx1">
                    <a:tint val="75000"/>
                  </a:schemeClr>
                </a:solidFill>
                <a:latin typeface="+mn-lt"/>
                <a:ea typeface="+mn-ea"/>
                <a:cs typeface="+mn-cs"/>
              </a:defRPr>
            </a:lvl2pPr>
            <a:lvl3pPr marL="914400" indent="0" algn="ctr" defTabSz="457200" rtl="0" eaLnBrk="1" latinLnBrk="0" hangingPunct="1">
              <a:spcBef>
                <a:spcPct val="20000"/>
              </a:spcBef>
              <a:buClr>
                <a:schemeClr val="bg2"/>
              </a:buClr>
              <a:buSzPct val="102000"/>
              <a:buFont typeface="Source Sans Pro" pitchFamily="34" charset="0"/>
              <a:buNone/>
              <a:defRPr sz="1800" kern="1200">
                <a:solidFill>
                  <a:schemeClr val="tx1">
                    <a:tint val="75000"/>
                  </a:schemeClr>
                </a:solidFill>
                <a:latin typeface="+mn-lt"/>
                <a:ea typeface="+mn-ea"/>
                <a:cs typeface="+mn-cs"/>
              </a:defRPr>
            </a:lvl3pPr>
            <a:lvl4pPr marL="1371600" indent="0" algn="ctr" defTabSz="457200" rtl="0" eaLnBrk="1" latinLnBrk="0" hangingPunct="1">
              <a:spcBef>
                <a:spcPct val="20000"/>
              </a:spcBef>
              <a:buClr>
                <a:schemeClr val="bg2"/>
              </a:buClr>
              <a:buFont typeface="Arial" pitchFamily="34" charset="0"/>
              <a:buNone/>
              <a:defRPr sz="1800" kern="1200">
                <a:solidFill>
                  <a:schemeClr val="tx1">
                    <a:tint val="75000"/>
                  </a:schemeClr>
                </a:solidFill>
                <a:latin typeface="+mn-lt"/>
                <a:ea typeface="+mn-ea"/>
                <a:cs typeface="+mn-cs"/>
              </a:defRPr>
            </a:lvl4pPr>
            <a:lvl5pPr marL="1828800" indent="0" algn="ctr" defTabSz="457200" rtl="0" eaLnBrk="1" latinLnBrk="0" hangingPunct="1">
              <a:spcBef>
                <a:spcPct val="20000"/>
              </a:spcBef>
              <a:buClr>
                <a:schemeClr val="bg2"/>
              </a:buClr>
              <a:buFont typeface="Source Sans Pro" pitchFamily="34" charset="0"/>
              <a:buNone/>
              <a:defRPr sz="18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1600" dirty="0">
              <a:solidFill>
                <a:schemeClr val="bg1"/>
              </a:solidFill>
            </a:endParaRPr>
          </a:p>
        </p:txBody>
      </p:sp>
      <p:sp>
        <p:nvSpPr>
          <p:cNvPr id="4" name="灯片编号占位符 3">
            <a:extLst>
              <a:ext uri="{FF2B5EF4-FFF2-40B4-BE49-F238E27FC236}">
                <a16:creationId xmlns:a16="http://schemas.microsoft.com/office/drawing/2014/main" id="{2990BBFE-AADF-DD1D-0D93-BE008E341F1C}"/>
              </a:ext>
            </a:extLst>
          </p:cNvPr>
          <p:cNvSpPr>
            <a:spLocks noGrp="1"/>
          </p:cNvSpPr>
          <p:nvPr>
            <p:ph type="sldNum" sz="quarter" idx="19"/>
          </p:nvPr>
        </p:nvSpPr>
        <p:spPr/>
        <p:txBody>
          <a:bodyPr/>
          <a:lstStyle/>
          <a:p>
            <a:fld id="{E62723E9-58A5-4D18-81BD-E1D0CC324A1D}" type="slidenum">
              <a:rPr lang="en-US" smtClean="0"/>
              <a:pPr/>
              <a:t>‹#›</a:t>
            </a:fld>
            <a:endParaRPr lang="en-US" dirty="0"/>
          </a:p>
        </p:txBody>
      </p:sp>
      <p:pic>
        <p:nvPicPr>
          <p:cNvPr id="15" name="图片 14">
            <a:extLst>
              <a:ext uri="{FF2B5EF4-FFF2-40B4-BE49-F238E27FC236}">
                <a16:creationId xmlns:a16="http://schemas.microsoft.com/office/drawing/2014/main" id="{8EC08810-D80C-6970-D837-2C980691A440}"/>
              </a:ext>
            </a:extLst>
          </p:cNvPr>
          <p:cNvPicPr>
            <a:picLocks noChangeAspect="1"/>
          </p:cNvPicPr>
          <p:nvPr userDrawn="1"/>
        </p:nvPicPr>
        <p:blipFill>
          <a:blip r:embed="rId3"/>
          <a:stretch>
            <a:fillRect/>
          </a:stretch>
        </p:blipFill>
        <p:spPr>
          <a:xfrm>
            <a:off x="6875462" y="5329792"/>
            <a:ext cx="2159000" cy="304800"/>
          </a:xfrm>
          <a:prstGeom prst="rect">
            <a:avLst/>
          </a:prstGeom>
        </p:spPr>
      </p:pic>
      <p:sp>
        <p:nvSpPr>
          <p:cNvPr id="16" name="文本框 15">
            <a:extLst>
              <a:ext uri="{FF2B5EF4-FFF2-40B4-BE49-F238E27FC236}">
                <a16:creationId xmlns:a16="http://schemas.microsoft.com/office/drawing/2014/main" id="{73CD35DF-D2F9-F284-8E05-FDF91E2D643E}"/>
              </a:ext>
            </a:extLst>
          </p:cNvPr>
          <p:cNvSpPr txBox="1"/>
          <p:nvPr userDrawn="1"/>
        </p:nvSpPr>
        <p:spPr>
          <a:xfrm>
            <a:off x="7397649" y="5278967"/>
            <a:ext cx="1569660" cy="369332"/>
          </a:xfrm>
          <a:prstGeom prst="rect">
            <a:avLst/>
          </a:prstGeom>
          <a:noFill/>
        </p:spPr>
        <p:txBody>
          <a:bodyPr wrap="none" rtlCol="0">
            <a:spAutoFit/>
          </a:bodyPr>
          <a:lstStyle/>
          <a:p>
            <a:r>
              <a:rPr kumimoji="1" lang="zh-CN" altLang="en-US" dirty="0">
                <a:solidFill>
                  <a:schemeClr val="bg1"/>
                </a:solidFill>
                <a:latin typeface="SimHei" panose="02010609060101010101" pitchFamily="49" charset="-122"/>
                <a:ea typeface="SimHei" panose="02010609060101010101" pitchFamily="49" charset="-122"/>
              </a:rPr>
              <a:t>北京邮电大学</a:t>
            </a: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66761A66-3359-6745-8A5C-67524F285BCB}"/>
              </a:ext>
            </a:extLst>
          </p:cNvPr>
          <p:cNvSpPr txBox="1">
            <a:spLocks/>
          </p:cNvSpPr>
          <p:nvPr userDrawn="1"/>
        </p:nvSpPr>
        <p:spPr>
          <a:xfrm>
            <a:off x="-133723" y="3919925"/>
            <a:ext cx="2827766" cy="513218"/>
          </a:xfrm>
          <a:prstGeom prst="rect">
            <a:avLst/>
          </a:prstGeom>
        </p:spPr>
        <p:txBody>
          <a:bodyPr vert="horz" lIns="0" tIns="45720" rIns="0" bIns="45720" rtlCol="0">
            <a:noAutofit/>
          </a:bodyPr>
          <a:lstStyle>
            <a:lvl1pPr marL="0" indent="0" algn="ctr" defTabSz="457200" rtl="0" eaLnBrk="1" latinLnBrk="0" hangingPunct="1">
              <a:spcBef>
                <a:spcPct val="20000"/>
              </a:spcBef>
              <a:buFont typeface="Arial"/>
              <a:buNone/>
              <a:defRPr sz="2400" kern="1200" cap="small" spc="300" baseline="0">
                <a:solidFill>
                  <a:srgbClr val="A4001D"/>
                </a:solidFill>
                <a:latin typeface="+mn-lt"/>
                <a:ea typeface="+mn-ea"/>
                <a:cs typeface="+mn-cs"/>
              </a:defRPr>
            </a:lvl1pPr>
            <a:lvl2pPr marL="457200" indent="0" algn="ctr" defTabSz="457200" rtl="0" eaLnBrk="1" latinLnBrk="0" hangingPunct="1">
              <a:spcBef>
                <a:spcPct val="20000"/>
              </a:spcBef>
              <a:buClr>
                <a:schemeClr val="bg2"/>
              </a:buClr>
              <a:buFont typeface="Wingdings" pitchFamily="2" charset="2"/>
              <a:buNone/>
              <a:defRPr sz="1800" kern="1200">
                <a:solidFill>
                  <a:schemeClr val="tx1">
                    <a:tint val="75000"/>
                  </a:schemeClr>
                </a:solidFill>
                <a:latin typeface="+mn-lt"/>
                <a:ea typeface="+mn-ea"/>
                <a:cs typeface="+mn-cs"/>
              </a:defRPr>
            </a:lvl2pPr>
            <a:lvl3pPr marL="914400" indent="0" algn="ctr" defTabSz="457200" rtl="0" eaLnBrk="1" latinLnBrk="0" hangingPunct="1">
              <a:spcBef>
                <a:spcPct val="20000"/>
              </a:spcBef>
              <a:buClr>
                <a:schemeClr val="bg2"/>
              </a:buClr>
              <a:buSzPct val="102000"/>
              <a:buFont typeface="Source Sans Pro" pitchFamily="34" charset="0"/>
              <a:buNone/>
              <a:defRPr sz="1800" kern="1200">
                <a:solidFill>
                  <a:schemeClr val="tx1">
                    <a:tint val="75000"/>
                  </a:schemeClr>
                </a:solidFill>
                <a:latin typeface="+mn-lt"/>
                <a:ea typeface="+mn-ea"/>
                <a:cs typeface="+mn-cs"/>
              </a:defRPr>
            </a:lvl3pPr>
            <a:lvl4pPr marL="1371600" indent="0" algn="ctr" defTabSz="457200" rtl="0" eaLnBrk="1" latinLnBrk="0" hangingPunct="1">
              <a:spcBef>
                <a:spcPct val="20000"/>
              </a:spcBef>
              <a:buClr>
                <a:schemeClr val="bg2"/>
              </a:buClr>
              <a:buFont typeface="Arial" pitchFamily="34" charset="0"/>
              <a:buNone/>
              <a:defRPr sz="1800" kern="1200">
                <a:solidFill>
                  <a:schemeClr val="tx1">
                    <a:tint val="75000"/>
                  </a:schemeClr>
                </a:solidFill>
                <a:latin typeface="+mn-lt"/>
                <a:ea typeface="+mn-ea"/>
                <a:cs typeface="+mn-cs"/>
              </a:defRPr>
            </a:lvl4pPr>
            <a:lvl5pPr marL="1828800" indent="0" algn="ctr" defTabSz="457200" rtl="0" eaLnBrk="1" latinLnBrk="0" hangingPunct="1">
              <a:spcBef>
                <a:spcPct val="20000"/>
              </a:spcBef>
              <a:buClr>
                <a:schemeClr val="bg2"/>
              </a:buClr>
              <a:buFont typeface="Source Sans Pro" pitchFamily="34" charset="0"/>
              <a:buNone/>
              <a:defRPr sz="18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dirty="0">
                <a:solidFill>
                  <a:schemeClr val="bg1"/>
                </a:solidFill>
              </a:rPr>
              <a:t>INSIEME - PSAAP III</a:t>
            </a:r>
          </a:p>
        </p:txBody>
      </p:sp>
      <p:sp>
        <p:nvSpPr>
          <p:cNvPr id="9" name="Text Placeholder 3">
            <a:extLst>
              <a:ext uri="{FF2B5EF4-FFF2-40B4-BE49-F238E27FC236}">
                <a16:creationId xmlns:a16="http://schemas.microsoft.com/office/drawing/2014/main" id="{436C217F-B248-F345-B65D-629D7DE2B322}"/>
              </a:ext>
            </a:extLst>
          </p:cNvPr>
          <p:cNvSpPr>
            <a:spLocks noGrp="1"/>
          </p:cNvSpPr>
          <p:nvPr>
            <p:ph idx="1"/>
          </p:nvPr>
        </p:nvSpPr>
        <p:spPr>
          <a:xfrm>
            <a:off x="948776" y="1003777"/>
            <a:ext cx="7707862" cy="4182586"/>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标题 1">
            <a:extLst>
              <a:ext uri="{FF2B5EF4-FFF2-40B4-BE49-F238E27FC236}">
                <a16:creationId xmlns:a16="http://schemas.microsoft.com/office/drawing/2014/main" id="{FD25EADE-0665-A624-D400-E968EB1DBA83}"/>
              </a:ext>
            </a:extLst>
          </p:cNvPr>
          <p:cNvSpPr>
            <a:spLocks noGrp="1"/>
          </p:cNvSpPr>
          <p:nvPr>
            <p:ph type="title"/>
          </p:nvPr>
        </p:nvSpPr>
        <p:spPr/>
        <p:txBody>
          <a:bodyPr/>
          <a:lstStyle/>
          <a:p>
            <a:r>
              <a:rPr kumimoji="1" lang="zh-CN" altLang="en-US"/>
              <a:t>单击此处编辑母版标题样式</a:t>
            </a:r>
          </a:p>
        </p:txBody>
      </p:sp>
      <p:pic>
        <p:nvPicPr>
          <p:cNvPr id="5" name="图片 4">
            <a:extLst>
              <a:ext uri="{FF2B5EF4-FFF2-40B4-BE49-F238E27FC236}">
                <a16:creationId xmlns:a16="http://schemas.microsoft.com/office/drawing/2014/main" id="{9B4CF960-5E6A-17E2-7FFF-B09574EE26D8}"/>
              </a:ext>
            </a:extLst>
          </p:cNvPr>
          <p:cNvPicPr>
            <a:picLocks noChangeAspect="1"/>
          </p:cNvPicPr>
          <p:nvPr userDrawn="1"/>
        </p:nvPicPr>
        <p:blipFill>
          <a:blip r:embed="rId3"/>
          <a:stretch>
            <a:fillRect/>
          </a:stretch>
        </p:blipFill>
        <p:spPr>
          <a:xfrm>
            <a:off x="6828824" y="5315511"/>
            <a:ext cx="2159000" cy="304800"/>
          </a:xfrm>
          <a:prstGeom prst="rect">
            <a:avLst/>
          </a:prstGeom>
        </p:spPr>
      </p:pic>
      <p:sp>
        <p:nvSpPr>
          <p:cNvPr id="7" name="文本框 6">
            <a:extLst>
              <a:ext uri="{FF2B5EF4-FFF2-40B4-BE49-F238E27FC236}">
                <a16:creationId xmlns:a16="http://schemas.microsoft.com/office/drawing/2014/main" id="{5B41553C-9B17-AE21-478C-A5AA0FACDAA0}"/>
              </a:ext>
            </a:extLst>
          </p:cNvPr>
          <p:cNvSpPr txBox="1"/>
          <p:nvPr userDrawn="1"/>
        </p:nvSpPr>
        <p:spPr>
          <a:xfrm>
            <a:off x="7397649" y="5278967"/>
            <a:ext cx="1569660" cy="369332"/>
          </a:xfrm>
          <a:prstGeom prst="rect">
            <a:avLst/>
          </a:prstGeom>
          <a:noFill/>
        </p:spPr>
        <p:txBody>
          <a:bodyPr wrap="none" rtlCol="0">
            <a:spAutoFit/>
          </a:bodyPr>
          <a:lstStyle/>
          <a:p>
            <a:r>
              <a:rPr kumimoji="1" lang="zh-CN" altLang="en-US" dirty="0">
                <a:solidFill>
                  <a:schemeClr val="bg1"/>
                </a:solidFill>
                <a:latin typeface="SimHei" panose="02010609060101010101" pitchFamily="49" charset="-122"/>
                <a:ea typeface="SimHei" panose="02010609060101010101" pitchFamily="49" charset="-122"/>
              </a:rPr>
              <a:t>北京邮电大学</a:t>
            </a:r>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19348" y="399489"/>
            <a:ext cx="7337289" cy="542249"/>
          </a:xfrm>
          <a:prstGeom prst="rect">
            <a:avLst/>
          </a:prstGeom>
        </p:spPr>
        <p:txBody>
          <a:bodyPr anchor="b" anchorCtr="0"/>
          <a:lstStyle>
            <a:lvl1pPr algn="l">
              <a:defRPr sz="2400">
                <a:solidFill>
                  <a:schemeClr val="bg2"/>
                </a:solidFill>
              </a:defRPr>
            </a:lvl1pPr>
          </a:lstStyle>
          <a:p>
            <a:r>
              <a:rPr lang="en-US" dirty="0"/>
              <a:t>Click to edit Master title style</a:t>
            </a:r>
          </a:p>
        </p:txBody>
      </p:sp>
      <p:sp>
        <p:nvSpPr>
          <p:cNvPr id="7" name="Content Placeholder 6"/>
          <p:cNvSpPr>
            <a:spLocks noGrp="1"/>
          </p:cNvSpPr>
          <p:nvPr>
            <p:ph sz="quarter" idx="10"/>
          </p:nvPr>
        </p:nvSpPr>
        <p:spPr>
          <a:xfrm>
            <a:off x="955675" y="1009650"/>
            <a:ext cx="7700963" cy="417671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74A7011A-96DE-7945-BFF6-041513C6342E}"/>
              </a:ext>
            </a:extLst>
          </p:cNvPr>
          <p:cNvSpPr>
            <a:spLocks noGrp="1"/>
          </p:cNvSpPr>
          <p:nvPr>
            <p:ph type="sldNum" sz="quarter" idx="11"/>
          </p:nvPr>
        </p:nvSpPr>
        <p:spPr/>
        <p:txBody>
          <a:bodyPr/>
          <a:lstStyle/>
          <a:p>
            <a:fld id="{E62723E9-58A5-4D18-81BD-E1D0CC324A1D}" type="slidenum">
              <a:rPr lang="en-US" smtClean="0"/>
              <a:pPr/>
              <a:t>‹#›</a:t>
            </a:fld>
            <a:endParaRPr lang="en-US"/>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Slide Number Placeholder 22"/>
          <p:cNvSpPr txBox="1">
            <a:spLocks/>
          </p:cNvSpPr>
          <p:nvPr userDrawn="1"/>
        </p:nvSpPr>
        <p:spPr>
          <a:xfrm>
            <a:off x="60886" y="8699"/>
            <a:ext cx="457200" cy="508000"/>
          </a:xfrm>
          <a:prstGeom prst="rect">
            <a:avLst/>
          </a:prstGeom>
        </p:spPr>
        <p:txBody>
          <a:bodyPr vert="horz" wrap="none" lIns="45720" tIns="0" rIns="45720" bIns="0" anchor="ctr" anchorCtr="1">
            <a:noAutofit/>
          </a:bodyPr>
          <a:lstStyle>
            <a:lvl1pPr algn="ctr" eaLnBrk="1" latinLnBrk="0" hangingPunct="1">
              <a:defRPr kumimoji="0" sz="1200">
                <a:solidFill>
                  <a:schemeClr val="tx1">
                    <a:lumMod val="50000"/>
                    <a:lumOff val="50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D8CF4F48-20BD-984A-8A89-2152FD4EC07B}" type="slidenum">
              <a:rPr kumimoji="0" lang="en-US" sz="1000" b="0" i="0" u="none" strike="noStrike" kern="1200" cap="none" spc="0" normalizeH="0" baseline="0" noProof="0" smtClean="0">
                <a:ln>
                  <a:noFill/>
                </a:ln>
                <a:solidFill>
                  <a:schemeClr val="tx1">
                    <a:lumMod val="50000"/>
                    <a:lumOff val="50000"/>
                  </a:schemeClr>
                </a:solidFill>
                <a:effectLst/>
                <a:uLnTx/>
                <a:uFillTx/>
                <a:latin typeface="+mn-l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
        <p:nvSpPr>
          <p:cNvPr id="7" name="Title 1"/>
          <p:cNvSpPr>
            <a:spLocks noGrp="1"/>
          </p:cNvSpPr>
          <p:nvPr>
            <p:ph type="title"/>
          </p:nvPr>
        </p:nvSpPr>
        <p:spPr>
          <a:xfrm>
            <a:off x="1293222" y="399489"/>
            <a:ext cx="7363415" cy="542249"/>
          </a:xfrm>
          <a:prstGeom prst="rect">
            <a:avLst/>
          </a:prstGeom>
        </p:spPr>
        <p:txBody>
          <a:bodyPr anchor="b" anchorCtr="0"/>
          <a:lstStyle>
            <a:lvl1pPr algn="l">
              <a:defRPr sz="2400">
                <a:solidFill>
                  <a:schemeClr val="bg2"/>
                </a:solidFill>
              </a:defRPr>
            </a:lvl1pPr>
          </a:lstStyle>
          <a:p>
            <a:r>
              <a:rPr lang="en-US"/>
              <a:t>Click to edit Master title style</a:t>
            </a:r>
            <a:endParaRPr lang="en-US" dirty="0"/>
          </a:p>
        </p:txBody>
      </p:sp>
      <p:sp>
        <p:nvSpPr>
          <p:cNvPr id="14" name="Content Placeholder 13"/>
          <p:cNvSpPr>
            <a:spLocks noGrp="1"/>
          </p:cNvSpPr>
          <p:nvPr>
            <p:ph sz="quarter" idx="10"/>
          </p:nvPr>
        </p:nvSpPr>
        <p:spPr>
          <a:xfrm>
            <a:off x="949325" y="1009650"/>
            <a:ext cx="3787775" cy="4176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p:cNvSpPr>
            <a:spLocks noGrp="1"/>
          </p:cNvSpPr>
          <p:nvPr>
            <p:ph sz="quarter" idx="11"/>
          </p:nvPr>
        </p:nvSpPr>
        <p:spPr>
          <a:xfrm>
            <a:off x="4876800" y="1009650"/>
            <a:ext cx="3779838" cy="4176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Horizontal">
    <p:spTree>
      <p:nvGrpSpPr>
        <p:cNvPr id="1" name=""/>
        <p:cNvGrpSpPr/>
        <p:nvPr/>
      </p:nvGrpSpPr>
      <p:grpSpPr>
        <a:xfrm>
          <a:off x="0" y="0"/>
          <a:ext cx="0" cy="0"/>
          <a:chOff x="0" y="0"/>
          <a:chExt cx="0" cy="0"/>
        </a:xfrm>
      </p:grpSpPr>
      <p:sp>
        <p:nvSpPr>
          <p:cNvPr id="7" name="Title 1"/>
          <p:cNvSpPr>
            <a:spLocks noGrp="1"/>
          </p:cNvSpPr>
          <p:nvPr>
            <p:ph type="title"/>
          </p:nvPr>
        </p:nvSpPr>
        <p:spPr>
          <a:xfrm>
            <a:off x="1345474" y="399489"/>
            <a:ext cx="7311164" cy="542249"/>
          </a:xfrm>
          <a:prstGeom prst="rect">
            <a:avLst/>
          </a:prstGeom>
        </p:spPr>
        <p:txBody>
          <a:bodyPr anchor="b" anchorCtr="0"/>
          <a:lstStyle>
            <a:lvl1pPr algn="l">
              <a:defRPr sz="2400">
                <a:solidFill>
                  <a:schemeClr val="bg2"/>
                </a:solidFill>
              </a:defRPr>
            </a:lvl1pPr>
          </a:lstStyle>
          <a:p>
            <a:r>
              <a:rPr lang="en-US"/>
              <a:t>Click to edit Master title style</a:t>
            </a:r>
            <a:endParaRPr lang="en-US" dirty="0"/>
          </a:p>
        </p:txBody>
      </p:sp>
      <p:sp>
        <p:nvSpPr>
          <p:cNvPr id="12" name="Content Placeholder 11"/>
          <p:cNvSpPr>
            <a:spLocks noGrp="1"/>
          </p:cNvSpPr>
          <p:nvPr>
            <p:ph sz="quarter" idx="10"/>
          </p:nvPr>
        </p:nvSpPr>
        <p:spPr>
          <a:xfrm>
            <a:off x="948777" y="1009650"/>
            <a:ext cx="7707862" cy="201845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11"/>
          </p:nvPr>
        </p:nvSpPr>
        <p:spPr>
          <a:xfrm>
            <a:off x="949325" y="3157014"/>
            <a:ext cx="7707313" cy="2018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7" name="Title 1"/>
          <p:cNvSpPr>
            <a:spLocks noGrp="1"/>
          </p:cNvSpPr>
          <p:nvPr>
            <p:ph type="title"/>
          </p:nvPr>
        </p:nvSpPr>
        <p:spPr>
          <a:xfrm>
            <a:off x="1267096" y="399489"/>
            <a:ext cx="7389541" cy="542249"/>
          </a:xfrm>
          <a:prstGeom prst="rect">
            <a:avLst/>
          </a:prstGeom>
        </p:spPr>
        <p:txBody>
          <a:bodyPr anchor="b" anchorCtr="0"/>
          <a:lstStyle>
            <a:lvl1pPr algn="l">
              <a:defRPr sz="2400">
                <a:solidFill>
                  <a:schemeClr val="bg2"/>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949325" y="1009650"/>
            <a:ext cx="3787775" cy="4176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11"/>
          </p:nvPr>
        </p:nvSpPr>
        <p:spPr>
          <a:xfrm>
            <a:off x="4876800" y="1009651"/>
            <a:ext cx="3779838" cy="202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2"/>
          </p:nvPr>
        </p:nvSpPr>
        <p:spPr>
          <a:xfrm>
            <a:off x="4876800" y="3152775"/>
            <a:ext cx="3779838" cy="2033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7" name="Title 1"/>
          <p:cNvSpPr>
            <a:spLocks noGrp="1"/>
          </p:cNvSpPr>
          <p:nvPr>
            <p:ph type="title"/>
          </p:nvPr>
        </p:nvSpPr>
        <p:spPr>
          <a:xfrm>
            <a:off x="1254034" y="399489"/>
            <a:ext cx="7402604" cy="542249"/>
          </a:xfrm>
          <a:prstGeom prst="rect">
            <a:avLst/>
          </a:prstGeom>
        </p:spPr>
        <p:txBody>
          <a:bodyPr anchor="b" anchorCtr="0"/>
          <a:lstStyle>
            <a:lvl1pPr algn="l">
              <a:defRPr sz="2400">
                <a:solidFill>
                  <a:schemeClr val="bg2"/>
                </a:solidFill>
              </a:defRPr>
            </a:lvl1pPr>
          </a:lstStyle>
          <a:p>
            <a:r>
              <a:rPr lang="en-US"/>
              <a:t>Click to edit Master title style</a:t>
            </a:r>
            <a:endParaRPr lang="en-US" dirty="0"/>
          </a:p>
        </p:txBody>
      </p:sp>
      <p:sp>
        <p:nvSpPr>
          <p:cNvPr id="4" name="Content Placeholder 3"/>
          <p:cNvSpPr>
            <a:spLocks noGrp="1"/>
          </p:cNvSpPr>
          <p:nvPr>
            <p:ph sz="quarter" idx="10"/>
          </p:nvPr>
        </p:nvSpPr>
        <p:spPr>
          <a:xfrm>
            <a:off x="949325" y="1009651"/>
            <a:ext cx="3787775" cy="202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1"/>
          </p:nvPr>
        </p:nvSpPr>
        <p:spPr>
          <a:xfrm>
            <a:off x="955675" y="3156236"/>
            <a:ext cx="3781425" cy="20301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12"/>
          </p:nvPr>
        </p:nvSpPr>
        <p:spPr>
          <a:xfrm>
            <a:off x="4876800" y="1009651"/>
            <a:ext cx="3779838" cy="202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4"/>
          <p:cNvSpPr>
            <a:spLocks noGrp="1"/>
          </p:cNvSpPr>
          <p:nvPr>
            <p:ph sz="quarter" idx="13"/>
          </p:nvPr>
        </p:nvSpPr>
        <p:spPr>
          <a:xfrm>
            <a:off x="4876800" y="3156236"/>
            <a:ext cx="3779838" cy="20301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1280160" y="399489"/>
            <a:ext cx="7376478" cy="542249"/>
          </a:xfrm>
          <a:prstGeom prst="rect">
            <a:avLst/>
          </a:prstGeom>
        </p:spPr>
        <p:txBody>
          <a:bodyPr vert="horz" lIns="0" tIns="45720" rIns="91440" bIns="45720" rtlCol="0" anchor="b">
            <a:normAutofit/>
          </a:bodyPr>
          <a:lstStyle/>
          <a:p>
            <a:r>
              <a:rPr lang="en-US" dirty="0"/>
              <a:t>Click to edit Master title style</a:t>
            </a:r>
          </a:p>
        </p:txBody>
      </p:sp>
      <p:sp>
        <p:nvSpPr>
          <p:cNvPr id="4" name="Text Placeholder 3"/>
          <p:cNvSpPr>
            <a:spLocks noGrp="1"/>
          </p:cNvSpPr>
          <p:nvPr>
            <p:ph type="body" idx="1"/>
          </p:nvPr>
        </p:nvSpPr>
        <p:spPr>
          <a:xfrm>
            <a:off x="948776" y="1003777"/>
            <a:ext cx="7707862" cy="4182586"/>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4"/>
          <p:cNvSpPr>
            <a:spLocks noGrp="1"/>
          </p:cNvSpPr>
          <p:nvPr>
            <p:ph type="sldNum" sz="quarter" idx="4"/>
          </p:nvPr>
        </p:nvSpPr>
        <p:spPr>
          <a:xfrm>
            <a:off x="109538" y="5345613"/>
            <a:ext cx="846137" cy="303212"/>
          </a:xfrm>
          <a:prstGeom prst="rect">
            <a:avLst/>
          </a:prstGeom>
        </p:spPr>
        <p:txBody>
          <a:bodyPr vert="horz" lIns="91440" tIns="45720" rIns="91440" bIns="45720" rtlCol="0" anchor="ctr"/>
          <a:lstStyle>
            <a:lvl1pPr algn="l">
              <a:defRPr sz="1000">
                <a:solidFill>
                  <a:schemeClr val="tx1">
                    <a:tint val="75000"/>
                  </a:schemeClr>
                </a:solidFill>
              </a:defRPr>
            </a:lvl1pPr>
          </a:lstStyle>
          <a:p>
            <a:fld id="{E62723E9-58A5-4D18-81BD-E1D0CC324A1D}" type="slidenum">
              <a:rPr lang="en-US" smtClean="0"/>
              <a:pPr/>
              <a:t>‹#›</a:t>
            </a:fld>
            <a:endParaRPr lang="en-US"/>
          </a:p>
        </p:txBody>
      </p:sp>
      <p:sp>
        <p:nvSpPr>
          <p:cNvPr id="8" name="Subtitle 2">
            <a:extLst>
              <a:ext uri="{FF2B5EF4-FFF2-40B4-BE49-F238E27FC236}">
                <a16:creationId xmlns:a16="http://schemas.microsoft.com/office/drawing/2014/main" id="{5B3CB128-5C9B-2A41-B52F-367B331367A0}"/>
              </a:ext>
            </a:extLst>
          </p:cNvPr>
          <p:cNvSpPr txBox="1">
            <a:spLocks/>
          </p:cNvSpPr>
          <p:nvPr userDrawn="1"/>
        </p:nvSpPr>
        <p:spPr>
          <a:xfrm>
            <a:off x="292417" y="5345613"/>
            <a:ext cx="3234553" cy="513218"/>
          </a:xfrm>
          <a:prstGeom prst="rect">
            <a:avLst/>
          </a:prstGeom>
        </p:spPr>
        <p:txBody>
          <a:bodyPr vert="horz" lIns="0" tIns="45720" rIns="0" bIns="45720" rtlCol="0">
            <a:noAutofit/>
          </a:bodyPr>
          <a:lstStyle>
            <a:lvl1pPr marL="0" indent="0" algn="ctr" defTabSz="457200" rtl="0" eaLnBrk="1" latinLnBrk="0" hangingPunct="1">
              <a:spcBef>
                <a:spcPct val="20000"/>
              </a:spcBef>
              <a:buFont typeface="Arial"/>
              <a:buNone/>
              <a:defRPr sz="2400" kern="1200" cap="small" spc="300" baseline="0">
                <a:solidFill>
                  <a:srgbClr val="A4001D"/>
                </a:solidFill>
                <a:latin typeface="+mn-lt"/>
                <a:ea typeface="+mn-ea"/>
                <a:cs typeface="+mn-cs"/>
              </a:defRPr>
            </a:lvl1pPr>
            <a:lvl2pPr marL="457200" indent="0" algn="ctr" defTabSz="457200" rtl="0" eaLnBrk="1" latinLnBrk="0" hangingPunct="1">
              <a:spcBef>
                <a:spcPct val="20000"/>
              </a:spcBef>
              <a:buClr>
                <a:schemeClr val="bg2"/>
              </a:buClr>
              <a:buFont typeface="Wingdings" pitchFamily="2" charset="2"/>
              <a:buNone/>
              <a:defRPr sz="1800" kern="1200">
                <a:solidFill>
                  <a:schemeClr val="tx1">
                    <a:tint val="75000"/>
                  </a:schemeClr>
                </a:solidFill>
                <a:latin typeface="+mn-lt"/>
                <a:ea typeface="+mn-ea"/>
                <a:cs typeface="+mn-cs"/>
              </a:defRPr>
            </a:lvl2pPr>
            <a:lvl3pPr marL="914400" indent="0" algn="ctr" defTabSz="457200" rtl="0" eaLnBrk="1" latinLnBrk="0" hangingPunct="1">
              <a:spcBef>
                <a:spcPct val="20000"/>
              </a:spcBef>
              <a:buClr>
                <a:schemeClr val="bg2"/>
              </a:buClr>
              <a:buSzPct val="102000"/>
              <a:buFont typeface="Source Sans Pro" pitchFamily="34" charset="0"/>
              <a:buNone/>
              <a:defRPr sz="1800" kern="1200">
                <a:solidFill>
                  <a:schemeClr val="tx1">
                    <a:tint val="75000"/>
                  </a:schemeClr>
                </a:solidFill>
                <a:latin typeface="+mn-lt"/>
                <a:ea typeface="+mn-ea"/>
                <a:cs typeface="+mn-cs"/>
              </a:defRPr>
            </a:lvl3pPr>
            <a:lvl4pPr marL="1371600" indent="0" algn="ctr" defTabSz="457200" rtl="0" eaLnBrk="1" latinLnBrk="0" hangingPunct="1">
              <a:spcBef>
                <a:spcPct val="20000"/>
              </a:spcBef>
              <a:buClr>
                <a:schemeClr val="bg2"/>
              </a:buClr>
              <a:buFont typeface="Arial" pitchFamily="34" charset="0"/>
              <a:buNone/>
              <a:defRPr sz="1800" kern="1200">
                <a:solidFill>
                  <a:schemeClr val="tx1">
                    <a:tint val="75000"/>
                  </a:schemeClr>
                </a:solidFill>
                <a:latin typeface="+mn-lt"/>
                <a:ea typeface="+mn-ea"/>
                <a:cs typeface="+mn-cs"/>
              </a:defRPr>
            </a:lvl4pPr>
            <a:lvl5pPr marL="1828800" indent="0" algn="ctr" defTabSz="457200" rtl="0" eaLnBrk="1" latinLnBrk="0" hangingPunct="1">
              <a:spcBef>
                <a:spcPct val="20000"/>
              </a:spcBef>
              <a:buClr>
                <a:schemeClr val="bg2"/>
              </a:buClr>
              <a:buFont typeface="Source Sans Pro" pitchFamily="34" charset="0"/>
              <a:buNone/>
              <a:defRPr sz="18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1600" dirty="0">
              <a:solidFill>
                <a:schemeClr val="bg2"/>
              </a:solidFill>
            </a:endParaRPr>
          </a:p>
        </p:txBody>
      </p:sp>
    </p:spTree>
  </p:cSld>
  <p:clrMap bg1="lt1" tx1="dk1" bg2="lt2" tx2="dk2" accent1="accent1" accent2="accent2" accent3="accent3" accent4="accent4" accent5="accent5" accent6="accent6" hlink="hlink" folHlink="folHlink"/>
  <p:sldLayoutIdLst>
    <p:sldLayoutId id="2147483683" r:id="rId1"/>
    <p:sldLayoutId id="2147483667" r:id="rId2"/>
    <p:sldLayoutId id="2147483670" r:id="rId3"/>
    <p:sldLayoutId id="2147483669" r:id="rId4"/>
    <p:sldLayoutId id="2147483698" r:id="rId5"/>
    <p:sldLayoutId id="2147483675" r:id="rId6"/>
    <p:sldLayoutId id="2147483692" r:id="rId7"/>
  </p:sldLayoutIdLst>
  <p:transition spd="slow">
    <p:fade/>
  </p:transition>
  <p:hf hdr="0" ftr="0" dt="0"/>
  <p:txStyles>
    <p:titleStyle>
      <a:lvl1pPr algn="l" defTabSz="457200" rtl="0" eaLnBrk="1" latinLnBrk="0" hangingPunct="1">
        <a:lnSpc>
          <a:spcPct val="85000"/>
        </a:lnSpc>
        <a:spcBef>
          <a:spcPct val="0"/>
        </a:spcBef>
        <a:buNone/>
        <a:defRPr sz="2400" kern="1200">
          <a:solidFill>
            <a:schemeClr val="bg2"/>
          </a:solidFill>
          <a:latin typeface="+mj-lt"/>
          <a:ea typeface="+mj-ea"/>
          <a:cs typeface="+mj-cs"/>
        </a:defRPr>
      </a:lvl1pPr>
    </p:titleStyle>
    <p:bodyStyle>
      <a:lvl1pPr marL="0" indent="0" algn="l" defTabSz="457200" rtl="0" eaLnBrk="1" latinLnBrk="0" hangingPunct="1">
        <a:spcBef>
          <a:spcPct val="20000"/>
        </a:spcBef>
        <a:buFont typeface="Arial"/>
        <a:buNone/>
        <a:defRPr sz="1800" kern="1200" cap="small" spc="20" baseline="0">
          <a:solidFill>
            <a:schemeClr val="tx1"/>
          </a:solidFill>
          <a:latin typeface="+mn-lt"/>
          <a:ea typeface="+mn-ea"/>
          <a:cs typeface="+mn-cs"/>
        </a:defRPr>
      </a:lvl1pPr>
      <a:lvl2pPr marL="288925" indent="-288925" algn="l" defTabSz="457200" rtl="0" eaLnBrk="1" latinLnBrk="0" hangingPunct="1">
        <a:spcBef>
          <a:spcPct val="20000"/>
        </a:spcBef>
        <a:buClr>
          <a:schemeClr val="bg2"/>
        </a:buClr>
        <a:buFont typeface="Wingdings" pitchFamily="2" charset="2"/>
        <a:buChar char="§"/>
        <a:defRPr sz="1800" kern="1200">
          <a:solidFill>
            <a:schemeClr val="tx1">
              <a:lumMod val="65000"/>
              <a:lumOff val="35000"/>
            </a:schemeClr>
          </a:solidFill>
          <a:latin typeface="+mn-lt"/>
          <a:ea typeface="+mn-ea"/>
          <a:cs typeface="+mn-cs"/>
        </a:defRPr>
      </a:lvl2pPr>
      <a:lvl3pPr marL="569913" indent="-225425" algn="l" defTabSz="457200" rtl="0" eaLnBrk="1" latinLnBrk="0" hangingPunct="1">
        <a:spcBef>
          <a:spcPct val="20000"/>
        </a:spcBef>
        <a:buClr>
          <a:schemeClr val="bg2"/>
        </a:buClr>
        <a:buSzPct val="102000"/>
        <a:buFont typeface="Source Sans Pro" pitchFamily="34" charset="0"/>
        <a:buChar char="›"/>
        <a:defRPr sz="1800" kern="1200">
          <a:solidFill>
            <a:schemeClr val="tx1">
              <a:lumMod val="65000"/>
              <a:lumOff val="35000"/>
            </a:schemeClr>
          </a:solidFill>
          <a:latin typeface="+mn-lt"/>
          <a:ea typeface="+mn-ea"/>
          <a:cs typeface="+mn-cs"/>
        </a:defRPr>
      </a:lvl3pPr>
      <a:lvl4pPr marL="914400" indent="-227013" algn="l" defTabSz="457200" rtl="0" eaLnBrk="1" latinLnBrk="0" hangingPunct="1">
        <a:spcBef>
          <a:spcPct val="20000"/>
        </a:spcBef>
        <a:buClr>
          <a:schemeClr val="bg2"/>
        </a:buClr>
        <a:buFont typeface="Arial" pitchFamily="34" charset="0"/>
        <a:buChar char="•"/>
        <a:defRPr sz="1800" kern="1200">
          <a:solidFill>
            <a:schemeClr val="tx1">
              <a:lumMod val="65000"/>
              <a:lumOff val="35000"/>
            </a:schemeClr>
          </a:solidFill>
          <a:latin typeface="+mn-lt"/>
          <a:ea typeface="+mn-ea"/>
          <a:cs typeface="+mn-cs"/>
        </a:defRPr>
      </a:lvl4pPr>
      <a:lvl5pPr marL="1258888" indent="-227013" algn="l" defTabSz="457200" rtl="0" eaLnBrk="1" latinLnBrk="0" hangingPunct="1">
        <a:spcBef>
          <a:spcPct val="20000"/>
        </a:spcBef>
        <a:buClr>
          <a:schemeClr val="bg2"/>
        </a:buClr>
        <a:buFont typeface="Source Sans Pro" pitchFamily="34" charset="0"/>
        <a:buChar char="–"/>
        <a:defRPr sz="18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518319" y="3154803"/>
            <a:ext cx="8229600" cy="687192"/>
          </a:xfrm>
        </p:spPr>
        <p:txBody>
          <a:bodyPr/>
          <a:lstStyle/>
          <a:p>
            <a:pPr algn="ctr"/>
            <a:r>
              <a:rPr lang="en-US" sz="2000" b="1" dirty="0" err="1">
                <a:solidFill>
                  <a:schemeClr val="bg2"/>
                </a:solidFill>
                <a:latin typeface="+mn-lt"/>
              </a:rPr>
              <a:t>情感分析</a:t>
            </a:r>
            <a:endParaRPr lang="en-US" sz="2000" b="1" dirty="0">
              <a:solidFill>
                <a:schemeClr val="bg2"/>
              </a:solidFill>
              <a:latin typeface="+mn-lt"/>
            </a:endParaRPr>
          </a:p>
        </p:txBody>
      </p:sp>
      <p:sp>
        <p:nvSpPr>
          <p:cNvPr id="4" name="Subtitle 3"/>
          <p:cNvSpPr>
            <a:spLocks noGrp="1"/>
          </p:cNvSpPr>
          <p:nvPr>
            <p:ph type="subTitle" idx="1"/>
          </p:nvPr>
        </p:nvSpPr>
        <p:spPr>
          <a:xfrm>
            <a:off x="518319" y="832983"/>
            <a:ext cx="8229600" cy="513218"/>
          </a:xfrm>
        </p:spPr>
        <p:txBody>
          <a:bodyPr/>
          <a:lstStyle/>
          <a:p>
            <a:r>
              <a:rPr lang="en-US" altLang="zh-CN" dirty="0">
                <a:solidFill>
                  <a:schemeClr val="tx1"/>
                </a:solidFill>
              </a:rPr>
              <a:t>Lesson-11</a:t>
            </a:r>
            <a:endParaRPr lang="en-US" dirty="0">
              <a:solidFill>
                <a:schemeClr val="tx1"/>
              </a:solidFill>
            </a:endParaRPr>
          </a:p>
        </p:txBody>
      </p:sp>
      <p:sp>
        <p:nvSpPr>
          <p:cNvPr id="5" name="TextBox 4">
            <a:extLst>
              <a:ext uri="{FF2B5EF4-FFF2-40B4-BE49-F238E27FC236}">
                <a16:creationId xmlns:a16="http://schemas.microsoft.com/office/drawing/2014/main" id="{895D5432-E050-1B4A-9013-784C45EFECDF}"/>
              </a:ext>
            </a:extLst>
          </p:cNvPr>
          <p:cNvSpPr txBox="1"/>
          <p:nvPr/>
        </p:nvSpPr>
        <p:spPr>
          <a:xfrm>
            <a:off x="8159262" y="5451231"/>
            <a:ext cx="184731" cy="369332"/>
          </a:xfrm>
          <a:prstGeom prst="rect">
            <a:avLst/>
          </a:prstGeom>
          <a:noFill/>
        </p:spPr>
        <p:txBody>
          <a:bodyPr wrap="none" rtlCol="0">
            <a:spAutoFit/>
          </a:bodyPr>
          <a:lstStyle/>
          <a:p>
            <a:endParaRPr lang="en-US" dirty="0"/>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r>
              <a:rPr kumimoji="1" lang="zh-CN" altLang="en-US" dirty="0"/>
              <a:t>情感信息抽取</a:t>
            </a:r>
          </a:p>
        </p:txBody>
      </p:sp>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lvl="1"/>
            <a:r>
              <a:rPr lang="en-US" altLang="zh-CN" b="1" dirty="0"/>
              <a:t>1.</a:t>
            </a:r>
            <a:r>
              <a:rPr lang="zh-CN" altLang="en-US" b="1" dirty="0"/>
              <a:t> 评价词语的抽取和判别</a:t>
            </a:r>
            <a:endParaRPr lang="en-US" altLang="zh-CN" b="1" dirty="0"/>
          </a:p>
          <a:p>
            <a:pPr lvl="2"/>
            <a:r>
              <a:rPr lang="zh-CN" altLang="en-US" dirty="0"/>
              <a:t>评价词语又称</a:t>
            </a:r>
            <a:r>
              <a:rPr lang="zh-CN" altLang="en-US" b="1" dirty="0"/>
              <a:t>极性词、情感词</a:t>
            </a:r>
            <a:r>
              <a:rPr lang="zh-CN" altLang="en-US" dirty="0"/>
              <a:t>，特指带有情感倾向性的词语。评价词语在情感文本中处于举足轻重的地位。</a:t>
            </a:r>
            <a:endParaRPr lang="en-US" altLang="zh-CN" dirty="0"/>
          </a:p>
          <a:p>
            <a:pPr lvl="2"/>
            <a:r>
              <a:rPr lang="zh-CN" altLang="en-US" dirty="0"/>
              <a:t>主要有基于</a:t>
            </a:r>
            <a:r>
              <a:rPr lang="zh-CN" altLang="en-US" b="1" dirty="0"/>
              <a:t>语料库的方法和基于词典的方法</a:t>
            </a:r>
            <a:r>
              <a:rPr lang="zh-CN" altLang="en-US" dirty="0"/>
              <a:t>。</a:t>
            </a:r>
            <a:endParaRPr lang="en-US" altLang="zh-CN" dirty="0"/>
          </a:p>
          <a:p>
            <a:pPr lvl="2"/>
            <a:r>
              <a:rPr lang="zh-CN" altLang="en-US" dirty="0"/>
              <a:t>基于</a:t>
            </a:r>
            <a:r>
              <a:rPr lang="zh-CN" altLang="en-US" b="1" dirty="0"/>
              <a:t>语料库的方法：</a:t>
            </a:r>
            <a:endParaRPr lang="en-US" altLang="zh-CN" b="1" dirty="0"/>
          </a:p>
          <a:p>
            <a:pPr lvl="3"/>
            <a:r>
              <a:rPr lang="zh-CN" altLang="en-US" dirty="0"/>
              <a:t>评价词语抽取和判别主要是利用大语料库的统计特性，观察一些现象来挖掘语料库中的评价词语并判断极性；</a:t>
            </a:r>
            <a:endParaRPr lang="en-US" altLang="zh-CN" dirty="0"/>
          </a:p>
          <a:p>
            <a:pPr lvl="2"/>
            <a:r>
              <a:rPr lang="zh-CN" altLang="en-US" b="1" dirty="0"/>
              <a:t>基于词典的方法</a:t>
            </a:r>
            <a:endParaRPr lang="en-US" altLang="zh-CN" b="1" dirty="0"/>
          </a:p>
          <a:p>
            <a:pPr lvl="3"/>
            <a:r>
              <a:rPr lang="zh-CN" altLang="en-US" dirty="0"/>
              <a:t>评价词语抽取及判别方法主要是使用词典中的词语之间的词义联系来挖掘评价词语。</a:t>
            </a:r>
            <a:br>
              <a:rPr lang="zh-CN" altLang="en-US" dirty="0"/>
            </a:br>
            <a:br>
              <a:rPr lang="en-US" altLang="zh-CN" dirty="0"/>
            </a:br>
            <a:endParaRPr kumimoji="1" lang="zh-CN" altLang="en-US" dirty="0"/>
          </a:p>
        </p:txBody>
      </p:sp>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10</a:t>
            </a:fld>
            <a:endParaRPr lang="en-US"/>
          </a:p>
        </p:txBody>
      </p:sp>
    </p:spTree>
    <p:extLst>
      <p:ext uri="{BB962C8B-B14F-4D97-AF65-F5344CB8AC3E}">
        <p14:creationId xmlns:p14="http://schemas.microsoft.com/office/powerpoint/2010/main" val="4261998820"/>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r>
              <a:rPr kumimoji="1" lang="zh-CN" altLang="en-US" dirty="0"/>
              <a:t>情感信息抽取</a:t>
            </a:r>
          </a:p>
        </p:txBody>
      </p:sp>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lvl="1"/>
            <a:r>
              <a:rPr lang="en-US" altLang="zh-CN" b="1" dirty="0"/>
              <a:t>2.</a:t>
            </a:r>
            <a:r>
              <a:rPr lang="zh-CN" altLang="en-US" b="1" dirty="0"/>
              <a:t> 评价对象的抽取</a:t>
            </a:r>
            <a:endParaRPr lang="en-US" altLang="zh-CN" b="1" dirty="0"/>
          </a:p>
          <a:p>
            <a:pPr lvl="2"/>
            <a:r>
              <a:rPr lang="zh-CN" altLang="en-US" dirty="0"/>
              <a:t>评价对象是指某段评论中所讨论的主题，具体表现为评论文本中</a:t>
            </a:r>
            <a:r>
              <a:rPr lang="zh-CN" altLang="en-US" b="1" dirty="0"/>
              <a:t>评价词语所修饰的对象，</a:t>
            </a:r>
            <a:r>
              <a:rPr lang="zh-CN" altLang="en-US" dirty="0"/>
              <a:t>如新闻评论中的某个事件</a:t>
            </a:r>
            <a:r>
              <a:rPr lang="en-US" altLang="zh-CN" dirty="0"/>
              <a:t>/</a:t>
            </a:r>
            <a:r>
              <a:rPr lang="zh-CN" altLang="en-US" dirty="0"/>
              <a:t>话题或者产品评论中某种产品的属性</a:t>
            </a:r>
            <a:r>
              <a:rPr lang="en-US" altLang="zh-CN" dirty="0"/>
              <a:t>(</a:t>
            </a:r>
            <a:r>
              <a:rPr lang="zh-CN" altLang="en-US" dirty="0"/>
              <a:t>如“屏幕”</a:t>
            </a:r>
            <a:r>
              <a:rPr lang="en-US" altLang="zh-CN" dirty="0"/>
              <a:t>)</a:t>
            </a:r>
            <a:r>
              <a:rPr lang="zh-CN" altLang="en-US" dirty="0"/>
              <a:t>等。</a:t>
            </a:r>
            <a:endParaRPr lang="en-US" altLang="zh-CN" dirty="0"/>
          </a:p>
          <a:p>
            <a:pPr lvl="2"/>
            <a:r>
              <a:rPr lang="zh-CN" altLang="en-US" sz="1800" b="1" dirty="0"/>
              <a:t>基于规则</a:t>
            </a:r>
            <a:r>
              <a:rPr lang="en-US" altLang="zh-CN" sz="1800" b="1" dirty="0"/>
              <a:t>/</a:t>
            </a:r>
            <a:r>
              <a:rPr lang="zh-CN" altLang="en-US" sz="1800" b="1" dirty="0"/>
              <a:t>模板的方法</a:t>
            </a:r>
            <a:r>
              <a:rPr lang="zh-CN" altLang="en-US" sz="1800" dirty="0"/>
              <a:t>：</a:t>
            </a:r>
            <a:endParaRPr lang="en-US" altLang="zh-CN" sz="1800" dirty="0"/>
          </a:p>
          <a:p>
            <a:pPr lvl="3"/>
            <a:r>
              <a:rPr lang="zh-CN" altLang="en-US" dirty="0"/>
              <a:t>规则的制定通常要基于一系列的语言分析与预处理过程，如词性标注、命名实体识别、句法分析等；</a:t>
            </a:r>
            <a:endParaRPr lang="en-US" altLang="zh-CN" dirty="0"/>
          </a:p>
          <a:p>
            <a:pPr lvl="3"/>
            <a:r>
              <a:rPr lang="zh-CN" altLang="en-US" dirty="0"/>
              <a:t>将</a:t>
            </a:r>
            <a:r>
              <a:rPr lang="zh-CN" altLang="en-US" b="1" dirty="0"/>
              <a:t>评价对象看作产品属性的一种表现形式</a:t>
            </a:r>
            <a:r>
              <a:rPr lang="en-US" altLang="zh-CN" dirty="0"/>
              <a:t>(</a:t>
            </a:r>
            <a:r>
              <a:rPr lang="zh-CN" altLang="en-US" dirty="0"/>
              <a:t>如对数码相机领域而言</a:t>
            </a:r>
            <a:r>
              <a:rPr lang="en-US" altLang="zh-CN" dirty="0"/>
              <a:t>,“</a:t>
            </a:r>
            <a:r>
              <a:rPr lang="zh-CN" altLang="en-US" dirty="0"/>
              <a:t>相机的大小”是数码相机的一个属性，而“相机滑盖”是数码相机的一个组成部分</a:t>
            </a:r>
            <a:r>
              <a:rPr lang="en-US" altLang="zh-CN" dirty="0"/>
              <a:t>)</a:t>
            </a:r>
            <a:r>
              <a:rPr lang="zh-CN" altLang="en-US" dirty="0"/>
              <a:t>，继而考察候选评价对象与</a:t>
            </a:r>
            <a:r>
              <a:rPr lang="zh-CN" altLang="en-US" b="1" dirty="0"/>
              <a:t>领域指示词</a:t>
            </a:r>
            <a:r>
              <a:rPr lang="en-US" altLang="zh-CN" dirty="0"/>
              <a:t>(</a:t>
            </a:r>
            <a:r>
              <a:rPr lang="zh-CN" altLang="en-US" dirty="0"/>
              <a:t>如“整体</a:t>
            </a:r>
            <a:r>
              <a:rPr lang="en-US" altLang="zh-CN" dirty="0"/>
              <a:t>-</a:t>
            </a:r>
            <a:r>
              <a:rPr lang="zh-CN" altLang="en-US" dirty="0"/>
              <a:t>部分”关系，指示词“</a:t>
            </a:r>
            <a:r>
              <a:rPr lang="en-US" altLang="zh-CN" dirty="0"/>
              <a:t>has”)</a:t>
            </a:r>
            <a:r>
              <a:rPr lang="zh-CN" altLang="en-US" dirty="0"/>
              <a:t>之间的关联度来获取真正的评价对象。</a:t>
            </a:r>
            <a:br>
              <a:rPr lang="zh-CN" altLang="en-US" dirty="0"/>
            </a:br>
            <a:br>
              <a:rPr lang="zh-CN" altLang="en-US" dirty="0"/>
            </a:br>
            <a:br>
              <a:rPr lang="en-US" altLang="zh-CN" dirty="0"/>
            </a:br>
            <a:endParaRPr kumimoji="1" lang="zh-CN" altLang="en-US" dirty="0"/>
          </a:p>
        </p:txBody>
      </p:sp>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11</a:t>
            </a:fld>
            <a:endParaRPr lang="en-US"/>
          </a:p>
        </p:txBody>
      </p:sp>
    </p:spTree>
    <p:extLst>
      <p:ext uri="{BB962C8B-B14F-4D97-AF65-F5344CB8AC3E}">
        <p14:creationId xmlns:p14="http://schemas.microsoft.com/office/powerpoint/2010/main" val="832524006"/>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r>
              <a:rPr kumimoji="1" lang="zh-CN" altLang="en-US" dirty="0"/>
              <a:t>情感信息抽取</a:t>
            </a:r>
          </a:p>
        </p:txBody>
      </p:sp>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lvl="1"/>
            <a:r>
              <a:rPr lang="en-US" altLang="zh-CN" b="1" dirty="0"/>
              <a:t>3.</a:t>
            </a:r>
            <a:r>
              <a:rPr lang="zh-CN" altLang="en-US" b="1" dirty="0"/>
              <a:t> </a:t>
            </a:r>
            <a:r>
              <a:rPr lang="en-US" altLang="zh-CN" b="1" dirty="0"/>
              <a:t> </a:t>
            </a:r>
            <a:r>
              <a:rPr lang="zh-CN" altLang="en-US" b="1" dirty="0"/>
              <a:t>观点持有者抽取</a:t>
            </a:r>
            <a:endParaRPr lang="en-US" altLang="zh-CN" b="1" dirty="0"/>
          </a:p>
          <a:p>
            <a:pPr lvl="2"/>
            <a:r>
              <a:rPr lang="zh-CN" altLang="en-US" dirty="0"/>
              <a:t>观点持有者的抽取在基于新闻评论的情感分析中显得尤为重要，它是观点</a:t>
            </a:r>
            <a:r>
              <a:rPr lang="en-US" altLang="zh-CN" dirty="0"/>
              <a:t>/</a:t>
            </a:r>
            <a:r>
              <a:rPr lang="zh-CN" altLang="en-US" dirty="0"/>
              <a:t>评论的隶属者，如新闻评论句“我国政府坚定不移的认为台湾是中国领土不可分割的一部分”中的“我国政府”。</a:t>
            </a:r>
            <a:endParaRPr lang="en-US" altLang="zh-CN" dirty="0"/>
          </a:p>
          <a:p>
            <a:pPr lvl="2"/>
            <a:r>
              <a:rPr lang="zh-CN" altLang="en-US" dirty="0"/>
              <a:t>常用方法：</a:t>
            </a:r>
            <a:endParaRPr lang="en-US" altLang="zh-CN" dirty="0"/>
          </a:p>
          <a:p>
            <a:pPr lvl="3"/>
            <a:r>
              <a:rPr lang="zh-CN" altLang="en-US" sz="1400" dirty="0"/>
              <a:t>命名实体识别技术</a:t>
            </a:r>
            <a:endParaRPr lang="en-US" altLang="zh-CN" sz="1400" dirty="0"/>
          </a:p>
          <a:p>
            <a:pPr lvl="3"/>
            <a:r>
              <a:rPr lang="zh-CN" altLang="en-US" sz="1400" dirty="0"/>
              <a:t>序列标注</a:t>
            </a:r>
            <a:endParaRPr lang="en-US" altLang="zh-CN" sz="1400" dirty="0"/>
          </a:p>
          <a:p>
            <a:pPr lvl="3"/>
            <a:r>
              <a:rPr lang="zh-CN" altLang="en-US" sz="1400" dirty="0"/>
              <a:t>知识图谱</a:t>
            </a:r>
            <a:br>
              <a:rPr lang="zh-CN" altLang="en-US" dirty="0"/>
            </a:br>
            <a:br>
              <a:rPr lang="en-US" altLang="zh-CN" dirty="0"/>
            </a:br>
            <a:endParaRPr kumimoji="1" lang="zh-CN" altLang="en-US" dirty="0"/>
          </a:p>
        </p:txBody>
      </p:sp>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12</a:t>
            </a:fld>
            <a:endParaRPr lang="en-US"/>
          </a:p>
        </p:txBody>
      </p:sp>
    </p:spTree>
    <p:extLst>
      <p:ext uri="{BB962C8B-B14F-4D97-AF65-F5344CB8AC3E}">
        <p14:creationId xmlns:p14="http://schemas.microsoft.com/office/powerpoint/2010/main" val="2175160582"/>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r>
              <a:rPr kumimoji="1" lang="zh-CN" altLang="en-US" dirty="0"/>
              <a:t>情感信息抽取</a:t>
            </a:r>
          </a:p>
        </p:txBody>
      </p:sp>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fontScale="92500" lnSpcReduction="20000"/>
          </a:bodyPr>
          <a:lstStyle/>
          <a:p>
            <a:pPr lvl="1"/>
            <a:r>
              <a:rPr lang="en-US" altLang="zh-CN" b="1" dirty="0"/>
              <a:t>4.</a:t>
            </a:r>
            <a:r>
              <a:rPr lang="zh-CN" altLang="en-US" b="1" dirty="0"/>
              <a:t> 组合评价单元的抽取</a:t>
            </a:r>
            <a:endParaRPr lang="en-US" altLang="zh-CN" b="1" dirty="0"/>
          </a:p>
          <a:p>
            <a:pPr lvl="2"/>
            <a:r>
              <a:rPr lang="zh-CN" altLang="en-US" dirty="0"/>
              <a:t>单独的评价词语存在一定的歧义性，如评价词语“高”在以下 </a:t>
            </a:r>
            <a:r>
              <a:rPr lang="en-US" altLang="zh-CN" dirty="0"/>
              <a:t>3 </a:t>
            </a:r>
            <a:r>
              <a:rPr lang="zh-CN" altLang="en-US" dirty="0"/>
              <a:t>个句子中的使用：</a:t>
            </a:r>
            <a:endParaRPr lang="en-US" altLang="zh-CN" dirty="0"/>
          </a:p>
          <a:p>
            <a:pPr lvl="3"/>
            <a:r>
              <a:rPr lang="en-US" altLang="zh-CN" dirty="0">
                <a:latin typeface="仿宋" pitchFamily="49" charset="-122"/>
                <a:ea typeface="仿宋" pitchFamily="49" charset="-122"/>
              </a:rPr>
              <a:t>Sen 1:Mac</a:t>
            </a:r>
            <a:r>
              <a:rPr lang="zh-CN" altLang="en-US" dirty="0">
                <a:latin typeface="仿宋" pitchFamily="49" charset="-122"/>
                <a:ea typeface="仿宋" pitchFamily="49" charset="-122"/>
              </a:rPr>
              <a:t>的价格真高</a:t>
            </a:r>
            <a:r>
              <a:rPr lang="en-US" altLang="zh-CN" dirty="0">
                <a:latin typeface="仿宋" pitchFamily="49" charset="-122"/>
                <a:ea typeface="仿宋" pitchFamily="49" charset="-122"/>
              </a:rPr>
              <a:t>.</a:t>
            </a:r>
          </a:p>
          <a:p>
            <a:pPr lvl="3"/>
            <a:r>
              <a:rPr lang="en-US" altLang="zh-CN" dirty="0">
                <a:latin typeface="仿宋" pitchFamily="49" charset="-122"/>
                <a:ea typeface="仿宋" pitchFamily="49" charset="-122"/>
              </a:rPr>
              <a:t>Sen 2:</a:t>
            </a:r>
            <a:r>
              <a:rPr lang="zh-CN" altLang="en-US" dirty="0">
                <a:latin typeface="仿宋" pitchFamily="49" charset="-122"/>
                <a:ea typeface="仿宋" pitchFamily="49" charset="-122"/>
              </a:rPr>
              <a:t>华为手机的性价比相当高</a:t>
            </a:r>
            <a:r>
              <a:rPr lang="en-US" altLang="zh-CN" dirty="0">
                <a:latin typeface="仿宋" pitchFamily="49" charset="-122"/>
                <a:ea typeface="仿宋" pitchFamily="49" charset="-122"/>
              </a:rPr>
              <a:t>.</a:t>
            </a:r>
          </a:p>
          <a:p>
            <a:pPr lvl="3"/>
            <a:r>
              <a:rPr lang="en-US" altLang="zh-CN" dirty="0">
                <a:latin typeface="仿宋" pitchFamily="49" charset="-122"/>
                <a:ea typeface="仿宋" pitchFamily="49" charset="-122"/>
              </a:rPr>
              <a:t>Sen 3:</a:t>
            </a:r>
            <a:r>
              <a:rPr lang="zh-CN" altLang="en-US" dirty="0">
                <a:latin typeface="仿宋" pitchFamily="49" charset="-122"/>
                <a:ea typeface="仿宋" pitchFamily="49" charset="-122"/>
              </a:rPr>
              <a:t>姚明有</a:t>
            </a:r>
            <a:r>
              <a:rPr lang="en-US" altLang="zh-CN" dirty="0">
                <a:latin typeface="仿宋" pitchFamily="49" charset="-122"/>
                <a:ea typeface="仿宋" pitchFamily="49" charset="-122"/>
              </a:rPr>
              <a:t>2</a:t>
            </a:r>
            <a:r>
              <a:rPr lang="zh-CN" altLang="en-US" dirty="0">
                <a:latin typeface="仿宋" pitchFamily="49" charset="-122"/>
                <a:ea typeface="仿宋" pitchFamily="49" charset="-122"/>
              </a:rPr>
              <a:t>米多高</a:t>
            </a:r>
            <a:r>
              <a:rPr lang="en-US" altLang="zh-CN" dirty="0">
                <a:latin typeface="仿宋" pitchFamily="49" charset="-122"/>
                <a:ea typeface="仿宋" pitchFamily="49" charset="-122"/>
              </a:rPr>
              <a:t>.</a:t>
            </a:r>
          </a:p>
          <a:p>
            <a:pPr lvl="2"/>
            <a:r>
              <a:rPr lang="en-US" altLang="zh-CN" b="1" dirty="0"/>
              <a:t>4.1 </a:t>
            </a:r>
            <a:r>
              <a:rPr lang="zh-CN" altLang="en-US" b="1" dirty="0"/>
              <a:t>主观表达式</a:t>
            </a:r>
            <a:r>
              <a:rPr lang="zh-CN" altLang="en-US" dirty="0"/>
              <a:t>的抽取</a:t>
            </a:r>
            <a:endParaRPr lang="en-US" altLang="zh-CN" dirty="0"/>
          </a:p>
          <a:p>
            <a:pPr lvl="3"/>
            <a:r>
              <a:rPr lang="zh-CN" altLang="en-US" dirty="0"/>
              <a:t>主观表达式</a:t>
            </a:r>
            <a:r>
              <a:rPr lang="en-US" altLang="zh-CN" dirty="0"/>
              <a:t>(subjective clues)</a:t>
            </a:r>
            <a:r>
              <a:rPr lang="zh-CN" altLang="en-US" dirty="0"/>
              <a:t>是指表示情感文本单元主观性的</a:t>
            </a:r>
            <a:r>
              <a:rPr lang="zh-CN" altLang="en-US" b="1" dirty="0"/>
              <a:t>词语或词组</a:t>
            </a:r>
            <a:r>
              <a:rPr lang="zh-CN" altLang="en-US" dirty="0"/>
              <a:t>。</a:t>
            </a:r>
            <a:endParaRPr lang="en-US" altLang="zh-CN" dirty="0"/>
          </a:p>
          <a:p>
            <a:pPr lvl="3"/>
            <a:r>
              <a:rPr lang="zh-CN" altLang="en-US" dirty="0"/>
              <a:t>评价词语是主观表达式的一部分。</a:t>
            </a:r>
            <a:endParaRPr lang="en-US" altLang="zh-CN" dirty="0"/>
          </a:p>
          <a:p>
            <a:pPr lvl="3"/>
            <a:r>
              <a:rPr lang="zh-CN" altLang="en-US" dirty="0"/>
              <a:t>某些词语的组合</a:t>
            </a:r>
            <a:r>
              <a:rPr lang="en-US" altLang="zh-CN" dirty="0"/>
              <a:t>(</a:t>
            </a:r>
            <a:r>
              <a:rPr lang="zh-CN" altLang="en-US" dirty="0"/>
              <a:t>如 </a:t>
            </a:r>
            <a:r>
              <a:rPr lang="en-US" altLang="zh-CN" dirty="0"/>
              <a:t>get out of here)</a:t>
            </a:r>
            <a:r>
              <a:rPr lang="zh-CN" altLang="en-US" dirty="0"/>
              <a:t>也能很明显地标识文本的主观性。</a:t>
            </a:r>
            <a:endParaRPr lang="en-US" altLang="zh-CN" dirty="0"/>
          </a:p>
          <a:p>
            <a:pPr lvl="2"/>
            <a:r>
              <a:rPr lang="en-US" altLang="zh-CN" b="1" dirty="0"/>
              <a:t>4.2</a:t>
            </a:r>
            <a:r>
              <a:rPr lang="zh-CN" altLang="en-US" b="1" dirty="0"/>
              <a:t> 评价短语</a:t>
            </a:r>
            <a:r>
              <a:rPr lang="zh-CN" altLang="en-US" dirty="0"/>
              <a:t>的抽取</a:t>
            </a:r>
            <a:endParaRPr lang="en-US" altLang="zh-CN" dirty="0"/>
          </a:p>
          <a:p>
            <a:pPr lvl="3"/>
            <a:r>
              <a:rPr lang="zh-CN" altLang="en-US" dirty="0"/>
              <a:t>评价短语表现为一组</a:t>
            </a:r>
            <a:r>
              <a:rPr lang="zh-CN" altLang="en-US" b="1" dirty="0"/>
              <a:t>连续出现的词组</a:t>
            </a:r>
            <a:r>
              <a:rPr lang="zh-CN" altLang="en-US" dirty="0"/>
              <a:t>，不同于主观表达式，该词组往往是由</a:t>
            </a:r>
            <a:r>
              <a:rPr lang="zh-CN" altLang="en-US" b="1" dirty="0"/>
              <a:t>程度副词和评价词语</a:t>
            </a:r>
            <a:r>
              <a:rPr lang="zh-CN" altLang="en-US" dirty="0"/>
              <a:t>组合而成，如“</a:t>
            </a:r>
            <a:r>
              <a:rPr lang="en-US" altLang="zh-CN" dirty="0"/>
              <a:t>very good”</a:t>
            </a:r>
            <a:r>
              <a:rPr lang="zh-CN" altLang="en-US" dirty="0"/>
              <a:t>等。</a:t>
            </a:r>
            <a:endParaRPr lang="en-US" altLang="zh-CN" dirty="0"/>
          </a:p>
          <a:p>
            <a:pPr lvl="3"/>
            <a:r>
              <a:rPr lang="zh-CN" altLang="en-US" dirty="0"/>
              <a:t>因此，这种组合评价单元不仅顾及了主观表达式的情感</a:t>
            </a:r>
            <a:r>
              <a:rPr lang="zh-CN" altLang="en-US" b="1" dirty="0"/>
              <a:t>极性</a:t>
            </a:r>
            <a:r>
              <a:rPr lang="zh-CN" altLang="en-US" dirty="0"/>
              <a:t>，还考察了其修饰成分。这些修饰成分或加强或减弱或置反了主观表达式的情感极性，使得评价短语成为一种情感色彩丰富的组合评价单元。</a:t>
            </a:r>
            <a:endParaRPr kumimoji="1" lang="zh-CN" altLang="en-US" dirty="0"/>
          </a:p>
        </p:txBody>
      </p:sp>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13</a:t>
            </a:fld>
            <a:endParaRPr lang="en-US"/>
          </a:p>
        </p:txBody>
      </p:sp>
    </p:spTree>
    <p:extLst>
      <p:ext uri="{BB962C8B-B14F-4D97-AF65-F5344CB8AC3E}">
        <p14:creationId xmlns:p14="http://schemas.microsoft.com/office/powerpoint/2010/main" val="3967082341"/>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r>
              <a:rPr kumimoji="1" lang="zh-CN" altLang="en-US" dirty="0"/>
              <a:t>情感信息抽取</a:t>
            </a:r>
          </a:p>
        </p:txBody>
      </p:sp>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lvl="1"/>
            <a:r>
              <a:rPr lang="en-US" altLang="zh-CN" b="1" dirty="0"/>
              <a:t>4.</a:t>
            </a:r>
            <a:r>
              <a:rPr lang="zh-CN" altLang="en-US" b="1" dirty="0"/>
              <a:t> 组合评价单元的抽取</a:t>
            </a:r>
            <a:endParaRPr lang="en-US" altLang="zh-CN" b="1" dirty="0"/>
          </a:p>
          <a:p>
            <a:pPr lvl="2"/>
            <a:r>
              <a:rPr lang="en-US" altLang="zh-CN" sz="1800" b="1" dirty="0"/>
              <a:t>4.4 </a:t>
            </a:r>
            <a:r>
              <a:rPr lang="zh-CN" altLang="en-US" sz="1800" b="1" dirty="0"/>
              <a:t>评价搭配</a:t>
            </a:r>
            <a:r>
              <a:rPr lang="zh-CN" altLang="en-US" sz="1800" dirty="0"/>
              <a:t>的抽取</a:t>
            </a:r>
            <a:endParaRPr lang="en-US" altLang="zh-CN" sz="1800" dirty="0"/>
          </a:p>
          <a:p>
            <a:pPr lvl="3"/>
            <a:r>
              <a:rPr lang="zh-CN" altLang="en-US" dirty="0"/>
              <a:t>评价搭配是指</a:t>
            </a:r>
            <a:r>
              <a:rPr lang="zh-CN" altLang="en-US" b="1" dirty="0"/>
              <a:t>评价词语及其所修饰的评价对象二者的搭配</a:t>
            </a:r>
            <a:r>
              <a:rPr lang="zh-CN" altLang="en-US" dirty="0"/>
              <a:t>，表现为二元对</a:t>
            </a:r>
            <a:r>
              <a:rPr lang="en-US" altLang="zh-CN" dirty="0"/>
              <a:t>〈</a:t>
            </a:r>
            <a:r>
              <a:rPr lang="zh-CN" altLang="en-US" dirty="0"/>
              <a:t>评价对象</a:t>
            </a:r>
            <a:r>
              <a:rPr lang="en-US" altLang="zh-CN" dirty="0"/>
              <a:t>,</a:t>
            </a:r>
            <a:r>
              <a:rPr lang="zh-CN" altLang="en-US" dirty="0"/>
              <a:t>评价词语</a:t>
            </a:r>
            <a:r>
              <a:rPr lang="en-US" altLang="zh-CN" dirty="0"/>
              <a:t>〉</a:t>
            </a:r>
            <a:r>
              <a:rPr lang="zh-CN" altLang="en-US" dirty="0"/>
              <a:t>，如情感句“这件衣服价格很高”中的“价格</a:t>
            </a:r>
            <a:r>
              <a:rPr lang="en-US" altLang="zh-CN" dirty="0"/>
              <a:t>-</a:t>
            </a:r>
            <a:r>
              <a:rPr lang="zh-CN" altLang="en-US" dirty="0"/>
              <a:t>很高”。</a:t>
            </a:r>
            <a:endParaRPr lang="en-US" altLang="zh-CN" dirty="0"/>
          </a:p>
          <a:p>
            <a:pPr lvl="3"/>
            <a:r>
              <a:rPr lang="zh-CN" altLang="en-US" dirty="0"/>
              <a:t>“主观表达式”和“评价短语”主要是考察含有情感极性的一些词和短语，然而其并非真正地表现出情感极性。如情感句 “车跑得好快啊”中的词语“好”并不存在情感极性，需要过滤掉。此外</a:t>
            </a:r>
            <a:r>
              <a:rPr lang="en-US" altLang="zh-CN" dirty="0"/>
              <a:t>,</a:t>
            </a:r>
            <a:r>
              <a:rPr lang="zh-CN" altLang="en-US" dirty="0"/>
              <a:t>还有一些“主观表达式”和“评价短语”存在一定的歧义，其极性需要根据上下文而确定。</a:t>
            </a:r>
            <a:br>
              <a:rPr lang="zh-CN" altLang="en-US" dirty="0"/>
            </a:br>
            <a:endParaRPr kumimoji="1" lang="zh-CN" altLang="en-US" dirty="0"/>
          </a:p>
        </p:txBody>
      </p:sp>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14</a:t>
            </a:fld>
            <a:endParaRPr lang="en-US"/>
          </a:p>
        </p:txBody>
      </p:sp>
    </p:spTree>
    <p:extLst>
      <p:ext uri="{BB962C8B-B14F-4D97-AF65-F5344CB8AC3E}">
        <p14:creationId xmlns:p14="http://schemas.microsoft.com/office/powerpoint/2010/main" val="311176991"/>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r>
              <a:rPr kumimoji="1" lang="zh-CN" altLang="en-US" dirty="0"/>
              <a:t>情感分类</a:t>
            </a:r>
          </a:p>
        </p:txBody>
      </p:sp>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lvl="1"/>
            <a:r>
              <a:rPr lang="zh-CN" altLang="en-US" b="1" dirty="0"/>
              <a:t>情感信息的分类</a:t>
            </a:r>
            <a:r>
              <a:rPr lang="zh-CN" altLang="en-US" dirty="0"/>
              <a:t>任务可大致分为两种：</a:t>
            </a:r>
            <a:endParaRPr lang="en-US" altLang="zh-CN" dirty="0"/>
          </a:p>
          <a:p>
            <a:pPr lvl="2"/>
            <a:r>
              <a:rPr lang="zh-CN" altLang="en-US" b="1" dirty="0"/>
              <a:t>一种是主、客观信息的二元分类</a:t>
            </a:r>
            <a:r>
              <a:rPr lang="zh-CN" altLang="en-US" dirty="0"/>
              <a:t>；</a:t>
            </a:r>
            <a:endParaRPr lang="en-US" altLang="zh-CN" dirty="0"/>
          </a:p>
          <a:p>
            <a:pPr lvl="2"/>
            <a:r>
              <a:rPr lang="zh-CN" altLang="en-US" dirty="0"/>
              <a:t>另一种是</a:t>
            </a:r>
            <a:r>
              <a:rPr lang="zh-CN" altLang="en-US" b="1" dirty="0"/>
              <a:t>主观信息的情感分类</a:t>
            </a:r>
            <a:r>
              <a:rPr lang="zh-CN" altLang="en-US" dirty="0"/>
              <a:t>，包括最常见的褒贬二元分类以及更细致的多元分类。</a:t>
            </a:r>
            <a:endParaRPr lang="en-US" altLang="zh-CN" dirty="0"/>
          </a:p>
          <a:p>
            <a:pPr lvl="2"/>
            <a:r>
              <a:rPr lang="zh-CN" altLang="en-US" dirty="0"/>
              <a:t>常见的分类类型包括：</a:t>
            </a:r>
            <a:endParaRPr lang="en-US" altLang="zh-CN" dirty="0"/>
          </a:p>
          <a:p>
            <a:pPr lvl="3"/>
            <a:r>
              <a:rPr lang="en-US" altLang="zh-CN" dirty="0"/>
              <a:t>1.</a:t>
            </a:r>
            <a:r>
              <a:rPr lang="zh-CN" altLang="en-US" dirty="0"/>
              <a:t> 主客观信息分类；</a:t>
            </a:r>
            <a:endParaRPr lang="en-US" altLang="zh-CN" dirty="0"/>
          </a:p>
          <a:p>
            <a:pPr lvl="3"/>
            <a:r>
              <a:rPr lang="en-US" altLang="zh-CN" dirty="0"/>
              <a:t>2.</a:t>
            </a:r>
            <a:r>
              <a:rPr lang="zh-CN" altLang="en-US" dirty="0"/>
              <a:t> 主观信息情感分类；</a:t>
            </a:r>
            <a:endParaRPr lang="en-US" altLang="zh-CN" dirty="0"/>
          </a:p>
          <a:p>
            <a:pPr lvl="3"/>
            <a:r>
              <a:rPr lang="en-US" altLang="zh-CN" dirty="0"/>
              <a:t>3.</a:t>
            </a:r>
            <a:r>
              <a:rPr lang="zh-CN" altLang="en-US" dirty="0"/>
              <a:t> 观点分类与挖掘</a:t>
            </a:r>
            <a:endParaRPr lang="en-US" altLang="zh-CN" dirty="0"/>
          </a:p>
          <a:p>
            <a:pPr lvl="3"/>
            <a:r>
              <a:rPr lang="en-US" altLang="zh-CN" dirty="0"/>
              <a:t>4.</a:t>
            </a:r>
            <a:r>
              <a:rPr lang="zh-CN" altLang="en-US" dirty="0"/>
              <a:t> 情感信息检索与归纳</a:t>
            </a:r>
            <a:endParaRPr kumimoji="1" lang="zh-CN" altLang="en-US" dirty="0"/>
          </a:p>
        </p:txBody>
      </p:sp>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15</a:t>
            </a:fld>
            <a:endParaRPr lang="en-US"/>
          </a:p>
        </p:txBody>
      </p:sp>
    </p:spTree>
    <p:extLst>
      <p:ext uri="{BB962C8B-B14F-4D97-AF65-F5344CB8AC3E}">
        <p14:creationId xmlns:p14="http://schemas.microsoft.com/office/powerpoint/2010/main" val="2296499826"/>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r>
              <a:rPr kumimoji="1" lang="zh-CN" altLang="en-US" dirty="0"/>
              <a:t>情感分类</a:t>
            </a:r>
          </a:p>
        </p:txBody>
      </p:sp>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lvl="1"/>
            <a:r>
              <a:rPr lang="en-US" altLang="zh-CN" dirty="0"/>
              <a:t>1.</a:t>
            </a:r>
            <a:r>
              <a:rPr lang="zh-CN" altLang="en-US" dirty="0"/>
              <a:t> 主客观信息分类；</a:t>
            </a:r>
            <a:endParaRPr lang="en-US" altLang="zh-CN" dirty="0"/>
          </a:p>
          <a:p>
            <a:pPr lvl="2"/>
            <a:r>
              <a:rPr lang="zh-CN" altLang="en-US" dirty="0"/>
              <a:t>情感文本中夹杂着少量客观信息而影响情感分析的质量，需将情感文本中的主观信息和客观信息进行分离。</a:t>
            </a:r>
            <a:endParaRPr lang="en-US" altLang="zh-CN" dirty="0"/>
          </a:p>
          <a:p>
            <a:pPr lvl="2"/>
            <a:r>
              <a:rPr lang="zh-CN" altLang="en-US" dirty="0"/>
              <a:t>由于情感文本单元表现格式比较自由，区分主、客观文本单元的特征并不明显，在很多情况下，情感文本的主客观识别比主观文本的情感分类更有难度。</a:t>
            </a:r>
            <a:endParaRPr lang="en-US" altLang="zh-CN" dirty="0"/>
          </a:p>
        </p:txBody>
      </p:sp>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16</a:t>
            </a:fld>
            <a:endParaRPr lang="en-US"/>
          </a:p>
        </p:txBody>
      </p:sp>
    </p:spTree>
    <p:extLst>
      <p:ext uri="{BB962C8B-B14F-4D97-AF65-F5344CB8AC3E}">
        <p14:creationId xmlns:p14="http://schemas.microsoft.com/office/powerpoint/2010/main" val="782955889"/>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r>
              <a:rPr lang="zh-CN" altLang="en-US" dirty="0"/>
              <a:t>情感信息的检索与归纳</a:t>
            </a:r>
            <a:endParaRPr kumimoji="1" lang="zh-CN" altLang="en-US" dirty="0"/>
          </a:p>
        </p:txBody>
      </p:sp>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lvl="1"/>
            <a:r>
              <a:rPr lang="en-US" altLang="zh-CN" dirty="0"/>
              <a:t>2.</a:t>
            </a:r>
            <a:r>
              <a:rPr lang="zh-CN" altLang="en-US" dirty="0"/>
              <a:t>情感信息的检索与归纳</a:t>
            </a:r>
            <a:endParaRPr lang="en-US" altLang="zh-CN" dirty="0"/>
          </a:p>
          <a:p>
            <a:pPr lvl="2"/>
            <a:r>
              <a:rPr lang="zh-CN" altLang="en-US" dirty="0"/>
              <a:t>情感信息抽取和分类后呈现的结果并不是用户所能直接使用的。情感分析技术与用户的交互主要集中于情感信息检索和情感信息归纳两项任务上。</a:t>
            </a:r>
            <a:endParaRPr lang="en-US" altLang="zh-CN" dirty="0"/>
          </a:p>
          <a:p>
            <a:pPr lvl="2"/>
            <a:r>
              <a:rPr lang="zh-CN" altLang="en-US" b="1" dirty="0"/>
              <a:t>情感信息检索</a:t>
            </a:r>
            <a:r>
              <a:rPr lang="zh-CN" altLang="en-US" dirty="0"/>
              <a:t>旨在为用户检索出主题相关，且包含情感信息的文档；</a:t>
            </a:r>
            <a:endParaRPr lang="en-US" altLang="zh-CN" dirty="0"/>
          </a:p>
          <a:p>
            <a:pPr lvl="2"/>
            <a:r>
              <a:rPr lang="zh-CN" altLang="en-US" b="1" dirty="0"/>
              <a:t>情感信息归纳</a:t>
            </a:r>
            <a:r>
              <a:rPr lang="zh-CN" altLang="en-US" dirty="0"/>
              <a:t>则针对大量主题相关的情感文档</a:t>
            </a:r>
            <a:r>
              <a:rPr lang="en-US" altLang="zh-CN" dirty="0"/>
              <a:t>,</a:t>
            </a:r>
            <a:r>
              <a:rPr lang="zh-CN" altLang="en-US" dirty="0"/>
              <a:t>自动分析和归纳整理出情感分析结果提供给用户参考，以节省用户翻阅相关文档的时间。</a:t>
            </a:r>
            <a:endParaRPr kumimoji="1" lang="zh-CN" altLang="en-US" dirty="0"/>
          </a:p>
        </p:txBody>
      </p:sp>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17</a:t>
            </a:fld>
            <a:endParaRPr lang="en-US"/>
          </a:p>
        </p:txBody>
      </p:sp>
    </p:spTree>
    <p:extLst>
      <p:ext uri="{BB962C8B-B14F-4D97-AF65-F5344CB8AC3E}">
        <p14:creationId xmlns:p14="http://schemas.microsoft.com/office/powerpoint/2010/main" val="252369086"/>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r>
              <a:rPr lang="zh-CN" altLang="en-US" dirty="0"/>
              <a:t>情感信息的检索与归纳</a:t>
            </a:r>
            <a:endParaRPr kumimoji="1" lang="zh-CN" altLang="en-US" dirty="0"/>
          </a:p>
        </p:txBody>
      </p:sp>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lvl="1"/>
            <a:r>
              <a:rPr lang="zh-CN" altLang="en-US" b="1" dirty="0"/>
              <a:t>情感信息检索</a:t>
            </a:r>
            <a:endParaRPr lang="en-US" altLang="zh-CN" b="1" dirty="0"/>
          </a:p>
          <a:p>
            <a:pPr lvl="2"/>
            <a:r>
              <a:rPr lang="zh-CN" altLang="en-US" dirty="0"/>
              <a:t>传统的搜索技术往往仅关注于检索事实性的相关文档。随着人们参与网络通信行为的增多，尤其是博客、论坛、微博、微信、短视频、直播等的蓬勃发展，情感相关的文档和视频逐渐成为用户检索需求的一部分。</a:t>
            </a:r>
            <a:endParaRPr lang="en-US" altLang="zh-CN" b="1" dirty="0"/>
          </a:p>
          <a:p>
            <a:pPr lvl="2"/>
            <a:r>
              <a:rPr lang="zh-CN" altLang="en-US" dirty="0"/>
              <a:t>情感信息检索要求检索回的文档同时满足两项准则：</a:t>
            </a:r>
            <a:endParaRPr lang="en-US" altLang="zh-CN" dirty="0"/>
          </a:p>
          <a:p>
            <a:pPr lvl="3"/>
            <a:r>
              <a:rPr lang="en-US" altLang="zh-CN" dirty="0"/>
              <a:t>(1) </a:t>
            </a:r>
            <a:r>
              <a:rPr lang="zh-CN" altLang="en-US" dirty="0"/>
              <a:t>主题相关；</a:t>
            </a:r>
            <a:endParaRPr lang="en-US" altLang="zh-CN" dirty="0"/>
          </a:p>
          <a:p>
            <a:pPr lvl="3"/>
            <a:r>
              <a:rPr lang="en-US" altLang="zh-CN" dirty="0"/>
              <a:t>(2) </a:t>
            </a:r>
            <a:r>
              <a:rPr lang="zh-CN" altLang="en-US" dirty="0"/>
              <a:t>具有情感倾向性</a:t>
            </a:r>
            <a:r>
              <a:rPr lang="en-US" altLang="zh-CN" dirty="0"/>
              <a:t>.</a:t>
            </a:r>
          </a:p>
          <a:p>
            <a:pPr lvl="2"/>
            <a:r>
              <a:rPr kumimoji="1" lang="zh-CN" altLang="en-US" dirty="0"/>
              <a:t>一般流程</a:t>
            </a:r>
            <a:r>
              <a:rPr lang="zh-CN" altLang="en-US" b="1" dirty="0"/>
              <a:t>：</a:t>
            </a:r>
            <a:br>
              <a:rPr lang="en-US" altLang="zh-CN" dirty="0"/>
            </a:br>
            <a:r>
              <a:rPr lang="zh-CN" altLang="en-US" dirty="0"/>
              <a:t> ① 结合传统的信息检索模型进行主题相关的文档检索；</a:t>
            </a:r>
            <a:br>
              <a:rPr lang="en-US" altLang="zh-CN" dirty="0"/>
            </a:br>
            <a:r>
              <a:rPr lang="zh-CN" altLang="en-US" dirty="0"/>
              <a:t> ② 相关文档的主客观识别。即针对某一主题的所有相关文档，判别它们的主客观性，并获取带有情感的主观性文档。</a:t>
            </a:r>
            <a:br>
              <a:rPr lang="en-US" altLang="zh-CN" dirty="0"/>
            </a:br>
            <a:r>
              <a:rPr lang="zh-CN" altLang="en-US" dirty="0"/>
              <a:t> ③ 主题相关的情感</a:t>
            </a:r>
            <a:r>
              <a:rPr lang="en-US" altLang="zh-CN" dirty="0"/>
              <a:t>(</a:t>
            </a:r>
            <a:r>
              <a:rPr lang="zh-CN" altLang="en-US" dirty="0"/>
              <a:t>主观性</a:t>
            </a:r>
            <a:r>
              <a:rPr lang="en-US" altLang="zh-CN" dirty="0"/>
              <a:t>)</a:t>
            </a:r>
            <a:r>
              <a:rPr lang="zh-CN" altLang="en-US" dirty="0"/>
              <a:t>文档排序。此时的排序策略需要同时兼顾文档的情感打分以及相关性打分。</a:t>
            </a:r>
            <a:endParaRPr kumimoji="1" lang="zh-CN" altLang="en-US" dirty="0"/>
          </a:p>
        </p:txBody>
      </p:sp>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18</a:t>
            </a:fld>
            <a:endParaRPr lang="en-US"/>
          </a:p>
        </p:txBody>
      </p:sp>
    </p:spTree>
    <p:extLst>
      <p:ext uri="{BB962C8B-B14F-4D97-AF65-F5344CB8AC3E}">
        <p14:creationId xmlns:p14="http://schemas.microsoft.com/office/powerpoint/2010/main" val="1320629640"/>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pPr lvl="1"/>
            <a:r>
              <a:rPr kumimoji="0" lang="zh-CN" altLang="en-US" sz="2400" b="0" i="0" u="none" strike="noStrike" kern="1200" cap="none" spc="0" normalizeH="0" baseline="0" noProof="0" dirty="0">
                <a:ln>
                  <a:noFill/>
                </a:ln>
                <a:solidFill>
                  <a:srgbClr val="8C1515"/>
                </a:solidFill>
                <a:effectLst/>
                <a:uLnTx/>
                <a:uFillTx/>
                <a:latin typeface="Source Sans Pro Semibold"/>
                <a:ea typeface="+mj-ea"/>
                <a:cs typeface="+mj-cs"/>
              </a:rPr>
              <a:t>情感信息的检索与归纳</a:t>
            </a:r>
            <a:endParaRPr lang="en-US" altLang="zh-CN" dirty="0"/>
          </a:p>
        </p:txBody>
      </p:sp>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lvl="1"/>
            <a:r>
              <a:rPr lang="zh-CN" altLang="en-US" b="1" dirty="0"/>
              <a:t>情感信息归纳</a:t>
            </a:r>
            <a:endParaRPr lang="en-US" altLang="zh-CN" b="1" dirty="0"/>
          </a:p>
          <a:p>
            <a:pPr lvl="2"/>
            <a:r>
              <a:rPr lang="zh-CN" altLang="en-US" dirty="0"/>
              <a:t>情感信息归纳往往以</a:t>
            </a:r>
            <a:r>
              <a:rPr lang="zh-CN" altLang="en-US" b="1" dirty="0"/>
              <a:t>情感文摘</a:t>
            </a:r>
            <a:r>
              <a:rPr lang="zh-CN" altLang="en-US" dirty="0"/>
              <a:t>的形式存在。</a:t>
            </a:r>
            <a:endParaRPr lang="en-US" altLang="zh-CN" dirty="0"/>
          </a:p>
          <a:p>
            <a:pPr lvl="2"/>
            <a:r>
              <a:rPr lang="zh-CN" altLang="en-US" dirty="0"/>
              <a:t>传统基于事实性新闻语料的文摘旨在提取重要的事实性信息，并去除冗余信息。</a:t>
            </a:r>
            <a:endParaRPr lang="en-US" altLang="zh-CN" dirty="0"/>
          </a:p>
          <a:p>
            <a:pPr lvl="2"/>
            <a:r>
              <a:rPr lang="zh-CN" altLang="en-US" dirty="0"/>
              <a:t>情感文摘的</a:t>
            </a:r>
            <a:r>
              <a:rPr lang="zh-CN" altLang="en-US" b="1" dirty="0"/>
              <a:t>处理对象</a:t>
            </a:r>
            <a:r>
              <a:rPr lang="zh-CN" altLang="en-US" dirty="0"/>
              <a:t>为某一产品或某一事件的大量用户评论，因此这种文摘融入了更多的情感信息。它主要侧重于提取具有明显情感倾向性的主观信息，是对某一产品或某一事件的评论信息的归纳和汇总。</a:t>
            </a:r>
            <a:endParaRPr lang="en-US" altLang="zh-CN" dirty="0"/>
          </a:p>
          <a:p>
            <a:pPr lvl="2"/>
            <a:r>
              <a:rPr lang="zh-CN" altLang="en-US" dirty="0"/>
              <a:t>情感文摘共有两种呈现方式：</a:t>
            </a:r>
            <a:endParaRPr lang="en-US" altLang="zh-CN" dirty="0"/>
          </a:p>
          <a:p>
            <a:pPr lvl="3"/>
            <a:r>
              <a:rPr lang="en-US" altLang="zh-CN" dirty="0"/>
              <a:t> </a:t>
            </a:r>
            <a:r>
              <a:rPr lang="zh-CN" altLang="en-US" dirty="0"/>
              <a:t>基于产品属性的情感文摘；</a:t>
            </a:r>
            <a:endParaRPr lang="en-US" altLang="zh-CN" dirty="0"/>
          </a:p>
          <a:p>
            <a:pPr lvl="3"/>
            <a:r>
              <a:rPr lang="en-US" altLang="zh-CN" dirty="0"/>
              <a:t> </a:t>
            </a:r>
            <a:r>
              <a:rPr lang="zh-CN" altLang="en-US" dirty="0"/>
              <a:t>基于情感标签的情感文摘。</a:t>
            </a:r>
            <a:br>
              <a:rPr lang="en-US" altLang="zh-CN" dirty="0"/>
            </a:br>
            <a:endParaRPr kumimoji="1" lang="zh-CN" altLang="en-US" dirty="0"/>
          </a:p>
        </p:txBody>
      </p:sp>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19</a:t>
            </a:fld>
            <a:endParaRPr lang="en-US"/>
          </a:p>
        </p:txBody>
      </p:sp>
    </p:spTree>
    <p:extLst>
      <p:ext uri="{BB962C8B-B14F-4D97-AF65-F5344CB8AC3E}">
        <p14:creationId xmlns:p14="http://schemas.microsoft.com/office/powerpoint/2010/main" val="2333029930"/>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r>
              <a:rPr kumimoji="1" lang="zh-CN" altLang="en-US" dirty="0"/>
              <a:t>背景与概念</a:t>
            </a:r>
          </a:p>
        </p:txBody>
      </p:sp>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lnSpcReduction="10000"/>
          </a:bodyPr>
          <a:lstStyle/>
          <a:p>
            <a:pPr lvl="1"/>
            <a:r>
              <a:rPr lang="zh-CN" altLang="en-US" dirty="0"/>
              <a:t>应用场景</a:t>
            </a:r>
            <a:endParaRPr lang="en-US" altLang="zh-CN" dirty="0"/>
          </a:p>
          <a:p>
            <a:pPr lvl="2"/>
            <a:r>
              <a:rPr lang="zh-CN" altLang="en-US" dirty="0"/>
              <a:t>互联网</a:t>
            </a:r>
            <a:r>
              <a:rPr lang="en-US" altLang="zh-CN" dirty="0"/>
              <a:t>(</a:t>
            </a:r>
            <a:r>
              <a:rPr lang="zh-CN" altLang="en-US" dirty="0"/>
              <a:t>如博客和论坛</a:t>
            </a:r>
            <a:r>
              <a:rPr lang="en-US" altLang="zh-CN" dirty="0"/>
              <a:t>)</a:t>
            </a:r>
            <a:r>
              <a:rPr lang="zh-CN" altLang="en-US" dirty="0"/>
              <a:t>上产生了大量的用户参与的、对于诸如人物、事件、产品等有价值的评论信息。这些评论信息表达了人们的各种情感色彩和情感倾向性，如喜、怒、哀、乐和批评、赞扬等。</a:t>
            </a:r>
            <a:endParaRPr lang="en-US" altLang="zh-CN" dirty="0"/>
          </a:p>
          <a:p>
            <a:pPr lvl="2"/>
            <a:r>
              <a:rPr lang="zh-CN" altLang="en-US" dirty="0"/>
              <a:t>潜在的用户可以通过浏览这些主观色彩的评论来了解大众舆论对于某一事件或产品的看法。</a:t>
            </a:r>
            <a:endParaRPr lang="en-US" altLang="zh-CN" dirty="0"/>
          </a:p>
          <a:p>
            <a:pPr lvl="1"/>
            <a:r>
              <a:rPr lang="zh-CN" altLang="en-US" dirty="0"/>
              <a:t>概念</a:t>
            </a:r>
            <a:endParaRPr lang="en-US" altLang="zh-CN" dirty="0"/>
          </a:p>
          <a:p>
            <a:pPr lvl="2"/>
            <a:r>
              <a:rPr lang="zh-CN" altLang="en-US" sz="1800" b="1" dirty="0"/>
              <a:t>情感分析</a:t>
            </a:r>
            <a:r>
              <a:rPr lang="zh-CN" altLang="en-US" sz="1800" dirty="0"/>
              <a:t>（</a:t>
            </a:r>
            <a:r>
              <a:rPr lang="en-US" altLang="zh-CN" sz="1800" dirty="0"/>
              <a:t>Sentiment analysis），</a:t>
            </a:r>
            <a:r>
              <a:rPr lang="zh-CN" altLang="en-US" sz="1800" dirty="0"/>
              <a:t>又称倾向性分析，意见抽取（</a:t>
            </a:r>
            <a:r>
              <a:rPr lang="en-US" altLang="zh-CN" sz="1800" dirty="0"/>
              <a:t>Opinion extraction），</a:t>
            </a:r>
            <a:r>
              <a:rPr lang="zh-CN" altLang="en-US" sz="1800" dirty="0"/>
              <a:t>意见挖掘（</a:t>
            </a:r>
            <a:r>
              <a:rPr lang="en-US" altLang="zh-CN" sz="1800" dirty="0"/>
              <a:t>Opinion mining），</a:t>
            </a:r>
            <a:r>
              <a:rPr lang="zh-CN" altLang="en-US" sz="1800" dirty="0"/>
              <a:t>情感挖掘（</a:t>
            </a:r>
            <a:r>
              <a:rPr lang="en-US" altLang="zh-CN" sz="1800" dirty="0"/>
              <a:t>Sentiment mining），</a:t>
            </a:r>
            <a:r>
              <a:rPr lang="zh-CN" altLang="en-US" sz="1800" dirty="0"/>
              <a:t>主观分析（</a:t>
            </a:r>
            <a:r>
              <a:rPr lang="en-US" altLang="zh-CN" sz="1800" dirty="0"/>
              <a:t>Subjectivity analysis），</a:t>
            </a:r>
            <a:r>
              <a:rPr lang="zh-CN" altLang="en-US" sz="1800" dirty="0"/>
              <a:t>它是对</a:t>
            </a:r>
            <a:r>
              <a:rPr lang="zh-CN" altLang="en-US" sz="1800" b="1" dirty="0"/>
              <a:t>带有情感色彩的主观性文本进行分析、处理、归纳和推理的过程。</a:t>
            </a:r>
            <a:endParaRPr lang="en-US" altLang="zh-CN" sz="1800" b="1" dirty="0"/>
          </a:p>
          <a:p>
            <a:pPr lvl="2"/>
            <a:r>
              <a:rPr lang="zh-CN" altLang="en-US" sz="1800" dirty="0"/>
              <a:t>如从评论文本中分析用户对“数码相机”的“变焦、价格、大小、重量、闪光、易用性”等属性的情感倾向。</a:t>
            </a:r>
            <a:br>
              <a:rPr kumimoji="1" lang="en" altLang="zh-CN" dirty="0"/>
            </a:br>
            <a:endParaRPr kumimoji="1" lang="zh-CN" altLang="en-US" dirty="0"/>
          </a:p>
        </p:txBody>
      </p:sp>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2</a:t>
            </a:fld>
            <a:endParaRPr lang="en-US"/>
          </a:p>
        </p:txBody>
      </p:sp>
    </p:spTree>
    <p:extLst>
      <p:ext uri="{BB962C8B-B14F-4D97-AF65-F5344CB8AC3E}">
        <p14:creationId xmlns:p14="http://schemas.microsoft.com/office/powerpoint/2010/main" val="3122974854"/>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r>
              <a:rPr lang="zh-CN" altLang="en-US" dirty="0"/>
              <a:t>情感信息的检索与归纳</a:t>
            </a:r>
            <a:endParaRPr kumimoji="1" lang="zh-CN" altLang="en-US" dirty="0"/>
          </a:p>
        </p:txBody>
      </p:sp>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fontScale="92500"/>
          </a:bodyPr>
          <a:lstStyle/>
          <a:p>
            <a:pPr lvl="1"/>
            <a:r>
              <a:rPr lang="zh-CN" altLang="en-US" b="1" dirty="0"/>
              <a:t>情感信息归纳</a:t>
            </a:r>
            <a:endParaRPr lang="en-US" altLang="zh-CN" b="1" dirty="0"/>
          </a:p>
          <a:p>
            <a:pPr lvl="2"/>
            <a:r>
              <a:rPr lang="zh-CN" altLang="en-US" dirty="0"/>
              <a:t>基于产品属性的情感文摘</a:t>
            </a:r>
            <a:endParaRPr lang="en-US" altLang="zh-CN" dirty="0"/>
          </a:p>
          <a:p>
            <a:pPr lvl="3"/>
            <a:r>
              <a:rPr lang="zh-CN" altLang="en-US" dirty="0"/>
              <a:t>产品属性特指在产品评论中的评价对象</a:t>
            </a:r>
            <a:r>
              <a:rPr lang="en-US" altLang="zh-CN" dirty="0"/>
              <a:t>,</a:t>
            </a:r>
            <a:r>
              <a:rPr lang="zh-CN" altLang="en-US" dirty="0"/>
              <a:t>如“相机质量”等。</a:t>
            </a:r>
            <a:endParaRPr lang="en-US" altLang="zh-CN" dirty="0"/>
          </a:p>
          <a:p>
            <a:pPr lvl="2"/>
            <a:r>
              <a:rPr lang="zh-CN" altLang="en-US" dirty="0"/>
              <a:t>三个步骤：</a:t>
            </a:r>
            <a:endParaRPr lang="en-US" altLang="zh-CN" dirty="0"/>
          </a:p>
          <a:p>
            <a:pPr lvl="3"/>
            <a:r>
              <a:rPr lang="zh-CN" altLang="en-US" dirty="0"/>
              <a:t> </a:t>
            </a:r>
            <a:r>
              <a:rPr lang="en-US" altLang="zh-CN" dirty="0"/>
              <a:t>(1) </a:t>
            </a:r>
            <a:r>
              <a:rPr lang="zh-CN" altLang="en-US" dirty="0"/>
              <a:t>识别出评论信息</a:t>
            </a:r>
            <a:r>
              <a:rPr lang="en-US" altLang="zh-CN" dirty="0"/>
              <a:t>(</a:t>
            </a:r>
            <a:r>
              <a:rPr lang="zh-CN" altLang="en-US" dirty="0"/>
              <a:t>句子或篇章</a:t>
            </a:r>
            <a:r>
              <a:rPr lang="en-US" altLang="zh-CN" dirty="0"/>
              <a:t>)</a:t>
            </a:r>
            <a:r>
              <a:rPr lang="zh-CN" altLang="en-US" dirty="0"/>
              <a:t>中的产品属性。即评价对象的识别；</a:t>
            </a:r>
            <a:endParaRPr lang="en-US" altLang="zh-CN" dirty="0"/>
          </a:p>
          <a:p>
            <a:pPr lvl="3"/>
            <a:r>
              <a:rPr lang="en-US" altLang="zh-CN" dirty="0"/>
              <a:t>(2) </a:t>
            </a:r>
            <a:r>
              <a:rPr lang="zh-CN" altLang="en-US" dirty="0"/>
              <a:t>抽取出描述产品属性的情感句，即针对产品的每一种属性，收集与其相关的所有的情感句；</a:t>
            </a:r>
            <a:endParaRPr lang="en-US" altLang="zh-CN" dirty="0"/>
          </a:p>
          <a:p>
            <a:pPr lvl="3"/>
            <a:r>
              <a:rPr lang="zh-CN" altLang="en-US" dirty="0"/>
              <a:t> </a:t>
            </a:r>
            <a:r>
              <a:rPr lang="en-US" altLang="zh-CN" dirty="0"/>
              <a:t>(3) </a:t>
            </a:r>
            <a:r>
              <a:rPr lang="zh-CN" altLang="en-US" dirty="0"/>
              <a:t>针对产品属性的每一个情感句，判断其情感倾向性。这个步骤类似于句子级的情感信息分类任务</a:t>
            </a:r>
            <a:endParaRPr lang="en-US" altLang="zh-CN" dirty="0"/>
          </a:p>
          <a:p>
            <a:pPr lvl="2"/>
            <a:r>
              <a:rPr lang="zh-CN" altLang="en-US" dirty="0"/>
              <a:t>结果：</a:t>
            </a:r>
            <a:endParaRPr lang="en-US" altLang="zh-CN" dirty="0"/>
          </a:p>
          <a:p>
            <a:pPr lvl="3"/>
            <a:r>
              <a:rPr lang="zh-CN" altLang="en-US" dirty="0"/>
              <a:t>针对产品的每一项属性列出用户的各种情感信息形成情感文摘供用户参考。还可将一些统计信息也罗列出来，方便用户对多种产品进行对比。如有的情感文摘将用户针对某一项属性的“支持”和“反对”情感句的个数列举出来。此外</a:t>
            </a:r>
            <a:r>
              <a:rPr lang="en-US" altLang="zh-CN" dirty="0"/>
              <a:t>,</a:t>
            </a:r>
            <a:r>
              <a:rPr lang="zh-CN" altLang="en-US" dirty="0"/>
              <a:t>还有情感文摘为每种产品计算推荐等级。</a:t>
            </a:r>
            <a:endParaRPr kumimoji="1" lang="zh-CN" altLang="en-US" dirty="0"/>
          </a:p>
        </p:txBody>
      </p:sp>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20</a:t>
            </a:fld>
            <a:endParaRPr lang="en-US"/>
          </a:p>
        </p:txBody>
      </p:sp>
      <p:pic>
        <p:nvPicPr>
          <p:cNvPr id="5" name="Picture 2">
            <a:extLst>
              <a:ext uri="{FF2B5EF4-FFF2-40B4-BE49-F238E27FC236}">
                <a16:creationId xmlns:a16="http://schemas.microsoft.com/office/drawing/2014/main" id="{04F00A49-1070-3321-A609-F2CFC38467F2}"/>
              </a:ext>
            </a:extLst>
          </p:cNvPr>
          <p:cNvPicPr>
            <a:picLocks noChangeAspect="1" noChangeArrowheads="1"/>
          </p:cNvPicPr>
          <p:nvPr/>
        </p:nvPicPr>
        <p:blipFill>
          <a:blip r:embed="rId2"/>
          <a:srcRect/>
          <a:stretch>
            <a:fillRect/>
          </a:stretch>
        </p:blipFill>
        <p:spPr bwMode="auto">
          <a:xfrm>
            <a:off x="4471172" y="260764"/>
            <a:ext cx="4255207" cy="1361948"/>
          </a:xfrm>
          <a:prstGeom prst="rect">
            <a:avLst/>
          </a:prstGeom>
          <a:noFill/>
          <a:ln w="9525">
            <a:noFill/>
            <a:miter lim="800000"/>
            <a:headEnd/>
            <a:tailEnd/>
          </a:ln>
          <a:effectLst/>
        </p:spPr>
      </p:pic>
    </p:spTree>
    <p:extLst>
      <p:ext uri="{BB962C8B-B14F-4D97-AF65-F5344CB8AC3E}">
        <p14:creationId xmlns:p14="http://schemas.microsoft.com/office/powerpoint/2010/main" val="1381045816"/>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r>
              <a:rPr kumimoji="1" lang="zh-CN" altLang="en-US" dirty="0"/>
              <a:t>情感分类</a:t>
            </a:r>
          </a:p>
        </p:txBody>
      </p:sp>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lvl="1"/>
            <a:r>
              <a:rPr lang="en-US" altLang="zh-CN" dirty="0"/>
              <a:t>2.</a:t>
            </a:r>
            <a:r>
              <a:rPr lang="zh-CN" altLang="en-US" dirty="0"/>
              <a:t> 情感信息的检索与归纳</a:t>
            </a:r>
            <a:endParaRPr lang="en-US" altLang="zh-CN" dirty="0"/>
          </a:p>
          <a:p>
            <a:pPr lvl="2"/>
            <a:r>
              <a:rPr lang="zh-CN" altLang="en-US" b="1" dirty="0"/>
              <a:t>情感信息归纳</a:t>
            </a:r>
            <a:endParaRPr lang="en-US" altLang="zh-CN" b="1" dirty="0"/>
          </a:p>
          <a:p>
            <a:pPr lvl="3"/>
            <a:r>
              <a:rPr lang="en-US" altLang="zh-CN" b="1" dirty="0"/>
              <a:t> </a:t>
            </a:r>
            <a:r>
              <a:rPr lang="zh-CN" altLang="en-US" dirty="0"/>
              <a:t>基于情感标签的情感文摘</a:t>
            </a:r>
            <a:endParaRPr lang="en-US" altLang="zh-CN" dirty="0"/>
          </a:p>
          <a:p>
            <a:pPr lvl="4"/>
            <a:r>
              <a:rPr lang="zh-CN" altLang="en-US" dirty="0"/>
              <a:t>基于产品属性的情感文摘较为依赖情感分析的底层技术，且用户若想了解某一产品属性的具体情况仍需阅读大量标有“褒</a:t>
            </a:r>
            <a:r>
              <a:rPr lang="en-US" altLang="zh-CN" dirty="0"/>
              <a:t>/</a:t>
            </a:r>
            <a:r>
              <a:rPr lang="zh-CN" altLang="en-US" dirty="0"/>
              <a:t>贬”等情感类别的情感句，为了更便捷地为用户提供参考意见，基于情感标签的情感文摘应运而生。</a:t>
            </a:r>
            <a:endParaRPr lang="en-US" altLang="zh-CN" dirty="0"/>
          </a:p>
          <a:p>
            <a:pPr lvl="4"/>
            <a:r>
              <a:rPr lang="zh-CN" altLang="en-US" b="1" dirty="0"/>
              <a:t>存在一些问题</a:t>
            </a:r>
            <a:r>
              <a:rPr lang="zh-CN" altLang="en-US" dirty="0"/>
              <a:t>：</a:t>
            </a:r>
            <a:br>
              <a:rPr lang="en-US" altLang="zh-CN" dirty="0"/>
            </a:br>
            <a:r>
              <a:rPr lang="zh-CN" altLang="en-US" dirty="0"/>
              <a:t>用户写评论时非常随意，很有可能概括不全自己的评论；</a:t>
            </a:r>
            <a:br>
              <a:rPr lang="en-US" altLang="zh-CN" dirty="0"/>
            </a:br>
            <a:r>
              <a:rPr lang="zh-CN" altLang="en-US" dirty="0"/>
              <a:t>用户书写的评论用词较为丰富，不方便计算机自动对比两个相似产品。（自动生成标签）</a:t>
            </a:r>
            <a:br>
              <a:rPr lang="zh-CN" altLang="en-US" dirty="0"/>
            </a:br>
            <a:endParaRPr kumimoji="1" lang="zh-CN" altLang="en-US" dirty="0"/>
          </a:p>
        </p:txBody>
      </p:sp>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21</a:t>
            </a:fld>
            <a:endParaRPr lang="en-US"/>
          </a:p>
        </p:txBody>
      </p:sp>
      <p:pic>
        <p:nvPicPr>
          <p:cNvPr id="6" name="图片 5">
            <a:extLst>
              <a:ext uri="{FF2B5EF4-FFF2-40B4-BE49-F238E27FC236}">
                <a16:creationId xmlns:a16="http://schemas.microsoft.com/office/drawing/2014/main" id="{715DA165-1F0F-855E-1AB5-CB266FE5237E}"/>
              </a:ext>
            </a:extLst>
          </p:cNvPr>
          <p:cNvPicPr>
            <a:picLocks noChangeAspect="1"/>
          </p:cNvPicPr>
          <p:nvPr/>
        </p:nvPicPr>
        <p:blipFill>
          <a:blip r:embed="rId2"/>
          <a:stretch>
            <a:fillRect/>
          </a:stretch>
        </p:blipFill>
        <p:spPr>
          <a:xfrm>
            <a:off x="1697196" y="1377442"/>
            <a:ext cx="6217920" cy="4050569"/>
          </a:xfrm>
          <a:prstGeom prst="rect">
            <a:avLst/>
          </a:prstGeom>
        </p:spPr>
      </p:pic>
    </p:spTree>
    <p:extLst>
      <p:ext uri="{BB962C8B-B14F-4D97-AF65-F5344CB8AC3E}">
        <p14:creationId xmlns:p14="http://schemas.microsoft.com/office/powerpoint/2010/main" val="153187832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xit" presetSubtype="21" fill="hold" nodeType="clickEffect">
                                  <p:stCondLst>
                                    <p:cond delay="0"/>
                                  </p:stCondLst>
                                  <p:childTnLst>
                                    <p:animEffect transition="out" filter="barn(inVertical)">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r>
              <a:rPr kumimoji="1" lang="zh-CN" altLang="en-US" dirty="0"/>
              <a:t>情感分析评测资源</a:t>
            </a:r>
          </a:p>
        </p:txBody>
      </p:sp>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lvl="1"/>
            <a:r>
              <a:rPr lang="zh-CN" altLang="en-US" sz="1800" b="1" dirty="0"/>
              <a:t>情感分析的资源建设</a:t>
            </a:r>
            <a:br>
              <a:rPr lang="zh-CN" altLang="en-US" sz="1800" dirty="0"/>
            </a:br>
            <a:r>
              <a:rPr lang="en-US" altLang="zh-CN" sz="1800" dirty="0"/>
              <a:t>(1) </a:t>
            </a:r>
            <a:r>
              <a:rPr lang="zh-CN" altLang="en-US" sz="1800" dirty="0"/>
              <a:t>康奈尔</a:t>
            </a:r>
            <a:r>
              <a:rPr lang="en-US" altLang="zh-CN" sz="1800" dirty="0"/>
              <a:t>(Cornell)</a:t>
            </a:r>
            <a:r>
              <a:rPr lang="zh-CN" altLang="en-US" sz="1800" dirty="0"/>
              <a:t>大学提供的影评数据集</a:t>
            </a:r>
            <a:r>
              <a:rPr lang="en-US" altLang="zh-CN" sz="1800" dirty="0"/>
              <a:t>,</a:t>
            </a:r>
            <a:r>
              <a:rPr lang="zh-CN" altLang="en-US" sz="1800" b="1" dirty="0"/>
              <a:t>电影</a:t>
            </a:r>
            <a:r>
              <a:rPr lang="zh-CN" altLang="en-US" sz="1800" dirty="0"/>
              <a:t>评论</a:t>
            </a:r>
            <a:br>
              <a:rPr lang="zh-CN" altLang="en-US" sz="1800" dirty="0"/>
            </a:br>
            <a:r>
              <a:rPr lang="en-US" altLang="zh-CN" sz="1800" dirty="0"/>
              <a:t>(2) </a:t>
            </a:r>
            <a:r>
              <a:rPr lang="zh-CN" altLang="en-US" sz="1800" dirty="0"/>
              <a:t>伊利诺伊大学芝加哥分校提供的产品领域的评论语料</a:t>
            </a:r>
            <a:r>
              <a:rPr lang="en-US" altLang="zh-CN" sz="1800" dirty="0"/>
              <a:t>:</a:t>
            </a:r>
            <a:r>
              <a:rPr lang="zh-CN" altLang="en-US" sz="1800" dirty="0"/>
              <a:t>主要包括从亚马逊和 </a:t>
            </a:r>
            <a:r>
              <a:rPr lang="en-US" altLang="zh-CN" sz="1800" dirty="0" err="1"/>
              <a:t>Cnet</a:t>
            </a:r>
            <a:r>
              <a:rPr lang="en-US" altLang="zh-CN" sz="1800" dirty="0"/>
              <a:t> </a:t>
            </a:r>
            <a:r>
              <a:rPr lang="zh-CN" altLang="en-US" sz="1800" dirty="0"/>
              <a:t>下载的 </a:t>
            </a:r>
            <a:r>
              <a:rPr lang="en-US" altLang="zh-CN" sz="1800" dirty="0"/>
              <a:t>5 </a:t>
            </a:r>
            <a:r>
              <a:rPr lang="zh-CN" altLang="en-US" sz="1800" dirty="0"/>
              <a:t>种</a:t>
            </a:r>
            <a:r>
              <a:rPr lang="zh-CN" altLang="en-US" sz="1800" b="1" dirty="0"/>
              <a:t>电子产品</a:t>
            </a:r>
            <a:r>
              <a:rPr lang="zh-CN" altLang="en-US" sz="1800" dirty="0"/>
              <a:t>的网络评论</a:t>
            </a:r>
            <a:r>
              <a:rPr lang="en-US" altLang="zh-CN" sz="1800" dirty="0"/>
              <a:t>;</a:t>
            </a:r>
            <a:br>
              <a:rPr lang="en-US" altLang="zh-CN" sz="1800" dirty="0"/>
            </a:br>
            <a:r>
              <a:rPr lang="en-US" altLang="zh-CN" sz="1800" dirty="0"/>
              <a:t>(3) Wiebe </a:t>
            </a:r>
            <a:r>
              <a:rPr lang="zh-CN" altLang="en-US" sz="1800" dirty="0"/>
              <a:t>等人所开发的 </a:t>
            </a:r>
            <a:r>
              <a:rPr lang="en-US" altLang="zh-CN" sz="1800" dirty="0"/>
              <a:t>MPQA(multiple-perspective QA)</a:t>
            </a:r>
            <a:r>
              <a:rPr lang="zh-CN" altLang="en-US" sz="1800" dirty="0"/>
              <a:t>库</a:t>
            </a:r>
            <a:r>
              <a:rPr lang="en-US" altLang="zh-CN" sz="1800" dirty="0"/>
              <a:t>:</a:t>
            </a:r>
            <a:r>
              <a:rPr lang="zh-CN" altLang="en-US" sz="1800" dirty="0"/>
              <a:t>包含 </a:t>
            </a:r>
            <a:r>
              <a:rPr lang="en-US" altLang="zh-CN" sz="1800" dirty="0"/>
              <a:t>535 </a:t>
            </a:r>
            <a:r>
              <a:rPr lang="zh-CN" altLang="en-US" sz="1800" dirty="0"/>
              <a:t>篇不同视角的</a:t>
            </a:r>
            <a:r>
              <a:rPr lang="zh-CN" altLang="en-US" sz="1800" b="1" dirty="0"/>
              <a:t>新闻</a:t>
            </a:r>
            <a:r>
              <a:rPr lang="zh-CN" altLang="en-US" sz="1800" dirty="0"/>
              <a:t>评论</a:t>
            </a:r>
            <a:br>
              <a:rPr lang="zh-CN" altLang="en-US" sz="1800" dirty="0"/>
            </a:br>
            <a:r>
              <a:rPr lang="en-US" altLang="zh-CN" sz="1800" dirty="0"/>
              <a:t>(4) </a:t>
            </a:r>
            <a:r>
              <a:rPr lang="zh-CN" altLang="en-US" sz="1800" dirty="0"/>
              <a:t>麻省理工学院的 </a:t>
            </a:r>
            <a:r>
              <a:rPr lang="en-US" altLang="zh-CN" sz="1800" dirty="0" err="1"/>
              <a:t>Barzilay</a:t>
            </a:r>
            <a:r>
              <a:rPr lang="en-US" altLang="zh-CN" sz="1800" dirty="0"/>
              <a:t> </a:t>
            </a:r>
            <a:r>
              <a:rPr lang="zh-CN" altLang="en-US" sz="1800" dirty="0"/>
              <a:t>等人构建的多角度</a:t>
            </a:r>
            <a:r>
              <a:rPr lang="zh-CN" altLang="en-US" sz="1800" b="1" dirty="0"/>
              <a:t>餐馆</a:t>
            </a:r>
            <a:r>
              <a:rPr lang="zh-CN" altLang="en-US" sz="1800" dirty="0"/>
              <a:t>评论语料</a:t>
            </a:r>
            <a:r>
              <a:rPr lang="en-US" altLang="zh-CN" sz="1800" dirty="0"/>
              <a:t>;</a:t>
            </a:r>
            <a:br>
              <a:rPr lang="zh-CN" altLang="en-US" sz="1800" dirty="0"/>
            </a:br>
            <a:r>
              <a:rPr lang="en-US" altLang="zh-CN" sz="1800" dirty="0"/>
              <a:t>(5) </a:t>
            </a:r>
            <a:r>
              <a:rPr lang="zh-CN" altLang="en-US" sz="1800" dirty="0"/>
              <a:t>中国科学院计算技术研究所提供的较大规模的中文</a:t>
            </a:r>
            <a:r>
              <a:rPr lang="zh-CN" altLang="en-US" sz="1800" b="1" dirty="0"/>
              <a:t>酒店</a:t>
            </a:r>
            <a:r>
              <a:rPr lang="zh-CN" altLang="en-US" sz="1800" dirty="0"/>
              <a:t>评论语料</a:t>
            </a:r>
            <a:br>
              <a:rPr lang="zh-CN" altLang="en-US" sz="1800" dirty="0"/>
            </a:br>
            <a:br>
              <a:rPr lang="zh-CN" altLang="en-US" sz="1800" dirty="0"/>
            </a:br>
            <a:br>
              <a:rPr lang="zh-CN" altLang="en-US" sz="1800" dirty="0"/>
            </a:br>
            <a:endParaRPr kumimoji="1" lang="zh-CN" altLang="en-US" dirty="0"/>
          </a:p>
        </p:txBody>
      </p:sp>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22</a:t>
            </a:fld>
            <a:endParaRPr lang="en-US"/>
          </a:p>
        </p:txBody>
      </p:sp>
    </p:spTree>
    <p:extLst>
      <p:ext uri="{BB962C8B-B14F-4D97-AF65-F5344CB8AC3E}">
        <p14:creationId xmlns:p14="http://schemas.microsoft.com/office/powerpoint/2010/main" val="1272942390"/>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r>
              <a:rPr kumimoji="1" lang="zh-CN" altLang="en-US" dirty="0"/>
              <a:t>情感分析评测资源</a:t>
            </a:r>
          </a:p>
        </p:txBody>
      </p:sp>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lvl="1"/>
            <a:r>
              <a:rPr lang="zh-CN" altLang="en-US" b="1" dirty="0"/>
              <a:t>情感分析的词典资源</a:t>
            </a:r>
            <a:br>
              <a:rPr lang="zh-CN" altLang="en-US" dirty="0"/>
            </a:br>
            <a:r>
              <a:rPr lang="en-US" altLang="zh-CN" sz="1800" dirty="0"/>
              <a:t>(1) </a:t>
            </a:r>
            <a:r>
              <a:rPr lang="en-US" altLang="zh-CN" sz="1800" b="1" dirty="0"/>
              <a:t>GI</a:t>
            </a:r>
            <a:r>
              <a:rPr lang="en-US" altLang="zh-CN" sz="1800" dirty="0"/>
              <a:t>(general inquirer)</a:t>
            </a:r>
            <a:r>
              <a:rPr lang="zh-CN" altLang="en-US" sz="1800" dirty="0"/>
              <a:t>评价词词典收集了 </a:t>
            </a:r>
            <a:r>
              <a:rPr lang="en-US" altLang="zh-CN" sz="1800" dirty="0"/>
              <a:t>1 914 </a:t>
            </a:r>
            <a:r>
              <a:rPr lang="zh-CN" altLang="en-US" sz="1800" dirty="0"/>
              <a:t>个褒义词和 </a:t>
            </a:r>
            <a:r>
              <a:rPr lang="en-US" altLang="zh-CN" sz="1800" dirty="0"/>
              <a:t>2 293 </a:t>
            </a:r>
            <a:r>
              <a:rPr lang="zh-CN" altLang="en-US" sz="1800" dirty="0"/>
              <a:t>个贬义词，并为每个词语按照极性、强度、词性等打上不同的标签；</a:t>
            </a:r>
            <a:br>
              <a:rPr lang="en-US" altLang="zh-CN" sz="1800" dirty="0"/>
            </a:br>
            <a:r>
              <a:rPr lang="en-US" altLang="zh-CN" sz="1800" dirty="0"/>
              <a:t>(2) NTU </a:t>
            </a:r>
            <a:r>
              <a:rPr lang="zh-CN" altLang="en-US" sz="1800" dirty="0"/>
              <a:t>评价词词典</a:t>
            </a:r>
            <a:r>
              <a:rPr lang="en-US" altLang="zh-CN" sz="1800" dirty="0"/>
              <a:t>(</a:t>
            </a:r>
            <a:r>
              <a:rPr lang="zh-CN" altLang="en-US" sz="1800" dirty="0"/>
              <a:t>繁体中文</a:t>
            </a:r>
            <a:r>
              <a:rPr lang="en-US" altLang="zh-CN" sz="1800" dirty="0"/>
              <a:t>).</a:t>
            </a:r>
            <a:r>
              <a:rPr lang="zh-CN" altLang="en-US" sz="1800" dirty="0"/>
              <a:t>该词典由台湾大学收集</a:t>
            </a:r>
            <a:r>
              <a:rPr lang="en-US" altLang="zh-CN" sz="1800" dirty="0"/>
              <a:t>,</a:t>
            </a:r>
            <a:r>
              <a:rPr lang="zh-CN" altLang="en-US" sz="1800" dirty="0"/>
              <a:t>含有 </a:t>
            </a:r>
            <a:r>
              <a:rPr lang="en-US" altLang="zh-CN" sz="1800" dirty="0"/>
              <a:t>2 812 </a:t>
            </a:r>
            <a:r>
              <a:rPr lang="zh-CN" altLang="en-US" sz="1800" dirty="0"/>
              <a:t>个褒义词与 </a:t>
            </a:r>
            <a:r>
              <a:rPr lang="en-US" altLang="zh-CN" sz="1800" dirty="0"/>
              <a:t>8 276 </a:t>
            </a:r>
            <a:r>
              <a:rPr lang="zh-CN" altLang="en-US" sz="1800" dirty="0"/>
              <a:t>个贬义词；</a:t>
            </a:r>
            <a:br>
              <a:rPr lang="zh-CN" altLang="en-US" dirty="0"/>
            </a:br>
            <a:r>
              <a:rPr lang="en-US" altLang="zh-CN" sz="1800" dirty="0"/>
              <a:t>(3) </a:t>
            </a:r>
            <a:r>
              <a:rPr lang="zh-CN" altLang="en-US" sz="1800" dirty="0"/>
              <a:t>主观词词典，来自 </a:t>
            </a:r>
            <a:r>
              <a:rPr lang="en-US" altLang="zh-CN" sz="1800" dirty="0" err="1"/>
              <a:t>OpinionFinder</a:t>
            </a:r>
            <a:r>
              <a:rPr lang="en-US" altLang="zh-CN" sz="1800" dirty="0"/>
              <a:t> </a:t>
            </a:r>
            <a:r>
              <a:rPr lang="zh-CN" altLang="en-US" sz="1800" dirty="0"/>
              <a:t>系统。该词典含有</a:t>
            </a:r>
            <a:r>
              <a:rPr lang="en-US" altLang="zh-CN" sz="1800" dirty="0"/>
              <a:t>8 221 </a:t>
            </a:r>
            <a:r>
              <a:rPr lang="zh-CN" altLang="en-US" sz="1800" dirty="0"/>
              <a:t>个主观词</a:t>
            </a:r>
            <a:r>
              <a:rPr lang="en-US" altLang="zh-CN" sz="1800" dirty="0"/>
              <a:t>,</a:t>
            </a:r>
            <a:r>
              <a:rPr lang="zh-CN" altLang="en-US" sz="1800" dirty="0"/>
              <a:t>并为每个词语标注了词性、词性还原以及情感极性；</a:t>
            </a:r>
            <a:br>
              <a:rPr lang="en-US" altLang="zh-CN" sz="1800" dirty="0"/>
            </a:br>
            <a:r>
              <a:rPr lang="en-US" altLang="zh-CN" sz="1800" dirty="0"/>
              <a:t>(4) </a:t>
            </a:r>
            <a:r>
              <a:rPr lang="en-US" altLang="zh-CN" sz="1800" dirty="0" err="1"/>
              <a:t>HowNet</a:t>
            </a:r>
            <a:r>
              <a:rPr lang="en-US" altLang="zh-CN" sz="1800" dirty="0"/>
              <a:t> </a:t>
            </a:r>
            <a:r>
              <a:rPr lang="zh-CN" altLang="en-US" sz="1800" dirty="0"/>
              <a:t>评价词词典，该词典包含 </a:t>
            </a:r>
            <a:r>
              <a:rPr lang="en-US" altLang="zh-CN" sz="1800" dirty="0"/>
              <a:t>9 193 </a:t>
            </a:r>
            <a:r>
              <a:rPr lang="zh-CN" altLang="en-US" sz="1800" dirty="0"/>
              <a:t>个中文评价词语</a:t>
            </a:r>
            <a:r>
              <a:rPr lang="en-US" altLang="zh-CN" sz="1800" dirty="0"/>
              <a:t>/</a:t>
            </a:r>
            <a:r>
              <a:rPr lang="zh-CN" altLang="en-US" sz="1800" dirty="0"/>
              <a:t>短语</a:t>
            </a:r>
            <a:r>
              <a:rPr lang="en-US" altLang="zh-CN" sz="1800" dirty="0"/>
              <a:t>,9 142 </a:t>
            </a:r>
            <a:r>
              <a:rPr lang="zh-CN" altLang="en-US" sz="1800" dirty="0"/>
              <a:t>个英文评价词语</a:t>
            </a:r>
            <a:r>
              <a:rPr lang="en-US" altLang="zh-CN" sz="1800" dirty="0"/>
              <a:t>/</a:t>
            </a:r>
            <a:r>
              <a:rPr lang="zh-CN" altLang="en-US" sz="1800" dirty="0"/>
              <a:t>短语，并被分为褒贬两类</a:t>
            </a:r>
            <a:br>
              <a:rPr lang="zh-CN" altLang="en-US" sz="1800" dirty="0"/>
            </a:br>
            <a:br>
              <a:rPr lang="zh-CN" altLang="en-US" sz="1800" dirty="0"/>
            </a:br>
            <a:br>
              <a:rPr lang="zh-CN" altLang="en-US" sz="1800" dirty="0"/>
            </a:br>
            <a:endParaRPr kumimoji="1" lang="zh-CN" altLang="en-US" dirty="0"/>
          </a:p>
        </p:txBody>
      </p:sp>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23</a:t>
            </a:fld>
            <a:endParaRPr lang="en-US"/>
          </a:p>
        </p:txBody>
      </p:sp>
    </p:spTree>
    <p:extLst>
      <p:ext uri="{BB962C8B-B14F-4D97-AF65-F5344CB8AC3E}">
        <p14:creationId xmlns:p14="http://schemas.microsoft.com/office/powerpoint/2010/main" val="4167685472"/>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r>
              <a:rPr kumimoji="1" lang="zh-CN" altLang="en-US" dirty="0"/>
              <a:t>大模型情感分析</a:t>
            </a:r>
          </a:p>
        </p:txBody>
      </p:sp>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fontScale="85000" lnSpcReduction="20000"/>
          </a:bodyPr>
          <a:lstStyle/>
          <a:p>
            <a:pPr lvl="1"/>
            <a:r>
              <a:rPr lang="en" altLang="zh-CN" sz="1800" dirty="0"/>
              <a:t>prompts = {</a:t>
            </a:r>
          </a:p>
          <a:p>
            <a:pPr marL="0" lvl="1" indent="0">
              <a:buNone/>
            </a:pPr>
            <a:r>
              <a:rPr lang="en" altLang="zh-CN" sz="1800" dirty="0"/>
              <a:t>"</a:t>
            </a:r>
            <a:r>
              <a:rPr lang="en" altLang="zh-CN" sz="1800" dirty="0" err="1"/>
              <a:t>nlpcc</a:t>
            </a:r>
            <a:r>
              <a:rPr lang="en" altLang="zh-CN" sz="1800" dirty="0"/>
              <a:t>":"</a:t>
            </a:r>
            <a:r>
              <a:rPr lang="zh-CN" altLang="en-US" sz="1800" dirty="0"/>
              <a:t>作为一个专业的文本数据分析师，请分析给定文本的情绪类别并确保分析结果的稳定性，并从以下八种情绪中选择一种：愤怒、厌恶、害怕、高兴、喜欢、悲伤、惊讶、中性。具体结果以</a:t>
            </a:r>
            <a:r>
              <a:rPr lang="en" altLang="zh-CN" sz="1800" dirty="0"/>
              <a:t>JSON</a:t>
            </a:r>
            <a:r>
              <a:rPr lang="zh-CN" altLang="en-US" sz="1800" dirty="0"/>
              <a:t>形式表示。文本：</a:t>
            </a:r>
            <a:r>
              <a:rPr lang="en-US" altLang="zh-CN" sz="1800" dirty="0"/>
              <a:t>",</a:t>
            </a:r>
          </a:p>
          <a:p>
            <a:pPr lvl="1"/>
            <a:endParaRPr lang="en-US" altLang="zh-CN" sz="1800" dirty="0"/>
          </a:p>
          <a:p>
            <a:pPr marL="0" lvl="1" indent="0">
              <a:buNone/>
            </a:pPr>
            <a:r>
              <a:rPr lang="en-US" altLang="zh-CN" sz="1800" dirty="0"/>
              <a:t>"</a:t>
            </a:r>
            <a:r>
              <a:rPr lang="en" altLang="zh-CN" sz="1800" dirty="0" err="1"/>
              <a:t>smp</a:t>
            </a:r>
            <a:r>
              <a:rPr lang="en" altLang="zh-CN" sz="1800" dirty="0"/>
              <a:t>":"</a:t>
            </a:r>
            <a:r>
              <a:rPr lang="zh-CN" altLang="en-US" sz="1800" dirty="0"/>
              <a:t>作为一个专业的文本数据分析师，请分析给定文本的情感类别并确保分析结果的稳定性，从以下六种情绪中选择一个：中性、高兴、愤怒、害怕、悲伤、惊讶。具体结果以</a:t>
            </a:r>
            <a:r>
              <a:rPr lang="en" altLang="zh-CN" sz="1800" dirty="0"/>
              <a:t>JSON</a:t>
            </a:r>
            <a:r>
              <a:rPr lang="zh-CN" altLang="en-US" sz="1800" dirty="0"/>
              <a:t>形式表示。文本：</a:t>
            </a:r>
            <a:r>
              <a:rPr lang="en-US" altLang="zh-CN" sz="1800" dirty="0"/>
              <a:t>",</a:t>
            </a:r>
          </a:p>
          <a:p>
            <a:pPr marL="0" lvl="1" indent="0">
              <a:buNone/>
            </a:pPr>
            <a:endParaRPr lang="en-US" altLang="zh-CN" sz="1800" dirty="0"/>
          </a:p>
          <a:p>
            <a:pPr marL="0" lvl="1" indent="0">
              <a:buNone/>
            </a:pPr>
            <a:r>
              <a:rPr lang="en-US" altLang="zh-CN" sz="1800" dirty="0"/>
              <a:t>"</a:t>
            </a:r>
            <a:r>
              <a:rPr lang="en" altLang="zh-CN" sz="1800" dirty="0"/>
              <a:t>asap":"</a:t>
            </a:r>
            <a:r>
              <a:rPr lang="zh-CN" altLang="en-US" sz="1800" dirty="0"/>
              <a:t>作为专业的文本数据分析专家，请针对给定的评论做出方面级的情感分析并确保分析结果的稳定性，需要给出</a:t>
            </a:r>
            <a:r>
              <a:rPr lang="en-US" altLang="zh-CN" sz="1800" dirty="0"/>
              <a:t>18</a:t>
            </a:r>
            <a:r>
              <a:rPr lang="zh-CN" altLang="en-US" sz="1800" dirty="0"/>
              <a:t>个方面的情感效价，这</a:t>
            </a:r>
            <a:r>
              <a:rPr lang="en-US" altLang="zh-CN" sz="1800" dirty="0"/>
              <a:t>18</a:t>
            </a:r>
            <a:r>
              <a:rPr lang="zh-CN" altLang="en-US" sz="1800" dirty="0"/>
              <a:t>个方面分别是：交通方便、位于商圈附近、是否容易寻找、排队时间、服务人员态度、停车方便、点菜</a:t>
            </a:r>
            <a:r>
              <a:rPr lang="en-US" altLang="zh-CN" sz="1800" dirty="0"/>
              <a:t>/</a:t>
            </a:r>
            <a:r>
              <a:rPr lang="zh-CN" altLang="en-US" sz="1800" dirty="0"/>
              <a:t>上菜速度、价格水平、性价比、折扣力度、装修、噪杂情况、就餐空间、卫生情况、菜品分量、菜品口味、菜品卖相、菜品推荐程度；以上每个方面的情感效价均从四个选项中选择一个：</a:t>
            </a:r>
            <a:r>
              <a:rPr lang="en-US" altLang="zh-CN" sz="1800" dirty="0"/>
              <a:t>1</a:t>
            </a:r>
            <a:r>
              <a:rPr lang="zh-CN" altLang="en-US" sz="1800" dirty="0"/>
              <a:t>代表正向情绪，</a:t>
            </a:r>
            <a:r>
              <a:rPr lang="en-US" altLang="zh-CN" sz="1800" dirty="0"/>
              <a:t>0</a:t>
            </a:r>
            <a:r>
              <a:rPr lang="zh-CN" altLang="en-US" sz="1800" dirty="0"/>
              <a:t>代表中性，</a:t>
            </a:r>
            <a:r>
              <a:rPr lang="en-US" altLang="zh-CN" sz="1800" dirty="0"/>
              <a:t>-1</a:t>
            </a:r>
            <a:r>
              <a:rPr lang="zh-CN" altLang="en-US" sz="1800" dirty="0"/>
              <a:t>代表负向情绪，</a:t>
            </a:r>
            <a:r>
              <a:rPr lang="en-US" altLang="zh-CN" sz="1800" dirty="0"/>
              <a:t>-2</a:t>
            </a:r>
            <a:r>
              <a:rPr lang="zh-CN" altLang="en-US" sz="1800" dirty="0"/>
              <a:t>代表评论内容不涉及该方面。具体结果以</a:t>
            </a:r>
            <a:r>
              <a:rPr lang="en" altLang="zh-CN" sz="1800" dirty="0"/>
              <a:t>JSON</a:t>
            </a:r>
            <a:r>
              <a:rPr lang="zh-CN" altLang="en-US" sz="1800" dirty="0"/>
              <a:t>形式表示。文本：</a:t>
            </a:r>
            <a:r>
              <a:rPr lang="en-US" altLang="zh-CN" sz="1800" dirty="0"/>
              <a:t>”</a:t>
            </a:r>
          </a:p>
          <a:p>
            <a:pPr marL="0" lvl="1" indent="0">
              <a:buNone/>
            </a:pPr>
            <a:r>
              <a:rPr lang="en-US" altLang="zh-CN" sz="1800" dirty="0"/>
              <a:t>}</a:t>
            </a:r>
          </a:p>
          <a:p>
            <a:pPr marL="0" lvl="1" indent="0">
              <a:buNone/>
            </a:pPr>
            <a:br>
              <a:rPr lang="zh-CN" altLang="en-US" sz="1800" dirty="0"/>
            </a:br>
            <a:br>
              <a:rPr lang="zh-CN" altLang="en-US" sz="1800" dirty="0"/>
            </a:br>
            <a:endParaRPr kumimoji="1" lang="zh-CN" altLang="en-US" dirty="0"/>
          </a:p>
        </p:txBody>
      </p:sp>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24</a:t>
            </a:fld>
            <a:endParaRPr lang="en-US"/>
          </a:p>
        </p:txBody>
      </p:sp>
    </p:spTree>
    <p:extLst>
      <p:ext uri="{BB962C8B-B14F-4D97-AF65-F5344CB8AC3E}">
        <p14:creationId xmlns:p14="http://schemas.microsoft.com/office/powerpoint/2010/main" val="888074127"/>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a:extLst>
              <a:ext uri="{FF2B5EF4-FFF2-40B4-BE49-F238E27FC236}">
                <a16:creationId xmlns:a16="http://schemas.microsoft.com/office/drawing/2014/main" id="{2B409678-A895-425D-98D3-99EB1298205B}"/>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lvl="2"/>
            <a:endParaRPr lang="en" altLang="zh-CN" dirty="0"/>
          </a:p>
          <a:p>
            <a:pPr marL="0" marR="0" lvl="1" indent="0" algn="l" defTabSz="457200" rtl="0" eaLnBrk="1" fontAlgn="auto" latinLnBrk="0" hangingPunct="1">
              <a:lnSpc>
                <a:spcPct val="100000"/>
              </a:lnSpc>
              <a:spcBef>
                <a:spcPct val="20000"/>
              </a:spcBef>
              <a:spcAft>
                <a:spcPts val="0"/>
              </a:spcAft>
              <a:buClr>
                <a:srgbClr val="8C1515"/>
              </a:buClr>
              <a:buSzTx/>
              <a:buNone/>
              <a:tabLst/>
              <a:defRPr/>
            </a:pPr>
            <a:br>
              <a:rPr kumimoji="1" lang="en" altLang="zh-CN" dirty="0"/>
            </a:br>
            <a:endParaRPr kumimoji="1" lang="zh-CN" altLang="en-US" dirty="0"/>
          </a:p>
        </p:txBody>
      </p:sp>
      <p:sp>
        <p:nvSpPr>
          <p:cNvPr id="14" name="内容占位符 13">
            <a:extLst>
              <a:ext uri="{FF2B5EF4-FFF2-40B4-BE49-F238E27FC236}">
                <a16:creationId xmlns:a16="http://schemas.microsoft.com/office/drawing/2014/main" id="{C658F813-1584-D0BE-DD00-D474735550CE}"/>
              </a:ext>
            </a:extLst>
          </p:cNvPr>
          <p:cNvSpPr>
            <a:spLocks noGrp="1"/>
          </p:cNvSpPr>
          <p:nvPr>
            <p:ph sz="quarter" idx="11"/>
          </p:nvPr>
        </p:nvSpPr>
        <p:spPr>
          <a:xfrm>
            <a:off x="949325" y="2489502"/>
            <a:ext cx="7707313" cy="2018452"/>
          </a:xfrm>
        </p:spPr>
        <p:txBody>
          <a:bodyPr>
            <a:normAutofit/>
          </a:bodyPr>
          <a:lstStyle/>
          <a:p>
            <a:pPr algn="ctr"/>
            <a:r>
              <a:rPr lang="zh-CN" altLang="en-US" sz="4000" dirty="0"/>
              <a:t>编程练习</a:t>
            </a:r>
          </a:p>
        </p:txBody>
      </p:sp>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4294967295"/>
          </p:nvPr>
        </p:nvSpPr>
        <p:spPr>
          <a:xfrm>
            <a:off x="0" y="5345113"/>
            <a:ext cx="846138" cy="303212"/>
          </a:xfrm>
        </p:spPr>
        <p:txBody>
          <a:bodyPr/>
          <a:lstStyle/>
          <a:p>
            <a:fld id="{E62723E9-58A5-4D18-81BD-E1D0CC324A1D}" type="slidenum">
              <a:rPr lang="en-US" smtClean="0"/>
              <a:pPr/>
              <a:t>25</a:t>
            </a:fld>
            <a:endParaRPr lang="en-US"/>
          </a:p>
        </p:txBody>
      </p:sp>
    </p:spTree>
    <p:extLst>
      <p:ext uri="{BB962C8B-B14F-4D97-AF65-F5344CB8AC3E}">
        <p14:creationId xmlns:p14="http://schemas.microsoft.com/office/powerpoint/2010/main" val="3297566175"/>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r>
              <a:rPr kumimoji="1" lang="zh-CN" altLang="en-US" dirty="0"/>
              <a:t>评论的情感情绪如何分类？</a:t>
            </a:r>
          </a:p>
        </p:txBody>
      </p:sp>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lvl="1"/>
            <a:endParaRPr lang="en-US" altLang="zh-CN" dirty="0"/>
          </a:p>
        </p:txBody>
      </p:sp>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3</a:t>
            </a:fld>
            <a:endParaRPr lang="en-US"/>
          </a:p>
        </p:txBody>
      </p:sp>
      <p:pic>
        <p:nvPicPr>
          <p:cNvPr id="5" name="图片 4">
            <a:extLst>
              <a:ext uri="{FF2B5EF4-FFF2-40B4-BE49-F238E27FC236}">
                <a16:creationId xmlns:a16="http://schemas.microsoft.com/office/drawing/2014/main" id="{0CA5A227-BA6E-1CA6-DA9C-B0C473D92E9D}"/>
              </a:ext>
            </a:extLst>
          </p:cNvPr>
          <p:cNvPicPr>
            <a:picLocks noChangeAspect="1"/>
          </p:cNvPicPr>
          <p:nvPr/>
        </p:nvPicPr>
        <p:blipFill>
          <a:blip r:embed="rId2"/>
          <a:stretch>
            <a:fillRect/>
          </a:stretch>
        </p:blipFill>
        <p:spPr>
          <a:xfrm>
            <a:off x="877824" y="953587"/>
            <a:ext cx="7205472" cy="4693894"/>
          </a:xfrm>
          <a:prstGeom prst="rect">
            <a:avLst/>
          </a:prstGeom>
        </p:spPr>
      </p:pic>
    </p:spTree>
    <p:extLst>
      <p:ext uri="{BB962C8B-B14F-4D97-AF65-F5344CB8AC3E}">
        <p14:creationId xmlns:p14="http://schemas.microsoft.com/office/powerpoint/2010/main" val="3327183622"/>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r>
              <a:rPr kumimoji="1" lang="zh-CN" altLang="en-US" dirty="0"/>
              <a:t>评论的情感情绪如何分类？</a:t>
            </a:r>
          </a:p>
        </p:txBody>
      </p:sp>
      <p:pic>
        <p:nvPicPr>
          <p:cNvPr id="6" name="内容占位符 5">
            <a:extLst>
              <a:ext uri="{FF2B5EF4-FFF2-40B4-BE49-F238E27FC236}">
                <a16:creationId xmlns:a16="http://schemas.microsoft.com/office/drawing/2014/main" id="{9540B611-CAC3-5550-0728-93A73108655B}"/>
              </a:ext>
            </a:extLst>
          </p:cNvPr>
          <p:cNvPicPr>
            <a:picLocks noGrp="1" noChangeAspect="1"/>
          </p:cNvPicPr>
          <p:nvPr>
            <p:ph sz="quarter" idx="10"/>
          </p:nvPr>
        </p:nvPicPr>
        <p:blipFill>
          <a:blip r:embed="rId2"/>
          <a:stretch>
            <a:fillRect/>
          </a:stretch>
        </p:blipFill>
        <p:spPr>
          <a:xfrm>
            <a:off x="4555741" y="880991"/>
            <a:ext cx="4523441" cy="4115748"/>
          </a:xfrm>
          <a:prstGeom prst="rect">
            <a:avLst/>
          </a:prstGeom>
        </p:spPr>
      </p:pic>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4</a:t>
            </a:fld>
            <a:endParaRPr lang="en-US"/>
          </a:p>
        </p:txBody>
      </p:sp>
      <p:pic>
        <p:nvPicPr>
          <p:cNvPr id="7" name="图片 6">
            <a:extLst>
              <a:ext uri="{FF2B5EF4-FFF2-40B4-BE49-F238E27FC236}">
                <a16:creationId xmlns:a16="http://schemas.microsoft.com/office/drawing/2014/main" id="{C99FE233-1A5D-7329-6964-B2DDF9760AF1}"/>
              </a:ext>
            </a:extLst>
          </p:cNvPr>
          <p:cNvPicPr>
            <a:picLocks noChangeAspect="1"/>
          </p:cNvPicPr>
          <p:nvPr/>
        </p:nvPicPr>
        <p:blipFill>
          <a:blip r:embed="rId3"/>
          <a:stretch>
            <a:fillRect/>
          </a:stretch>
        </p:blipFill>
        <p:spPr>
          <a:xfrm>
            <a:off x="0" y="941738"/>
            <a:ext cx="4523441" cy="4151470"/>
          </a:xfrm>
          <a:prstGeom prst="rect">
            <a:avLst/>
          </a:prstGeom>
        </p:spPr>
      </p:pic>
    </p:spTree>
    <p:extLst>
      <p:ext uri="{BB962C8B-B14F-4D97-AF65-F5344CB8AC3E}">
        <p14:creationId xmlns:p14="http://schemas.microsoft.com/office/powerpoint/2010/main" val="3321566841"/>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r>
              <a:rPr kumimoji="1" lang="zh-CN" altLang="en-US" dirty="0"/>
              <a:t>公众情绪的社会意义？</a:t>
            </a:r>
          </a:p>
        </p:txBody>
      </p:sp>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5</a:t>
            </a:fld>
            <a:endParaRPr lang="en-US"/>
          </a:p>
        </p:txBody>
      </p:sp>
      <p:pic>
        <p:nvPicPr>
          <p:cNvPr id="8" name="Picture 2">
            <a:extLst>
              <a:ext uri="{FF2B5EF4-FFF2-40B4-BE49-F238E27FC236}">
                <a16:creationId xmlns:a16="http://schemas.microsoft.com/office/drawing/2014/main" id="{C994A552-A960-657E-CBC7-8E04B896F8DE}"/>
              </a:ext>
            </a:extLst>
          </p:cNvPr>
          <p:cNvPicPr>
            <a:picLocks noGrp="1" noChangeAspect="1" noChangeArrowheads="1"/>
          </p:cNvPicPr>
          <p:nvPr>
            <p:ph sz="quarter" idx="10"/>
          </p:nvPr>
        </p:nvPicPr>
        <p:blipFill>
          <a:blip r:embed="rId2"/>
          <a:srcRect/>
          <a:stretch>
            <a:fillRect/>
          </a:stretch>
        </p:blipFill>
        <p:spPr bwMode="auto">
          <a:xfrm>
            <a:off x="1319348" y="1067370"/>
            <a:ext cx="6207133" cy="4581455"/>
          </a:xfrm>
          <a:prstGeom prst="rect">
            <a:avLst/>
          </a:prstGeom>
          <a:noFill/>
          <a:ln w="9525">
            <a:noFill/>
            <a:miter lim="800000"/>
            <a:headEnd/>
            <a:tailEnd/>
          </a:ln>
          <a:effectLst/>
        </p:spPr>
      </p:pic>
    </p:spTree>
    <p:extLst>
      <p:ext uri="{BB962C8B-B14F-4D97-AF65-F5344CB8AC3E}">
        <p14:creationId xmlns:p14="http://schemas.microsoft.com/office/powerpoint/2010/main" val="2434669681"/>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r>
              <a:rPr kumimoji="1" lang="zh-CN" altLang="en-US" dirty="0"/>
              <a:t>情感分析的任务界定</a:t>
            </a:r>
          </a:p>
        </p:txBody>
      </p:sp>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lnSpcReduction="10000"/>
          </a:bodyPr>
          <a:lstStyle/>
          <a:p>
            <a:pPr lvl="1"/>
            <a:r>
              <a:rPr lang="zh-CN" altLang="en-US" sz="1800" b="1" dirty="0"/>
              <a:t>情感分析主要目的</a:t>
            </a:r>
            <a:r>
              <a:rPr lang="zh-CN" altLang="en-US" sz="1800" dirty="0"/>
              <a:t>是识别用户对事物或人的看法、态度。</a:t>
            </a:r>
            <a:endParaRPr lang="en-US" altLang="zh-CN" sz="1800" dirty="0"/>
          </a:p>
          <a:p>
            <a:pPr lvl="1"/>
            <a:r>
              <a:rPr lang="zh-CN" altLang="en-US" dirty="0"/>
              <a:t>参与主体主要包括：</a:t>
            </a:r>
            <a:endParaRPr lang="en-US" altLang="zh-CN" dirty="0"/>
          </a:p>
          <a:p>
            <a:pPr lvl="2"/>
            <a:r>
              <a:rPr lang="zh-CN" altLang="en-US" b="1" dirty="0"/>
              <a:t>（</a:t>
            </a:r>
            <a:r>
              <a:rPr lang="en-US" altLang="zh-CN" b="1" dirty="0"/>
              <a:t>1</a:t>
            </a:r>
            <a:r>
              <a:rPr lang="zh-CN" altLang="en-US" b="1" dirty="0"/>
              <a:t>）</a:t>
            </a:r>
            <a:r>
              <a:rPr lang="en-US" altLang="zh-CN" b="1" dirty="0"/>
              <a:t>Holder (source) </a:t>
            </a:r>
            <a:r>
              <a:rPr lang="en-US" altLang="zh-CN" dirty="0"/>
              <a:t>of attitude：</a:t>
            </a:r>
            <a:r>
              <a:rPr lang="zh-CN" altLang="en-US" dirty="0"/>
              <a:t>观点持有者</a:t>
            </a:r>
            <a:endParaRPr lang="en-US" altLang="zh-CN" dirty="0"/>
          </a:p>
          <a:p>
            <a:pPr lvl="2"/>
            <a:r>
              <a:rPr lang="zh-CN" altLang="en-US" b="1" dirty="0"/>
              <a:t>（</a:t>
            </a:r>
            <a:r>
              <a:rPr lang="en-US" altLang="zh-CN" b="1" dirty="0"/>
              <a:t>2</a:t>
            </a:r>
            <a:r>
              <a:rPr lang="zh-CN" altLang="en-US" b="1" dirty="0"/>
              <a:t>）</a:t>
            </a:r>
            <a:r>
              <a:rPr lang="en-US" altLang="zh-CN" b="1" dirty="0"/>
              <a:t>Target (aspect) </a:t>
            </a:r>
            <a:r>
              <a:rPr lang="en-US" altLang="zh-CN" dirty="0"/>
              <a:t>of attitude：</a:t>
            </a:r>
            <a:r>
              <a:rPr lang="zh-CN" altLang="en-US" dirty="0"/>
              <a:t>评价对象</a:t>
            </a:r>
            <a:endParaRPr lang="en-US" altLang="zh-CN" dirty="0"/>
          </a:p>
          <a:p>
            <a:pPr lvl="2"/>
            <a:r>
              <a:rPr lang="zh-CN" altLang="en-US" b="1" dirty="0"/>
              <a:t>（</a:t>
            </a:r>
            <a:r>
              <a:rPr lang="en-US" altLang="zh-CN" b="1" dirty="0"/>
              <a:t>3</a:t>
            </a:r>
            <a:r>
              <a:rPr lang="zh-CN" altLang="en-US" b="1" dirty="0"/>
              <a:t>）</a:t>
            </a:r>
            <a:r>
              <a:rPr lang="en-US" altLang="zh-CN" b="1" dirty="0"/>
              <a:t>Type </a:t>
            </a:r>
            <a:r>
              <a:rPr lang="en-US" altLang="zh-CN" dirty="0"/>
              <a:t>of attitude：</a:t>
            </a:r>
            <a:r>
              <a:rPr lang="zh-CN" altLang="en-US" dirty="0"/>
              <a:t>评价观点</a:t>
            </a:r>
            <a:endParaRPr lang="en-US" altLang="zh-CN" dirty="0"/>
          </a:p>
          <a:p>
            <a:pPr lvl="1"/>
            <a:r>
              <a:rPr lang="zh-CN" altLang="en-US" dirty="0"/>
              <a:t>​ </a:t>
            </a:r>
            <a:r>
              <a:rPr lang="en-US" altLang="zh-CN" dirty="0"/>
              <a:t>set of types：</a:t>
            </a:r>
          </a:p>
          <a:p>
            <a:pPr lvl="2"/>
            <a:r>
              <a:rPr lang="en-US" altLang="zh-CN" i="1" dirty="0"/>
              <a:t>Like, love, hate, value, desire,</a:t>
            </a:r>
            <a:r>
              <a:rPr lang="en-US" altLang="zh-CN" dirty="0"/>
              <a:t> etc.</a:t>
            </a:r>
          </a:p>
          <a:p>
            <a:pPr lvl="1"/>
            <a:r>
              <a:rPr lang="en-US" altLang="zh-CN" dirty="0"/>
              <a:t> simple weighted </a:t>
            </a:r>
            <a:r>
              <a:rPr lang="en-US" altLang="zh-CN" b="1" dirty="0"/>
              <a:t>polarity</a:t>
            </a:r>
            <a:r>
              <a:rPr lang="en-US" altLang="zh-CN" dirty="0"/>
              <a:t>: </a:t>
            </a:r>
          </a:p>
          <a:p>
            <a:pPr lvl="2"/>
            <a:r>
              <a:rPr lang="en-US" altLang="zh-CN" i="1" dirty="0"/>
              <a:t>positive, negative, neutral</a:t>
            </a:r>
            <a:r>
              <a:rPr lang="en-US" altLang="zh-CN" dirty="0"/>
              <a:t> </a:t>
            </a:r>
          </a:p>
          <a:p>
            <a:pPr lvl="1"/>
            <a:r>
              <a:rPr lang="en-US" altLang="zh-CN" b="1" dirty="0"/>
              <a:t>Text</a:t>
            </a:r>
            <a:r>
              <a:rPr lang="en-US" altLang="zh-CN" dirty="0"/>
              <a:t> containing the attitude：</a:t>
            </a:r>
          </a:p>
          <a:p>
            <a:pPr lvl="2"/>
            <a:r>
              <a:rPr lang="zh-CN" altLang="en-US" dirty="0"/>
              <a:t>评价文本，一般是句子或整篇文档</a:t>
            </a:r>
            <a:endParaRPr lang="en-US" altLang="zh-CN" dirty="0"/>
          </a:p>
          <a:p>
            <a:pPr lvl="1"/>
            <a:r>
              <a:rPr lang="zh-CN" altLang="en-US" dirty="0"/>
              <a:t>从挖掘的对象（数据）来讲，又可以分为文档级别，句子级别和短语（词）级别三大类。</a:t>
            </a:r>
            <a:endParaRPr kumimoji="1" lang="zh-CN" altLang="en-US" dirty="0"/>
          </a:p>
        </p:txBody>
      </p:sp>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6</a:t>
            </a:fld>
            <a:endParaRPr lang="en-US"/>
          </a:p>
        </p:txBody>
      </p:sp>
    </p:spTree>
    <p:extLst>
      <p:ext uri="{BB962C8B-B14F-4D97-AF65-F5344CB8AC3E}">
        <p14:creationId xmlns:p14="http://schemas.microsoft.com/office/powerpoint/2010/main" val="1037439877"/>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r>
              <a:rPr kumimoji="1" lang="zh-CN" altLang="en-US" dirty="0"/>
              <a:t>情感分析的任务界定</a:t>
            </a:r>
          </a:p>
        </p:txBody>
      </p:sp>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lvl="1"/>
            <a:r>
              <a:rPr lang="zh-CN" altLang="en-US" sz="1800" dirty="0"/>
              <a:t>按照</a:t>
            </a:r>
            <a:r>
              <a:rPr lang="zh-CN" altLang="en-US" sz="1800" b="1" dirty="0"/>
              <a:t>处理文本的类别不同，</a:t>
            </a:r>
            <a:r>
              <a:rPr lang="zh-CN" altLang="en-US" sz="1800" dirty="0"/>
              <a:t>分为</a:t>
            </a:r>
            <a:endParaRPr lang="en-US" altLang="zh-CN" sz="1800" dirty="0"/>
          </a:p>
          <a:p>
            <a:pPr lvl="2"/>
            <a:r>
              <a:rPr lang="zh-CN" altLang="en-US" dirty="0"/>
              <a:t>基于</a:t>
            </a:r>
            <a:r>
              <a:rPr lang="zh-CN" altLang="en-US" b="1" dirty="0"/>
              <a:t>新闻评论</a:t>
            </a:r>
            <a:r>
              <a:rPr lang="zh-CN" altLang="en-US" dirty="0"/>
              <a:t>的情感分析</a:t>
            </a:r>
            <a:endParaRPr lang="en-US" altLang="zh-CN" dirty="0"/>
          </a:p>
          <a:p>
            <a:pPr lvl="2"/>
            <a:r>
              <a:rPr lang="zh-CN" altLang="en-US" dirty="0"/>
              <a:t>基于</a:t>
            </a:r>
            <a:r>
              <a:rPr lang="zh-CN" altLang="en-US" b="1" dirty="0"/>
              <a:t>产品评论</a:t>
            </a:r>
            <a:r>
              <a:rPr lang="zh-CN" altLang="en-US" dirty="0"/>
              <a:t>的情感分析</a:t>
            </a:r>
            <a:endParaRPr lang="en-US" altLang="zh-CN" dirty="0"/>
          </a:p>
          <a:p>
            <a:pPr lvl="2"/>
            <a:r>
              <a:rPr lang="zh-CN" altLang="en-US" dirty="0"/>
              <a:t>前者处理的文本主要是新闻评论</a:t>
            </a:r>
            <a:r>
              <a:rPr lang="en-US" altLang="zh-CN" dirty="0"/>
              <a:t>,</a:t>
            </a:r>
            <a:r>
              <a:rPr lang="zh-CN" altLang="en-US" dirty="0"/>
              <a:t>如情感句“他坚定地认为台湾是中国不可分割的一部分”</a:t>
            </a:r>
            <a:r>
              <a:rPr lang="en-US" altLang="zh-CN" dirty="0"/>
              <a:t>,</a:t>
            </a:r>
            <a:r>
              <a:rPr lang="zh-CN" altLang="en-US" dirty="0"/>
              <a:t>表明了观点持有者“他”对于事件“台湾归属问题”的立场；</a:t>
            </a:r>
            <a:endParaRPr lang="en-US" altLang="zh-CN" dirty="0"/>
          </a:p>
          <a:p>
            <a:pPr lvl="2"/>
            <a:r>
              <a:rPr lang="zh-CN" altLang="en-US" dirty="0"/>
              <a:t>后者处理的主要是网络在线的产品评论文本</a:t>
            </a:r>
            <a:r>
              <a:rPr lang="en-US" altLang="zh-CN" dirty="0"/>
              <a:t>,</a:t>
            </a:r>
            <a:r>
              <a:rPr lang="zh-CN" altLang="en-US" dirty="0"/>
              <a:t>如“华为</a:t>
            </a:r>
            <a:r>
              <a:rPr lang="en-US" altLang="zh-CN" dirty="0"/>
              <a:t>Pura</a:t>
            </a:r>
            <a:r>
              <a:rPr lang="zh-CN" altLang="en-US" dirty="0"/>
              <a:t> </a:t>
            </a:r>
            <a:r>
              <a:rPr lang="en-US" altLang="zh-CN" dirty="0"/>
              <a:t>70</a:t>
            </a:r>
            <a:r>
              <a:rPr lang="zh-CN" altLang="en-US" dirty="0"/>
              <a:t>的外观很时尚”</a:t>
            </a:r>
            <a:r>
              <a:rPr lang="en-US" altLang="zh-CN" dirty="0"/>
              <a:t>,</a:t>
            </a:r>
            <a:r>
              <a:rPr lang="zh-CN" altLang="en-US" dirty="0"/>
              <a:t>表明了对评价对象“华为</a:t>
            </a:r>
            <a:r>
              <a:rPr lang="en-US" altLang="zh-CN" dirty="0"/>
              <a:t>Pura</a:t>
            </a:r>
            <a:r>
              <a:rPr lang="zh-CN" altLang="en-US" dirty="0"/>
              <a:t> </a:t>
            </a:r>
            <a:r>
              <a:rPr lang="en-US" altLang="zh-CN" dirty="0"/>
              <a:t>70</a:t>
            </a:r>
            <a:r>
              <a:rPr lang="zh-CN" altLang="en-US" dirty="0"/>
              <a:t>的外观”的评价“时尚”是褒义的。</a:t>
            </a:r>
            <a:endParaRPr lang="en-US" altLang="zh-CN" sz="1600" dirty="0"/>
          </a:p>
          <a:p>
            <a:pPr lvl="1"/>
            <a:r>
              <a:rPr lang="zh-CN" altLang="en-US" dirty="0"/>
              <a:t>按难度对情感分析进行分类：</a:t>
            </a:r>
            <a:endParaRPr lang="en-US" altLang="zh-CN" dirty="0"/>
          </a:p>
          <a:p>
            <a:pPr lvl="2"/>
            <a:r>
              <a:rPr lang="en-US" altLang="zh-CN" b="1" dirty="0"/>
              <a:t>Simplest task:</a:t>
            </a:r>
            <a:r>
              <a:rPr lang="en-US" altLang="zh-CN" dirty="0"/>
              <a:t> Is the attitude of this text positive or negative?</a:t>
            </a:r>
          </a:p>
          <a:p>
            <a:pPr lvl="2"/>
            <a:r>
              <a:rPr lang="en-US" altLang="zh-CN" b="1" dirty="0"/>
              <a:t>More complex:</a:t>
            </a:r>
            <a:r>
              <a:rPr lang="en-US" altLang="zh-CN" dirty="0"/>
              <a:t> Rank the attitude of this text from 1 to 5</a:t>
            </a:r>
          </a:p>
          <a:p>
            <a:pPr lvl="2"/>
            <a:r>
              <a:rPr lang="en-US" altLang="zh-CN" b="1" dirty="0"/>
              <a:t>Advanced:</a:t>
            </a:r>
            <a:r>
              <a:rPr lang="en-US" altLang="zh-CN" dirty="0"/>
              <a:t> Detect the target, source, or complex attitude types</a:t>
            </a:r>
            <a:endParaRPr kumimoji="1" lang="zh-CN" altLang="en-US" dirty="0"/>
          </a:p>
        </p:txBody>
      </p:sp>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7</a:t>
            </a:fld>
            <a:endParaRPr lang="en-US"/>
          </a:p>
        </p:txBody>
      </p:sp>
    </p:spTree>
    <p:extLst>
      <p:ext uri="{BB962C8B-B14F-4D97-AF65-F5344CB8AC3E}">
        <p14:creationId xmlns:p14="http://schemas.microsoft.com/office/powerpoint/2010/main" val="1988298212"/>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r>
              <a:rPr kumimoji="1" lang="zh-CN" altLang="en-US" dirty="0"/>
              <a:t>情感分析的一般流程</a:t>
            </a:r>
          </a:p>
        </p:txBody>
      </p:sp>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lvl="1"/>
            <a:br>
              <a:rPr lang="en-US" altLang="zh-CN" dirty="0"/>
            </a:br>
            <a:endParaRPr kumimoji="1" lang="zh-CN" altLang="en-US" dirty="0"/>
          </a:p>
        </p:txBody>
      </p:sp>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8</a:t>
            </a:fld>
            <a:endParaRPr lang="en-US"/>
          </a:p>
        </p:txBody>
      </p:sp>
      <p:pic>
        <p:nvPicPr>
          <p:cNvPr id="5" name="Picture 2">
            <a:extLst>
              <a:ext uri="{FF2B5EF4-FFF2-40B4-BE49-F238E27FC236}">
                <a16:creationId xmlns:a16="http://schemas.microsoft.com/office/drawing/2014/main" id="{8D4EEB4D-AF32-C360-A7C8-9AD01DF37ABE}"/>
              </a:ext>
            </a:extLst>
          </p:cNvPr>
          <p:cNvPicPr>
            <a:picLocks noChangeAspect="1" noChangeArrowheads="1"/>
          </p:cNvPicPr>
          <p:nvPr/>
        </p:nvPicPr>
        <p:blipFill>
          <a:blip r:embed="rId2"/>
          <a:srcRect/>
          <a:stretch>
            <a:fillRect/>
          </a:stretch>
        </p:blipFill>
        <p:spPr bwMode="auto">
          <a:xfrm>
            <a:off x="487362" y="1713926"/>
            <a:ext cx="8464986" cy="3296985"/>
          </a:xfrm>
          <a:prstGeom prst="rect">
            <a:avLst/>
          </a:prstGeom>
          <a:noFill/>
          <a:ln w="9525">
            <a:noFill/>
            <a:miter lim="800000"/>
            <a:headEnd/>
            <a:tailEnd/>
          </a:ln>
          <a:effectLst/>
        </p:spPr>
      </p:pic>
    </p:spTree>
    <p:extLst>
      <p:ext uri="{BB962C8B-B14F-4D97-AF65-F5344CB8AC3E}">
        <p14:creationId xmlns:p14="http://schemas.microsoft.com/office/powerpoint/2010/main" val="3535942340"/>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r>
              <a:rPr kumimoji="1" lang="zh-CN" altLang="en-US" dirty="0"/>
              <a:t>情感信息抽取与情感信息分类</a:t>
            </a:r>
          </a:p>
        </p:txBody>
      </p:sp>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lvl="1"/>
            <a:r>
              <a:rPr lang="zh-CN" altLang="en-US" b="1" dirty="0"/>
              <a:t>情感信息抽取</a:t>
            </a:r>
            <a:endParaRPr lang="en-US" altLang="zh-CN" b="1" dirty="0"/>
          </a:p>
          <a:p>
            <a:pPr lvl="2"/>
            <a:r>
              <a:rPr lang="zh-CN" altLang="en-US" dirty="0"/>
              <a:t>是情感分析的最底层的任务，它旨在抽取情感评论文本中有意义的信息单元。</a:t>
            </a:r>
            <a:endParaRPr lang="en-US" altLang="zh-CN" dirty="0"/>
          </a:p>
          <a:p>
            <a:pPr lvl="2"/>
            <a:r>
              <a:rPr lang="zh-CN" altLang="en-US" dirty="0"/>
              <a:t>其</a:t>
            </a:r>
            <a:r>
              <a:rPr lang="zh-CN" altLang="en-US" b="1" dirty="0"/>
              <a:t>目的</a:t>
            </a:r>
            <a:r>
              <a:rPr lang="zh-CN" altLang="en-US" dirty="0"/>
              <a:t>在于将</a:t>
            </a:r>
            <a:r>
              <a:rPr lang="zh-CN" altLang="en-US" b="1" dirty="0"/>
              <a:t>无结构化的情感文本转化为计算机容易识别和处理的结构化文本</a:t>
            </a:r>
            <a:r>
              <a:rPr lang="zh-CN" altLang="en-US" dirty="0"/>
              <a:t>，继而供情感分析上层的研究和应用服务。</a:t>
            </a:r>
            <a:endParaRPr lang="en-US" altLang="zh-CN" dirty="0"/>
          </a:p>
          <a:p>
            <a:pPr lvl="1"/>
            <a:r>
              <a:rPr lang="zh-CN" altLang="en-US" b="1" dirty="0"/>
              <a:t>情感信息分类</a:t>
            </a:r>
            <a:endParaRPr lang="en-US" altLang="zh-CN" b="1" dirty="0"/>
          </a:p>
          <a:p>
            <a:pPr lvl="2"/>
            <a:r>
              <a:rPr lang="zh-CN" altLang="en-US" dirty="0"/>
              <a:t>则利用底层情感信息抽取的结果将情感文本单元分为若干类别，供用户查看，如分为</a:t>
            </a:r>
            <a:r>
              <a:rPr lang="zh-CN" altLang="en-US" b="1" dirty="0"/>
              <a:t>褒、贬</a:t>
            </a:r>
            <a:r>
              <a:rPr lang="zh-CN" altLang="en-US" dirty="0"/>
              <a:t>两类或者其他</a:t>
            </a:r>
            <a:r>
              <a:rPr lang="zh-CN" altLang="en-US" b="1" dirty="0"/>
              <a:t>更细致的情感类别</a:t>
            </a:r>
            <a:r>
              <a:rPr lang="en-US" altLang="zh-CN" dirty="0"/>
              <a:t>(</a:t>
            </a:r>
            <a:r>
              <a:rPr lang="zh-CN" altLang="en-US" dirty="0"/>
              <a:t>如喜、怒、哀、乐等</a:t>
            </a:r>
            <a:r>
              <a:rPr lang="en-US" altLang="zh-CN" dirty="0"/>
              <a:t>).</a:t>
            </a:r>
          </a:p>
          <a:p>
            <a:pPr lvl="2"/>
            <a:r>
              <a:rPr lang="zh-CN" altLang="en-US" dirty="0"/>
              <a:t>按照不同的分类目的，可分</a:t>
            </a:r>
            <a:r>
              <a:rPr lang="zh-CN" altLang="en-US" b="1" dirty="0"/>
              <a:t>为主客观分析和褒贬分析</a:t>
            </a:r>
            <a:r>
              <a:rPr lang="en-US" altLang="zh-CN" dirty="0"/>
              <a:t>;</a:t>
            </a:r>
          </a:p>
          <a:p>
            <a:pPr lvl="2"/>
            <a:r>
              <a:rPr lang="zh-CN" altLang="en-US" dirty="0"/>
              <a:t>按照不同的分类粒度</a:t>
            </a:r>
            <a:r>
              <a:rPr lang="en-US" altLang="zh-CN" dirty="0"/>
              <a:t>,</a:t>
            </a:r>
            <a:r>
              <a:rPr lang="zh-CN" altLang="en-US" dirty="0"/>
              <a:t>可分为词语级、短语级、篇章级等多种情感分类任务。</a:t>
            </a:r>
            <a:br>
              <a:rPr lang="en-US" altLang="zh-CN" dirty="0"/>
            </a:br>
            <a:endParaRPr kumimoji="1" lang="zh-CN" altLang="en-US" dirty="0"/>
          </a:p>
        </p:txBody>
      </p:sp>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9</a:t>
            </a:fld>
            <a:endParaRPr lang="en-US"/>
          </a:p>
        </p:txBody>
      </p:sp>
    </p:spTree>
    <p:extLst>
      <p:ext uri="{BB962C8B-B14F-4D97-AF65-F5344CB8AC3E}">
        <p14:creationId xmlns:p14="http://schemas.microsoft.com/office/powerpoint/2010/main" val="2195949779"/>
      </p:ext>
    </p:extLst>
  </p:cSld>
  <p:clrMapOvr>
    <a:masterClrMapping/>
  </p:clrMapOvr>
  <p:transition spd="slow">
    <p:fade/>
  </p:transition>
</p:sld>
</file>

<file path=ppt/theme/theme1.xml><?xml version="1.0" encoding="utf-8"?>
<a:theme xmlns:a="http://schemas.openxmlformats.org/drawingml/2006/main" name="SU_Template_SideBar">
  <a:themeElements>
    <a:clrScheme name="Stanford2">
      <a:dk1>
        <a:srgbClr val="000000"/>
      </a:dk1>
      <a:lt1>
        <a:srgbClr val="FFFFFF"/>
      </a:lt1>
      <a:dk2>
        <a:srgbClr val="DAD7CB"/>
      </a:dk2>
      <a:lt2>
        <a:srgbClr val="8C1515"/>
      </a:lt2>
      <a:accent1>
        <a:srgbClr val="8D3C1E"/>
      </a:accent1>
      <a:accent2>
        <a:srgbClr val="00505C"/>
      </a:accent2>
      <a:accent3>
        <a:srgbClr val="53284F"/>
      </a:accent3>
      <a:accent4>
        <a:srgbClr val="175E54"/>
      </a:accent4>
      <a:accent5>
        <a:srgbClr val="4D4F53"/>
      </a:accent5>
      <a:accent6>
        <a:srgbClr val="D2C295"/>
      </a:accent6>
      <a:hlink>
        <a:srgbClr val="A4001D"/>
      </a:hlink>
      <a:folHlink>
        <a:srgbClr val="000000"/>
      </a:folHlink>
    </a:clrScheme>
    <a:fontScheme name="Stanford">
      <a:majorFont>
        <a:latin typeface="Source Sans Pro Semibold"/>
        <a:ea typeface=""/>
        <a:cs typeface=""/>
      </a:majorFont>
      <a:minorFont>
        <a:latin typeface="Source Sans Pro"/>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7917</TotalTime>
  <Words>2844</Words>
  <Application>Microsoft Macintosh PowerPoint</Application>
  <PresentationFormat>全屏显示(16:10)</PresentationFormat>
  <Paragraphs>174</Paragraphs>
  <Slides>25</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仿宋</vt:lpstr>
      <vt:lpstr>SimHei</vt:lpstr>
      <vt:lpstr>Arial</vt:lpstr>
      <vt:lpstr>Calibri</vt:lpstr>
      <vt:lpstr>Source Sans Pro</vt:lpstr>
      <vt:lpstr>Source Sans Pro Semibold</vt:lpstr>
      <vt:lpstr>Wingdings</vt:lpstr>
      <vt:lpstr>SU_Template_SideBar</vt:lpstr>
      <vt:lpstr>情感分析</vt:lpstr>
      <vt:lpstr>背景与概念</vt:lpstr>
      <vt:lpstr>评论的情感情绪如何分类？</vt:lpstr>
      <vt:lpstr>评论的情感情绪如何分类？</vt:lpstr>
      <vt:lpstr>公众情绪的社会意义？</vt:lpstr>
      <vt:lpstr>情感分析的任务界定</vt:lpstr>
      <vt:lpstr>情感分析的任务界定</vt:lpstr>
      <vt:lpstr>情感分析的一般流程</vt:lpstr>
      <vt:lpstr>情感信息抽取与情感信息分类</vt:lpstr>
      <vt:lpstr>情感信息抽取</vt:lpstr>
      <vt:lpstr>情感信息抽取</vt:lpstr>
      <vt:lpstr>情感信息抽取</vt:lpstr>
      <vt:lpstr>情感信息抽取</vt:lpstr>
      <vt:lpstr>情感信息抽取</vt:lpstr>
      <vt:lpstr>情感分类</vt:lpstr>
      <vt:lpstr>情感分类</vt:lpstr>
      <vt:lpstr>情感信息的检索与归纳</vt:lpstr>
      <vt:lpstr>情感信息的检索与归纳</vt:lpstr>
      <vt:lpstr>情感信息的检索与归纳</vt:lpstr>
      <vt:lpstr>情感信息的检索与归纳</vt:lpstr>
      <vt:lpstr>情感分类</vt:lpstr>
      <vt:lpstr>情感分析评测资源</vt:lpstr>
      <vt:lpstr>情感分析评测资源</vt:lpstr>
      <vt:lpstr>大模型情感分析</vt:lpstr>
      <vt:lpstr>PowerPoint 演示文稿</vt:lpstr>
    </vt:vector>
  </TitlesOfParts>
  <Company>Stanford University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Valerie Beeman</dc:creator>
  <dc:description>2012 PowerPoint template redesign</dc:description>
  <cp:lastModifiedBy>ray zhang</cp:lastModifiedBy>
  <cp:revision>558</cp:revision>
  <dcterms:created xsi:type="dcterms:W3CDTF">2012-12-05T23:46:21Z</dcterms:created>
  <dcterms:modified xsi:type="dcterms:W3CDTF">2024-05-07T00:54:44Z</dcterms:modified>
</cp:coreProperties>
</file>