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4" r:id="rId2"/>
    <p:sldId id="1198" r:id="rId3"/>
    <p:sldId id="1194" r:id="rId4"/>
    <p:sldId id="1053" r:id="rId5"/>
    <p:sldId id="1195" r:id="rId6"/>
    <p:sldId id="1196" r:id="rId7"/>
    <p:sldId id="1197" r:id="rId8"/>
    <p:sldId id="1199" r:id="rId9"/>
    <p:sldId id="1201" r:id="rId10"/>
    <p:sldId id="1202" r:id="rId11"/>
    <p:sldId id="1203" r:id="rId12"/>
    <p:sldId id="1204" r:id="rId13"/>
    <p:sldId id="1205" r:id="rId14"/>
    <p:sldId id="1206" r:id="rId15"/>
    <p:sldId id="1207" r:id="rId16"/>
    <p:sldId id="1208" r:id="rId17"/>
    <p:sldId id="1200" r:id="rId18"/>
    <p:sldId id="1209" r:id="rId19"/>
    <p:sldId id="1210" r:id="rId20"/>
    <p:sldId id="1211" r:id="rId21"/>
    <p:sldId id="1071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259"/>
  </p:normalViewPr>
  <p:slideViewPr>
    <p:cSldViewPr snapToGrid="0" snapToObjects="1" showGuides="1">
      <p:cViewPr varScale="1">
        <p:scale>
          <a:sx n="132" d="100"/>
          <a:sy n="132" d="100"/>
        </p:scale>
        <p:origin x="224" y="160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baidu/Familia/wiki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文本主题模型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Group 61">
            <a:extLst>
              <a:ext uri="{FF2B5EF4-FFF2-40B4-BE49-F238E27FC236}">
                <a16:creationId xmlns:a16="http://schemas.microsoft.com/office/drawing/2014/main" id="{EF71C351-EDFB-FAA9-58E7-CD04015E8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864957"/>
              </p:ext>
            </p:extLst>
          </p:nvPr>
        </p:nvGraphicFramePr>
        <p:xfrm>
          <a:off x="1319348" y="1712619"/>
          <a:ext cx="6599237" cy="37846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6420834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99775373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130980156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75149697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1258159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04344793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599353228"/>
                    </a:ext>
                  </a:extLst>
                </a:gridCol>
              </a:tblGrid>
              <a:tr h="337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249155"/>
                  </a:ext>
                </a:extLst>
              </a:tr>
              <a:tr h="3447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 </a:t>
                      </a:r>
                    </a:p>
                  </a:txBody>
                  <a:tcPr marL="90000" marR="90000" marT="46809" marB="468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KNOWLEDGE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SCIENTIFIC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SCIENTIFIC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KNOWLEDGE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JOY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9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18545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98196-C5D1-8025-CA32-00D02F49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05" y="1558954"/>
            <a:ext cx="4721173" cy="39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228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9F994-BEEE-0EEC-462F-665F861B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539851"/>
            <a:ext cx="5072766" cy="41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662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539837-F62F-8A78-37A7-7EB08D7E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99" y="1165578"/>
            <a:ext cx="5486554" cy="44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801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4BAF3-6A07-E39E-342E-6191A6CD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68" y="1241668"/>
            <a:ext cx="5589485" cy="44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582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D8D6F-C62B-6571-1522-693AED56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68" y="1813171"/>
            <a:ext cx="6122785" cy="36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118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文档建模</a:t>
            </a:r>
            <a:endParaRPr lang="en-US" altLang="zh-CN" dirty="0"/>
          </a:p>
          <a:p>
            <a:pPr lvl="2"/>
            <a:r>
              <a:rPr lang="zh-CN" altLang="en-US" dirty="0"/>
              <a:t>对无标签语料库寻找密度估计</a:t>
            </a:r>
          </a:p>
          <a:p>
            <a:pPr lvl="2"/>
            <a:r>
              <a:rPr lang="zh-CN" altLang="en-US" dirty="0"/>
              <a:t>评价模型的指标</a:t>
            </a:r>
            <a:r>
              <a:rPr lang="en-US" altLang="zh-CN" dirty="0"/>
              <a:t>——</a:t>
            </a:r>
            <a:r>
              <a:rPr lang="zh-CN" altLang="en-US" dirty="0"/>
              <a:t>困惑度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实验数据</a:t>
            </a:r>
          </a:p>
          <a:p>
            <a:pPr lvl="2"/>
            <a:r>
              <a:rPr lang="en-US" altLang="zh-CN" dirty="0"/>
              <a:t>TREC AP </a:t>
            </a:r>
            <a:r>
              <a:rPr lang="zh-CN" altLang="en-US" dirty="0"/>
              <a:t>语料库子集：</a:t>
            </a:r>
            <a:r>
              <a:rPr lang="en-US" altLang="zh-CN" dirty="0"/>
              <a:t>16333 </a:t>
            </a:r>
            <a:r>
              <a:rPr lang="zh-CN" altLang="en-US" dirty="0"/>
              <a:t>篇、</a:t>
            </a:r>
            <a:r>
              <a:rPr lang="en-US" altLang="zh-CN" dirty="0"/>
              <a:t>23075</a:t>
            </a:r>
            <a:r>
              <a:rPr lang="zh-CN" altLang="en-US" dirty="0"/>
              <a:t>词</a:t>
            </a:r>
          </a:p>
          <a:p>
            <a:pPr lvl="2"/>
            <a:r>
              <a:rPr lang="zh-CN" altLang="en-US" dirty="0"/>
              <a:t>删除标准停用词表</a:t>
            </a:r>
            <a:r>
              <a:rPr lang="en-US" altLang="zh-CN" dirty="0"/>
              <a:t>(</a:t>
            </a:r>
            <a:r>
              <a:rPr lang="zh-CN" altLang="en-US" dirty="0"/>
              <a:t>共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中的词和只出现一次的词</a:t>
            </a:r>
          </a:p>
          <a:p>
            <a:pPr lvl="2"/>
            <a:r>
              <a:rPr lang="en-US" altLang="zh-CN" dirty="0"/>
              <a:t>90%</a:t>
            </a:r>
            <a:r>
              <a:rPr lang="zh-CN" altLang="en-US" dirty="0"/>
              <a:t>训练</a:t>
            </a:r>
            <a:r>
              <a:rPr lang="en-US" altLang="zh-CN" dirty="0"/>
              <a:t>+10%</a:t>
            </a:r>
            <a:r>
              <a:rPr lang="zh-CN" altLang="en-US" dirty="0"/>
              <a:t>测试</a:t>
            </a:r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2FC5DFB-D7B3-3EBD-18AB-C5A8BDB35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06620"/>
              </p:ext>
            </p:extLst>
          </p:nvPr>
        </p:nvGraphicFramePr>
        <p:xfrm>
          <a:off x="532606" y="2003890"/>
          <a:ext cx="4491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95300" progId="Equation.DSMT4">
                  <p:embed/>
                </p:oleObj>
              </mc:Choice>
              <mc:Fallback>
                <p:oleObj name="Equation" r:id="rId2" imgW="2247900" imgH="4953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D62E109-E0D1-48A9-91FF-2F4B450E2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" y="2003890"/>
                        <a:ext cx="449103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EB32D9D-29AB-8580-8DE9-3D14E245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66" y="399489"/>
            <a:ext cx="4339703" cy="29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664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zh-CN" altLang="en-US" dirty="0"/>
              <a:t>对新文档的推断情况</a:t>
            </a:r>
            <a:endParaRPr lang="en-US" altLang="zh-CN" dirty="0"/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71C5F8AD-C929-3B1F-2257-DEED8286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49" y="1967581"/>
            <a:ext cx="698976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7258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Top2Vec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基于</a:t>
            </a:r>
            <a:r>
              <a:rPr lang="en-US" altLang="zh-CN" dirty="0"/>
              <a:t>word2vec</a:t>
            </a:r>
            <a:r>
              <a:rPr lang="zh-CN" altLang="en-US" dirty="0"/>
              <a:t>以及</a:t>
            </a:r>
            <a:r>
              <a:rPr lang="en-US" altLang="zh-CN" dirty="0"/>
              <a:t>doc2vec</a:t>
            </a:r>
            <a:r>
              <a:rPr lang="zh-CN" altLang="en-US" dirty="0"/>
              <a:t>获取词、主题以及文档的向量表示。</a:t>
            </a:r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1DA068-C346-895C-6D16-D7E58DA8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34" y="1472112"/>
            <a:ext cx="5818797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262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Top2Vec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基于</a:t>
            </a:r>
            <a:r>
              <a:rPr lang="en-US" altLang="zh-CN" dirty="0"/>
              <a:t>word2vec</a:t>
            </a:r>
            <a:r>
              <a:rPr lang="zh-CN" altLang="en-US" dirty="0"/>
              <a:t>以及</a:t>
            </a:r>
            <a:r>
              <a:rPr lang="en-US" altLang="zh-CN" dirty="0"/>
              <a:t>doc2vec</a:t>
            </a:r>
            <a:r>
              <a:rPr lang="zh-CN" altLang="en-US" dirty="0"/>
              <a:t>获取词、主题以及文档的向量表示。</a:t>
            </a:r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5624F-7E38-C2C4-BCE1-439007A9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609343"/>
            <a:ext cx="4491513" cy="2865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F50D7C-56BD-B12B-8C24-4247F484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6296"/>
            <a:ext cx="4547112" cy="2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286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" altLang="zh-C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Latent Dirichlet Allocation</a:t>
            </a:r>
            <a:r>
              <a:rPr lang="zh-CN" altLang="e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（</a:t>
            </a:r>
            <a:r>
              <a:rPr lang="en" altLang="zh-C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LDA</a:t>
            </a:r>
            <a:r>
              <a:rPr lang="zh-CN" altLang="e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）</a:t>
            </a:r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是其中最具代表性的模型。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1600" dirty="0"/>
              <a:t>戴维</a:t>
            </a:r>
            <a:r>
              <a:rPr lang="en-US" altLang="zh-CN" sz="1600" dirty="0"/>
              <a:t>·</a:t>
            </a:r>
            <a:r>
              <a:rPr lang="zh-CN" altLang="en-US" sz="1600" dirty="0"/>
              <a:t>布雷（</a:t>
            </a:r>
            <a:r>
              <a:rPr lang="en-US" altLang="zh-CN" sz="1600" dirty="0"/>
              <a:t>David </a:t>
            </a:r>
            <a:r>
              <a:rPr lang="en-US" altLang="zh-CN" sz="1600" dirty="0" err="1"/>
              <a:t>Blei</a:t>
            </a:r>
            <a:r>
              <a:rPr lang="zh-CN" altLang="en-US" sz="1600" dirty="0"/>
              <a:t>）、吴恩达（</a:t>
            </a:r>
            <a:r>
              <a:rPr lang="en-US" altLang="zh-CN" sz="1600" dirty="0"/>
              <a:t>Andrew Ng</a:t>
            </a:r>
            <a:r>
              <a:rPr lang="zh-CN" altLang="en-US" sz="1600" dirty="0"/>
              <a:t>）和迈克尔</a:t>
            </a:r>
            <a:r>
              <a:rPr lang="en-US" altLang="zh-CN" sz="1600" dirty="0"/>
              <a:t>·</a:t>
            </a:r>
            <a:r>
              <a:rPr lang="zh-CN" altLang="en-US" sz="1600" dirty="0"/>
              <a:t>乔丹（</a:t>
            </a:r>
            <a:r>
              <a:rPr lang="en-US" altLang="zh-CN" sz="1600" dirty="0"/>
              <a:t>Michael Jordan</a:t>
            </a:r>
            <a:r>
              <a:rPr lang="zh-CN" altLang="en-US" sz="1600" dirty="0"/>
              <a:t>）在 </a:t>
            </a:r>
            <a:r>
              <a:rPr lang="en-US" altLang="zh-CN" sz="1600" dirty="0"/>
              <a:t>2002</a:t>
            </a:r>
            <a:r>
              <a:rPr lang="zh-CN" altLang="en-US" sz="1600" dirty="0"/>
              <a:t>年提出</a:t>
            </a:r>
          </a:p>
          <a:p>
            <a:pPr lvl="2"/>
            <a:r>
              <a:rPr lang="zh-CN" altLang="en-US" sz="1600" dirty="0"/>
              <a:t>全概率生成模型</a:t>
            </a:r>
            <a:endParaRPr lang="en-US" altLang="zh-CN" sz="1600" dirty="0"/>
          </a:p>
          <a:p>
            <a:pPr lvl="2"/>
            <a:r>
              <a:rPr lang="zh-CN" altLang="en-US" sz="1600" dirty="0"/>
              <a:t>三层贝叶斯产生式模型</a:t>
            </a:r>
          </a:p>
          <a:p>
            <a:pPr lvl="2"/>
            <a:r>
              <a:rPr lang="zh-CN" altLang="en-US" sz="1600" dirty="0"/>
              <a:t>主题为词汇的概率分布，文档为主题的随机混合</a:t>
            </a: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应用场景</a:t>
            </a:r>
            <a:endParaRPr lang="en-US" altLang="zh-CN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发掘语料库中隐藏的主题模式；</a:t>
            </a:r>
            <a:endParaRPr lang="en-US" altLang="zh-CN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根据主题对文档进行标注；</a:t>
            </a:r>
            <a:endParaRPr lang="en-US" altLang="zh-CN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2"/>
            <a:r>
              <a:rPr lang="zh-CN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利用标注对文档进行组织、整理、归纳和检索。</a:t>
            </a:r>
            <a:endParaRPr lang="en-US" altLang="zh-CN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lvl="1"/>
            <a:r>
              <a:rPr lang="zh-CN" altLang="en-US" dirty="0"/>
              <a:t>优点</a:t>
            </a:r>
          </a:p>
          <a:p>
            <a:pPr lvl="2"/>
            <a:r>
              <a:rPr lang="zh-CN" altLang="en-US" sz="1600" dirty="0"/>
              <a:t>具有清晰的内在结构</a:t>
            </a:r>
          </a:p>
          <a:p>
            <a:pPr lvl="2"/>
            <a:r>
              <a:rPr lang="zh-CN" altLang="en-US" sz="1600" dirty="0"/>
              <a:t>支持大规模语料库</a:t>
            </a:r>
          </a:p>
          <a:p>
            <a:pPr lvl="2"/>
            <a:r>
              <a:rPr lang="zh-CN" altLang="en-US" sz="1600" dirty="0"/>
              <a:t>解决新文档主题概率分配的问题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909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Familia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en" altLang="zh-CN" dirty="0">
                <a:hlinkClick r:id="rId2"/>
              </a:rPr>
              <a:t>https://github.com/baidu/Familia/wiki</a:t>
            </a:r>
            <a:endParaRPr lang="en" altLang="zh-CN" dirty="0"/>
          </a:p>
          <a:p>
            <a:pPr lvl="1"/>
            <a:endParaRPr lang="en" altLang="zh-CN" dirty="0">
              <a:latin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39306A-DBFA-DF64-27D5-ED7069AE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31" y="1411437"/>
            <a:ext cx="3493569" cy="367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73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主题模型基本概念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语料库</a:t>
                </a:r>
                <a:r>
                  <a:rPr lang="en-US" altLang="zh-CN" dirty="0"/>
                  <a:t>(corpus)</a:t>
                </a:r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en-US" dirty="0"/>
                  <a:t>个文档构成的集合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文档</a:t>
                </a:r>
                <a:r>
                  <a:rPr lang="en-US" altLang="zh-CN" dirty="0"/>
                  <a:t>(document)</a:t>
                </a:r>
              </a:p>
              <a:p>
                <a:pPr lvl="2"/>
                <a:r>
                  <a:rPr lang="zh-CN" altLang="en-US" dirty="0"/>
                  <a:t>每个文档是由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个词构成的词袋子（</a:t>
                </a:r>
                <a:r>
                  <a:rPr lang="en-US" altLang="zh-CN" dirty="0"/>
                  <a:t>bag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主题模型任务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）计算每篇文档的主题分布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）计算每个主题中词的分布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表1">
            <a:extLst>
              <a:ext uri="{FF2B5EF4-FFF2-40B4-BE49-F238E27FC236}">
                <a16:creationId xmlns:a16="http://schemas.microsoft.com/office/drawing/2014/main" id="{2BF43F19-F972-860D-3EA1-72FE74E5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52" y="4045851"/>
            <a:ext cx="6337083" cy="1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681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主题模型基本概念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词</a:t>
            </a:r>
            <a:r>
              <a:rPr lang="en-US" altLang="zh-CN" dirty="0"/>
              <a:t>(word)</a:t>
            </a:r>
          </a:p>
          <a:p>
            <a:pPr lvl="2"/>
            <a:r>
              <a:rPr lang="zh-CN" altLang="en-US" dirty="0"/>
              <a:t>词典中所有词的编号依次为</a:t>
            </a:r>
            <a:r>
              <a:rPr lang="en-US" altLang="zh-CN" dirty="0"/>
              <a:t>{1,2,…,V}</a:t>
            </a:r>
          </a:p>
          <a:p>
            <a:pPr lvl="1"/>
            <a:r>
              <a:rPr lang="zh-CN" altLang="en-US" dirty="0"/>
              <a:t>主题</a:t>
            </a:r>
            <a:r>
              <a:rPr lang="en-US" altLang="zh-CN" dirty="0"/>
              <a:t>(topic)</a:t>
            </a:r>
          </a:p>
          <a:p>
            <a:pPr lvl="2"/>
            <a:r>
              <a:rPr lang="zh-CN" altLang="en-US" dirty="0"/>
              <a:t>词典上的概率分布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2" descr="表1">
            <a:extLst>
              <a:ext uri="{FF2B5EF4-FFF2-40B4-BE49-F238E27FC236}">
                <a16:creationId xmlns:a16="http://schemas.microsoft.com/office/drawing/2014/main" id="{8F95300B-1B22-702D-BC7C-D6B92365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58" y="2428807"/>
            <a:ext cx="6337083" cy="1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主题模型基本概念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主题模型任务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）计算每篇文档的主题分布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每个文档都有各自的主题分布，这个分布是多项式分布，多项式分布的参数服从</a:t>
                </a:r>
                <a:r>
                  <a:rPr lang="en-US" altLang="zh-CN" dirty="0"/>
                  <a:t>Dirichlet</a:t>
                </a:r>
                <a:r>
                  <a:rPr lang="zh-CN" altLang="en-US" dirty="0"/>
                  <a:t>分布，</a:t>
                </a:r>
                <a:r>
                  <a:rPr lang="en-US" altLang="zh-CN" dirty="0"/>
                  <a:t> Dirichlet</a:t>
                </a:r>
                <a:r>
                  <a:rPr lang="zh-CN" altLang="en-US" dirty="0"/>
                  <a:t>分布的参数是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lvl="4"/>
                <a:r>
                  <a:rPr lang="zh-CN" altLang="en-US" sz="1400" dirty="0"/>
                  <a:t>例如，文档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在四个主题上的分布是（</a:t>
                </a:r>
                <a:r>
                  <a:rPr lang="en-US" altLang="zh-CN" sz="1400" dirty="0"/>
                  <a:t>0.1,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0.8,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0.05,0.05</a:t>
                </a:r>
                <a:r>
                  <a:rPr lang="zh-CN" altLang="en-US" sz="1400" dirty="0"/>
                  <a:t>）；文档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在四个主题上的分布是（</a:t>
                </a:r>
                <a:r>
                  <a:rPr lang="en-US" altLang="zh-CN" sz="1400" dirty="0"/>
                  <a:t>0.1,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0.2,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0.05,0.65</a:t>
                </a:r>
                <a:r>
                  <a:rPr lang="zh-CN" altLang="en-US" sz="1400" dirty="0"/>
                  <a:t>）。可以推断，文档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和校园相关，文档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和汽车最相关。</a:t>
                </a:r>
                <a:endParaRPr lang="en-US" altLang="zh-CN" sz="1400" dirty="0"/>
              </a:p>
              <a:p>
                <a:pPr lvl="2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）计算每个主题中词的分布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语料库总共有</a:t>
                </a:r>
                <a:r>
                  <a:rPr lang="en" altLang="zh-CN" dirty="0"/>
                  <a:t>N</a:t>
                </a:r>
                <a:r>
                  <a:rPr lang="zh-CN" altLang="en-US" dirty="0"/>
                  <a:t>个单词，每一个主题都有其词的分布，词分布为多项分布，该多项分布的参数也服从</a:t>
                </a:r>
                <a:r>
                  <a:rPr lang="en" altLang="zh-CN" dirty="0"/>
                  <a:t>Dirichlet </a:t>
                </a:r>
                <a:r>
                  <a:rPr lang="zh-CN" altLang="en-US" dirty="0"/>
                  <a:t>分布，该 </a:t>
                </a:r>
                <a:r>
                  <a:rPr lang="en" altLang="zh-CN" dirty="0"/>
                  <a:t>Dirichlet </a:t>
                </a:r>
                <a:r>
                  <a:rPr lang="zh-CN" altLang="en-US" dirty="0"/>
                  <a:t>分布的参数为 𝛽 </a:t>
                </a:r>
                <a:endParaRPr lang="en-US" altLang="zh-CN" dirty="0"/>
              </a:p>
              <a:p>
                <a:pPr lvl="4"/>
                <a:r>
                  <a:rPr lang="zh-CN" altLang="en-US" sz="1400" dirty="0"/>
                  <a:t>例如，校园主题中“课堂”的出现概率更大</a:t>
                </a:r>
                <a:endParaRPr lang="en-US" altLang="zh-CN" sz="1400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 descr="表1">
            <a:extLst>
              <a:ext uri="{FF2B5EF4-FFF2-40B4-BE49-F238E27FC236}">
                <a16:creationId xmlns:a16="http://schemas.microsoft.com/office/drawing/2014/main" id="{1008C43D-13A8-0C96-1DA1-232DC272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48" y="4416400"/>
            <a:ext cx="5133791" cy="12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129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主题模型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LDA</a:t>
            </a:r>
            <a:r>
              <a:rPr lang="zh-CN" altLang="en-US" dirty="0"/>
              <a:t>主题模型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 descr="LDA主题模型 | 蘑菇先生学习记">
            <a:extLst>
              <a:ext uri="{FF2B5EF4-FFF2-40B4-BE49-F238E27FC236}">
                <a16:creationId xmlns:a16="http://schemas.microsoft.com/office/drawing/2014/main" id="{FBF3F33B-757E-D57B-EBE4-EA97D383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8" y="2060093"/>
            <a:ext cx="5823485" cy="36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9044C56D-0383-A883-B15C-E626C1F25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26" y="164618"/>
                <a:ext cx="5329238" cy="1895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反映了语料库中隐含主题间的相对强弱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刻画了所有隐含主题自身关于词的概率分布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表征目标文档中各隐含主题的比重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表示目标文档分配在每个词上的隐含主题份额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是目标文档的词向量表示形式</a:t>
                </a: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9044C56D-0383-A883-B15C-E626C1F25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7226" y="164618"/>
                <a:ext cx="5329238" cy="1895475"/>
              </a:xfrm>
              <a:prstGeom prst="rect">
                <a:avLst/>
              </a:prstGeom>
              <a:blipFill>
                <a:blip r:embed="rId3"/>
                <a:stretch>
                  <a:fillRect l="-476" t="-3311" b="-33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334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LDA</a:t>
            </a:r>
            <a:r>
              <a:rPr kumimoji="1" lang="zh-CN" altLang="en-US" dirty="0"/>
              <a:t>主题模型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656573" y="1009650"/>
                <a:ext cx="6000065" cy="417671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文档生成过程</a:t>
                </a:r>
                <a:endParaRPr lang="en-US" altLang="zh-CN" dirty="0"/>
              </a:p>
              <a:p>
                <a:pPr lvl="3"/>
                <a:r>
                  <a:rPr lang="zh-CN" altLang="en-US" sz="1400" dirty="0"/>
                  <a:t>（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）抽主题：𝛼 是某文档中主题的</a:t>
                </a:r>
                <a:r>
                  <a:rPr lang="en-US" altLang="zh-CN" sz="1400" dirty="0" err="1"/>
                  <a:t>Dirchlet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分布中的超参数，通过该 </a:t>
                </a:r>
                <a:r>
                  <a:rPr lang="en-US" altLang="zh-CN" sz="1400" dirty="0"/>
                  <a:t>Dirichlet </a:t>
                </a:r>
                <a:r>
                  <a:rPr lang="zh-CN" altLang="en-US" sz="1400" dirty="0"/>
                  <a:t>分布采样得到文档</a:t>
                </a:r>
                <a:r>
                  <a:rPr lang="en-US" altLang="zh-CN" sz="1400" dirty="0"/>
                  <a:t>m </a:t>
                </a:r>
                <a:r>
                  <a:rPr lang="zh-CN" altLang="en-US" sz="1400" dirty="0"/>
                  <a:t>的主题分布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</a:t>
                </a:r>
                <a:r>
                  <a:rPr lang="zh-CN" altLang="en-US" sz="1400" dirty="0"/>
                  <a:t>（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是主题个数），</a:t>
                </a:r>
                <a:endParaRPr lang="en-US" altLang="zh-CN" sz="1400" dirty="0"/>
              </a:p>
              <a:p>
                <a:pPr lvl="3"/>
                <a:r>
                  <a:rPr lang="zh-CN" altLang="en-US" sz="1400" dirty="0"/>
                  <a:t>（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）采样出某一个主题，得到文档</a:t>
                </a:r>
                <a:r>
                  <a:rPr lang="en-US" altLang="zh-CN" sz="1400" dirty="0"/>
                  <a:t>m </a:t>
                </a:r>
                <a:r>
                  <a:rPr lang="zh-CN" altLang="en-US" sz="1400" dirty="0"/>
                  <a:t>第</a:t>
                </a:r>
                <a:r>
                  <a:rPr lang="en-US" altLang="zh-CN" sz="1400" dirty="0"/>
                  <a:t>n</a:t>
                </a:r>
                <a:r>
                  <a:rPr lang="zh-CN" altLang="en-US" sz="1400" dirty="0"/>
                  <a:t>个词的主题编号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1400" dirty="0"/>
              </a:p>
              <a:p>
                <a:pPr lvl="3"/>
                <a:r>
                  <a:rPr lang="zh-CN" altLang="en-US" sz="1400" dirty="0"/>
                  <a:t>（</a:t>
                </a:r>
                <a:r>
                  <a:rPr lang="en-US" altLang="zh-CN" sz="1400" dirty="0"/>
                  <a:t>3</a:t>
                </a:r>
                <a:r>
                  <a:rPr lang="zh-CN" altLang="en-US" sz="1400" dirty="0"/>
                  <a:t>）抽该主题下的词语：𝛽 是某主题的词语的</a:t>
                </a:r>
                <a:r>
                  <a:rPr lang="en" altLang="zh-CN" sz="1400" dirty="0" err="1"/>
                  <a:t>Dirchlet</a:t>
                </a:r>
                <a:r>
                  <a:rPr lang="en" altLang="zh-CN" sz="1400" dirty="0"/>
                  <a:t> </a:t>
                </a:r>
                <a:r>
                  <a:rPr lang="zh-CN" altLang="en-US" sz="1400" dirty="0"/>
                  <a:t>分布中的超参数。</a:t>
                </a:r>
                <a:endParaRPr lang="en-US" altLang="zh-CN" sz="1400" dirty="0"/>
              </a:p>
              <a:p>
                <a:pPr lvl="3"/>
                <a:r>
                  <a:rPr lang="zh-CN" altLang="en-US" sz="1400" dirty="0"/>
                  <a:t>（</a:t>
                </a:r>
                <a:r>
                  <a:rPr lang="en-US" altLang="zh-CN" sz="1400" dirty="0"/>
                  <a:t>4</a:t>
                </a:r>
                <a:r>
                  <a:rPr lang="zh-CN" altLang="en-US" sz="1400" dirty="0"/>
                  <a:t>）通过该 </a:t>
                </a:r>
                <a:r>
                  <a:rPr lang="en" altLang="zh-CN" sz="1400" dirty="0"/>
                  <a:t>Dirichlet </a:t>
                </a:r>
                <a:r>
                  <a:rPr lang="zh-CN" altLang="en-US" sz="1400" dirty="0"/>
                  <a:t>分布采样得到所有主题词语的分布 𝜑 ： 得到 主题</a:t>
                </a:r>
                <a:r>
                  <a:rPr lang="en-US" altLang="zh-CN" sz="1400" dirty="0"/>
                  <a:t>1 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</a:t>
                </a:r>
                <a:r>
                  <a:rPr lang="zh-CN" altLang="en-US" sz="1400" dirty="0"/>
                  <a:t>主题</a:t>
                </a:r>
                <a:r>
                  <a:rPr lang="en-US" altLang="zh-CN" sz="1400" dirty="0"/>
                  <a:t>2 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...</a:t>
                </a:r>
                <a:r>
                  <a:rPr lang="zh-CN" altLang="en-US" sz="1400" dirty="0"/>
                  <a:t>，主题</a:t>
                </a:r>
                <a:r>
                  <a:rPr lang="en-US" altLang="zh-CN" sz="1400" dirty="0"/>
                  <a:t>1 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𝑘𝑉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</a:t>
                </a:r>
                <a:r>
                  <a:rPr lang="en" altLang="zh-CN" sz="1400" dirty="0"/>
                  <a:t>(</a:t>
                </a:r>
                <a:r>
                  <a:rPr lang="en-US" altLang="zh-CN" sz="1400" dirty="0"/>
                  <a:t>V</a:t>
                </a:r>
                <a:r>
                  <a:rPr lang="zh-CN" altLang="en-US" sz="1400" dirty="0"/>
                  <a:t>是语料库中词语的个数</a:t>
                </a:r>
                <a:r>
                  <a:rPr lang="en-US" altLang="zh-CN" sz="1400" dirty="0"/>
                  <a:t>,</a:t>
                </a:r>
                <a:r>
                  <a:rPr lang="en" altLang="zh-CN" sz="1400" dirty="0"/>
                  <a:t>k</a:t>
                </a:r>
                <a:r>
                  <a:rPr lang="zh-CN" altLang="en-US" sz="1400" dirty="0"/>
                  <a:t>是主题的个数）。</a:t>
                </a:r>
                <a:endParaRPr lang="en-US" altLang="zh-CN" sz="1400" dirty="0"/>
              </a:p>
              <a:p>
                <a:pPr lvl="3"/>
                <a:r>
                  <a:rPr lang="zh-CN" altLang="en-US" sz="1400" dirty="0"/>
                  <a:t>（</a:t>
                </a:r>
                <a:r>
                  <a:rPr lang="en-US" altLang="zh-CN" sz="1400" dirty="0"/>
                  <a:t>5</a:t>
                </a:r>
                <a:r>
                  <a:rPr lang="zh-CN" altLang="en-US" sz="1400" dirty="0"/>
                  <a:t>）前面抽出的主题编号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dirty="0"/>
                  <a:t>在主题词分布中找到 对应的主题。假设是第二个主题，就从主题</a:t>
                </a:r>
                <a:r>
                  <a:rPr lang="en-US" altLang="zh-CN" sz="1400" dirty="0"/>
                  <a:t>2 </a:t>
                </a:r>
                <a:r>
                  <a:rPr lang="zh-CN" altLang="en-US" sz="1400" dirty="0"/>
                  <a:t>的词分布</a:t>
                </a:r>
                <a:r>
                  <a:rPr lang="en-US" altLang="zh-CN" sz="14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中抽样 </a:t>
                </a:r>
                <a:r>
                  <a:rPr lang="en-US" altLang="zh-CN" sz="1400" dirty="0"/>
                  <a:t>1 </a:t>
                </a:r>
                <a:r>
                  <a:rPr lang="zh-CN" altLang="en-US" sz="1400" dirty="0"/>
                  <a:t>个词语 得到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 。因此文档</a:t>
                </a:r>
                <a:r>
                  <a:rPr lang="en-US" altLang="zh-CN" sz="1400" dirty="0"/>
                  <a:t>m</a:t>
                </a:r>
                <a:r>
                  <a:rPr lang="zh-CN" altLang="en-US" sz="1400" dirty="0"/>
                  <a:t>中的第</a:t>
                </a:r>
                <a:r>
                  <a:rPr lang="en" altLang="zh-CN" sz="1400" dirty="0"/>
                  <a:t>n</a:t>
                </a:r>
                <a:r>
                  <a:rPr lang="zh-CN" altLang="en-US" sz="1400" dirty="0"/>
                  <a:t>个词生成完毕。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656573" y="1009650"/>
                <a:ext cx="6000065" cy="4176713"/>
              </a:xfrm>
              <a:blipFill>
                <a:blip r:embed="rId2"/>
                <a:stretch>
                  <a:fillRect l="-2326" t="-606" r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18" name="Picture 2" descr="preview">
            <a:extLst>
              <a:ext uri="{FF2B5EF4-FFF2-40B4-BE49-F238E27FC236}">
                <a16:creationId xmlns:a16="http://schemas.microsoft.com/office/drawing/2014/main" id="{319A3DA8-880E-E31A-DA30-B4761804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009650"/>
            <a:ext cx="2511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34378D-3686-DADA-A065-EF0A26BB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146050"/>
            <a:ext cx="5956300" cy="863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B4B6D-A4D6-7D8C-5E0E-6DE6F243E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005" y="4490011"/>
            <a:ext cx="680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709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zh-CN" altLang="en-US" dirty="0"/>
              <a:t>对象：</a:t>
            </a:r>
            <a:r>
              <a:rPr lang="en-US" altLang="zh-CN" dirty="0"/>
              <a:t>TREC AP</a:t>
            </a:r>
            <a:r>
              <a:rPr lang="zh-CN" altLang="en-US" dirty="0"/>
              <a:t>语料库子集的</a:t>
            </a:r>
            <a:r>
              <a:rPr lang="en-US" altLang="zh-CN" dirty="0"/>
              <a:t>16000</a:t>
            </a:r>
            <a:r>
              <a:rPr lang="zh-CN" altLang="en-US" dirty="0"/>
              <a:t>篇文档</a:t>
            </a:r>
          </a:p>
          <a:p>
            <a:pPr lvl="2"/>
            <a:r>
              <a:rPr lang="zh-CN" altLang="en-US" dirty="0"/>
              <a:t>方法：</a:t>
            </a:r>
            <a:r>
              <a:rPr lang="en-US" altLang="zh-CN" dirty="0"/>
              <a:t>LDA EM</a:t>
            </a:r>
          </a:p>
          <a:p>
            <a:pPr lvl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00" descr="未命名">
            <a:extLst>
              <a:ext uri="{FF2B5EF4-FFF2-40B4-BE49-F238E27FC236}">
                <a16:creationId xmlns:a16="http://schemas.microsoft.com/office/drawing/2014/main" id="{D587B67D-6561-053D-CF7E-C36F581F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4" y="2314575"/>
            <a:ext cx="52387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35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推断和参数估计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6647" y="1009650"/>
            <a:ext cx="7799991" cy="4176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en-US" altLang="zh-CN" dirty="0"/>
              <a:t>Gibbs</a:t>
            </a:r>
            <a:r>
              <a:rPr lang="zh-CN" altLang="en-US" dirty="0"/>
              <a:t>采样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140">
            <a:extLst>
              <a:ext uri="{FF2B5EF4-FFF2-40B4-BE49-F238E27FC236}">
                <a16:creationId xmlns:a16="http://schemas.microsoft.com/office/drawing/2014/main" id="{6E9712D6-F131-B6D3-5D5C-D49DD9C5E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100479"/>
              </p:ext>
            </p:extLst>
          </p:nvPr>
        </p:nvGraphicFramePr>
        <p:xfrm>
          <a:off x="1272381" y="1712619"/>
          <a:ext cx="6599237" cy="37846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31936944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3707204653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3069710159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6068104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32029095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214700959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05806091"/>
                    </a:ext>
                  </a:extLst>
                </a:gridCol>
              </a:tblGrid>
              <a:tr h="337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99118"/>
                  </a:ext>
                </a:extLst>
              </a:tr>
              <a:tr h="3447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 </a:t>
                      </a:r>
                    </a:p>
                  </a:txBody>
                  <a:tcPr marL="90000" marR="90000" marT="46809" marB="468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KNOWLEDGE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SCIENTIFIC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MATHEMATICS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SCIENTIFIC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KNOWLEDGE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JOY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9" marB="468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16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865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11164</TotalTime>
  <Words>1017</Words>
  <Application>Microsoft Macintosh PowerPoint</Application>
  <PresentationFormat>全屏显示(16:10)</PresentationFormat>
  <Paragraphs>261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SimHei</vt:lpstr>
      <vt:lpstr>楷体_GB2312</vt:lpstr>
      <vt:lpstr>system-ui</vt:lpstr>
      <vt:lpstr>Arial</vt:lpstr>
      <vt:lpstr>Calibri</vt:lpstr>
      <vt:lpstr>Cambria Math</vt:lpstr>
      <vt:lpstr>Source Sans Pro</vt:lpstr>
      <vt:lpstr>Source Sans Pro Semibold</vt:lpstr>
      <vt:lpstr>Wingdings</vt:lpstr>
      <vt:lpstr>SU_Template_SideBar</vt:lpstr>
      <vt:lpstr>Equation</vt:lpstr>
      <vt:lpstr>文本主题模型</vt:lpstr>
      <vt:lpstr>LDA概述</vt:lpstr>
      <vt:lpstr>LDA主题模型基本概念</vt:lpstr>
      <vt:lpstr>LDA主题模型基本概念</vt:lpstr>
      <vt:lpstr>LDA主题模型基本概念</vt:lpstr>
      <vt:lpstr>LDA主题模型</vt:lpstr>
      <vt:lpstr>LDA主题模型</vt:lpstr>
      <vt:lpstr>推断和参数估计</vt:lpstr>
      <vt:lpstr>推断和参数估计</vt:lpstr>
      <vt:lpstr>推断和参数估计</vt:lpstr>
      <vt:lpstr>推断和参数估计</vt:lpstr>
      <vt:lpstr>推断和参数估计</vt:lpstr>
      <vt:lpstr>推断和参数估计</vt:lpstr>
      <vt:lpstr>推断和参数估计</vt:lpstr>
      <vt:lpstr>推断和参数估计</vt:lpstr>
      <vt:lpstr>推断和参数估计</vt:lpstr>
      <vt:lpstr>推断和参数估计</vt:lpstr>
      <vt:lpstr>Top2Vec</vt:lpstr>
      <vt:lpstr>Top2Vec</vt:lpstr>
      <vt:lpstr>Familia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584</cp:revision>
  <dcterms:created xsi:type="dcterms:W3CDTF">2012-12-05T23:46:21Z</dcterms:created>
  <dcterms:modified xsi:type="dcterms:W3CDTF">2024-05-13T23:57:39Z</dcterms:modified>
</cp:coreProperties>
</file>