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~2:30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~0:30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~1:00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~1:30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~2:30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~3:00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Finish by 3:30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l8zKZLqkfII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656600"/>
            <a:ext cx="5783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Improving Upon Meta-learning Algorithms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Collin Avidano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Michael Munje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Tentative Timeline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22"/>
          <p:cNvGrpSpPr/>
          <p:nvPr/>
        </p:nvGrpSpPr>
        <p:grpSpPr>
          <a:xfrm>
            <a:off x="5639150" y="1431525"/>
            <a:ext cx="2043900" cy="2927725"/>
            <a:chOff x="4572350" y="1431525"/>
            <a:chExt cx="2043900" cy="2927725"/>
          </a:xfrm>
        </p:grpSpPr>
        <p:sp>
          <p:nvSpPr>
            <p:cNvPr id="142" name="Google Shape;142;p22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4572350" y="1558425"/>
              <a:ext cx="15348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" sz="4200" u="none" cap="none" strike="noStrike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April</a:t>
              </a:r>
              <a:endParaRPr b="1" i="0" sz="4200" u="none" cap="none" strike="noStrike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b="0" i="0" sz="700" u="none" cap="none" strike="noStrike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b="0" i="0" sz="700" u="none" cap="none" strike="noStrike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2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b="0" i="0" sz="700" u="none" cap="none" strike="noStrike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B61249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b="0" i="0" sz="700" u="none" cap="none" strike="noStrike">
                <a:solidFill>
                  <a:srgbClr val="B6124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9" name="Google Shape;149;p22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2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2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B6124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52" name="Google Shape;152;p22"/>
          <p:cNvGrpSpPr/>
          <p:nvPr/>
        </p:nvGrpSpPr>
        <p:grpSpPr>
          <a:xfrm>
            <a:off x="3594900" y="1431525"/>
            <a:ext cx="2043900" cy="2927725"/>
            <a:chOff x="2528100" y="1431525"/>
            <a:chExt cx="2043900" cy="2927725"/>
          </a:xfrm>
        </p:grpSpPr>
        <p:sp>
          <p:nvSpPr>
            <p:cNvPr id="153" name="Google Shape;153;p22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2528100" y="1558425"/>
              <a:ext cx="17580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" sz="4200" u="none" cap="none" strike="noStrike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b="1" i="0" sz="4200" u="none" cap="none" strike="noStrike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b="0" i="0" sz="700" u="none" cap="none" strike="noStrike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b="0" i="0" sz="700" u="none" cap="none" strike="noStrike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b="0" i="0" sz="700" u="none" cap="none" strike="noStrike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AC1145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b="0" i="0" sz="700" u="none" cap="none" strike="noStrike">
                <a:solidFill>
                  <a:srgbClr val="AC114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" name="Google Shape;160;p22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AC1145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2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AC1145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2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AC1145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22"/>
          <p:cNvGrpSpPr/>
          <p:nvPr/>
        </p:nvGrpSpPr>
        <p:grpSpPr>
          <a:xfrm>
            <a:off x="1551000" y="1431525"/>
            <a:ext cx="2043900" cy="2927725"/>
            <a:chOff x="3975900" y="1431525"/>
            <a:chExt cx="2043900" cy="2927725"/>
          </a:xfrm>
        </p:grpSpPr>
        <p:sp>
          <p:nvSpPr>
            <p:cNvPr id="164" name="Google Shape;164;p22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3975900" y="1558425"/>
              <a:ext cx="15348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1" i="0" lang="en" sz="42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Feb.</a:t>
              </a:r>
              <a:endParaRPr b="1" i="0" sz="42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b="0" i="0" sz="7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b="0" i="0" sz="7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b="0" i="0" sz="7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b="0" i="0" sz="700" u="none" cap="none" strike="noStrik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" name="Google Shape;171;p22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2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74" name="Google Shape;174;p22"/>
          <p:cNvSpPr/>
          <p:nvPr/>
        </p:nvSpPr>
        <p:spPr>
          <a:xfrm>
            <a:off x="1546525" y="2743100"/>
            <a:ext cx="2043900" cy="5220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into relevant papers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Replicate baseline results with MetaWorld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 idea of the training time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 simple alpha and see how it goes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594900" y="3237150"/>
            <a:ext cx="787200" cy="2073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Midterm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95825" y="4151950"/>
            <a:ext cx="787200" cy="207300"/>
          </a:xfrm>
          <a:prstGeom prst="rect">
            <a:avLst/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382100" y="3444450"/>
            <a:ext cx="1681800" cy="3936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sure report is up to date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solid alpha and check results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sure to train early and have data to analyze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91970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812804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063900" y="3990450"/>
            <a:ext cx="787200" cy="207300"/>
          </a:xfrm>
          <a:prstGeom prst="rect">
            <a:avLst/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Questions / Feedback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87900" y="1370150"/>
            <a:ext cx="83682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MuJoCo will be used as the primary simulation environment to train the agent</a:t>
            </a:r>
            <a:endParaRPr sz="165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Model of UR5 Robotic arm will be used</a:t>
            </a:r>
            <a:endParaRPr sz="1650"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2219"/>
          <a:stretch/>
        </p:blipFill>
        <p:spPr>
          <a:xfrm>
            <a:off x="2348825" y="2158250"/>
            <a:ext cx="4733374" cy="251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22650" y="4719899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rPr lang="en"/>
              <a:t>Todorov, Emanuel et al. “MuJoCo: A physics engine for model-based control.” 2012 IEEE/RSJ International Conference on Intelligent Robots and Systems (2012): 5026-5033.</a:t>
            </a:r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22650" y="1304900"/>
            <a:ext cx="87246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idea: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Improve upon single Meta RL Algorithm (RL²), with an algorithmic improvement to improve benchmark score on Meta World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cover meta-learning, manipulation, meta world, and give a proposed timeline for the project.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Meta-learning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8645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Refers to the class of machine learning algorithms whose intent is to “learn to learn”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minimize the expected loss over multiple datasets (tasks)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44400" y="4568724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rPr lang="en"/>
              <a:t>Finn, Chelsea, Pieter Abbeel, and Sergey Levine. "Model-agnostic meta-learning for fast adaptation of deep networks." International Conference on Machine Learning. PMLR, 2017.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800" y="2229026"/>
            <a:ext cx="3485809" cy="6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rot="10800000">
            <a:off x="7187850" y="2685475"/>
            <a:ext cx="87000" cy="48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5763300" y="3174775"/>
            <a:ext cx="29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sample = 1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Meta Reinforcement Learning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5"/>
            <a:ext cx="5081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Meta RL, we want to be able to quickly learn how to perform new tasks by utilizing the shared structure between the prior set of tasks and the new one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think of Meta RL’s tasks as being in a group of MDPs that share the same dynamics but have different reward functions (require different trajectory)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44400" y="4567175"/>
            <a:ext cx="836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900"/>
              <a:t>Lin, Zichuan, et al. "Model-based adversarial meta-reinforcement learning." arXiv preprint arXiv:2006.08875 (2020).</a:t>
            </a:r>
            <a:endParaRPr sz="9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158" y="1489825"/>
            <a:ext cx="3418492" cy="25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Manipulation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489825"/>
            <a:ext cx="3429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Involves using a robotic arm and end effector to achieve physical tasks that is usually done with human hands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DoF equal to number of joints (in most cases) with a continuous action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700" y="908150"/>
            <a:ext cx="4591912" cy="31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44400" y="4568724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rPr lang="en"/>
              <a:t>Kroemer, Oliver, Scott Niekum, and George Dimitri Konidaris. "A review of robot learning for manipulation: Challenges, representations, and algorithms." Journal of machine learning research 22.30 (2021).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Manipulation Example</a:t>
            </a:r>
            <a:endParaRPr/>
          </a:p>
        </p:txBody>
      </p:sp>
      <p:pic>
        <p:nvPicPr>
          <p:cNvPr descr="More info at http://googleresearch.blogspot.com/2016/03/deep-learning-for-robots-learning-from.html" id="106" name="Google Shape;106;p18" title="Learning hand-eye coordination for robotic graspi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0525" y="1144125"/>
            <a:ext cx="4767725" cy="35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22650" y="4719899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rPr lang="en"/>
              <a:t>Levine, Sergey, et al. "Learning hand-eye coordination for robotic grasping with deep learning and large-scale data collection." The International Journal of Robotics Research 37.4-5 (2018): 421-436.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Benchmark: Meta-World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22650" y="4525224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r>
              <a:rPr lang="en"/>
              <a:t>Yu, Tianhe, et al. "Meta-world: A benchmark and evaluation for multi-task and meta reinforcement learning." Conference on Robot Learning. PMLR, 2020.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5267" l="616" r="1525" t="3265"/>
          <a:stretch/>
        </p:blipFill>
        <p:spPr>
          <a:xfrm>
            <a:off x="179500" y="2279425"/>
            <a:ext cx="8650349" cy="18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87900" y="1367175"/>
            <a:ext cx="836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Meta-world is a benchmarking tool for meta-learning algorithms providing benchmarks such as the ML-10 (10 different training tasks) shown below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22650" y="4525224"/>
            <a:ext cx="836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r>
              <a:rPr lang="en"/>
              <a:t>Yu, Tianhe, et al. "Meta-world: A benchmark and evaluation for multi-task and meta reinforcement learning." Conference on Robot Learning. PMLR, 2020.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22650" y="1563038"/>
            <a:ext cx="3537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primary goal is to develop an agent competitive against the top performing algorithms on Meta-World (MAML, RL², PEARL)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370" l="6932" r="2206" t="2007"/>
          <a:stretch/>
        </p:blipFill>
        <p:spPr>
          <a:xfrm>
            <a:off x="4091075" y="458025"/>
            <a:ext cx="4752025" cy="39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22650" y="42650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700"/>
              <a:t>Rakelly, Kate, et al. "Efficient off-policy meta-reinforcement learning via probabilistic context variables." International conference on machine learning. PMLR, 2019.</a:t>
            </a:r>
            <a:endParaRPr sz="7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700"/>
              <a:t>Duan, Yan, et al. "Rl $^ 2$: Fast reinforcement learning via slow reinforcement learning." arXiv preprint arXiv:1611.02779 (2016).</a:t>
            </a:r>
            <a:endParaRPr sz="7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700"/>
              <a:t>*Alet, Ferran, Tomás Lozano-Pérez, and Leslie P. Kaelbling. "Modular meta-learning." Conference on Robot Learning. PMLR, 2018.</a:t>
            </a:r>
            <a:endParaRPr sz="7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700"/>
              <a:t>**Raghu, Aniruddh, et al. "Rapid learning or feature reuse? towards understanding the effectiveness of maml." arXiv preprint arXiv:1909.09157 (2019).</a:t>
            </a:r>
            <a:endParaRPr sz="700"/>
          </a:p>
        </p:txBody>
      </p:sp>
      <p:sp>
        <p:nvSpPr>
          <p:cNvPr id="133" name="Google Shape;133;p21"/>
          <p:cNvSpPr txBox="1"/>
          <p:nvPr/>
        </p:nvSpPr>
        <p:spPr>
          <a:xfrm>
            <a:off x="322650" y="1304900"/>
            <a:ext cx="872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Meta RL Algorithm (such as RL²), trained with PPO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Alpha: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small improvement such as: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Hierarchical RL or modular meta-learning* being leveraged to aid these algorithms in generalization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Strategies to push the representational learning into earlier layers of the network to mitigate the feature reuse**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Investigate stable off-policy variants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Contingent on further research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