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4844dd95b_2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g124844dd95b_2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40211242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40211242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4505bd49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4505bd49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It allows us to easily model complex constraints like a circular obstacle or a curve as just a distance to a nearest point of the curve</a:t>
            </a:r>
            <a:endParaRPr/>
          </a:p>
          <a:p>
            <a:pPr indent="-298450" lvl="0" marL="457200" rtl="0" algn="l">
              <a:spcBef>
                <a:spcPts val="0"/>
              </a:spcBef>
              <a:spcAft>
                <a:spcPts val="0"/>
              </a:spcAft>
              <a:buSzPts val="1100"/>
              <a:buChar char="●"/>
            </a:pPr>
            <a:r>
              <a:rPr lang="en"/>
              <a:t>But also can constrain us from actions that are safe and may be optimal</a:t>
            </a:r>
            <a:endParaRPr/>
          </a:p>
          <a:p>
            <a:pPr indent="-298450" lvl="0" marL="457200" rtl="0" algn="l">
              <a:spcBef>
                <a:spcPts val="0"/>
              </a:spcBef>
              <a:spcAft>
                <a:spcPts val="0"/>
              </a:spcAft>
              <a:buSzPts val="1100"/>
              <a:buChar char="●"/>
            </a:pPr>
            <a:r>
              <a:rPr lang="en"/>
              <a:t>into the safety layer, a single-layered NN with 10 hidden neurons was adequate for all tasks</a:t>
            </a:r>
            <a:endParaRPr sz="1800">
              <a:solidFill>
                <a:srgbClr val="595959"/>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24505bd49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24505bd49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Unlikely that the original logs has the exact def of the safety signals you have and same def for obstacles</a:t>
            </a:r>
            <a:endParaRPr/>
          </a:p>
          <a:p>
            <a:pPr indent="-298450" lvl="1" marL="914400" rtl="0" algn="l">
              <a:spcBef>
                <a:spcPts val="0"/>
              </a:spcBef>
              <a:spcAft>
                <a:spcPts val="0"/>
              </a:spcAft>
              <a:buSzPts val="1100"/>
              <a:buChar char="○"/>
            </a:pPr>
            <a:r>
              <a:rPr lang="en"/>
              <a:t>(authors made the assumption it would be) </a:t>
            </a:r>
            <a:endParaRPr/>
          </a:p>
          <a:p>
            <a:pPr indent="-298450" lvl="1" marL="914400" rtl="0" algn="l">
              <a:spcBef>
                <a:spcPts val="0"/>
              </a:spcBef>
              <a:spcAft>
                <a:spcPts val="0"/>
              </a:spcAft>
              <a:buSzPts val="1100"/>
              <a:buChar char="○"/>
            </a:pPr>
            <a:r>
              <a:rPr lang="en"/>
              <a:t>So may require preprocessing to fit real world signals to your constraints</a:t>
            </a:r>
            <a:endParaRPr/>
          </a:p>
          <a:p>
            <a:pPr indent="-298450" lvl="1" marL="914400" rtl="0" algn="l">
              <a:spcBef>
                <a:spcPts val="0"/>
              </a:spcBef>
              <a:spcAft>
                <a:spcPts val="0"/>
              </a:spcAft>
              <a:buSzPts val="1100"/>
              <a:buChar char="○"/>
            </a:pPr>
            <a:r>
              <a:rPr lang="en"/>
              <a:t>Real world logs may not give distance to obstacles at all (may only give position) even if the system is equipped with a lidar or other range finding device</a:t>
            </a:r>
            <a:endParaRPr/>
          </a:p>
          <a:p>
            <a:pPr indent="-298450" lvl="2" marL="1371600" rtl="0" algn="l">
              <a:spcBef>
                <a:spcPts val="0"/>
              </a:spcBef>
              <a:spcAft>
                <a:spcPts val="0"/>
              </a:spcAft>
              <a:buSzPts val="1100"/>
              <a:buChar char="■"/>
            </a:pPr>
            <a:r>
              <a:rPr lang="en"/>
              <a:t>So you would have to have a map separately and define your constraints on that map and preprocess for safety signals to each part of that environment</a:t>
            </a:r>
            <a:endParaRPr/>
          </a:p>
          <a:p>
            <a:pPr indent="-298450" lvl="0" marL="457200" rtl="0" algn="l">
              <a:spcBef>
                <a:spcPts val="0"/>
              </a:spcBef>
              <a:spcAft>
                <a:spcPts val="0"/>
              </a:spcAft>
              <a:buSzPts val="1100"/>
              <a:buChar char="●"/>
            </a:pPr>
            <a:r>
              <a:rPr lang="en"/>
              <a:t>Authors note you can merge constraints into a single safety signal but noted that it was a point for future work to determine how far model these with a single linear g network could really go</a:t>
            </a:r>
            <a:endParaRPr/>
          </a:p>
          <a:p>
            <a:pPr indent="-298450" lvl="0" marL="457200" rtl="0" algn="l">
              <a:spcBef>
                <a:spcPts val="0"/>
              </a:spcBef>
              <a:spcAft>
                <a:spcPts val="0"/>
              </a:spcAft>
              <a:buSzPts val="1100"/>
              <a:buChar char="●"/>
            </a:pPr>
            <a:r>
              <a:rPr lang="en"/>
              <a:t>As we will see later on the experiments the authors ran this on only had 4 to 6 constraints in a rather simple environment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40211242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40211242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Safety layer is composed on top of original policy</a:t>
            </a:r>
            <a:endParaRPr/>
          </a:p>
          <a:p>
            <a:pPr indent="-298450" lvl="0" marL="457200" rtl="0" algn="l">
              <a:spcBef>
                <a:spcPts val="0"/>
              </a:spcBef>
              <a:spcAft>
                <a:spcPts val="0"/>
              </a:spcAft>
              <a:buSzPts val="1100"/>
              <a:buChar char="●"/>
            </a:pPr>
            <a:r>
              <a:rPr lang="en"/>
              <a:t>$$\mu_{\theta} (s)$$   is the action generated by the original policy</a:t>
            </a:r>
            <a:endParaRPr/>
          </a:p>
          <a:p>
            <a:pPr indent="-298450" lvl="0" marL="457200" rtl="0" algn="l">
              <a:spcBef>
                <a:spcPts val="0"/>
              </a:spcBef>
              <a:spcAft>
                <a:spcPts val="0"/>
              </a:spcAft>
              <a:buSzPts val="1100"/>
              <a:buChar char="●"/>
            </a:pPr>
            <a:r>
              <a:rPr lang="en"/>
              <a:t>We want to change original action as little as possible while still satisfying constraints to produce</a:t>
            </a:r>
            <a:endParaRPr/>
          </a:p>
          <a:p>
            <a:pPr indent="-298450" lvl="1" marL="914400" rtl="0" algn="l">
              <a:spcBef>
                <a:spcPts val="0"/>
              </a:spcBef>
              <a:spcAft>
                <a:spcPts val="0"/>
              </a:spcAft>
              <a:buSzPts val="1100"/>
              <a:buChar char="○"/>
            </a:pPr>
            <a:r>
              <a:rPr lang="en"/>
              <a:t>So if none the constraints are violated by the original action then we get the minimal difference by simply using the original action (nothing changes)</a:t>
            </a:r>
            <a:endParaRPr/>
          </a:p>
          <a:p>
            <a:pPr indent="-298450" lvl="0" marL="457200" rtl="0" algn="l">
              <a:spcBef>
                <a:spcPts val="0"/>
              </a:spcBef>
              <a:spcAft>
                <a:spcPts val="0"/>
              </a:spcAft>
              <a:buSzPts val="1100"/>
              <a:buChar char="●"/>
            </a:pPr>
            <a:r>
              <a:rPr lang="en"/>
              <a:t>Remember we are assuming this layer is isolated from our policy system and does not have access to transition info so knowing c(s,a) is not going to be something we know</a:t>
            </a:r>
            <a:endParaRPr/>
          </a:p>
          <a:p>
            <a:pPr indent="-298450" lvl="1" marL="914400" rtl="0" algn="l">
              <a:spcBef>
                <a:spcPts val="0"/>
              </a:spcBef>
              <a:spcAft>
                <a:spcPts val="0"/>
              </a:spcAft>
              <a:buSzPts val="1100"/>
              <a:buChar char="○"/>
            </a:pPr>
            <a:r>
              <a:rPr lang="en"/>
              <a:t>To solve this we apply our estimator of the constraint signal times the given action(acting as a linear estimator of an actions effect on the safety signal)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4505bd49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24505bd49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Authors note there are multiple ways to solve this optimization</a:t>
            </a:r>
            <a:endParaRPr/>
          </a:p>
          <a:p>
            <a:pPr indent="-298450" lvl="0" marL="457200" rtl="0" algn="l">
              <a:spcBef>
                <a:spcPts val="0"/>
              </a:spcBef>
              <a:spcAft>
                <a:spcPts val="0"/>
              </a:spcAft>
              <a:buSzPts val="1100"/>
              <a:buChar char="●"/>
            </a:pPr>
            <a:r>
              <a:rPr lang="en"/>
              <a:t>However they propose the relatively realistic assumption that no more than one constraint is active at a time (tested at corners of the box and one is always dominating so its fine)</a:t>
            </a:r>
            <a:endParaRPr/>
          </a:p>
          <a:p>
            <a:pPr indent="-298450" lvl="0" marL="457200" rtl="0" algn="l">
              <a:spcBef>
                <a:spcPts val="0"/>
              </a:spcBef>
              <a:spcAft>
                <a:spcPts val="0"/>
              </a:spcAft>
              <a:buSzPts val="1100"/>
              <a:buChar char="●"/>
            </a:pPr>
            <a:r>
              <a:rPr lang="en"/>
              <a:t>Under that assumption you can simplify this to the following idea</a:t>
            </a:r>
            <a:endParaRPr/>
          </a:p>
          <a:p>
            <a:pPr indent="-298450" lvl="0" marL="457200" rtl="0" algn="l">
              <a:spcBef>
                <a:spcPts val="0"/>
              </a:spcBef>
              <a:spcAft>
                <a:spcPts val="0"/>
              </a:spcAft>
              <a:buSzPts val="1100"/>
              <a:buChar char="●"/>
            </a:pPr>
            <a:r>
              <a:rPr lang="en"/>
              <a:t>If we assume that there is only one constraint that is closest to being violated we can treat this as a projection of the original action to the play with slope bar c_i(s) - C_i</a:t>
            </a:r>
            <a:endParaRPr/>
          </a:p>
          <a:p>
            <a:pPr indent="-298450" lvl="0" marL="457200" rtl="0" algn="l">
              <a:spcBef>
                <a:spcPts val="0"/>
              </a:spcBef>
              <a:spcAft>
                <a:spcPts val="0"/>
              </a:spcAft>
              <a:buSzPts val="1100"/>
              <a:buChar char="●"/>
            </a:pPr>
            <a:r>
              <a:rPr lang="en"/>
              <a:t>from the violating state induced </a:t>
            </a:r>
            <a:r>
              <a:rPr lang="en"/>
              <a:t>by the original action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THIS IS IN </a:t>
            </a:r>
            <a:r>
              <a:rPr lang="en"/>
              <a:t>OPPOSITION</a:t>
            </a:r>
            <a:r>
              <a:rPr lang="en"/>
              <a:t> TO MEASURES LIKE TRPO AND ITS KL DIVERGENCE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24505bd49d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24505bd49d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Char char="●"/>
            </a:pPr>
            <a:r>
              <a:rPr lang="en" sz="1800">
                <a:solidFill>
                  <a:srgbClr val="595959"/>
                </a:solidFill>
              </a:rPr>
              <a:t>SHOULD BE A SQUARE STARTING AT THE CORNER AND GOING OUT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24505bd49d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24505bd49d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Authors note there are multiple ways to solve this optimization</a:t>
            </a:r>
            <a:endParaRPr/>
          </a:p>
          <a:p>
            <a:pPr indent="-298450" lvl="0" marL="457200" rtl="0" algn="l">
              <a:spcBef>
                <a:spcPts val="0"/>
              </a:spcBef>
              <a:spcAft>
                <a:spcPts val="0"/>
              </a:spcAft>
              <a:buSzPts val="1100"/>
              <a:buChar char="●"/>
            </a:pPr>
            <a:r>
              <a:rPr lang="en"/>
              <a:t>However they propose the relatively realistic assumption that no more than one constraint is active at a time (tested at corners of the box and one is always dominating so its fine)</a:t>
            </a:r>
            <a:endParaRPr/>
          </a:p>
          <a:p>
            <a:pPr indent="-298450" lvl="0" marL="457200" rtl="0" algn="l">
              <a:spcBef>
                <a:spcPts val="0"/>
              </a:spcBef>
              <a:spcAft>
                <a:spcPts val="0"/>
              </a:spcAft>
              <a:buSzPts val="1100"/>
              <a:buChar char="●"/>
            </a:pPr>
            <a:r>
              <a:rPr lang="en"/>
              <a:t>Under that assumption you can simplify this to the following idea: The corrected action given by the safety layer will be the action that leads to the state ON THE CONSTRAINT BOUNDARY at a projection from the violating state induced by the original action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THIS IS IN OPPOSITION TO MEASURES LIKE TRPO AND ITS KL DIVERGENCE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24505bd49d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24505bd49d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 didnt need to run gradient descent on the other because c_i(s,a) here will just be a scalar, We wont have a vector that tells us how to project to the </a:t>
            </a:r>
            <a:r>
              <a:rPr lang="en"/>
              <a:t>constraint</a:t>
            </a:r>
            <a:r>
              <a:rPr lang="en"/>
              <a:t> boundary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24844dd95b_2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124844dd95b_2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240211242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240211242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To validate the usage of the safety layer in physics based use cases the authors ran 4 experiments in Mujoco (ball and spaceship are made by the authors)</a:t>
            </a:r>
            <a:endParaRPr/>
          </a:p>
          <a:p>
            <a:pPr indent="-298450" lvl="1" marL="914400" rtl="0" algn="l">
              <a:spcBef>
                <a:spcPts val="0"/>
              </a:spcBef>
              <a:spcAft>
                <a:spcPts val="0"/>
              </a:spcAft>
              <a:buSzPts val="1100"/>
              <a:buChar char="○"/>
            </a:pPr>
            <a:r>
              <a:rPr lang="en"/>
              <a:t>Ball is velocity controlled(which authors do to show this method works for systems governed by 1st order differential equations)</a:t>
            </a:r>
            <a:endParaRPr/>
          </a:p>
          <a:p>
            <a:pPr indent="-298450" lvl="1" marL="914400" rtl="0" algn="l">
              <a:spcBef>
                <a:spcPts val="0"/>
              </a:spcBef>
              <a:spcAft>
                <a:spcPts val="0"/>
              </a:spcAft>
              <a:buSzPts val="1100"/>
              <a:buChar char="○"/>
            </a:pPr>
            <a:r>
              <a:rPr lang="en"/>
              <a:t>Spaceship is force controlled(which authors do to show this method works for systems governed by 2nd order differential equations which include robot arms and cooling systems mentioned earlier)</a:t>
            </a:r>
            <a:endParaRPr sz="1400">
              <a:solidFill>
                <a:srgbClr val="595959"/>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4844dd95b_2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g124844dd95b_2_1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24844dd95b_2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24844dd95b_2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24844dd95b_2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24844dd95b_2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240211242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240211242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Other notes </a:t>
            </a:r>
            <a:endParaRPr/>
          </a:p>
          <a:p>
            <a:pPr indent="-298450" lvl="1" marL="914400" rtl="0" algn="l">
              <a:spcBef>
                <a:spcPts val="0"/>
              </a:spcBef>
              <a:spcAft>
                <a:spcPts val="0"/>
              </a:spcAft>
              <a:buSzPts val="1100"/>
              <a:buChar char="○"/>
            </a:pPr>
            <a:r>
              <a:rPr lang="en"/>
              <a:t>Trained with adam optimizer</a:t>
            </a:r>
            <a:endParaRPr/>
          </a:p>
          <a:p>
            <a:pPr indent="-298450" lvl="1" marL="914400" rtl="0" algn="l">
              <a:spcBef>
                <a:spcPts val="0"/>
              </a:spcBef>
              <a:spcAft>
                <a:spcPts val="0"/>
              </a:spcAft>
              <a:buSzPts val="1100"/>
              <a:buChar char="○"/>
            </a:pPr>
            <a:r>
              <a:rPr lang="en"/>
              <a:t>Low error for g not necessarily better but more random exploration is</a:t>
            </a:r>
            <a:endParaRPr/>
          </a:p>
          <a:p>
            <a:pPr indent="-298450" lvl="1" marL="914400" rtl="0" algn="l">
              <a:spcBef>
                <a:spcPts val="0"/>
              </a:spcBef>
              <a:spcAft>
                <a:spcPts val="0"/>
              </a:spcAft>
              <a:buSzPts val="1100"/>
              <a:buChar char="○"/>
            </a:pPr>
            <a:r>
              <a:rPr lang="en"/>
              <a:t>Based on a hyper-parameter sweep for DDPG, for the actor and critic we use two-hidden-layer NNs of respective sizes (100, 100) and (500, 500).</a:t>
            </a:r>
            <a:endParaRPr/>
          </a:p>
          <a:p>
            <a:pPr indent="-298450" lvl="1" marL="914400" rtl="0" algn="l">
              <a:spcBef>
                <a:spcPts val="0"/>
              </a:spcBef>
              <a:spcAft>
                <a:spcPts val="0"/>
              </a:spcAft>
              <a:buSzPts val="1100"/>
              <a:buChar char="○"/>
            </a:pPr>
            <a:r>
              <a:rPr lang="en"/>
              <a:t>The rest of the experiment parameters were taken to be as in (Lillicrap et al., 2015).</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24505bd49d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24505bd49d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23fcf7232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23fcf7232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23fcf7232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23fcf7232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Margins are results for the upper and lower quantiles of 10 seeds</a:t>
            </a:r>
            <a:endParaRPr/>
          </a:p>
          <a:p>
            <a:pPr indent="-298450" lvl="0" marL="457200" rtl="0" algn="l">
              <a:spcBef>
                <a:spcPts val="0"/>
              </a:spcBef>
              <a:spcAft>
                <a:spcPts val="0"/>
              </a:spcAft>
              <a:buSzPts val="1100"/>
              <a:buChar char="●"/>
            </a:pPr>
            <a:r>
              <a:rPr lang="en"/>
              <a:t>DDPG+safety layer not only achieved zero violations (blue line in bottom row) but also obtained the highest discounted reward and had the fastest convergence (Especially on the spaceship domain look at top right two diagrams)</a:t>
            </a:r>
            <a:endParaRPr/>
          </a:p>
          <a:p>
            <a:pPr indent="-298450" lvl="0" marL="457200" rtl="0" algn="l">
              <a:spcBef>
                <a:spcPts val="0"/>
              </a:spcBef>
              <a:spcAft>
                <a:spcPts val="0"/>
              </a:spcAft>
              <a:buSzPts val="1100"/>
              <a:buChar char="●"/>
            </a:pPr>
            <a:r>
              <a:rPr lang="en"/>
              <a:t>DDPG+reward shaping converged faster than DDPG but with a lower discounted reward</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23fcf7232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23fcf7232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expediting can best be explained as with reward shaping its oh you ran into a wall and now im going to tell you you messed up and just put you back at the start and try again vs im going to guided you away from the wall so you never have to restart.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4844dd95b_2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4844dd95b_2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3fcf7232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3fcf7232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Zero constraint violations (type III, hard constraints)</a:t>
            </a:r>
            <a:endParaRPr sz="1200">
              <a:solidFill>
                <a:schemeClr val="dk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Paper restricts this to </a:t>
            </a:r>
            <a:r>
              <a:rPr b="1" lang="en" sz="1200">
                <a:solidFill>
                  <a:schemeClr val="dk1"/>
                </a:solidFill>
                <a:latin typeface="Times New Roman"/>
                <a:ea typeface="Times New Roman"/>
                <a:cs typeface="Times New Roman"/>
                <a:sym typeface="Times New Roman"/>
              </a:rPr>
              <a:t>PHYSICAL PROBLEMS </a:t>
            </a:r>
            <a:r>
              <a:rPr lang="en" sz="1200">
                <a:solidFill>
                  <a:schemeClr val="dk1"/>
                </a:solidFill>
                <a:latin typeface="Times New Roman"/>
                <a:ea typeface="Times New Roman"/>
                <a:cs typeface="Times New Roman"/>
                <a:sym typeface="Times New Roman"/>
              </a:rPr>
              <a:t>(can be described with a deterministic transition function)</a:t>
            </a:r>
            <a:endParaRPr sz="1200">
              <a:solidFill>
                <a:schemeClr val="dk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Basically does not include problems like the stock problem where the model for transition is acquired from data or is deterministic</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Be able to train on data that was logged from various sources (remove need for behavior-policy policy)</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Be able to be pretrained so it can immediately enforce constraints when deployed</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Does not require prior or expert knowledge of specific system (system params)</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Implement as a safety layer that can be applied to any continuous control algorithm (RL or traditional continuous controls)</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Achieve above with a more simple implementation than Optlayer</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4844dd95b_2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124844dd95b_2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3fcf7232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3fcf7232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40211242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40211242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23fcf7232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23fcf7232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Rather than plugging in both state and action to a neural net and getting out the value of c_i(s,a) the authors found</a:t>
            </a:r>
            <a:endParaRPr/>
          </a:p>
          <a:p>
            <a:pPr indent="-298450" lvl="0" marL="457200" rtl="0" algn="l">
              <a:spcBef>
                <a:spcPts val="0"/>
              </a:spcBef>
              <a:spcAft>
                <a:spcPts val="0"/>
              </a:spcAft>
              <a:buSzPts val="1100"/>
              <a:buChar char="●"/>
            </a:pPr>
            <a:r>
              <a:rPr lang="en"/>
              <a:t>This can be seen as learning learning how the dynamics of the system when taking a particular action affect the safety signal. </a:t>
            </a:r>
            <a:endParaRPr/>
          </a:p>
          <a:p>
            <a:pPr indent="-298450" lvl="1" marL="914400" rtl="0" algn="l">
              <a:spcBef>
                <a:spcPts val="0"/>
              </a:spcBef>
              <a:spcAft>
                <a:spcPts val="0"/>
              </a:spcAft>
              <a:buSzPts val="1100"/>
              <a:buChar char="○"/>
            </a:pPr>
            <a:r>
              <a:rPr lang="en"/>
              <a:t>Which if the safety signal is just the distance to an obstacle then it is a form of dynamics.</a:t>
            </a:r>
            <a:endParaRPr sz="1800">
              <a:solidFill>
                <a:srgbClr val="595959"/>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40211242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40211242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Should be c2 as the distance to c2 is increasing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1" name="Shape 11"/>
        <p:cNvGrpSpPr/>
        <p:nvPr/>
      </p:nvGrpSpPr>
      <p:grpSpPr>
        <a:xfrm>
          <a:off x="0" y="0"/>
          <a:ext cx="0" cy="0"/>
          <a:chOff x="0" y="0"/>
          <a:chExt cx="0" cy="0"/>
        </a:xfrm>
      </p:grpSpPr>
      <p:sp>
        <p:nvSpPr>
          <p:cNvPr id="12" name="Google Shape;12;p2"/>
          <p:cNvSpPr txBox="1"/>
          <p:nvPr>
            <p:ph idx="1" type="body"/>
          </p:nvPr>
        </p:nvSpPr>
        <p:spPr>
          <a:xfrm>
            <a:off x="285750" y="911614"/>
            <a:ext cx="8572500" cy="31692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rgbClr val="003057"/>
              </a:buClr>
              <a:buSzPts val="1400"/>
              <a:buChar char="•"/>
              <a:defRPr/>
            </a:lvl1pPr>
            <a:lvl2pPr indent="-317500" lvl="1" marL="914400" algn="l">
              <a:lnSpc>
                <a:spcPct val="90000"/>
              </a:lnSpc>
              <a:spcBef>
                <a:spcPts val="400"/>
              </a:spcBef>
              <a:spcAft>
                <a:spcPts val="0"/>
              </a:spcAft>
              <a:buClr>
                <a:srgbClr val="003057"/>
              </a:buClr>
              <a:buSzPts val="1400"/>
              <a:buChar char="•"/>
              <a:defRPr/>
            </a:lvl2pPr>
            <a:lvl3pPr indent="-317500" lvl="2" marL="1371600" algn="l">
              <a:lnSpc>
                <a:spcPct val="90000"/>
              </a:lnSpc>
              <a:spcBef>
                <a:spcPts val="400"/>
              </a:spcBef>
              <a:spcAft>
                <a:spcPts val="0"/>
              </a:spcAft>
              <a:buClr>
                <a:srgbClr val="003057"/>
              </a:buClr>
              <a:buSzPts val="1400"/>
              <a:buChar char="•"/>
              <a:defRPr/>
            </a:lvl3pPr>
            <a:lvl4pPr indent="-317500" lvl="3" marL="1828800" algn="l">
              <a:lnSpc>
                <a:spcPct val="90000"/>
              </a:lnSpc>
              <a:spcBef>
                <a:spcPts val="400"/>
              </a:spcBef>
              <a:spcAft>
                <a:spcPts val="0"/>
              </a:spcAft>
              <a:buClr>
                <a:srgbClr val="003057"/>
              </a:buClr>
              <a:buSzPts val="1400"/>
              <a:buChar char="•"/>
              <a:defRPr/>
            </a:lvl4pPr>
            <a:lvl5pPr indent="-317500" lvl="4" marL="2286000" algn="l">
              <a:lnSpc>
                <a:spcPct val="90000"/>
              </a:lnSpc>
              <a:spcBef>
                <a:spcPts val="400"/>
              </a:spcBef>
              <a:spcAft>
                <a:spcPts val="0"/>
              </a:spcAft>
              <a:buClr>
                <a:srgbClr val="003057"/>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 name="Google Shape;13;p2"/>
          <p:cNvSpPr txBox="1"/>
          <p:nvPr>
            <p:ph idx="10" type="dt"/>
          </p:nvPr>
        </p:nvSpPr>
        <p:spPr>
          <a:xfrm>
            <a:off x="285750" y="4080851"/>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 name="Google Shape;14;p2"/>
          <p:cNvSpPr txBox="1"/>
          <p:nvPr>
            <p:ph idx="11" type="ftr"/>
          </p:nvPr>
        </p:nvSpPr>
        <p:spPr>
          <a:xfrm>
            <a:off x="2344616" y="4080851"/>
            <a:ext cx="44562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 name="Google Shape;15;p2"/>
          <p:cNvSpPr txBox="1"/>
          <p:nvPr>
            <p:ph idx="12" type="sldNum"/>
          </p:nvPr>
        </p:nvSpPr>
        <p:spPr>
          <a:xfrm>
            <a:off x="6800850" y="4080851"/>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6" name="Google Shape;16;p2"/>
          <p:cNvSpPr txBox="1"/>
          <p:nvPr>
            <p:ph type="title"/>
          </p:nvPr>
        </p:nvSpPr>
        <p:spPr>
          <a:xfrm>
            <a:off x="285750" y="150541"/>
            <a:ext cx="8572500" cy="7611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A7934B"/>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8" name="Shape 68"/>
        <p:cNvGrpSpPr/>
        <p:nvPr/>
      </p:nvGrpSpPr>
      <p:grpSpPr>
        <a:xfrm>
          <a:off x="0" y="0"/>
          <a:ext cx="0" cy="0"/>
          <a:chOff x="0" y="0"/>
          <a:chExt cx="0" cy="0"/>
        </a:xfrm>
      </p:grpSpPr>
      <p:sp>
        <p:nvSpPr>
          <p:cNvPr id="69" name="Google Shape;69;p11"/>
          <p:cNvSpPr txBox="1"/>
          <p:nvPr>
            <p:ph type="ctrTitle"/>
          </p:nvPr>
        </p:nvSpPr>
        <p:spPr>
          <a:xfrm>
            <a:off x="311708" y="744575"/>
            <a:ext cx="8520600" cy="2052600"/>
          </a:xfrm>
          <a:prstGeom prst="rect">
            <a:avLst/>
          </a:prstGeom>
        </p:spPr>
        <p:txBody>
          <a:bodyPr anchorCtr="0" anchor="b" bIns="34275" lIns="68575" spcFirstLastPara="1" rIns="68575" wrap="square" tIns="3427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0" name="Google Shape;70;p11"/>
          <p:cNvSpPr txBox="1"/>
          <p:nvPr>
            <p:ph idx="1" type="subTitle"/>
          </p:nvPr>
        </p:nvSpPr>
        <p:spPr>
          <a:xfrm>
            <a:off x="311700" y="2834125"/>
            <a:ext cx="8520600" cy="792600"/>
          </a:xfrm>
          <a:prstGeom prst="rect">
            <a:avLst/>
          </a:prstGeom>
        </p:spPr>
        <p:txBody>
          <a:bodyPr anchorCtr="0" anchor="t" bIns="34275" lIns="68575" spcFirstLastPara="1" rIns="68575" wrap="square" tIns="34275">
            <a:normAutofit/>
          </a:bodyPr>
          <a:lstStyle>
            <a:lvl1pPr lvl="0" rtl="0" algn="ctr">
              <a:lnSpc>
                <a:spcPct val="100000"/>
              </a:lnSpc>
              <a:spcBef>
                <a:spcPts val="800"/>
              </a:spcBef>
              <a:spcAft>
                <a:spcPts val="0"/>
              </a:spcAft>
              <a:buSzPts val="2800"/>
              <a:buNone/>
              <a:defRPr sz="2800"/>
            </a:lvl1pPr>
            <a:lvl2pPr lvl="1" rtl="0" algn="ctr">
              <a:lnSpc>
                <a:spcPct val="100000"/>
              </a:lnSpc>
              <a:spcBef>
                <a:spcPts val="400"/>
              </a:spcBef>
              <a:spcAft>
                <a:spcPts val="0"/>
              </a:spcAft>
              <a:buSzPts val="2800"/>
              <a:buNone/>
              <a:defRPr sz="2800"/>
            </a:lvl2pPr>
            <a:lvl3pPr lvl="2" rtl="0" algn="ctr">
              <a:lnSpc>
                <a:spcPct val="100000"/>
              </a:lnSpc>
              <a:spcBef>
                <a:spcPts val="400"/>
              </a:spcBef>
              <a:spcAft>
                <a:spcPts val="0"/>
              </a:spcAft>
              <a:buSzPts val="2800"/>
              <a:buNone/>
              <a:defRPr sz="2800"/>
            </a:lvl3pPr>
            <a:lvl4pPr lvl="3" rtl="0" algn="ctr">
              <a:lnSpc>
                <a:spcPct val="100000"/>
              </a:lnSpc>
              <a:spcBef>
                <a:spcPts val="400"/>
              </a:spcBef>
              <a:spcAft>
                <a:spcPts val="0"/>
              </a:spcAft>
              <a:buSzPts val="2800"/>
              <a:buNone/>
              <a:defRPr sz="2800"/>
            </a:lvl4pPr>
            <a:lvl5pPr lvl="4" rtl="0" algn="ctr">
              <a:lnSpc>
                <a:spcPct val="100000"/>
              </a:lnSpc>
              <a:spcBef>
                <a:spcPts val="400"/>
              </a:spcBef>
              <a:spcAft>
                <a:spcPts val="0"/>
              </a:spcAft>
              <a:buSzPts val="2800"/>
              <a:buNone/>
              <a:defRPr sz="2800"/>
            </a:lvl5pPr>
            <a:lvl6pPr lvl="5" rtl="0" algn="ctr">
              <a:lnSpc>
                <a:spcPct val="100000"/>
              </a:lnSpc>
              <a:spcBef>
                <a:spcPts val="400"/>
              </a:spcBef>
              <a:spcAft>
                <a:spcPts val="0"/>
              </a:spcAft>
              <a:buSzPts val="2800"/>
              <a:buNone/>
              <a:defRPr sz="2800"/>
            </a:lvl6pPr>
            <a:lvl7pPr lvl="6" rtl="0" algn="ctr">
              <a:lnSpc>
                <a:spcPct val="100000"/>
              </a:lnSpc>
              <a:spcBef>
                <a:spcPts val="400"/>
              </a:spcBef>
              <a:spcAft>
                <a:spcPts val="0"/>
              </a:spcAft>
              <a:buSzPts val="2800"/>
              <a:buNone/>
              <a:defRPr sz="2800"/>
            </a:lvl7pPr>
            <a:lvl8pPr lvl="7" rtl="0" algn="ctr">
              <a:lnSpc>
                <a:spcPct val="100000"/>
              </a:lnSpc>
              <a:spcBef>
                <a:spcPts val="400"/>
              </a:spcBef>
              <a:spcAft>
                <a:spcPts val="0"/>
              </a:spcAft>
              <a:buSzPts val="2800"/>
              <a:buNone/>
              <a:defRPr sz="2800"/>
            </a:lvl8pPr>
            <a:lvl9pPr lvl="8" rtl="0" algn="ctr">
              <a:lnSpc>
                <a:spcPct val="100000"/>
              </a:lnSpc>
              <a:spcBef>
                <a:spcPts val="400"/>
              </a:spcBef>
              <a:spcAft>
                <a:spcPts val="0"/>
              </a:spcAft>
              <a:buSzPts val="2800"/>
              <a:buNone/>
              <a:defRPr sz="2800"/>
            </a:lvl9pPr>
          </a:lstStyle>
          <a:p/>
        </p:txBody>
      </p:sp>
      <p:sp>
        <p:nvSpPr>
          <p:cNvPr id="71" name="Google Shape;71;p11"/>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2"/>
          <p:cNvSpPr txBox="1"/>
          <p:nvPr>
            <p:ph type="title"/>
          </p:nvPr>
        </p:nvSpPr>
        <p:spPr>
          <a:xfrm>
            <a:off x="311700" y="2150850"/>
            <a:ext cx="8520600" cy="841800"/>
          </a:xfrm>
          <a:prstGeom prst="rect">
            <a:avLst/>
          </a:prstGeom>
        </p:spPr>
        <p:txBody>
          <a:bodyPr anchorCtr="0" anchor="ctr" bIns="34275" lIns="68575" spcFirstLastPara="1" rIns="68575" wrap="square" tIns="3427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4" name="Google Shape;74;p12"/>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5" name="Shape 75"/>
        <p:cNvGrpSpPr/>
        <p:nvPr/>
      </p:nvGrpSpPr>
      <p:grpSpPr>
        <a:xfrm>
          <a:off x="0" y="0"/>
          <a:ext cx="0" cy="0"/>
          <a:chOff x="0" y="0"/>
          <a:chExt cx="0" cy="0"/>
        </a:xfrm>
      </p:grpSpPr>
      <p:sp>
        <p:nvSpPr>
          <p:cNvPr id="76" name="Google Shape;76;p13"/>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lvl1pPr lvl="0" rtl="0">
              <a:spcBef>
                <a:spcPts val="0"/>
              </a:spcBef>
              <a:spcAft>
                <a:spcPts val="0"/>
              </a:spcAft>
              <a:buSzPts val="27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7" name="Google Shape;77;p13"/>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lvl1pPr indent="-361950" lvl="0" marL="457200" rtl="0">
              <a:spcBef>
                <a:spcPts val="800"/>
              </a:spcBef>
              <a:spcAft>
                <a:spcPts val="0"/>
              </a:spcAft>
              <a:buSzPts val="2100"/>
              <a:buChar char="•"/>
              <a:defRPr/>
            </a:lvl1pPr>
            <a:lvl2pPr indent="-342900" lvl="1" marL="914400" rtl="0">
              <a:spcBef>
                <a:spcPts val="400"/>
              </a:spcBef>
              <a:spcAft>
                <a:spcPts val="0"/>
              </a:spcAft>
              <a:buSzPts val="1800"/>
              <a:buChar char="•"/>
              <a:defRPr/>
            </a:lvl2pPr>
            <a:lvl3pPr indent="-323850" lvl="2" marL="1371600" rtl="0">
              <a:spcBef>
                <a:spcPts val="400"/>
              </a:spcBef>
              <a:spcAft>
                <a:spcPts val="0"/>
              </a:spcAft>
              <a:buSzPts val="15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78" name="Google Shape;78;p13"/>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79" name="Shape 79"/>
        <p:cNvGrpSpPr/>
        <p:nvPr/>
      </p:nvGrpSpPr>
      <p:grpSpPr>
        <a:xfrm>
          <a:off x="0" y="0"/>
          <a:ext cx="0" cy="0"/>
          <a:chOff x="0" y="0"/>
          <a:chExt cx="0" cy="0"/>
        </a:xfrm>
      </p:grpSpPr>
      <p:sp>
        <p:nvSpPr>
          <p:cNvPr id="80" name="Google Shape;80;p14"/>
          <p:cNvSpPr txBox="1"/>
          <p:nvPr>
            <p:ph type="ctrTitle"/>
          </p:nvPr>
        </p:nvSpPr>
        <p:spPr>
          <a:xfrm>
            <a:off x="2216763" y="861883"/>
            <a:ext cx="5097000" cy="1983000"/>
          </a:xfrm>
          <a:prstGeom prst="rect">
            <a:avLst/>
          </a:prstGeom>
          <a:noFill/>
          <a:ln>
            <a:noFill/>
          </a:ln>
        </p:spPr>
        <p:txBody>
          <a:bodyPr anchorCtr="0" anchor="b" bIns="34275" lIns="68575" spcFirstLastPara="1" rIns="68575" wrap="square" tIns="34275">
            <a:normAutofit/>
          </a:bodyPr>
          <a:lstStyle>
            <a:lvl1pPr lvl="0" marR="0" rtl="0" algn="l">
              <a:lnSpc>
                <a:spcPct val="114285"/>
              </a:lnSpc>
              <a:spcBef>
                <a:spcPts val="0"/>
              </a:spcBef>
              <a:spcAft>
                <a:spcPts val="0"/>
              </a:spcAft>
              <a:buClr>
                <a:srgbClr val="003057"/>
              </a:buClr>
              <a:buSzPts val="3200"/>
              <a:buFont typeface="Roboto"/>
              <a:buNone/>
              <a:defRPr b="1" i="0" sz="3200" u="none" cap="none" strike="noStrike">
                <a:solidFill>
                  <a:srgbClr val="003057"/>
                </a:solidFill>
                <a:latin typeface="Roboto"/>
                <a:ea typeface="Roboto"/>
                <a:cs typeface="Roboto"/>
                <a:sym typeface="Roboto"/>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81" name="Google Shape;81;p14"/>
          <p:cNvSpPr txBox="1"/>
          <p:nvPr>
            <p:ph idx="1" type="subTitle"/>
          </p:nvPr>
        </p:nvSpPr>
        <p:spPr>
          <a:xfrm>
            <a:off x="2216762" y="2844801"/>
            <a:ext cx="5097000" cy="1263600"/>
          </a:xfrm>
          <a:prstGeom prst="rect">
            <a:avLst/>
          </a:prstGeom>
          <a:noFill/>
          <a:ln>
            <a:noFill/>
          </a:ln>
        </p:spPr>
        <p:txBody>
          <a:bodyPr anchorCtr="0" anchor="t" bIns="34275" lIns="68575" spcFirstLastPara="1" rIns="68575" wrap="square" tIns="34275">
            <a:noAutofit/>
          </a:bodyPr>
          <a:lstStyle>
            <a:lvl1pPr lvl="0" marR="0" rtl="0" algn="l">
              <a:lnSpc>
                <a:spcPct val="200000"/>
              </a:lnSpc>
              <a:spcBef>
                <a:spcPts val="300"/>
              </a:spcBef>
              <a:spcAft>
                <a:spcPts val="0"/>
              </a:spcAft>
              <a:buClr>
                <a:srgbClr val="857437"/>
              </a:buClr>
              <a:buSzPts val="1400"/>
              <a:buFont typeface="Arial"/>
              <a:buNone/>
              <a:defRPr b="0" i="0" sz="1400" u="none" cap="none" strike="noStrike">
                <a:solidFill>
                  <a:srgbClr val="857437"/>
                </a:solidFill>
                <a:latin typeface="Roboto"/>
                <a:ea typeface="Roboto"/>
                <a:cs typeface="Roboto"/>
                <a:sym typeface="Roboto"/>
              </a:defRPr>
            </a:lvl1pPr>
            <a:lvl2pPr lvl="1" marR="0" rtl="0" algn="ctr">
              <a:spcBef>
                <a:spcPts val="3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2pPr>
            <a:lvl3pPr lvl="2" marR="0" rtl="0" algn="ctr">
              <a:spcBef>
                <a:spcPts val="30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3pPr>
            <a:lvl4pPr lvl="3" marR="0" rtl="0" algn="ctr">
              <a:spcBef>
                <a:spcPts val="20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4pPr>
            <a:lvl5pPr lvl="4" marR="0" rtl="0" algn="ctr">
              <a:spcBef>
                <a:spcPts val="20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5pPr>
            <a:lvl6pPr lvl="5" marR="0" rtl="0" algn="ctr">
              <a:spcBef>
                <a:spcPts val="20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6pPr>
            <a:lvl7pPr lvl="6" marR="0" rtl="0" algn="ctr">
              <a:spcBef>
                <a:spcPts val="20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7pPr>
            <a:lvl8pPr lvl="7" marR="0" rtl="0" algn="ctr">
              <a:spcBef>
                <a:spcPts val="20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8pPr>
            <a:lvl9pPr lvl="8" marR="0" rtl="0" algn="ctr">
              <a:spcBef>
                <a:spcPts val="20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 name="Shape 17"/>
        <p:cNvGrpSpPr/>
        <p:nvPr/>
      </p:nvGrpSpPr>
      <p:grpSpPr>
        <a:xfrm>
          <a:off x="0" y="0"/>
          <a:ext cx="0" cy="0"/>
          <a:chOff x="0" y="0"/>
          <a:chExt cx="0" cy="0"/>
        </a:xfrm>
      </p:grpSpPr>
      <p:sp>
        <p:nvSpPr>
          <p:cNvPr id="18" name="Google Shape;18;p3"/>
          <p:cNvSpPr txBox="1"/>
          <p:nvPr>
            <p:ph type="title"/>
          </p:nvPr>
        </p:nvSpPr>
        <p:spPr>
          <a:xfrm>
            <a:off x="285750" y="150541"/>
            <a:ext cx="8572500" cy="7611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A7934B"/>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9" name="Google Shape;19;p3"/>
          <p:cNvSpPr txBox="1"/>
          <p:nvPr>
            <p:ph idx="1" type="body"/>
          </p:nvPr>
        </p:nvSpPr>
        <p:spPr>
          <a:xfrm>
            <a:off x="284286" y="911612"/>
            <a:ext cx="4211400" cy="31692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rgbClr val="003057"/>
              </a:buClr>
              <a:buSzPts val="1400"/>
              <a:buChar char="•"/>
              <a:defRPr/>
            </a:lvl1pPr>
            <a:lvl2pPr indent="-317500" lvl="1" marL="914400" algn="l">
              <a:lnSpc>
                <a:spcPct val="90000"/>
              </a:lnSpc>
              <a:spcBef>
                <a:spcPts val="400"/>
              </a:spcBef>
              <a:spcAft>
                <a:spcPts val="0"/>
              </a:spcAft>
              <a:buClr>
                <a:srgbClr val="003057"/>
              </a:buClr>
              <a:buSzPts val="1400"/>
              <a:buChar char="•"/>
              <a:defRPr/>
            </a:lvl2pPr>
            <a:lvl3pPr indent="-317500" lvl="2" marL="1371600" algn="l">
              <a:lnSpc>
                <a:spcPct val="90000"/>
              </a:lnSpc>
              <a:spcBef>
                <a:spcPts val="400"/>
              </a:spcBef>
              <a:spcAft>
                <a:spcPts val="0"/>
              </a:spcAft>
              <a:buClr>
                <a:srgbClr val="003057"/>
              </a:buClr>
              <a:buSzPts val="1400"/>
              <a:buChar char="•"/>
              <a:defRPr/>
            </a:lvl3pPr>
            <a:lvl4pPr indent="-317500" lvl="3" marL="1828800" algn="l">
              <a:lnSpc>
                <a:spcPct val="90000"/>
              </a:lnSpc>
              <a:spcBef>
                <a:spcPts val="400"/>
              </a:spcBef>
              <a:spcAft>
                <a:spcPts val="0"/>
              </a:spcAft>
              <a:buClr>
                <a:srgbClr val="003057"/>
              </a:buClr>
              <a:buSzPts val="1400"/>
              <a:buChar char="•"/>
              <a:defRPr/>
            </a:lvl4pPr>
            <a:lvl5pPr indent="-317500" lvl="4" marL="2286000" algn="l">
              <a:lnSpc>
                <a:spcPct val="90000"/>
              </a:lnSpc>
              <a:spcBef>
                <a:spcPts val="400"/>
              </a:spcBef>
              <a:spcAft>
                <a:spcPts val="0"/>
              </a:spcAft>
              <a:buClr>
                <a:srgbClr val="003057"/>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 name="Google Shape;20;p3"/>
          <p:cNvSpPr txBox="1"/>
          <p:nvPr>
            <p:ph idx="2" type="body"/>
          </p:nvPr>
        </p:nvSpPr>
        <p:spPr>
          <a:xfrm>
            <a:off x="4648200" y="911612"/>
            <a:ext cx="4210200" cy="31692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rgbClr val="003057"/>
              </a:buClr>
              <a:buSzPts val="1400"/>
              <a:buChar char="•"/>
              <a:defRPr/>
            </a:lvl1pPr>
            <a:lvl2pPr indent="-317500" lvl="1" marL="914400" algn="l">
              <a:lnSpc>
                <a:spcPct val="90000"/>
              </a:lnSpc>
              <a:spcBef>
                <a:spcPts val="400"/>
              </a:spcBef>
              <a:spcAft>
                <a:spcPts val="0"/>
              </a:spcAft>
              <a:buClr>
                <a:srgbClr val="003057"/>
              </a:buClr>
              <a:buSzPts val="1400"/>
              <a:buChar char="•"/>
              <a:defRPr/>
            </a:lvl2pPr>
            <a:lvl3pPr indent="-317500" lvl="2" marL="1371600" algn="l">
              <a:lnSpc>
                <a:spcPct val="90000"/>
              </a:lnSpc>
              <a:spcBef>
                <a:spcPts val="400"/>
              </a:spcBef>
              <a:spcAft>
                <a:spcPts val="0"/>
              </a:spcAft>
              <a:buClr>
                <a:srgbClr val="003057"/>
              </a:buClr>
              <a:buSzPts val="1400"/>
              <a:buChar char="•"/>
              <a:defRPr/>
            </a:lvl3pPr>
            <a:lvl4pPr indent="-317500" lvl="3" marL="1828800" algn="l">
              <a:lnSpc>
                <a:spcPct val="90000"/>
              </a:lnSpc>
              <a:spcBef>
                <a:spcPts val="400"/>
              </a:spcBef>
              <a:spcAft>
                <a:spcPts val="0"/>
              </a:spcAft>
              <a:buClr>
                <a:srgbClr val="003057"/>
              </a:buClr>
              <a:buSzPts val="1400"/>
              <a:buChar char="•"/>
              <a:defRPr/>
            </a:lvl4pPr>
            <a:lvl5pPr indent="-317500" lvl="4" marL="2286000" algn="l">
              <a:lnSpc>
                <a:spcPct val="90000"/>
              </a:lnSpc>
              <a:spcBef>
                <a:spcPts val="400"/>
              </a:spcBef>
              <a:spcAft>
                <a:spcPts val="0"/>
              </a:spcAft>
              <a:buClr>
                <a:srgbClr val="003057"/>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1" name="Google Shape;21;p3"/>
          <p:cNvSpPr txBox="1"/>
          <p:nvPr>
            <p:ph idx="10" type="dt"/>
          </p:nvPr>
        </p:nvSpPr>
        <p:spPr>
          <a:xfrm>
            <a:off x="285750" y="4080851"/>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 name="Google Shape;22;p3"/>
          <p:cNvSpPr txBox="1"/>
          <p:nvPr>
            <p:ph idx="11" type="ftr"/>
          </p:nvPr>
        </p:nvSpPr>
        <p:spPr>
          <a:xfrm>
            <a:off x="2344616" y="4080851"/>
            <a:ext cx="44562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 name="Google Shape;23;p3"/>
          <p:cNvSpPr txBox="1"/>
          <p:nvPr>
            <p:ph idx="12" type="sldNum"/>
          </p:nvPr>
        </p:nvSpPr>
        <p:spPr>
          <a:xfrm>
            <a:off x="6800850" y="4080851"/>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4" name="Shape 24"/>
        <p:cNvGrpSpPr/>
        <p:nvPr/>
      </p:nvGrpSpPr>
      <p:grpSpPr>
        <a:xfrm>
          <a:off x="0" y="0"/>
          <a:ext cx="0" cy="0"/>
          <a:chOff x="0" y="0"/>
          <a:chExt cx="0" cy="0"/>
        </a:xfrm>
      </p:grpSpPr>
      <p:sp>
        <p:nvSpPr>
          <p:cNvPr id="25" name="Google Shape;25;p4"/>
          <p:cNvSpPr txBox="1"/>
          <p:nvPr>
            <p:ph idx="1" type="body"/>
          </p:nvPr>
        </p:nvSpPr>
        <p:spPr>
          <a:xfrm>
            <a:off x="285751" y="926335"/>
            <a:ext cx="42132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rgbClr val="003057"/>
              </a:buClr>
              <a:buSzPts val="1800"/>
              <a:buNone/>
              <a:defRPr b="1" sz="1800"/>
            </a:lvl1pPr>
            <a:lvl2pPr indent="-228600" lvl="1" marL="914400" algn="l">
              <a:lnSpc>
                <a:spcPct val="90000"/>
              </a:lnSpc>
              <a:spcBef>
                <a:spcPts val="400"/>
              </a:spcBef>
              <a:spcAft>
                <a:spcPts val="0"/>
              </a:spcAft>
              <a:buClr>
                <a:srgbClr val="003057"/>
              </a:buClr>
              <a:buSzPts val="1500"/>
              <a:buNone/>
              <a:defRPr b="1" sz="1500"/>
            </a:lvl2pPr>
            <a:lvl3pPr indent="-228600" lvl="2" marL="1371600" algn="l">
              <a:lnSpc>
                <a:spcPct val="90000"/>
              </a:lnSpc>
              <a:spcBef>
                <a:spcPts val="400"/>
              </a:spcBef>
              <a:spcAft>
                <a:spcPts val="0"/>
              </a:spcAft>
              <a:buClr>
                <a:srgbClr val="003057"/>
              </a:buClr>
              <a:buSzPts val="1400"/>
              <a:buNone/>
              <a:defRPr b="1" sz="1400"/>
            </a:lvl3pPr>
            <a:lvl4pPr indent="-228600" lvl="3" marL="1828800" algn="l">
              <a:lnSpc>
                <a:spcPct val="90000"/>
              </a:lnSpc>
              <a:spcBef>
                <a:spcPts val="400"/>
              </a:spcBef>
              <a:spcAft>
                <a:spcPts val="0"/>
              </a:spcAft>
              <a:buClr>
                <a:srgbClr val="003057"/>
              </a:buClr>
              <a:buSzPts val="1200"/>
              <a:buNone/>
              <a:defRPr b="1" sz="1200"/>
            </a:lvl4pPr>
            <a:lvl5pPr indent="-228600" lvl="4" marL="2286000" algn="l">
              <a:lnSpc>
                <a:spcPct val="90000"/>
              </a:lnSpc>
              <a:spcBef>
                <a:spcPts val="400"/>
              </a:spcBef>
              <a:spcAft>
                <a:spcPts val="0"/>
              </a:spcAft>
              <a:buClr>
                <a:srgbClr val="003057"/>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26" name="Google Shape;26;p4"/>
          <p:cNvSpPr txBox="1"/>
          <p:nvPr>
            <p:ph idx="2" type="body"/>
          </p:nvPr>
        </p:nvSpPr>
        <p:spPr>
          <a:xfrm>
            <a:off x="285751" y="1558993"/>
            <a:ext cx="4213200" cy="2521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rgbClr val="003057"/>
              </a:buClr>
              <a:buSzPts val="1400"/>
              <a:buChar char="•"/>
              <a:defRPr/>
            </a:lvl1pPr>
            <a:lvl2pPr indent="-317500" lvl="1" marL="914400" algn="l">
              <a:lnSpc>
                <a:spcPct val="90000"/>
              </a:lnSpc>
              <a:spcBef>
                <a:spcPts val="400"/>
              </a:spcBef>
              <a:spcAft>
                <a:spcPts val="0"/>
              </a:spcAft>
              <a:buClr>
                <a:srgbClr val="003057"/>
              </a:buClr>
              <a:buSzPts val="1400"/>
              <a:buChar char="•"/>
              <a:defRPr/>
            </a:lvl2pPr>
            <a:lvl3pPr indent="-317500" lvl="2" marL="1371600" algn="l">
              <a:lnSpc>
                <a:spcPct val="90000"/>
              </a:lnSpc>
              <a:spcBef>
                <a:spcPts val="400"/>
              </a:spcBef>
              <a:spcAft>
                <a:spcPts val="0"/>
              </a:spcAft>
              <a:buClr>
                <a:srgbClr val="003057"/>
              </a:buClr>
              <a:buSzPts val="1400"/>
              <a:buChar char="•"/>
              <a:defRPr/>
            </a:lvl3pPr>
            <a:lvl4pPr indent="-317500" lvl="3" marL="1828800" algn="l">
              <a:lnSpc>
                <a:spcPct val="90000"/>
              </a:lnSpc>
              <a:spcBef>
                <a:spcPts val="400"/>
              </a:spcBef>
              <a:spcAft>
                <a:spcPts val="0"/>
              </a:spcAft>
              <a:buClr>
                <a:srgbClr val="003057"/>
              </a:buClr>
              <a:buSzPts val="1400"/>
              <a:buChar char="•"/>
              <a:defRPr/>
            </a:lvl4pPr>
            <a:lvl5pPr indent="-317500" lvl="4" marL="2286000" algn="l">
              <a:lnSpc>
                <a:spcPct val="90000"/>
              </a:lnSpc>
              <a:spcBef>
                <a:spcPts val="400"/>
              </a:spcBef>
              <a:spcAft>
                <a:spcPts val="0"/>
              </a:spcAft>
              <a:buClr>
                <a:srgbClr val="003057"/>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7" name="Google Shape;27;p4"/>
          <p:cNvSpPr txBox="1"/>
          <p:nvPr>
            <p:ph idx="3" type="body"/>
          </p:nvPr>
        </p:nvSpPr>
        <p:spPr>
          <a:xfrm>
            <a:off x="4629150" y="926335"/>
            <a:ext cx="42291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rgbClr val="003057"/>
              </a:buClr>
              <a:buSzPts val="1800"/>
              <a:buNone/>
              <a:defRPr b="1" sz="1800"/>
            </a:lvl1pPr>
            <a:lvl2pPr indent="-228600" lvl="1" marL="914400" algn="l">
              <a:lnSpc>
                <a:spcPct val="90000"/>
              </a:lnSpc>
              <a:spcBef>
                <a:spcPts val="400"/>
              </a:spcBef>
              <a:spcAft>
                <a:spcPts val="0"/>
              </a:spcAft>
              <a:buClr>
                <a:srgbClr val="003057"/>
              </a:buClr>
              <a:buSzPts val="1500"/>
              <a:buNone/>
              <a:defRPr b="1" sz="1500"/>
            </a:lvl2pPr>
            <a:lvl3pPr indent="-228600" lvl="2" marL="1371600" algn="l">
              <a:lnSpc>
                <a:spcPct val="90000"/>
              </a:lnSpc>
              <a:spcBef>
                <a:spcPts val="400"/>
              </a:spcBef>
              <a:spcAft>
                <a:spcPts val="0"/>
              </a:spcAft>
              <a:buClr>
                <a:srgbClr val="003057"/>
              </a:buClr>
              <a:buSzPts val="1400"/>
              <a:buNone/>
              <a:defRPr b="1" sz="1400"/>
            </a:lvl3pPr>
            <a:lvl4pPr indent="-228600" lvl="3" marL="1828800" algn="l">
              <a:lnSpc>
                <a:spcPct val="90000"/>
              </a:lnSpc>
              <a:spcBef>
                <a:spcPts val="400"/>
              </a:spcBef>
              <a:spcAft>
                <a:spcPts val="0"/>
              </a:spcAft>
              <a:buClr>
                <a:srgbClr val="003057"/>
              </a:buClr>
              <a:buSzPts val="1200"/>
              <a:buNone/>
              <a:defRPr b="1" sz="1200"/>
            </a:lvl4pPr>
            <a:lvl5pPr indent="-228600" lvl="4" marL="2286000" algn="l">
              <a:lnSpc>
                <a:spcPct val="90000"/>
              </a:lnSpc>
              <a:spcBef>
                <a:spcPts val="400"/>
              </a:spcBef>
              <a:spcAft>
                <a:spcPts val="0"/>
              </a:spcAft>
              <a:buClr>
                <a:srgbClr val="003057"/>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28" name="Google Shape;28;p4"/>
          <p:cNvSpPr txBox="1"/>
          <p:nvPr>
            <p:ph idx="4" type="body"/>
          </p:nvPr>
        </p:nvSpPr>
        <p:spPr>
          <a:xfrm>
            <a:off x="4629150" y="1558993"/>
            <a:ext cx="4229100" cy="2521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rgbClr val="003057"/>
              </a:buClr>
              <a:buSzPts val="1400"/>
              <a:buChar char="•"/>
              <a:defRPr/>
            </a:lvl1pPr>
            <a:lvl2pPr indent="-317500" lvl="1" marL="914400" algn="l">
              <a:lnSpc>
                <a:spcPct val="90000"/>
              </a:lnSpc>
              <a:spcBef>
                <a:spcPts val="400"/>
              </a:spcBef>
              <a:spcAft>
                <a:spcPts val="0"/>
              </a:spcAft>
              <a:buClr>
                <a:srgbClr val="003057"/>
              </a:buClr>
              <a:buSzPts val="1400"/>
              <a:buChar char="•"/>
              <a:defRPr/>
            </a:lvl2pPr>
            <a:lvl3pPr indent="-317500" lvl="2" marL="1371600" algn="l">
              <a:lnSpc>
                <a:spcPct val="90000"/>
              </a:lnSpc>
              <a:spcBef>
                <a:spcPts val="400"/>
              </a:spcBef>
              <a:spcAft>
                <a:spcPts val="0"/>
              </a:spcAft>
              <a:buClr>
                <a:srgbClr val="003057"/>
              </a:buClr>
              <a:buSzPts val="1400"/>
              <a:buChar char="•"/>
              <a:defRPr/>
            </a:lvl3pPr>
            <a:lvl4pPr indent="-317500" lvl="3" marL="1828800" algn="l">
              <a:lnSpc>
                <a:spcPct val="90000"/>
              </a:lnSpc>
              <a:spcBef>
                <a:spcPts val="400"/>
              </a:spcBef>
              <a:spcAft>
                <a:spcPts val="0"/>
              </a:spcAft>
              <a:buClr>
                <a:srgbClr val="003057"/>
              </a:buClr>
              <a:buSzPts val="1400"/>
              <a:buChar char="•"/>
              <a:defRPr/>
            </a:lvl4pPr>
            <a:lvl5pPr indent="-317500" lvl="4" marL="2286000" algn="l">
              <a:lnSpc>
                <a:spcPct val="90000"/>
              </a:lnSpc>
              <a:spcBef>
                <a:spcPts val="400"/>
              </a:spcBef>
              <a:spcAft>
                <a:spcPts val="0"/>
              </a:spcAft>
              <a:buClr>
                <a:srgbClr val="003057"/>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9" name="Google Shape;29;p4"/>
          <p:cNvSpPr txBox="1"/>
          <p:nvPr>
            <p:ph idx="10" type="dt"/>
          </p:nvPr>
        </p:nvSpPr>
        <p:spPr>
          <a:xfrm>
            <a:off x="285750" y="4080851"/>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0" name="Google Shape;30;p4"/>
          <p:cNvSpPr txBox="1"/>
          <p:nvPr>
            <p:ph idx="11" type="ftr"/>
          </p:nvPr>
        </p:nvSpPr>
        <p:spPr>
          <a:xfrm>
            <a:off x="2344616" y="4080851"/>
            <a:ext cx="44562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1" name="Google Shape;31;p4"/>
          <p:cNvSpPr txBox="1"/>
          <p:nvPr>
            <p:ph idx="12" type="sldNum"/>
          </p:nvPr>
        </p:nvSpPr>
        <p:spPr>
          <a:xfrm>
            <a:off x="6800850" y="4080851"/>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32" name="Google Shape;32;p4"/>
          <p:cNvSpPr txBox="1"/>
          <p:nvPr>
            <p:ph type="title"/>
          </p:nvPr>
        </p:nvSpPr>
        <p:spPr>
          <a:xfrm>
            <a:off x="285750" y="150541"/>
            <a:ext cx="8572500" cy="7611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A7934B"/>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5"/>
          <p:cNvSpPr txBox="1"/>
          <p:nvPr>
            <p:ph type="title"/>
          </p:nvPr>
        </p:nvSpPr>
        <p:spPr>
          <a:xfrm>
            <a:off x="285750" y="150541"/>
            <a:ext cx="8572500" cy="7611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A7934B"/>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5" name="Google Shape;35;p5"/>
          <p:cNvSpPr txBox="1"/>
          <p:nvPr>
            <p:ph idx="10" type="dt"/>
          </p:nvPr>
        </p:nvSpPr>
        <p:spPr>
          <a:xfrm>
            <a:off x="285750" y="4080851"/>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6" name="Google Shape;36;p5"/>
          <p:cNvSpPr txBox="1"/>
          <p:nvPr>
            <p:ph idx="11" type="ftr"/>
          </p:nvPr>
        </p:nvSpPr>
        <p:spPr>
          <a:xfrm>
            <a:off x="2344616" y="4080851"/>
            <a:ext cx="44562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7" name="Google Shape;37;p5"/>
          <p:cNvSpPr txBox="1"/>
          <p:nvPr>
            <p:ph idx="12" type="sldNum"/>
          </p:nvPr>
        </p:nvSpPr>
        <p:spPr>
          <a:xfrm>
            <a:off x="6800850" y="4080851"/>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
        <p:nvSpPr>
          <p:cNvPr id="39" name="Google Shape;39;p6"/>
          <p:cNvSpPr txBox="1"/>
          <p:nvPr>
            <p:ph idx="10" type="dt"/>
          </p:nvPr>
        </p:nvSpPr>
        <p:spPr>
          <a:xfrm>
            <a:off x="285750" y="4080851"/>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0" name="Google Shape;40;p6"/>
          <p:cNvSpPr txBox="1"/>
          <p:nvPr>
            <p:ph idx="11" type="ftr"/>
          </p:nvPr>
        </p:nvSpPr>
        <p:spPr>
          <a:xfrm>
            <a:off x="2344616" y="4080851"/>
            <a:ext cx="44562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1" name="Google Shape;41;p6"/>
          <p:cNvSpPr txBox="1"/>
          <p:nvPr>
            <p:ph idx="12" type="sldNum"/>
          </p:nvPr>
        </p:nvSpPr>
        <p:spPr>
          <a:xfrm>
            <a:off x="6800850" y="4080851"/>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2" name="Shape 42"/>
        <p:cNvGrpSpPr/>
        <p:nvPr/>
      </p:nvGrpSpPr>
      <p:grpSpPr>
        <a:xfrm>
          <a:off x="0" y="0"/>
          <a:ext cx="0" cy="0"/>
          <a:chOff x="0" y="0"/>
          <a:chExt cx="0" cy="0"/>
        </a:xfrm>
      </p:grpSpPr>
      <p:sp>
        <p:nvSpPr>
          <p:cNvPr id="43" name="Google Shape;43;p7"/>
          <p:cNvSpPr txBox="1"/>
          <p:nvPr>
            <p:ph type="title"/>
          </p:nvPr>
        </p:nvSpPr>
        <p:spPr>
          <a:xfrm>
            <a:off x="285751" y="342900"/>
            <a:ext cx="29496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A7934B"/>
              </a:buClr>
              <a:buSzPts val="2400"/>
              <a:buFont typeface="Roboto"/>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4" name="Google Shape;44;p7"/>
          <p:cNvSpPr txBox="1"/>
          <p:nvPr>
            <p:ph idx="1" type="body"/>
          </p:nvPr>
        </p:nvSpPr>
        <p:spPr>
          <a:xfrm>
            <a:off x="3235326" y="342901"/>
            <a:ext cx="5622900" cy="40530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rgbClr val="003057"/>
              </a:buClr>
              <a:buSzPts val="2400"/>
              <a:buChar char="•"/>
              <a:defRPr sz="2400"/>
            </a:lvl1pPr>
            <a:lvl2pPr indent="-361950" lvl="1" marL="914400" algn="l">
              <a:lnSpc>
                <a:spcPct val="90000"/>
              </a:lnSpc>
              <a:spcBef>
                <a:spcPts val="400"/>
              </a:spcBef>
              <a:spcAft>
                <a:spcPts val="0"/>
              </a:spcAft>
              <a:buClr>
                <a:srgbClr val="003057"/>
              </a:buClr>
              <a:buSzPts val="2100"/>
              <a:buChar char="•"/>
              <a:defRPr sz="2100"/>
            </a:lvl2pPr>
            <a:lvl3pPr indent="-342900" lvl="2" marL="1371600" algn="l">
              <a:lnSpc>
                <a:spcPct val="90000"/>
              </a:lnSpc>
              <a:spcBef>
                <a:spcPts val="400"/>
              </a:spcBef>
              <a:spcAft>
                <a:spcPts val="0"/>
              </a:spcAft>
              <a:buClr>
                <a:srgbClr val="003057"/>
              </a:buClr>
              <a:buSzPts val="1800"/>
              <a:buChar char="•"/>
              <a:defRPr sz="1800"/>
            </a:lvl3pPr>
            <a:lvl4pPr indent="-323850" lvl="3" marL="1828800" algn="l">
              <a:lnSpc>
                <a:spcPct val="90000"/>
              </a:lnSpc>
              <a:spcBef>
                <a:spcPts val="400"/>
              </a:spcBef>
              <a:spcAft>
                <a:spcPts val="0"/>
              </a:spcAft>
              <a:buClr>
                <a:srgbClr val="003057"/>
              </a:buClr>
              <a:buSzPts val="1500"/>
              <a:buChar char="•"/>
              <a:defRPr sz="1500"/>
            </a:lvl4pPr>
            <a:lvl5pPr indent="-323850" lvl="4" marL="2286000" algn="l">
              <a:lnSpc>
                <a:spcPct val="90000"/>
              </a:lnSpc>
              <a:spcBef>
                <a:spcPts val="400"/>
              </a:spcBef>
              <a:spcAft>
                <a:spcPts val="0"/>
              </a:spcAft>
              <a:buClr>
                <a:srgbClr val="003057"/>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45" name="Google Shape;45;p7"/>
          <p:cNvSpPr txBox="1"/>
          <p:nvPr>
            <p:ph idx="2" type="body"/>
          </p:nvPr>
        </p:nvSpPr>
        <p:spPr>
          <a:xfrm>
            <a:off x="285751" y="1706137"/>
            <a:ext cx="2949600" cy="26955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003057"/>
              </a:buClr>
              <a:buSzPts val="1200"/>
              <a:buNone/>
              <a:defRPr sz="1200"/>
            </a:lvl1pPr>
            <a:lvl2pPr indent="-228600" lvl="1" marL="914400" algn="l">
              <a:lnSpc>
                <a:spcPct val="90000"/>
              </a:lnSpc>
              <a:spcBef>
                <a:spcPts val="400"/>
              </a:spcBef>
              <a:spcAft>
                <a:spcPts val="0"/>
              </a:spcAft>
              <a:buClr>
                <a:srgbClr val="003057"/>
              </a:buClr>
              <a:buSzPts val="1100"/>
              <a:buNone/>
              <a:defRPr sz="1100"/>
            </a:lvl2pPr>
            <a:lvl3pPr indent="-228600" lvl="2" marL="1371600" algn="l">
              <a:lnSpc>
                <a:spcPct val="90000"/>
              </a:lnSpc>
              <a:spcBef>
                <a:spcPts val="400"/>
              </a:spcBef>
              <a:spcAft>
                <a:spcPts val="0"/>
              </a:spcAft>
              <a:buClr>
                <a:srgbClr val="003057"/>
              </a:buClr>
              <a:buSzPts val="900"/>
              <a:buNone/>
              <a:defRPr sz="900"/>
            </a:lvl3pPr>
            <a:lvl4pPr indent="-228600" lvl="3" marL="1828800" algn="l">
              <a:lnSpc>
                <a:spcPct val="90000"/>
              </a:lnSpc>
              <a:spcBef>
                <a:spcPts val="400"/>
              </a:spcBef>
              <a:spcAft>
                <a:spcPts val="0"/>
              </a:spcAft>
              <a:buClr>
                <a:srgbClr val="003057"/>
              </a:buClr>
              <a:buSzPts val="800"/>
              <a:buNone/>
              <a:defRPr sz="800"/>
            </a:lvl4pPr>
            <a:lvl5pPr indent="-228600" lvl="4" marL="2286000" algn="l">
              <a:lnSpc>
                <a:spcPct val="90000"/>
              </a:lnSpc>
              <a:spcBef>
                <a:spcPts val="400"/>
              </a:spcBef>
              <a:spcAft>
                <a:spcPts val="0"/>
              </a:spcAft>
              <a:buClr>
                <a:srgbClr val="003057"/>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46" name="Google Shape;46;p7"/>
          <p:cNvSpPr txBox="1"/>
          <p:nvPr>
            <p:ph idx="10" type="dt"/>
          </p:nvPr>
        </p:nvSpPr>
        <p:spPr>
          <a:xfrm>
            <a:off x="285750" y="4080851"/>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7" name="Google Shape;47;p7"/>
          <p:cNvSpPr txBox="1"/>
          <p:nvPr>
            <p:ph idx="11" type="ftr"/>
          </p:nvPr>
        </p:nvSpPr>
        <p:spPr>
          <a:xfrm>
            <a:off x="2344616" y="4080851"/>
            <a:ext cx="44562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8" name="Google Shape;48;p7"/>
          <p:cNvSpPr txBox="1"/>
          <p:nvPr>
            <p:ph idx="12" type="sldNum"/>
          </p:nvPr>
        </p:nvSpPr>
        <p:spPr>
          <a:xfrm>
            <a:off x="6800850" y="4080851"/>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9" name="Shape 49"/>
        <p:cNvGrpSpPr/>
        <p:nvPr/>
      </p:nvGrpSpPr>
      <p:grpSpPr>
        <a:xfrm>
          <a:off x="0" y="0"/>
          <a:ext cx="0" cy="0"/>
          <a:chOff x="0" y="0"/>
          <a:chExt cx="0" cy="0"/>
        </a:xfrm>
      </p:grpSpPr>
      <p:sp>
        <p:nvSpPr>
          <p:cNvPr id="50" name="Google Shape;50;p8"/>
          <p:cNvSpPr txBox="1"/>
          <p:nvPr>
            <p:ph type="title"/>
          </p:nvPr>
        </p:nvSpPr>
        <p:spPr>
          <a:xfrm>
            <a:off x="285751" y="342900"/>
            <a:ext cx="29496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A7934B"/>
              </a:buClr>
              <a:buSzPts val="2400"/>
              <a:buFont typeface="Roboto"/>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1" name="Google Shape;51;p8"/>
          <p:cNvSpPr/>
          <p:nvPr>
            <p:ph idx="2" type="pic"/>
          </p:nvPr>
        </p:nvSpPr>
        <p:spPr>
          <a:xfrm>
            <a:off x="3235326" y="342901"/>
            <a:ext cx="5622900" cy="3738000"/>
          </a:xfrm>
          <a:prstGeom prst="rect">
            <a:avLst/>
          </a:prstGeom>
          <a:noFill/>
          <a:ln>
            <a:noFill/>
          </a:ln>
        </p:spPr>
      </p:sp>
      <p:sp>
        <p:nvSpPr>
          <p:cNvPr id="52" name="Google Shape;52;p8"/>
          <p:cNvSpPr txBox="1"/>
          <p:nvPr>
            <p:ph idx="1" type="body"/>
          </p:nvPr>
        </p:nvSpPr>
        <p:spPr>
          <a:xfrm>
            <a:off x="285751" y="1706138"/>
            <a:ext cx="2949600" cy="23748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003057"/>
              </a:buClr>
              <a:buSzPts val="1200"/>
              <a:buNone/>
              <a:defRPr sz="1200"/>
            </a:lvl1pPr>
            <a:lvl2pPr indent="-228600" lvl="1" marL="914400" algn="l">
              <a:lnSpc>
                <a:spcPct val="90000"/>
              </a:lnSpc>
              <a:spcBef>
                <a:spcPts val="400"/>
              </a:spcBef>
              <a:spcAft>
                <a:spcPts val="0"/>
              </a:spcAft>
              <a:buClr>
                <a:srgbClr val="003057"/>
              </a:buClr>
              <a:buSzPts val="1100"/>
              <a:buNone/>
              <a:defRPr sz="1100"/>
            </a:lvl2pPr>
            <a:lvl3pPr indent="-228600" lvl="2" marL="1371600" algn="l">
              <a:lnSpc>
                <a:spcPct val="90000"/>
              </a:lnSpc>
              <a:spcBef>
                <a:spcPts val="400"/>
              </a:spcBef>
              <a:spcAft>
                <a:spcPts val="0"/>
              </a:spcAft>
              <a:buClr>
                <a:srgbClr val="003057"/>
              </a:buClr>
              <a:buSzPts val="900"/>
              <a:buNone/>
              <a:defRPr sz="900"/>
            </a:lvl3pPr>
            <a:lvl4pPr indent="-228600" lvl="3" marL="1828800" algn="l">
              <a:lnSpc>
                <a:spcPct val="90000"/>
              </a:lnSpc>
              <a:spcBef>
                <a:spcPts val="400"/>
              </a:spcBef>
              <a:spcAft>
                <a:spcPts val="0"/>
              </a:spcAft>
              <a:buClr>
                <a:srgbClr val="003057"/>
              </a:buClr>
              <a:buSzPts val="800"/>
              <a:buNone/>
              <a:defRPr sz="800"/>
            </a:lvl4pPr>
            <a:lvl5pPr indent="-228600" lvl="4" marL="2286000" algn="l">
              <a:lnSpc>
                <a:spcPct val="90000"/>
              </a:lnSpc>
              <a:spcBef>
                <a:spcPts val="400"/>
              </a:spcBef>
              <a:spcAft>
                <a:spcPts val="0"/>
              </a:spcAft>
              <a:buClr>
                <a:srgbClr val="003057"/>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53" name="Google Shape;53;p8"/>
          <p:cNvSpPr txBox="1"/>
          <p:nvPr>
            <p:ph idx="10" type="dt"/>
          </p:nvPr>
        </p:nvSpPr>
        <p:spPr>
          <a:xfrm>
            <a:off x="285750" y="4080851"/>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4" name="Google Shape;54;p8"/>
          <p:cNvSpPr txBox="1"/>
          <p:nvPr>
            <p:ph idx="11" type="ftr"/>
          </p:nvPr>
        </p:nvSpPr>
        <p:spPr>
          <a:xfrm>
            <a:off x="2344616" y="4080851"/>
            <a:ext cx="44562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5" name="Google Shape;55;p8"/>
          <p:cNvSpPr txBox="1"/>
          <p:nvPr>
            <p:ph idx="12" type="sldNum"/>
          </p:nvPr>
        </p:nvSpPr>
        <p:spPr>
          <a:xfrm>
            <a:off x="6800850" y="4080851"/>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6" name="Shape 56"/>
        <p:cNvGrpSpPr/>
        <p:nvPr/>
      </p:nvGrpSpPr>
      <p:grpSpPr>
        <a:xfrm>
          <a:off x="0" y="0"/>
          <a:ext cx="0" cy="0"/>
          <a:chOff x="0" y="0"/>
          <a:chExt cx="0" cy="0"/>
        </a:xfrm>
      </p:grpSpPr>
      <p:sp>
        <p:nvSpPr>
          <p:cNvPr id="57" name="Google Shape;57;p9"/>
          <p:cNvSpPr txBox="1"/>
          <p:nvPr>
            <p:ph type="title"/>
          </p:nvPr>
        </p:nvSpPr>
        <p:spPr>
          <a:xfrm>
            <a:off x="285750" y="150541"/>
            <a:ext cx="8572500" cy="7611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A7934B"/>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9"/>
          <p:cNvSpPr txBox="1"/>
          <p:nvPr>
            <p:ph idx="1" type="body"/>
          </p:nvPr>
        </p:nvSpPr>
        <p:spPr>
          <a:xfrm rot="5400000">
            <a:off x="2987400" y="-1790036"/>
            <a:ext cx="3169200" cy="85725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rgbClr val="003057"/>
              </a:buClr>
              <a:buSzPts val="1400"/>
              <a:buChar char="•"/>
              <a:defRPr/>
            </a:lvl1pPr>
            <a:lvl2pPr indent="-317500" lvl="1" marL="914400" algn="l">
              <a:lnSpc>
                <a:spcPct val="90000"/>
              </a:lnSpc>
              <a:spcBef>
                <a:spcPts val="400"/>
              </a:spcBef>
              <a:spcAft>
                <a:spcPts val="0"/>
              </a:spcAft>
              <a:buClr>
                <a:srgbClr val="003057"/>
              </a:buClr>
              <a:buSzPts val="1400"/>
              <a:buChar char="•"/>
              <a:defRPr/>
            </a:lvl2pPr>
            <a:lvl3pPr indent="-317500" lvl="2" marL="1371600" algn="l">
              <a:lnSpc>
                <a:spcPct val="90000"/>
              </a:lnSpc>
              <a:spcBef>
                <a:spcPts val="400"/>
              </a:spcBef>
              <a:spcAft>
                <a:spcPts val="0"/>
              </a:spcAft>
              <a:buClr>
                <a:srgbClr val="003057"/>
              </a:buClr>
              <a:buSzPts val="1400"/>
              <a:buChar char="•"/>
              <a:defRPr/>
            </a:lvl3pPr>
            <a:lvl4pPr indent="-317500" lvl="3" marL="1828800" algn="l">
              <a:lnSpc>
                <a:spcPct val="90000"/>
              </a:lnSpc>
              <a:spcBef>
                <a:spcPts val="400"/>
              </a:spcBef>
              <a:spcAft>
                <a:spcPts val="0"/>
              </a:spcAft>
              <a:buClr>
                <a:srgbClr val="003057"/>
              </a:buClr>
              <a:buSzPts val="1400"/>
              <a:buChar char="•"/>
              <a:defRPr/>
            </a:lvl4pPr>
            <a:lvl5pPr indent="-317500" lvl="4" marL="2286000" algn="l">
              <a:lnSpc>
                <a:spcPct val="90000"/>
              </a:lnSpc>
              <a:spcBef>
                <a:spcPts val="400"/>
              </a:spcBef>
              <a:spcAft>
                <a:spcPts val="0"/>
              </a:spcAft>
              <a:buClr>
                <a:srgbClr val="003057"/>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9" name="Google Shape;59;p9"/>
          <p:cNvSpPr txBox="1"/>
          <p:nvPr>
            <p:ph idx="10" type="dt"/>
          </p:nvPr>
        </p:nvSpPr>
        <p:spPr>
          <a:xfrm>
            <a:off x="285750" y="4080851"/>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9"/>
          <p:cNvSpPr txBox="1"/>
          <p:nvPr>
            <p:ph idx="11" type="ftr"/>
          </p:nvPr>
        </p:nvSpPr>
        <p:spPr>
          <a:xfrm>
            <a:off x="2344616" y="4080851"/>
            <a:ext cx="44562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9"/>
          <p:cNvSpPr txBox="1"/>
          <p:nvPr>
            <p:ph idx="12" type="sldNum"/>
          </p:nvPr>
        </p:nvSpPr>
        <p:spPr>
          <a:xfrm>
            <a:off x="6800850" y="4080851"/>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2" name="Shape 62"/>
        <p:cNvGrpSpPr/>
        <p:nvPr/>
      </p:nvGrpSpPr>
      <p:grpSpPr>
        <a:xfrm>
          <a:off x="0" y="0"/>
          <a:ext cx="0" cy="0"/>
          <a:chOff x="0" y="0"/>
          <a:chExt cx="0" cy="0"/>
        </a:xfrm>
      </p:grpSpPr>
      <p:sp>
        <p:nvSpPr>
          <p:cNvPr id="63" name="Google Shape;63;p10"/>
          <p:cNvSpPr txBox="1"/>
          <p:nvPr>
            <p:ph type="title"/>
          </p:nvPr>
        </p:nvSpPr>
        <p:spPr>
          <a:xfrm rot="5400000">
            <a:off x="5692951" y="1467544"/>
            <a:ext cx="4359000" cy="1971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A7934B"/>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0"/>
          <p:cNvSpPr txBox="1"/>
          <p:nvPr>
            <p:ph idx="1" type="body"/>
          </p:nvPr>
        </p:nvSpPr>
        <p:spPr>
          <a:xfrm rot="5400000">
            <a:off x="1406626" y="-847106"/>
            <a:ext cx="4359000" cy="66009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rgbClr val="003057"/>
              </a:buClr>
              <a:buSzPts val="1400"/>
              <a:buChar char="•"/>
              <a:defRPr/>
            </a:lvl1pPr>
            <a:lvl2pPr indent="-317500" lvl="1" marL="914400" algn="l">
              <a:lnSpc>
                <a:spcPct val="90000"/>
              </a:lnSpc>
              <a:spcBef>
                <a:spcPts val="400"/>
              </a:spcBef>
              <a:spcAft>
                <a:spcPts val="0"/>
              </a:spcAft>
              <a:buClr>
                <a:srgbClr val="003057"/>
              </a:buClr>
              <a:buSzPts val="1400"/>
              <a:buChar char="•"/>
              <a:defRPr/>
            </a:lvl2pPr>
            <a:lvl3pPr indent="-317500" lvl="2" marL="1371600" algn="l">
              <a:lnSpc>
                <a:spcPct val="90000"/>
              </a:lnSpc>
              <a:spcBef>
                <a:spcPts val="400"/>
              </a:spcBef>
              <a:spcAft>
                <a:spcPts val="0"/>
              </a:spcAft>
              <a:buClr>
                <a:srgbClr val="003057"/>
              </a:buClr>
              <a:buSzPts val="1400"/>
              <a:buChar char="•"/>
              <a:defRPr/>
            </a:lvl3pPr>
            <a:lvl4pPr indent="-317500" lvl="3" marL="1828800" algn="l">
              <a:lnSpc>
                <a:spcPct val="90000"/>
              </a:lnSpc>
              <a:spcBef>
                <a:spcPts val="400"/>
              </a:spcBef>
              <a:spcAft>
                <a:spcPts val="0"/>
              </a:spcAft>
              <a:buClr>
                <a:srgbClr val="003057"/>
              </a:buClr>
              <a:buSzPts val="1400"/>
              <a:buChar char="•"/>
              <a:defRPr/>
            </a:lvl4pPr>
            <a:lvl5pPr indent="-317500" lvl="4" marL="2286000" algn="l">
              <a:lnSpc>
                <a:spcPct val="90000"/>
              </a:lnSpc>
              <a:spcBef>
                <a:spcPts val="400"/>
              </a:spcBef>
              <a:spcAft>
                <a:spcPts val="0"/>
              </a:spcAft>
              <a:buClr>
                <a:srgbClr val="003057"/>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0"/>
          <p:cNvSpPr txBox="1"/>
          <p:nvPr>
            <p:ph idx="10" type="dt"/>
          </p:nvPr>
        </p:nvSpPr>
        <p:spPr>
          <a:xfrm>
            <a:off x="285750" y="4080851"/>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0"/>
          <p:cNvSpPr txBox="1"/>
          <p:nvPr>
            <p:ph idx="11" type="ftr"/>
          </p:nvPr>
        </p:nvSpPr>
        <p:spPr>
          <a:xfrm>
            <a:off x="2344616" y="4080851"/>
            <a:ext cx="44562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0"/>
          <p:cNvSpPr txBox="1"/>
          <p:nvPr>
            <p:ph idx="12" type="sldNum"/>
          </p:nvPr>
        </p:nvSpPr>
        <p:spPr>
          <a:xfrm>
            <a:off x="6800850" y="4080851"/>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9.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85750" y="150541"/>
            <a:ext cx="8572500" cy="7611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rgbClr val="A7934B"/>
              </a:buClr>
              <a:buSzPts val="2700"/>
              <a:buFont typeface="Roboto"/>
              <a:buNone/>
              <a:defRPr b="1" i="0" sz="2700" u="none" cap="none" strike="noStrike">
                <a:solidFill>
                  <a:srgbClr val="A7934B"/>
                </a:solidFill>
                <a:latin typeface="Roboto"/>
                <a:ea typeface="Roboto"/>
                <a:cs typeface="Roboto"/>
                <a:sym typeface="Roboto"/>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 name="Google Shape;7;p1"/>
          <p:cNvSpPr txBox="1"/>
          <p:nvPr>
            <p:ph idx="1" type="body"/>
          </p:nvPr>
        </p:nvSpPr>
        <p:spPr>
          <a:xfrm>
            <a:off x="285750" y="911614"/>
            <a:ext cx="8572500" cy="31692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rgbClr val="003057"/>
              </a:buClr>
              <a:buSzPts val="2100"/>
              <a:buFont typeface="Arial"/>
              <a:buChar char="•"/>
              <a:defRPr b="0" i="0" sz="2100" u="none" cap="none" strike="noStrike">
                <a:solidFill>
                  <a:srgbClr val="003057"/>
                </a:solidFill>
                <a:latin typeface="Roboto"/>
                <a:ea typeface="Roboto"/>
                <a:cs typeface="Roboto"/>
                <a:sym typeface="Roboto"/>
              </a:defRPr>
            </a:lvl1pPr>
            <a:lvl2pPr indent="-342900" lvl="1" marL="914400" marR="0" rtl="0" algn="l">
              <a:lnSpc>
                <a:spcPct val="90000"/>
              </a:lnSpc>
              <a:spcBef>
                <a:spcPts val="400"/>
              </a:spcBef>
              <a:spcAft>
                <a:spcPts val="0"/>
              </a:spcAft>
              <a:buClr>
                <a:srgbClr val="003057"/>
              </a:buClr>
              <a:buSzPts val="1800"/>
              <a:buFont typeface="Arial"/>
              <a:buChar char="•"/>
              <a:defRPr b="0" i="0" sz="1800" u="none" cap="none" strike="noStrike">
                <a:solidFill>
                  <a:srgbClr val="003057"/>
                </a:solidFill>
                <a:latin typeface="Roboto"/>
                <a:ea typeface="Roboto"/>
                <a:cs typeface="Roboto"/>
                <a:sym typeface="Roboto"/>
              </a:defRPr>
            </a:lvl2pPr>
            <a:lvl3pPr indent="-323850" lvl="2" marL="1371600" marR="0" rtl="0" algn="l">
              <a:lnSpc>
                <a:spcPct val="90000"/>
              </a:lnSpc>
              <a:spcBef>
                <a:spcPts val="400"/>
              </a:spcBef>
              <a:spcAft>
                <a:spcPts val="0"/>
              </a:spcAft>
              <a:buClr>
                <a:srgbClr val="003057"/>
              </a:buClr>
              <a:buSzPts val="1500"/>
              <a:buFont typeface="Arial"/>
              <a:buChar char="•"/>
              <a:defRPr b="0" i="0" sz="1500" u="none" cap="none" strike="noStrike">
                <a:solidFill>
                  <a:srgbClr val="003057"/>
                </a:solidFill>
                <a:latin typeface="Roboto"/>
                <a:ea typeface="Roboto"/>
                <a:cs typeface="Roboto"/>
                <a:sym typeface="Roboto"/>
              </a:defRPr>
            </a:lvl3pPr>
            <a:lvl4pPr indent="-317500" lvl="3" marL="1828800" marR="0" rtl="0" algn="l">
              <a:lnSpc>
                <a:spcPct val="90000"/>
              </a:lnSpc>
              <a:spcBef>
                <a:spcPts val="400"/>
              </a:spcBef>
              <a:spcAft>
                <a:spcPts val="0"/>
              </a:spcAft>
              <a:buClr>
                <a:srgbClr val="003057"/>
              </a:buClr>
              <a:buSzPts val="1400"/>
              <a:buFont typeface="Arial"/>
              <a:buChar char="•"/>
              <a:defRPr b="0" i="0" sz="1400" u="none" cap="none" strike="noStrike">
                <a:solidFill>
                  <a:srgbClr val="003057"/>
                </a:solidFill>
                <a:latin typeface="Roboto"/>
                <a:ea typeface="Roboto"/>
                <a:cs typeface="Roboto"/>
                <a:sym typeface="Roboto"/>
              </a:defRPr>
            </a:lvl4pPr>
            <a:lvl5pPr indent="-317500" lvl="4" marL="2286000" marR="0" rtl="0" algn="l">
              <a:lnSpc>
                <a:spcPct val="90000"/>
              </a:lnSpc>
              <a:spcBef>
                <a:spcPts val="400"/>
              </a:spcBef>
              <a:spcAft>
                <a:spcPts val="0"/>
              </a:spcAft>
              <a:buClr>
                <a:srgbClr val="003057"/>
              </a:buClr>
              <a:buSzPts val="1400"/>
              <a:buFont typeface="Arial"/>
              <a:buChar char="•"/>
              <a:defRPr b="0" i="0" sz="1400" u="none" cap="none" strike="noStrike">
                <a:solidFill>
                  <a:srgbClr val="003057"/>
                </a:solidFill>
                <a:latin typeface="Roboto"/>
                <a:ea typeface="Roboto"/>
                <a:cs typeface="Roboto"/>
                <a:sym typeface="Roboto"/>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285750" y="4080851"/>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2344616" y="4080851"/>
            <a:ext cx="44562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800850" y="4080851"/>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4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9.png"/><Relationship Id="rId4" Type="http://schemas.openxmlformats.org/officeDocument/2006/relationships/image" Target="../media/image16.png"/><Relationship Id="rId5"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8.png"/><Relationship Id="rId5" Type="http://schemas.openxmlformats.org/officeDocument/2006/relationships/image" Target="../media/image27.png"/><Relationship Id="rId6"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21.png"/><Relationship Id="rId5" Type="http://schemas.openxmlformats.org/officeDocument/2006/relationships/image" Target="../media/image20.png"/><Relationship Id="rId6" Type="http://schemas.openxmlformats.org/officeDocument/2006/relationships/image" Target="../media/image24.png"/><Relationship Id="rId7" Type="http://schemas.openxmlformats.org/officeDocument/2006/relationships/image" Target="../media/image23.png"/><Relationship Id="rId8" Type="http://schemas.openxmlformats.org/officeDocument/2006/relationships/image" Target="../media/image3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30.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6.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4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31.png"/><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4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35.png"/><Relationship Id="rId4" Type="http://schemas.openxmlformats.org/officeDocument/2006/relationships/image" Target="../media/image32.png"/><Relationship Id="rId5" Type="http://schemas.openxmlformats.org/officeDocument/2006/relationships/image" Target="../media/image3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40.png"/><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hyperlink" Target="http://www.youtube.com/watch?v=yr6y4Mb1ktI" TargetMode="External"/><Relationship Id="rId4" Type="http://schemas.openxmlformats.org/officeDocument/2006/relationships/image" Target="../media/image4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4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11.png"/><Relationship Id="rId6"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p15"/>
          <p:cNvSpPr txBox="1"/>
          <p:nvPr>
            <p:ph type="ctrTitle"/>
          </p:nvPr>
        </p:nvSpPr>
        <p:spPr>
          <a:xfrm>
            <a:off x="1841500" y="695075"/>
            <a:ext cx="5097000" cy="21498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990"/>
              <a:buFont typeface="Arial"/>
              <a:buNone/>
            </a:pPr>
            <a:r>
              <a:rPr lang="en" sz="2600">
                <a:solidFill>
                  <a:srgbClr val="A7934B"/>
                </a:solidFill>
              </a:rPr>
              <a:t>Safe Exploration in Continuous Action Spaces</a:t>
            </a:r>
            <a:endParaRPr sz="2600">
              <a:solidFill>
                <a:srgbClr val="A7934B"/>
              </a:solidFill>
            </a:endParaRPr>
          </a:p>
          <a:p>
            <a:pPr indent="0" lvl="0" marL="0" rtl="0" algn="l">
              <a:lnSpc>
                <a:spcPct val="90000"/>
              </a:lnSpc>
              <a:spcBef>
                <a:spcPts val="0"/>
              </a:spcBef>
              <a:spcAft>
                <a:spcPts val="0"/>
              </a:spcAft>
              <a:buClr>
                <a:schemeClr val="dk1"/>
              </a:buClr>
              <a:buSzPts val="1100"/>
              <a:buFont typeface="Arial"/>
              <a:buNone/>
            </a:pPr>
            <a:r>
              <a:rPr lang="en" sz="2000">
                <a:solidFill>
                  <a:srgbClr val="A7934B"/>
                </a:solidFill>
                <a:latin typeface="Times New Roman"/>
                <a:ea typeface="Times New Roman"/>
                <a:cs typeface="Times New Roman"/>
                <a:sym typeface="Times New Roman"/>
              </a:rPr>
              <a:t>Dalal, G., Dvijotham, K., Vecerík, M., Hester, T., Paduraru, C., &amp; Tassa, Y.</a:t>
            </a:r>
            <a:endParaRPr/>
          </a:p>
        </p:txBody>
      </p:sp>
      <p:sp>
        <p:nvSpPr>
          <p:cNvPr id="87" name="Google Shape;87;p15"/>
          <p:cNvSpPr txBox="1"/>
          <p:nvPr>
            <p:ph idx="1" type="subTitle"/>
          </p:nvPr>
        </p:nvSpPr>
        <p:spPr>
          <a:xfrm>
            <a:off x="1869726" y="2935050"/>
            <a:ext cx="5476500" cy="12636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990"/>
              <a:buFont typeface="Arial"/>
              <a:buNone/>
            </a:pPr>
            <a:r>
              <a:rPr b="1" lang="en" sz="1800">
                <a:solidFill>
                  <a:srgbClr val="A7934B"/>
                </a:solidFill>
              </a:rPr>
              <a:t>Presenter: Collin Avidano</a:t>
            </a:r>
            <a:endParaRPr sz="1400">
              <a:solidFill>
                <a:srgbClr val="857437"/>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Training the </a:t>
            </a:r>
            <a:r>
              <a:rPr lang="en"/>
              <a:t>Linear Safety-Signal Model</a:t>
            </a:r>
            <a:endParaRPr/>
          </a:p>
        </p:txBody>
      </p:sp>
      <p:sp>
        <p:nvSpPr>
          <p:cNvPr id="160" name="Google Shape;160;p24"/>
          <p:cNvSpPr txBox="1"/>
          <p:nvPr>
            <p:ph idx="1" type="body"/>
          </p:nvPr>
        </p:nvSpPr>
        <p:spPr>
          <a:xfrm>
            <a:off x="311700" y="2125500"/>
            <a:ext cx="8326800" cy="2443500"/>
          </a:xfrm>
          <a:prstGeom prst="rect">
            <a:avLst/>
          </a:prstGeom>
        </p:spPr>
        <p:txBody>
          <a:bodyPr anchorCtr="0" anchor="t" bIns="34275" lIns="68575" spcFirstLastPara="1" rIns="68575" wrap="square" tIns="34275">
            <a:noAutofit/>
          </a:bodyPr>
          <a:lstStyle/>
          <a:p>
            <a:pPr indent="-355600" lvl="0" marL="457200" rtl="0" algn="l">
              <a:spcBef>
                <a:spcPts val="800"/>
              </a:spcBef>
              <a:spcAft>
                <a:spcPts val="0"/>
              </a:spcAft>
              <a:buSzPts val="2000"/>
              <a:buChar char="•"/>
            </a:pPr>
            <a:r>
              <a:rPr lang="en" sz="2000"/>
              <a:t>Training                is performed once per task before RL training</a:t>
            </a:r>
            <a:endParaRPr sz="2000"/>
          </a:p>
          <a:p>
            <a:pPr indent="-355600" lvl="0" marL="457200" rtl="0" algn="l">
              <a:spcBef>
                <a:spcPts val="0"/>
              </a:spcBef>
              <a:spcAft>
                <a:spcPts val="0"/>
              </a:spcAft>
              <a:buSzPts val="2000"/>
              <a:buChar char="•"/>
            </a:pPr>
            <a:r>
              <a:rPr lang="en" sz="2000"/>
              <a:t>It takes the form of a standard supervised learning problem using MSE loss</a:t>
            </a:r>
            <a:endParaRPr sz="2000"/>
          </a:p>
          <a:p>
            <a:pPr indent="-355600" lvl="0" marL="457200" rtl="0" algn="l">
              <a:spcBef>
                <a:spcPts val="0"/>
              </a:spcBef>
              <a:spcAft>
                <a:spcPts val="0"/>
              </a:spcAft>
              <a:buSzPts val="2000"/>
              <a:buChar char="•"/>
            </a:pPr>
            <a:r>
              <a:rPr lang="en" sz="2000"/>
              <a:t>        is assumed to be included in s</a:t>
            </a:r>
            <a:endParaRPr sz="2000"/>
          </a:p>
          <a:p>
            <a:pPr indent="-355600" lvl="1" marL="914400" rtl="0" algn="l">
              <a:spcBef>
                <a:spcPts val="0"/>
              </a:spcBef>
              <a:spcAft>
                <a:spcPts val="0"/>
              </a:spcAft>
              <a:buSzPts val="2000"/>
              <a:buChar char="•"/>
            </a:pPr>
            <a:r>
              <a:rPr lang="en" sz="2000"/>
              <a:t>In the case of obstacle avoidance this could be derived per constraint from s (position)</a:t>
            </a:r>
            <a:endParaRPr sz="2000"/>
          </a:p>
        </p:txBody>
      </p:sp>
      <p:pic>
        <p:nvPicPr>
          <p:cNvPr id="161" name="Google Shape;161;p24"/>
          <p:cNvPicPr preferRelativeResize="0"/>
          <p:nvPr/>
        </p:nvPicPr>
        <p:blipFill>
          <a:blip r:embed="rId3">
            <a:alphaModFix/>
          </a:blip>
          <a:stretch>
            <a:fillRect/>
          </a:stretch>
        </p:blipFill>
        <p:spPr>
          <a:xfrm>
            <a:off x="1399000" y="1017725"/>
            <a:ext cx="6086475" cy="1190625"/>
          </a:xfrm>
          <a:prstGeom prst="rect">
            <a:avLst/>
          </a:prstGeom>
          <a:noFill/>
          <a:ln>
            <a:noFill/>
          </a:ln>
        </p:spPr>
      </p:pic>
      <p:pic>
        <p:nvPicPr>
          <p:cNvPr id="162" name="Google Shape;162;p24" title="[89,89,89,&quot;https://www.codecogs.com/eqnedit.php?latex=g(s%3Bw_i)#0&quot;]"/>
          <p:cNvPicPr preferRelativeResize="0"/>
          <p:nvPr/>
        </p:nvPicPr>
        <p:blipFill>
          <a:blip r:embed="rId4">
            <a:alphaModFix/>
          </a:blip>
          <a:stretch>
            <a:fillRect/>
          </a:stretch>
        </p:blipFill>
        <p:spPr>
          <a:xfrm>
            <a:off x="1841500" y="2162224"/>
            <a:ext cx="836050" cy="275025"/>
          </a:xfrm>
          <a:prstGeom prst="rect">
            <a:avLst/>
          </a:prstGeom>
          <a:noFill/>
          <a:ln>
            <a:noFill/>
          </a:ln>
        </p:spPr>
      </p:pic>
      <p:pic>
        <p:nvPicPr>
          <p:cNvPr id="163" name="Google Shape;163;p24"/>
          <p:cNvPicPr preferRelativeResize="0"/>
          <p:nvPr/>
        </p:nvPicPr>
        <p:blipFill>
          <a:blip r:embed="rId5">
            <a:alphaModFix/>
          </a:blip>
          <a:stretch>
            <a:fillRect/>
          </a:stretch>
        </p:blipFill>
        <p:spPr>
          <a:xfrm>
            <a:off x="755499" y="2973800"/>
            <a:ext cx="563600" cy="353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Discussion 1</a:t>
            </a:r>
            <a:endParaRPr/>
          </a:p>
        </p:txBody>
      </p:sp>
      <p:sp>
        <p:nvSpPr>
          <p:cNvPr id="169" name="Google Shape;169;p25"/>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2000"/>
              <a:t>What are some pros and cons of using linear models to estimate our next state safety signals?</a:t>
            </a:r>
            <a:endParaRPr sz="2000"/>
          </a:p>
        </p:txBody>
      </p:sp>
      <p:sp>
        <p:nvSpPr>
          <p:cNvPr id="170" name="Google Shape;170;p25"/>
          <p:cNvSpPr txBox="1"/>
          <p:nvPr/>
        </p:nvSpPr>
        <p:spPr>
          <a:xfrm>
            <a:off x="3102575" y="3831525"/>
            <a:ext cx="1229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dk1"/>
                </a:solidFill>
              </a:rPr>
              <a:t>Robot position</a:t>
            </a:r>
            <a:endParaRPr b="1" sz="1000">
              <a:solidFill>
                <a:schemeClr val="dk1"/>
              </a:solidFill>
            </a:endParaRPr>
          </a:p>
        </p:txBody>
      </p:sp>
      <p:sp>
        <p:nvSpPr>
          <p:cNvPr id="171" name="Google Shape;171;p25"/>
          <p:cNvSpPr txBox="1"/>
          <p:nvPr/>
        </p:nvSpPr>
        <p:spPr>
          <a:xfrm>
            <a:off x="2357950" y="3631250"/>
            <a:ext cx="912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dk1"/>
                </a:solidFill>
              </a:rPr>
              <a:t>Path to goal</a:t>
            </a:r>
            <a:endParaRPr b="1" sz="1000">
              <a:solidFill>
                <a:schemeClr val="dk1"/>
              </a:solidFill>
            </a:endParaRPr>
          </a:p>
        </p:txBody>
      </p:sp>
      <p:sp>
        <p:nvSpPr>
          <p:cNvPr id="172" name="Google Shape;172;p25"/>
          <p:cNvSpPr txBox="1"/>
          <p:nvPr/>
        </p:nvSpPr>
        <p:spPr>
          <a:xfrm>
            <a:off x="448550" y="1719500"/>
            <a:ext cx="8520600" cy="1631700"/>
          </a:xfrm>
          <a:prstGeom prst="rect">
            <a:avLst/>
          </a:prstGeom>
          <a:noFill/>
          <a:ln>
            <a:noFill/>
          </a:ln>
        </p:spPr>
        <p:txBody>
          <a:bodyPr anchorCtr="0" anchor="ctr" bIns="91425" lIns="91425" spcFirstLastPara="1" rIns="91425" wrap="square" tIns="91425">
            <a:spAutoFit/>
          </a:bodyPr>
          <a:lstStyle/>
          <a:p>
            <a:pPr indent="-355600" lvl="0" marL="457200" marR="0" rtl="0" algn="l">
              <a:lnSpc>
                <a:spcPct val="95000"/>
              </a:lnSpc>
              <a:spcBef>
                <a:spcPts val="800"/>
              </a:spcBef>
              <a:spcAft>
                <a:spcPts val="0"/>
              </a:spcAft>
              <a:buClr>
                <a:srgbClr val="003057"/>
              </a:buClr>
              <a:buSzPts val="2000"/>
              <a:buChar char="•"/>
            </a:pPr>
            <a:r>
              <a:rPr lang="en" sz="2000">
                <a:solidFill>
                  <a:srgbClr val="003057"/>
                </a:solidFill>
                <a:latin typeface="Roboto"/>
                <a:ea typeface="Roboto"/>
                <a:cs typeface="Roboto"/>
                <a:sym typeface="Roboto"/>
              </a:rPr>
              <a:t>(Pro) Easier to calculate</a:t>
            </a:r>
            <a:endParaRPr sz="2000">
              <a:solidFill>
                <a:srgbClr val="003057"/>
              </a:solidFill>
              <a:latin typeface="Roboto"/>
              <a:ea typeface="Roboto"/>
              <a:cs typeface="Roboto"/>
              <a:sym typeface="Roboto"/>
            </a:endParaRPr>
          </a:p>
          <a:p>
            <a:pPr indent="-355600" lvl="0" marL="457200" marR="0" rtl="0" algn="l">
              <a:lnSpc>
                <a:spcPct val="90000"/>
              </a:lnSpc>
              <a:spcBef>
                <a:spcPts val="0"/>
              </a:spcBef>
              <a:spcAft>
                <a:spcPts val="0"/>
              </a:spcAft>
              <a:buClr>
                <a:srgbClr val="003057"/>
              </a:buClr>
              <a:buSzPts val="2000"/>
              <a:buChar char="•"/>
            </a:pPr>
            <a:r>
              <a:rPr lang="en" sz="2000">
                <a:solidFill>
                  <a:srgbClr val="003057"/>
                </a:solidFill>
                <a:latin typeface="Roboto"/>
                <a:ea typeface="Roboto"/>
                <a:cs typeface="Roboto"/>
                <a:sym typeface="Roboto"/>
              </a:rPr>
              <a:t>(Pro) Holds up over linear constraints</a:t>
            </a:r>
            <a:endParaRPr sz="2000">
              <a:solidFill>
                <a:srgbClr val="003057"/>
              </a:solidFill>
              <a:latin typeface="Roboto"/>
              <a:ea typeface="Roboto"/>
              <a:cs typeface="Roboto"/>
              <a:sym typeface="Roboto"/>
            </a:endParaRPr>
          </a:p>
          <a:p>
            <a:pPr indent="-355600" lvl="0" marL="457200" marR="0" rtl="0" algn="l">
              <a:lnSpc>
                <a:spcPct val="95000"/>
              </a:lnSpc>
              <a:spcBef>
                <a:spcPts val="0"/>
              </a:spcBef>
              <a:spcAft>
                <a:spcPts val="0"/>
              </a:spcAft>
              <a:buClr>
                <a:srgbClr val="003057"/>
              </a:buClr>
              <a:buSzPts val="2000"/>
              <a:buChar char="•"/>
            </a:pPr>
            <a:r>
              <a:rPr lang="en" sz="2000">
                <a:solidFill>
                  <a:srgbClr val="003057"/>
                </a:solidFill>
                <a:latin typeface="Roboto"/>
                <a:ea typeface="Roboto"/>
                <a:cs typeface="Roboto"/>
                <a:sym typeface="Roboto"/>
              </a:rPr>
              <a:t>(Con) Will only learn a linear model for a nonlinear constraint</a:t>
            </a:r>
            <a:endParaRPr sz="2000">
              <a:solidFill>
                <a:srgbClr val="003057"/>
              </a:solidFill>
              <a:latin typeface="Roboto"/>
              <a:ea typeface="Roboto"/>
              <a:cs typeface="Roboto"/>
              <a:sym typeface="Roboto"/>
            </a:endParaRPr>
          </a:p>
          <a:p>
            <a:pPr indent="-355600" lvl="0" marL="457200" marR="0" rtl="0" algn="l">
              <a:lnSpc>
                <a:spcPct val="95000"/>
              </a:lnSpc>
              <a:spcBef>
                <a:spcPts val="0"/>
              </a:spcBef>
              <a:spcAft>
                <a:spcPts val="0"/>
              </a:spcAft>
              <a:buClr>
                <a:srgbClr val="003057"/>
              </a:buClr>
              <a:buSzPts val="2000"/>
              <a:buChar char="•"/>
            </a:pPr>
            <a:r>
              <a:rPr lang="en" sz="2000">
                <a:solidFill>
                  <a:srgbClr val="003057"/>
                </a:solidFill>
                <a:latin typeface="Roboto"/>
                <a:ea typeface="Roboto"/>
                <a:cs typeface="Roboto"/>
                <a:sym typeface="Roboto"/>
              </a:rPr>
              <a:t>(Con) Fails over long time horizons especially with nonlinear constraints</a:t>
            </a:r>
            <a:endParaRPr sz="2000">
              <a:solidFill>
                <a:srgbClr val="003057"/>
              </a:solidFill>
              <a:latin typeface="Roboto"/>
              <a:ea typeface="Roboto"/>
              <a:cs typeface="Roboto"/>
              <a:sym typeface="Roboto"/>
            </a:endParaRPr>
          </a:p>
        </p:txBody>
      </p:sp>
      <p:pic>
        <p:nvPicPr>
          <p:cNvPr id="173" name="Google Shape;173;p25"/>
          <p:cNvPicPr preferRelativeResize="0"/>
          <p:nvPr/>
        </p:nvPicPr>
        <p:blipFill rotWithShape="1">
          <a:blip r:embed="rId3">
            <a:alphaModFix/>
          </a:blip>
          <a:srcRect b="28678" l="21576" r="50238" t="44772"/>
          <a:stretch/>
        </p:blipFill>
        <p:spPr>
          <a:xfrm>
            <a:off x="614200" y="3382150"/>
            <a:ext cx="2577250" cy="1365601"/>
          </a:xfrm>
          <a:prstGeom prst="rect">
            <a:avLst/>
          </a:prstGeom>
          <a:noFill/>
          <a:ln>
            <a:noFill/>
          </a:ln>
        </p:spPr>
      </p:pic>
      <p:sp>
        <p:nvSpPr>
          <p:cNvPr id="174" name="Google Shape;174;p25"/>
          <p:cNvSpPr txBox="1"/>
          <p:nvPr/>
        </p:nvSpPr>
        <p:spPr>
          <a:xfrm>
            <a:off x="448550" y="3382150"/>
            <a:ext cx="472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dk1"/>
                </a:solidFill>
              </a:rPr>
              <a:t>Goal</a:t>
            </a:r>
            <a:endParaRPr b="1" sz="1000">
              <a:solidFill>
                <a:schemeClr val="dk1"/>
              </a:solidFill>
            </a:endParaRPr>
          </a:p>
        </p:txBody>
      </p:sp>
      <p:sp>
        <p:nvSpPr>
          <p:cNvPr id="175" name="Google Shape;175;p25"/>
          <p:cNvSpPr txBox="1"/>
          <p:nvPr/>
        </p:nvSpPr>
        <p:spPr>
          <a:xfrm>
            <a:off x="2983100" y="4342875"/>
            <a:ext cx="811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dk1"/>
                </a:solidFill>
              </a:rPr>
              <a:t>Distance to obs.</a:t>
            </a:r>
            <a:endParaRPr b="1" sz="1000">
              <a:solidFill>
                <a:schemeClr val="dk1"/>
              </a:solidFill>
            </a:endParaRPr>
          </a:p>
        </p:txBody>
      </p:sp>
      <p:pic>
        <p:nvPicPr>
          <p:cNvPr id="176" name="Google Shape;176;p25"/>
          <p:cNvPicPr preferRelativeResize="0"/>
          <p:nvPr/>
        </p:nvPicPr>
        <p:blipFill>
          <a:blip r:embed="rId4">
            <a:alphaModFix/>
          </a:blip>
          <a:stretch>
            <a:fillRect/>
          </a:stretch>
        </p:blipFill>
        <p:spPr>
          <a:xfrm>
            <a:off x="4883521" y="3469875"/>
            <a:ext cx="2501126" cy="1365600"/>
          </a:xfrm>
          <a:prstGeom prst="rect">
            <a:avLst/>
          </a:prstGeom>
          <a:noFill/>
          <a:ln>
            <a:noFill/>
          </a:ln>
        </p:spPr>
      </p:pic>
      <p:sp>
        <p:nvSpPr>
          <p:cNvPr id="177" name="Google Shape;177;p25"/>
          <p:cNvSpPr txBox="1"/>
          <p:nvPr/>
        </p:nvSpPr>
        <p:spPr>
          <a:xfrm>
            <a:off x="1288125" y="3204063"/>
            <a:ext cx="122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Long rollout</a:t>
            </a:r>
            <a:endParaRPr/>
          </a:p>
        </p:txBody>
      </p:sp>
      <p:pic>
        <p:nvPicPr>
          <p:cNvPr id="178" name="Google Shape;178;p25" title="[0,0,0,&quot;https://www.codecogs.com/eqnedit.php?latex=%5Cbar%7BC%7D_i#0&quot;]"/>
          <p:cNvPicPr preferRelativeResize="0"/>
          <p:nvPr/>
        </p:nvPicPr>
        <p:blipFill>
          <a:blip r:embed="rId5">
            <a:alphaModFix/>
          </a:blip>
          <a:stretch>
            <a:fillRect/>
          </a:stretch>
        </p:blipFill>
        <p:spPr>
          <a:xfrm>
            <a:off x="4791000" y="4113325"/>
            <a:ext cx="202000" cy="229550"/>
          </a:xfrm>
          <a:prstGeom prst="rect">
            <a:avLst/>
          </a:prstGeom>
          <a:noFill/>
          <a:ln>
            <a:noFill/>
          </a:ln>
        </p:spPr>
      </p:pic>
      <p:pic>
        <p:nvPicPr>
          <p:cNvPr id="179" name="Google Shape;179;p25" title="[0,0,0,&quot;https://www.codecogs.com/eqnedit.php?latex=%5Cbar%7BC%7D_i#0&quot;]"/>
          <p:cNvPicPr preferRelativeResize="0"/>
          <p:nvPr/>
        </p:nvPicPr>
        <p:blipFill>
          <a:blip r:embed="rId5">
            <a:alphaModFix/>
          </a:blip>
          <a:stretch>
            <a:fillRect/>
          </a:stretch>
        </p:blipFill>
        <p:spPr>
          <a:xfrm>
            <a:off x="7017800" y="3289400"/>
            <a:ext cx="202000" cy="229550"/>
          </a:xfrm>
          <a:prstGeom prst="rect">
            <a:avLst/>
          </a:prstGeom>
          <a:noFill/>
          <a:ln>
            <a:noFill/>
          </a:ln>
        </p:spPr>
      </p:pic>
      <p:sp>
        <p:nvSpPr>
          <p:cNvPr id="180" name="Google Shape;180;p25"/>
          <p:cNvSpPr txBox="1"/>
          <p:nvPr/>
        </p:nvSpPr>
        <p:spPr>
          <a:xfrm>
            <a:off x="7384650" y="3469875"/>
            <a:ext cx="1721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Linear model fit to data</a:t>
            </a:r>
            <a:endParaRPr sz="1100"/>
          </a:p>
        </p:txBody>
      </p:sp>
      <p:sp>
        <p:nvSpPr>
          <p:cNvPr id="181" name="Google Shape;181;p25"/>
          <p:cNvSpPr txBox="1"/>
          <p:nvPr/>
        </p:nvSpPr>
        <p:spPr>
          <a:xfrm>
            <a:off x="5366075" y="3351400"/>
            <a:ext cx="98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Training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Discussion 2</a:t>
            </a:r>
            <a:endParaRPr/>
          </a:p>
        </p:txBody>
      </p:sp>
      <p:sp>
        <p:nvSpPr>
          <p:cNvPr id="187" name="Google Shape;187;p26"/>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2000"/>
              <a:t>What are some issues we might have to deal with when using real world log data to train our linear safety constraints?</a:t>
            </a:r>
            <a:endParaRPr sz="2000"/>
          </a:p>
          <a:p>
            <a:pPr indent="0" lvl="0" marL="0" rtl="0" algn="l">
              <a:spcBef>
                <a:spcPts val="800"/>
              </a:spcBef>
              <a:spcAft>
                <a:spcPts val="0"/>
              </a:spcAft>
              <a:buNone/>
            </a:pPr>
            <a:r>
              <a:t/>
            </a:r>
            <a:endParaRPr sz="2000"/>
          </a:p>
        </p:txBody>
      </p:sp>
      <p:sp>
        <p:nvSpPr>
          <p:cNvPr id="188" name="Google Shape;188;p26"/>
          <p:cNvSpPr txBox="1"/>
          <p:nvPr/>
        </p:nvSpPr>
        <p:spPr>
          <a:xfrm>
            <a:off x="380025" y="1756925"/>
            <a:ext cx="7709700" cy="1647000"/>
          </a:xfrm>
          <a:prstGeom prst="rect">
            <a:avLst/>
          </a:prstGeom>
          <a:noFill/>
          <a:ln>
            <a:noFill/>
          </a:ln>
        </p:spPr>
        <p:txBody>
          <a:bodyPr anchorCtr="0" anchor="ctr" bIns="91425" lIns="91425" spcFirstLastPara="1" rIns="91425" wrap="square" tIns="91425">
            <a:spAutoFit/>
          </a:bodyPr>
          <a:lstStyle/>
          <a:p>
            <a:pPr indent="-355600" lvl="0" marL="457200" marR="0" rtl="0" algn="l">
              <a:lnSpc>
                <a:spcPct val="95000"/>
              </a:lnSpc>
              <a:spcBef>
                <a:spcPts val="800"/>
              </a:spcBef>
              <a:spcAft>
                <a:spcPts val="0"/>
              </a:spcAft>
              <a:buClr>
                <a:srgbClr val="003057"/>
              </a:buClr>
              <a:buSzPts val="2000"/>
              <a:buChar char="•"/>
            </a:pPr>
            <a:r>
              <a:rPr lang="en" sz="2000">
                <a:solidFill>
                  <a:srgbClr val="003057"/>
                </a:solidFill>
                <a:latin typeface="Roboto"/>
                <a:ea typeface="Roboto"/>
                <a:cs typeface="Roboto"/>
                <a:sym typeface="Roboto"/>
              </a:rPr>
              <a:t>We have define obstacles by hand</a:t>
            </a:r>
            <a:endParaRPr sz="2000">
              <a:solidFill>
                <a:srgbClr val="003057"/>
              </a:solidFill>
              <a:latin typeface="Roboto"/>
              <a:ea typeface="Roboto"/>
              <a:cs typeface="Roboto"/>
              <a:sym typeface="Roboto"/>
            </a:endParaRPr>
          </a:p>
          <a:p>
            <a:pPr indent="-355600" lvl="0" marL="457200" marR="0" rtl="0" algn="l">
              <a:lnSpc>
                <a:spcPct val="95000"/>
              </a:lnSpc>
              <a:spcBef>
                <a:spcPts val="0"/>
              </a:spcBef>
              <a:spcAft>
                <a:spcPts val="0"/>
              </a:spcAft>
              <a:buClr>
                <a:srgbClr val="003057"/>
              </a:buClr>
              <a:buSzPts val="2000"/>
              <a:buChar char="•"/>
            </a:pPr>
            <a:r>
              <a:rPr lang="en" sz="2000">
                <a:solidFill>
                  <a:srgbClr val="003057"/>
                </a:solidFill>
                <a:latin typeface="Roboto"/>
                <a:ea typeface="Roboto"/>
                <a:cs typeface="Roboto"/>
                <a:sym typeface="Roboto"/>
              </a:rPr>
              <a:t>Unlikely that the original logs have the exact definition of safety signal you do for obstacles</a:t>
            </a:r>
            <a:endParaRPr sz="2000">
              <a:solidFill>
                <a:srgbClr val="003057"/>
              </a:solidFill>
              <a:latin typeface="Roboto"/>
              <a:ea typeface="Roboto"/>
              <a:cs typeface="Roboto"/>
              <a:sym typeface="Roboto"/>
            </a:endParaRPr>
          </a:p>
          <a:p>
            <a:pPr indent="-355600" lvl="0" marL="457200" marR="0" rtl="0" algn="l">
              <a:lnSpc>
                <a:spcPct val="95000"/>
              </a:lnSpc>
              <a:spcBef>
                <a:spcPts val="0"/>
              </a:spcBef>
              <a:spcAft>
                <a:spcPts val="0"/>
              </a:spcAft>
              <a:buClr>
                <a:srgbClr val="003057"/>
              </a:buClr>
              <a:buSzPts val="2000"/>
              <a:buChar char="•"/>
            </a:pPr>
            <a:r>
              <a:rPr lang="en" sz="2000">
                <a:solidFill>
                  <a:srgbClr val="003057"/>
                </a:solidFill>
                <a:latin typeface="Roboto"/>
                <a:ea typeface="Roboto"/>
                <a:cs typeface="Roboto"/>
                <a:sym typeface="Roboto"/>
              </a:rPr>
              <a:t>Real world logs may not give distance to obstacles at all (may only give position)</a:t>
            </a:r>
            <a:endParaRPr sz="2000">
              <a:solidFill>
                <a:srgbClr val="003057"/>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Safety Layer via Analytical Optimization</a:t>
            </a:r>
            <a:endParaRPr/>
          </a:p>
        </p:txBody>
      </p:sp>
      <p:sp>
        <p:nvSpPr>
          <p:cNvPr id="194" name="Google Shape;194;p27"/>
          <p:cNvSpPr txBox="1"/>
          <p:nvPr>
            <p:ph idx="1" type="body"/>
          </p:nvPr>
        </p:nvSpPr>
        <p:spPr>
          <a:xfrm>
            <a:off x="311700" y="1152475"/>
            <a:ext cx="4695600" cy="3416400"/>
          </a:xfrm>
          <a:prstGeom prst="rect">
            <a:avLst/>
          </a:prstGeom>
        </p:spPr>
        <p:txBody>
          <a:bodyPr anchorCtr="0" anchor="t" bIns="34275" lIns="68575" spcFirstLastPara="1" rIns="68575" wrap="square" tIns="34275">
            <a:noAutofit/>
          </a:bodyPr>
          <a:lstStyle/>
          <a:p>
            <a:pPr indent="-355600" lvl="0" marL="457200" rtl="0" algn="l">
              <a:lnSpc>
                <a:spcPct val="95000"/>
              </a:lnSpc>
              <a:spcBef>
                <a:spcPts val="800"/>
              </a:spcBef>
              <a:spcAft>
                <a:spcPts val="0"/>
              </a:spcAft>
              <a:buSzPts val="2000"/>
              <a:buChar char="•"/>
            </a:pPr>
            <a:r>
              <a:rPr lang="en" sz="2000"/>
              <a:t>Safety layer is composed on top of original policy</a:t>
            </a:r>
            <a:endParaRPr sz="2000"/>
          </a:p>
          <a:p>
            <a:pPr indent="-355600" lvl="0" marL="457200" rtl="0" algn="l">
              <a:lnSpc>
                <a:spcPct val="95000"/>
              </a:lnSpc>
              <a:spcBef>
                <a:spcPts val="0"/>
              </a:spcBef>
              <a:spcAft>
                <a:spcPts val="0"/>
              </a:spcAft>
              <a:buSzPts val="2000"/>
              <a:buChar char="•"/>
            </a:pPr>
            <a:r>
              <a:rPr lang="en" sz="2000"/>
              <a:t>         is the action generated by the original policy</a:t>
            </a:r>
            <a:endParaRPr sz="2000"/>
          </a:p>
          <a:p>
            <a:pPr indent="-355600" lvl="0" marL="457200" rtl="0" algn="l">
              <a:lnSpc>
                <a:spcPct val="95000"/>
              </a:lnSpc>
              <a:spcBef>
                <a:spcPts val="0"/>
              </a:spcBef>
              <a:spcAft>
                <a:spcPts val="0"/>
              </a:spcAft>
              <a:buSzPts val="2000"/>
              <a:buChar char="•"/>
            </a:pPr>
            <a:r>
              <a:rPr lang="en" sz="2000"/>
              <a:t>We want to change original</a:t>
            </a:r>
            <a:r>
              <a:rPr lang="en" sz="2000"/>
              <a:t> action as little as possible while still satisfying constraints</a:t>
            </a:r>
            <a:endParaRPr sz="2000"/>
          </a:p>
          <a:p>
            <a:pPr indent="-355600" lvl="0" marL="457200" rtl="0" algn="l">
              <a:lnSpc>
                <a:spcPct val="95000"/>
              </a:lnSpc>
              <a:spcBef>
                <a:spcPts val="0"/>
              </a:spcBef>
              <a:spcAft>
                <a:spcPts val="0"/>
              </a:spcAft>
              <a:buSzPts val="2000"/>
              <a:buChar char="•"/>
            </a:pPr>
            <a:r>
              <a:rPr lang="en" sz="2000"/>
              <a:t>We estimate the resulting safety signal after taking an action using our linear estimator</a:t>
            </a:r>
            <a:endParaRPr sz="2000"/>
          </a:p>
          <a:p>
            <a:pPr indent="0" lvl="0" marL="0" rtl="0" algn="l">
              <a:lnSpc>
                <a:spcPct val="95000"/>
              </a:lnSpc>
              <a:spcBef>
                <a:spcPts val="800"/>
              </a:spcBef>
              <a:spcAft>
                <a:spcPts val="0"/>
              </a:spcAft>
              <a:buNone/>
            </a:pPr>
            <a:r>
              <a:t/>
            </a:r>
            <a:endParaRPr/>
          </a:p>
        </p:txBody>
      </p:sp>
      <p:pic>
        <p:nvPicPr>
          <p:cNvPr id="195" name="Google Shape;195;p27"/>
          <p:cNvPicPr preferRelativeResize="0"/>
          <p:nvPr/>
        </p:nvPicPr>
        <p:blipFill>
          <a:blip r:embed="rId3">
            <a:alphaModFix/>
          </a:blip>
          <a:stretch>
            <a:fillRect/>
          </a:stretch>
        </p:blipFill>
        <p:spPr>
          <a:xfrm>
            <a:off x="4919550" y="1069150"/>
            <a:ext cx="4056786" cy="1704725"/>
          </a:xfrm>
          <a:prstGeom prst="rect">
            <a:avLst/>
          </a:prstGeom>
          <a:noFill/>
          <a:ln>
            <a:noFill/>
          </a:ln>
        </p:spPr>
      </p:pic>
      <p:pic>
        <p:nvPicPr>
          <p:cNvPr id="196" name="Google Shape;196;p27"/>
          <p:cNvPicPr preferRelativeResize="0"/>
          <p:nvPr/>
        </p:nvPicPr>
        <p:blipFill>
          <a:blip r:embed="rId4">
            <a:alphaModFix/>
          </a:blip>
          <a:stretch>
            <a:fillRect/>
          </a:stretch>
        </p:blipFill>
        <p:spPr>
          <a:xfrm>
            <a:off x="5491950" y="2599875"/>
            <a:ext cx="2512441" cy="938175"/>
          </a:xfrm>
          <a:prstGeom prst="rect">
            <a:avLst/>
          </a:prstGeom>
          <a:noFill/>
          <a:ln>
            <a:noFill/>
          </a:ln>
        </p:spPr>
      </p:pic>
      <p:pic>
        <p:nvPicPr>
          <p:cNvPr id="197" name="Google Shape;197;p27"/>
          <p:cNvPicPr preferRelativeResize="0"/>
          <p:nvPr/>
        </p:nvPicPr>
        <p:blipFill>
          <a:blip r:embed="rId5">
            <a:alphaModFix/>
          </a:blip>
          <a:stretch>
            <a:fillRect/>
          </a:stretch>
        </p:blipFill>
        <p:spPr>
          <a:xfrm>
            <a:off x="5071588" y="3432225"/>
            <a:ext cx="3752700" cy="938175"/>
          </a:xfrm>
          <a:prstGeom prst="rect">
            <a:avLst/>
          </a:prstGeom>
          <a:noFill/>
          <a:ln>
            <a:noFill/>
          </a:ln>
        </p:spPr>
      </p:pic>
      <p:pic>
        <p:nvPicPr>
          <p:cNvPr id="198" name="Google Shape;198;p27"/>
          <p:cNvPicPr preferRelativeResize="0"/>
          <p:nvPr/>
        </p:nvPicPr>
        <p:blipFill rotWithShape="1">
          <a:blip r:embed="rId6">
            <a:alphaModFix/>
          </a:blip>
          <a:srcRect b="0" l="0" r="0" t="17965"/>
          <a:stretch/>
        </p:blipFill>
        <p:spPr>
          <a:xfrm>
            <a:off x="833675" y="1765025"/>
            <a:ext cx="546850" cy="312975"/>
          </a:xfrm>
          <a:prstGeom prst="rect">
            <a:avLst/>
          </a:prstGeom>
          <a:noFill/>
          <a:ln>
            <a:noFill/>
          </a:ln>
        </p:spPr>
      </p:pic>
      <p:cxnSp>
        <p:nvCxnSpPr>
          <p:cNvPr id="199" name="Google Shape;199;p27"/>
          <p:cNvCxnSpPr/>
          <p:nvPr/>
        </p:nvCxnSpPr>
        <p:spPr>
          <a:xfrm>
            <a:off x="4639125" y="2599875"/>
            <a:ext cx="963000" cy="278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8"/>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Safety Layer via Analytical Optimization</a:t>
            </a:r>
            <a:endParaRPr/>
          </a:p>
        </p:txBody>
      </p:sp>
      <p:sp>
        <p:nvSpPr>
          <p:cNvPr id="205" name="Google Shape;205;p28"/>
          <p:cNvSpPr txBox="1"/>
          <p:nvPr>
            <p:ph idx="1" type="body"/>
          </p:nvPr>
        </p:nvSpPr>
        <p:spPr>
          <a:xfrm>
            <a:off x="311700" y="1152475"/>
            <a:ext cx="4464600" cy="3416400"/>
          </a:xfrm>
          <a:prstGeom prst="rect">
            <a:avLst/>
          </a:prstGeom>
        </p:spPr>
        <p:txBody>
          <a:bodyPr anchorCtr="0" anchor="t" bIns="34275" lIns="68575" spcFirstLastPara="1" rIns="68575" wrap="square" tIns="34275">
            <a:normAutofit/>
          </a:bodyPr>
          <a:lstStyle/>
          <a:p>
            <a:pPr indent="-355600" lvl="0" marL="457200" rtl="0" algn="l">
              <a:lnSpc>
                <a:spcPct val="70000"/>
              </a:lnSpc>
              <a:spcBef>
                <a:spcPts val="800"/>
              </a:spcBef>
              <a:spcAft>
                <a:spcPts val="0"/>
              </a:spcAft>
              <a:buSzPts val="2000"/>
              <a:buChar char="•"/>
            </a:pPr>
            <a:r>
              <a:rPr lang="en" sz="2000"/>
              <a:t>Perturb the action as little as possible while still satisfying constraints using lagrangian optimization</a:t>
            </a:r>
            <a:endParaRPr sz="2000"/>
          </a:p>
          <a:p>
            <a:pPr indent="-355600" lvl="0" marL="457200" rtl="0" algn="l">
              <a:lnSpc>
                <a:spcPct val="70000"/>
              </a:lnSpc>
              <a:spcBef>
                <a:spcPts val="800"/>
              </a:spcBef>
              <a:spcAft>
                <a:spcPts val="0"/>
              </a:spcAft>
              <a:buSzPts val="2000"/>
              <a:buChar char="•"/>
            </a:pPr>
            <a:r>
              <a:rPr lang="en" sz="2000"/>
              <a:t>Under some assumptions: corrected action is a projection of the original action to the plane with slope                and intercept </a:t>
            </a:r>
            <a:br>
              <a:rPr lang="en" sz="2000"/>
            </a:br>
            <a:endParaRPr sz="2000"/>
          </a:p>
          <a:p>
            <a:pPr indent="-355600" lvl="0" marL="457200" rtl="0" algn="l">
              <a:lnSpc>
                <a:spcPct val="70000"/>
              </a:lnSpc>
              <a:spcBef>
                <a:spcPts val="800"/>
              </a:spcBef>
              <a:spcAft>
                <a:spcPts val="0"/>
              </a:spcAft>
              <a:buSzPts val="2000"/>
              <a:buChar char="•"/>
            </a:pPr>
            <a:r>
              <a:rPr lang="en" sz="2000"/>
              <a:t>As for which constraint to consider all should be 0 except for one under authors given assumptions</a:t>
            </a:r>
            <a:endParaRPr sz="2000"/>
          </a:p>
        </p:txBody>
      </p:sp>
      <p:pic>
        <p:nvPicPr>
          <p:cNvPr id="206" name="Google Shape;206;p28"/>
          <p:cNvPicPr preferRelativeResize="0"/>
          <p:nvPr/>
        </p:nvPicPr>
        <p:blipFill>
          <a:blip r:embed="rId3">
            <a:alphaModFix/>
          </a:blip>
          <a:stretch>
            <a:fillRect/>
          </a:stretch>
        </p:blipFill>
        <p:spPr>
          <a:xfrm>
            <a:off x="4714563" y="1258688"/>
            <a:ext cx="4219575" cy="981075"/>
          </a:xfrm>
          <a:prstGeom prst="rect">
            <a:avLst/>
          </a:prstGeom>
          <a:noFill/>
          <a:ln>
            <a:noFill/>
          </a:ln>
        </p:spPr>
      </p:pic>
      <p:pic>
        <p:nvPicPr>
          <p:cNvPr id="207" name="Google Shape;207;p28"/>
          <p:cNvPicPr preferRelativeResize="0"/>
          <p:nvPr/>
        </p:nvPicPr>
        <p:blipFill>
          <a:blip r:embed="rId4">
            <a:alphaModFix/>
          </a:blip>
          <a:stretch>
            <a:fillRect/>
          </a:stretch>
        </p:blipFill>
        <p:spPr>
          <a:xfrm>
            <a:off x="5562650" y="2352588"/>
            <a:ext cx="2523426" cy="393475"/>
          </a:xfrm>
          <a:prstGeom prst="rect">
            <a:avLst/>
          </a:prstGeom>
          <a:noFill/>
          <a:ln>
            <a:noFill/>
          </a:ln>
        </p:spPr>
      </p:pic>
      <p:pic>
        <p:nvPicPr>
          <p:cNvPr id="208" name="Google Shape;208;p28"/>
          <p:cNvPicPr preferRelativeResize="0"/>
          <p:nvPr/>
        </p:nvPicPr>
        <p:blipFill rotWithShape="1">
          <a:blip r:embed="rId5">
            <a:alphaModFix/>
          </a:blip>
          <a:srcRect b="0" l="2085" r="0" t="0"/>
          <a:stretch/>
        </p:blipFill>
        <p:spPr>
          <a:xfrm>
            <a:off x="5797100" y="3635888"/>
            <a:ext cx="2054525" cy="472800"/>
          </a:xfrm>
          <a:prstGeom prst="rect">
            <a:avLst/>
          </a:prstGeom>
          <a:noFill/>
          <a:ln>
            <a:noFill/>
          </a:ln>
        </p:spPr>
      </p:pic>
      <p:pic>
        <p:nvPicPr>
          <p:cNvPr id="209" name="Google Shape;209;p28"/>
          <p:cNvPicPr preferRelativeResize="0"/>
          <p:nvPr/>
        </p:nvPicPr>
        <p:blipFill>
          <a:blip r:embed="rId6">
            <a:alphaModFix/>
          </a:blip>
          <a:stretch>
            <a:fillRect/>
          </a:stretch>
        </p:blipFill>
        <p:spPr>
          <a:xfrm>
            <a:off x="2017900" y="2746075"/>
            <a:ext cx="951125" cy="312650"/>
          </a:xfrm>
          <a:prstGeom prst="rect">
            <a:avLst/>
          </a:prstGeom>
          <a:noFill/>
          <a:ln>
            <a:noFill/>
          </a:ln>
        </p:spPr>
      </p:pic>
      <p:pic>
        <p:nvPicPr>
          <p:cNvPr id="210" name="Google Shape;210;p28"/>
          <p:cNvPicPr preferRelativeResize="0"/>
          <p:nvPr/>
        </p:nvPicPr>
        <p:blipFill>
          <a:blip r:embed="rId7">
            <a:alphaModFix/>
          </a:blip>
          <a:stretch>
            <a:fillRect/>
          </a:stretch>
        </p:blipFill>
        <p:spPr>
          <a:xfrm>
            <a:off x="6128388" y="2858888"/>
            <a:ext cx="1391949" cy="344350"/>
          </a:xfrm>
          <a:prstGeom prst="rect">
            <a:avLst/>
          </a:prstGeom>
          <a:noFill/>
          <a:ln>
            <a:noFill/>
          </a:ln>
        </p:spPr>
      </p:pic>
      <p:pic>
        <p:nvPicPr>
          <p:cNvPr id="211" name="Google Shape;211;p28"/>
          <p:cNvPicPr preferRelativeResize="0"/>
          <p:nvPr/>
        </p:nvPicPr>
        <p:blipFill>
          <a:blip r:embed="rId8">
            <a:alphaModFix/>
          </a:blip>
          <a:stretch>
            <a:fillRect/>
          </a:stretch>
        </p:blipFill>
        <p:spPr>
          <a:xfrm>
            <a:off x="843556" y="2964475"/>
            <a:ext cx="1218144" cy="344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9"/>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Quiz 2</a:t>
            </a:r>
            <a:endParaRPr/>
          </a:p>
        </p:txBody>
      </p:sp>
      <p:sp>
        <p:nvSpPr>
          <p:cNvPr id="217" name="Google Shape;217;p29"/>
          <p:cNvSpPr txBox="1"/>
          <p:nvPr>
            <p:ph idx="1" type="body"/>
          </p:nvPr>
        </p:nvSpPr>
        <p:spPr>
          <a:xfrm>
            <a:off x="311700" y="1152475"/>
            <a:ext cx="5106000" cy="3416400"/>
          </a:xfrm>
          <a:prstGeom prst="rect">
            <a:avLst/>
          </a:prstGeom>
        </p:spPr>
        <p:txBody>
          <a:bodyPr anchorCtr="0" anchor="t" bIns="34275" lIns="68575" spcFirstLastPara="1" rIns="68575" wrap="square" tIns="34275">
            <a:normAutofit/>
          </a:bodyPr>
          <a:lstStyle/>
          <a:p>
            <a:pPr indent="-355600" lvl="0" marL="457200" rtl="0" algn="l">
              <a:spcBef>
                <a:spcPts val="800"/>
              </a:spcBef>
              <a:spcAft>
                <a:spcPts val="0"/>
              </a:spcAft>
              <a:buSzPts val="2000"/>
              <a:buChar char="•"/>
            </a:pPr>
            <a:r>
              <a:rPr lang="en" sz="2000"/>
              <a:t>Given our earlier constraint setup, what is a situation in which the assumption that only one </a:t>
            </a:r>
            <a:r>
              <a:rPr lang="en" sz="2000"/>
              <a:t>constraint will be violated at a time not hold? (Give a starting position and end position after an action)</a:t>
            </a:r>
            <a:endParaRPr sz="2000"/>
          </a:p>
        </p:txBody>
      </p:sp>
      <p:pic>
        <p:nvPicPr>
          <p:cNvPr id="218" name="Google Shape;218;p29"/>
          <p:cNvPicPr preferRelativeResize="0"/>
          <p:nvPr/>
        </p:nvPicPr>
        <p:blipFill>
          <a:blip r:embed="rId3">
            <a:alphaModFix/>
          </a:blip>
          <a:stretch>
            <a:fillRect/>
          </a:stretch>
        </p:blipFill>
        <p:spPr>
          <a:xfrm>
            <a:off x="5496937" y="918461"/>
            <a:ext cx="2736224" cy="2904588"/>
          </a:xfrm>
          <a:prstGeom prst="rect">
            <a:avLst/>
          </a:prstGeom>
          <a:noFill/>
          <a:ln>
            <a:noFill/>
          </a:ln>
        </p:spPr>
      </p:pic>
      <p:pic>
        <p:nvPicPr>
          <p:cNvPr id="219" name="Google Shape;219;p29"/>
          <p:cNvPicPr preferRelativeResize="0"/>
          <p:nvPr/>
        </p:nvPicPr>
        <p:blipFill>
          <a:blip r:embed="rId4">
            <a:alphaModFix/>
          </a:blip>
          <a:stretch>
            <a:fillRect/>
          </a:stretch>
        </p:blipFill>
        <p:spPr>
          <a:xfrm>
            <a:off x="5859550" y="1247950"/>
            <a:ext cx="2736225" cy="2831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000"/>
                                          </p:stCondLst>
                                        </p:cTn>
                                        <p:tgtEl>
                                          <p:spTgt spid="21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0"/>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Safety Layer via Analytical Optimization</a:t>
            </a:r>
            <a:endParaRPr/>
          </a:p>
        </p:txBody>
      </p:sp>
      <p:pic>
        <p:nvPicPr>
          <p:cNvPr id="225" name="Google Shape;225;p30"/>
          <p:cNvPicPr preferRelativeResize="0"/>
          <p:nvPr/>
        </p:nvPicPr>
        <p:blipFill>
          <a:blip r:embed="rId3">
            <a:alphaModFix/>
          </a:blip>
          <a:stretch>
            <a:fillRect/>
          </a:stretch>
        </p:blipFill>
        <p:spPr>
          <a:xfrm>
            <a:off x="2378613" y="2443113"/>
            <a:ext cx="4219575" cy="981075"/>
          </a:xfrm>
          <a:prstGeom prst="rect">
            <a:avLst/>
          </a:prstGeom>
          <a:noFill/>
          <a:ln>
            <a:noFill/>
          </a:ln>
        </p:spPr>
      </p:pic>
      <p:cxnSp>
        <p:nvCxnSpPr>
          <p:cNvPr id="226" name="Google Shape;226;p30"/>
          <p:cNvCxnSpPr/>
          <p:nvPr/>
        </p:nvCxnSpPr>
        <p:spPr>
          <a:xfrm>
            <a:off x="3581300" y="1512150"/>
            <a:ext cx="43800" cy="1031100"/>
          </a:xfrm>
          <a:prstGeom prst="straightConnector1">
            <a:avLst/>
          </a:prstGeom>
          <a:noFill/>
          <a:ln cap="flat" cmpd="sng" w="9525">
            <a:solidFill>
              <a:schemeClr val="dk2"/>
            </a:solidFill>
            <a:prstDash val="solid"/>
            <a:round/>
            <a:headEnd len="med" w="med" type="none"/>
            <a:tailEnd len="med" w="med" type="triangle"/>
          </a:ln>
        </p:spPr>
      </p:cxnSp>
      <p:sp>
        <p:nvSpPr>
          <p:cNvPr id="227" name="Google Shape;227;p30"/>
          <p:cNvSpPr txBox="1"/>
          <p:nvPr/>
        </p:nvSpPr>
        <p:spPr>
          <a:xfrm>
            <a:off x="1658675" y="1191800"/>
            <a:ext cx="403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3057"/>
                </a:solidFill>
                <a:latin typeface="Roboto"/>
                <a:ea typeface="Roboto"/>
                <a:cs typeface="Roboto"/>
                <a:sym typeface="Roboto"/>
              </a:rPr>
              <a:t>Components of a that affect this constraint</a:t>
            </a:r>
            <a:endParaRPr>
              <a:solidFill>
                <a:srgbClr val="003057"/>
              </a:solidFill>
              <a:latin typeface="Roboto"/>
              <a:ea typeface="Roboto"/>
              <a:cs typeface="Roboto"/>
              <a:sym typeface="Roboto"/>
            </a:endParaRPr>
          </a:p>
        </p:txBody>
      </p:sp>
      <p:sp>
        <p:nvSpPr>
          <p:cNvPr id="228" name="Google Shape;228;p30"/>
          <p:cNvSpPr txBox="1"/>
          <p:nvPr/>
        </p:nvSpPr>
        <p:spPr>
          <a:xfrm>
            <a:off x="60800" y="3217400"/>
            <a:ext cx="352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3057"/>
                </a:solidFill>
                <a:latin typeface="Roboto"/>
                <a:ea typeface="Roboto"/>
                <a:cs typeface="Roboto"/>
                <a:sym typeface="Roboto"/>
              </a:rPr>
              <a:t>Magnitude of correction in direction of -g</a:t>
            </a:r>
            <a:endParaRPr>
              <a:solidFill>
                <a:srgbClr val="003057"/>
              </a:solidFill>
              <a:latin typeface="Roboto"/>
              <a:ea typeface="Roboto"/>
              <a:cs typeface="Roboto"/>
              <a:sym typeface="Roboto"/>
            </a:endParaRPr>
          </a:p>
        </p:txBody>
      </p:sp>
      <p:cxnSp>
        <p:nvCxnSpPr>
          <p:cNvPr id="229" name="Google Shape;229;p30"/>
          <p:cNvCxnSpPr>
            <a:endCxn id="225" idx="1"/>
          </p:cNvCxnSpPr>
          <p:nvPr/>
        </p:nvCxnSpPr>
        <p:spPr>
          <a:xfrm flipH="1" rot="10800000">
            <a:off x="1820913" y="2933650"/>
            <a:ext cx="557700" cy="262500"/>
          </a:xfrm>
          <a:prstGeom prst="straightConnector1">
            <a:avLst/>
          </a:prstGeom>
          <a:noFill/>
          <a:ln cap="flat" cmpd="sng" w="9525">
            <a:solidFill>
              <a:schemeClr val="dk2"/>
            </a:solidFill>
            <a:prstDash val="solid"/>
            <a:round/>
            <a:headEnd len="med" w="med" type="none"/>
            <a:tailEnd len="med" w="med" type="triangle"/>
          </a:ln>
        </p:spPr>
      </p:cxnSp>
      <p:sp>
        <p:nvSpPr>
          <p:cNvPr id="230" name="Google Shape;230;p30"/>
          <p:cNvSpPr txBox="1"/>
          <p:nvPr/>
        </p:nvSpPr>
        <p:spPr>
          <a:xfrm>
            <a:off x="5428725" y="1229025"/>
            <a:ext cx="174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3057"/>
                </a:solidFill>
                <a:latin typeface="Roboto"/>
                <a:ea typeface="Roboto"/>
                <a:cs typeface="Roboto"/>
                <a:sym typeface="Roboto"/>
              </a:rPr>
              <a:t>Slack on boundary</a:t>
            </a:r>
            <a:endParaRPr>
              <a:solidFill>
                <a:srgbClr val="003057"/>
              </a:solidFill>
              <a:latin typeface="Roboto"/>
              <a:ea typeface="Roboto"/>
              <a:cs typeface="Roboto"/>
              <a:sym typeface="Roboto"/>
            </a:endParaRPr>
          </a:p>
        </p:txBody>
      </p:sp>
      <p:cxnSp>
        <p:nvCxnSpPr>
          <p:cNvPr id="231" name="Google Shape;231;p30"/>
          <p:cNvCxnSpPr>
            <a:stCxn id="230" idx="2"/>
          </p:cNvCxnSpPr>
          <p:nvPr/>
        </p:nvCxnSpPr>
        <p:spPr>
          <a:xfrm flipH="1">
            <a:off x="6067875" y="1629225"/>
            <a:ext cx="234300" cy="882900"/>
          </a:xfrm>
          <a:prstGeom prst="straightConnector1">
            <a:avLst/>
          </a:prstGeom>
          <a:noFill/>
          <a:ln cap="flat" cmpd="sng" w="9525">
            <a:solidFill>
              <a:schemeClr val="dk2"/>
            </a:solidFill>
            <a:prstDash val="solid"/>
            <a:round/>
            <a:headEnd len="med" w="med" type="none"/>
            <a:tailEnd len="med" w="med" type="triangle"/>
          </a:ln>
        </p:spPr>
      </p:cxnSp>
      <p:cxnSp>
        <p:nvCxnSpPr>
          <p:cNvPr id="232" name="Google Shape;232;p30"/>
          <p:cNvCxnSpPr>
            <a:stCxn id="233" idx="1"/>
          </p:cNvCxnSpPr>
          <p:nvPr/>
        </p:nvCxnSpPr>
        <p:spPr>
          <a:xfrm flipH="1">
            <a:off x="6575175" y="2371650"/>
            <a:ext cx="729600" cy="226200"/>
          </a:xfrm>
          <a:prstGeom prst="straightConnector1">
            <a:avLst/>
          </a:prstGeom>
          <a:noFill/>
          <a:ln cap="flat" cmpd="sng" w="9525">
            <a:solidFill>
              <a:schemeClr val="dk2"/>
            </a:solidFill>
            <a:prstDash val="solid"/>
            <a:round/>
            <a:headEnd len="med" w="med" type="none"/>
            <a:tailEnd len="med" w="med" type="triangle"/>
          </a:ln>
        </p:spPr>
      </p:cxnSp>
      <p:sp>
        <p:nvSpPr>
          <p:cNvPr id="233" name="Google Shape;233;p30"/>
          <p:cNvSpPr txBox="1"/>
          <p:nvPr/>
        </p:nvSpPr>
        <p:spPr>
          <a:xfrm>
            <a:off x="7304775" y="2171550"/>
            <a:ext cx="117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3057"/>
                </a:solidFill>
                <a:latin typeface="Roboto"/>
                <a:ea typeface="Roboto"/>
                <a:cs typeface="Roboto"/>
                <a:sym typeface="Roboto"/>
              </a:rPr>
              <a:t>Always &gt;=0</a:t>
            </a:r>
            <a:endParaRPr>
              <a:solidFill>
                <a:srgbClr val="003057"/>
              </a:solidFill>
              <a:latin typeface="Roboto"/>
              <a:ea typeface="Roboto"/>
              <a:cs typeface="Roboto"/>
              <a:sym typeface="Roboto"/>
            </a:endParaRPr>
          </a:p>
        </p:txBody>
      </p:sp>
      <p:pic>
        <p:nvPicPr>
          <p:cNvPr id="234" name="Google Shape;234;p30"/>
          <p:cNvPicPr preferRelativeResize="0"/>
          <p:nvPr/>
        </p:nvPicPr>
        <p:blipFill>
          <a:blip r:embed="rId4">
            <a:alphaModFix/>
          </a:blip>
          <a:stretch>
            <a:fillRect/>
          </a:stretch>
        </p:blipFill>
        <p:spPr>
          <a:xfrm>
            <a:off x="3139538" y="3617600"/>
            <a:ext cx="3268050" cy="504875"/>
          </a:xfrm>
          <a:prstGeom prst="rect">
            <a:avLst/>
          </a:prstGeom>
          <a:noFill/>
          <a:ln>
            <a:noFill/>
          </a:ln>
        </p:spPr>
      </p:pic>
      <p:cxnSp>
        <p:nvCxnSpPr>
          <p:cNvPr id="235" name="Google Shape;235;p30"/>
          <p:cNvCxnSpPr>
            <a:stCxn id="228" idx="3"/>
          </p:cNvCxnSpPr>
          <p:nvPr/>
        </p:nvCxnSpPr>
        <p:spPr>
          <a:xfrm>
            <a:off x="3581300" y="3417500"/>
            <a:ext cx="1414800" cy="342900"/>
          </a:xfrm>
          <a:prstGeom prst="straightConnector1">
            <a:avLst/>
          </a:prstGeom>
          <a:noFill/>
          <a:ln cap="flat" cmpd="sng" w="9525">
            <a:solidFill>
              <a:schemeClr val="dk2"/>
            </a:solidFill>
            <a:prstDash val="solid"/>
            <a:round/>
            <a:headEnd len="med" w="med" type="none"/>
            <a:tailEnd len="med" w="med" type="triangle"/>
          </a:ln>
        </p:spPr>
      </p:cxnSp>
      <p:cxnSp>
        <p:nvCxnSpPr>
          <p:cNvPr id="236" name="Google Shape;236;p30"/>
          <p:cNvCxnSpPr>
            <a:endCxn id="234" idx="1"/>
          </p:cNvCxnSpPr>
          <p:nvPr/>
        </p:nvCxnSpPr>
        <p:spPr>
          <a:xfrm flipH="1" rot="10800000">
            <a:off x="2528438" y="3870037"/>
            <a:ext cx="611100" cy="394800"/>
          </a:xfrm>
          <a:prstGeom prst="straightConnector1">
            <a:avLst/>
          </a:prstGeom>
          <a:noFill/>
          <a:ln cap="flat" cmpd="sng" w="9525">
            <a:solidFill>
              <a:schemeClr val="dk2"/>
            </a:solidFill>
            <a:prstDash val="solid"/>
            <a:round/>
            <a:headEnd len="med" w="med" type="none"/>
            <a:tailEnd len="med" w="med" type="triangle"/>
          </a:ln>
        </p:spPr>
      </p:cxnSp>
      <p:sp>
        <p:nvSpPr>
          <p:cNvPr id="237" name="Google Shape;237;p30"/>
          <p:cNvSpPr txBox="1"/>
          <p:nvPr/>
        </p:nvSpPr>
        <p:spPr>
          <a:xfrm>
            <a:off x="1351850" y="4122475"/>
            <a:ext cx="117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3057"/>
                </a:solidFill>
                <a:latin typeface="Roboto"/>
                <a:ea typeface="Roboto"/>
                <a:cs typeface="Roboto"/>
                <a:sym typeface="Roboto"/>
              </a:rPr>
              <a:t>Final Action</a:t>
            </a:r>
            <a:endParaRPr>
              <a:solidFill>
                <a:srgbClr val="003057"/>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Alternative Loss</a:t>
            </a:r>
            <a:endParaRPr/>
          </a:p>
        </p:txBody>
      </p:sp>
      <p:sp>
        <p:nvSpPr>
          <p:cNvPr id="243" name="Google Shape;243;p31"/>
          <p:cNvSpPr txBox="1"/>
          <p:nvPr>
            <p:ph idx="1" type="body"/>
          </p:nvPr>
        </p:nvSpPr>
        <p:spPr>
          <a:xfrm>
            <a:off x="311700" y="1152475"/>
            <a:ext cx="8520600" cy="3849300"/>
          </a:xfrm>
          <a:prstGeom prst="rect">
            <a:avLst/>
          </a:prstGeom>
        </p:spPr>
        <p:txBody>
          <a:bodyPr anchorCtr="0" anchor="t" bIns="34275" lIns="68575" spcFirstLastPara="1" rIns="68575" wrap="square" tIns="34275">
            <a:normAutofit/>
          </a:bodyPr>
          <a:lstStyle/>
          <a:p>
            <a:pPr indent="-355600" lvl="0" marL="457200" rtl="0" algn="l">
              <a:spcBef>
                <a:spcPts val="800"/>
              </a:spcBef>
              <a:spcAft>
                <a:spcPts val="0"/>
              </a:spcAft>
              <a:buSzPts val="2000"/>
              <a:buChar char="•"/>
            </a:pPr>
            <a:r>
              <a:rPr lang="en" sz="2000"/>
              <a:t>Below is an alternative unconstrained surrogate objective function using a nn instead of a linear approximation to              </a:t>
            </a:r>
            <a:endParaRPr sz="2000"/>
          </a:p>
          <a:p>
            <a:pPr indent="-355600" lvl="0" marL="457200" rtl="0" algn="l">
              <a:spcBef>
                <a:spcPts val="0"/>
              </a:spcBef>
              <a:spcAft>
                <a:spcPts val="0"/>
              </a:spcAft>
              <a:buSzPts val="2000"/>
              <a:buChar char="•"/>
            </a:pPr>
            <a:r>
              <a:rPr lang="en" sz="2000"/>
              <a:t>The authors note that the issues with this approach include</a:t>
            </a:r>
            <a:endParaRPr sz="2000"/>
          </a:p>
          <a:p>
            <a:pPr indent="-336550" lvl="1" marL="914400" rtl="0" algn="l">
              <a:spcBef>
                <a:spcPts val="0"/>
              </a:spcBef>
              <a:spcAft>
                <a:spcPts val="0"/>
              </a:spcAft>
              <a:buSzPts val="1700"/>
              <a:buChar char="•"/>
            </a:pPr>
            <a:r>
              <a:rPr lang="en" sz="1700"/>
              <a:t>The need to run gradient descent to optimize the below and find the corrective action (remember g was a vector used to find the corrective action whereas c is scalar here)</a:t>
            </a:r>
            <a:endParaRPr sz="1700"/>
          </a:p>
          <a:p>
            <a:pPr indent="-336550" lvl="1" marL="914400" rtl="0" algn="l">
              <a:spcBef>
                <a:spcPts val="0"/>
              </a:spcBef>
              <a:spcAft>
                <a:spcPts val="0"/>
              </a:spcAft>
              <a:buSzPts val="1700"/>
              <a:buChar char="•"/>
            </a:pPr>
            <a:r>
              <a:rPr lang="en" sz="1700"/>
              <a:t>              Has different orders of magnitudes for each action which leads to numerical issues with the gradient for this value</a:t>
            </a:r>
            <a:endParaRPr sz="1700"/>
          </a:p>
        </p:txBody>
      </p:sp>
      <p:pic>
        <p:nvPicPr>
          <p:cNvPr id="244" name="Google Shape;244;p31"/>
          <p:cNvPicPr preferRelativeResize="0"/>
          <p:nvPr/>
        </p:nvPicPr>
        <p:blipFill rotWithShape="1">
          <a:blip r:embed="rId3">
            <a:alphaModFix/>
          </a:blip>
          <a:srcRect b="0" l="0" r="0" t="7467"/>
          <a:stretch/>
        </p:blipFill>
        <p:spPr>
          <a:xfrm>
            <a:off x="950475" y="3543049"/>
            <a:ext cx="7067550" cy="1084075"/>
          </a:xfrm>
          <a:prstGeom prst="rect">
            <a:avLst/>
          </a:prstGeom>
          <a:noFill/>
          <a:ln>
            <a:noFill/>
          </a:ln>
        </p:spPr>
      </p:pic>
      <p:pic>
        <p:nvPicPr>
          <p:cNvPr id="245" name="Google Shape;245;p31"/>
          <p:cNvPicPr preferRelativeResize="0"/>
          <p:nvPr/>
        </p:nvPicPr>
        <p:blipFill>
          <a:blip r:embed="rId4">
            <a:alphaModFix/>
          </a:blip>
          <a:stretch>
            <a:fillRect/>
          </a:stretch>
        </p:blipFill>
        <p:spPr>
          <a:xfrm>
            <a:off x="6094225" y="1477800"/>
            <a:ext cx="797725" cy="263250"/>
          </a:xfrm>
          <a:prstGeom prst="rect">
            <a:avLst/>
          </a:prstGeom>
          <a:noFill/>
          <a:ln>
            <a:noFill/>
          </a:ln>
        </p:spPr>
      </p:pic>
      <p:pic>
        <p:nvPicPr>
          <p:cNvPr id="246" name="Google Shape;246;p31"/>
          <p:cNvPicPr preferRelativeResize="0"/>
          <p:nvPr/>
        </p:nvPicPr>
        <p:blipFill>
          <a:blip r:embed="rId4">
            <a:alphaModFix/>
          </a:blip>
          <a:stretch>
            <a:fillRect/>
          </a:stretch>
        </p:blipFill>
        <p:spPr>
          <a:xfrm>
            <a:off x="1349050" y="2679950"/>
            <a:ext cx="632075" cy="208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0" name="Shape 250"/>
        <p:cNvGrpSpPr/>
        <p:nvPr/>
      </p:nvGrpSpPr>
      <p:grpSpPr>
        <a:xfrm>
          <a:off x="0" y="0"/>
          <a:ext cx="0" cy="0"/>
          <a:chOff x="0" y="0"/>
          <a:chExt cx="0" cy="0"/>
        </a:xfrm>
      </p:grpSpPr>
      <p:sp>
        <p:nvSpPr>
          <p:cNvPr id="251" name="Google Shape;251;p32"/>
          <p:cNvSpPr txBox="1"/>
          <p:nvPr>
            <p:ph type="ctrTitle"/>
          </p:nvPr>
        </p:nvSpPr>
        <p:spPr>
          <a:xfrm>
            <a:off x="1841500" y="695075"/>
            <a:ext cx="5097000" cy="21498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1100"/>
              <a:buFont typeface="Arial"/>
              <a:buNone/>
            </a:pPr>
            <a:r>
              <a:rPr lang="en" sz="2800">
                <a:solidFill>
                  <a:srgbClr val="A7934B"/>
                </a:solidFill>
              </a:rPr>
              <a:t>Experiments</a:t>
            </a:r>
            <a:endParaRPr sz="2600">
              <a:solidFill>
                <a:srgbClr val="A7934B"/>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3"/>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Experiments</a:t>
            </a:r>
            <a:endParaRPr/>
          </a:p>
        </p:txBody>
      </p:sp>
      <p:sp>
        <p:nvSpPr>
          <p:cNvPr id="257" name="Google Shape;257;p33"/>
          <p:cNvSpPr txBox="1"/>
          <p:nvPr>
            <p:ph idx="1" type="body"/>
          </p:nvPr>
        </p:nvSpPr>
        <p:spPr>
          <a:xfrm>
            <a:off x="311700" y="1152475"/>
            <a:ext cx="8520600" cy="3849300"/>
          </a:xfrm>
          <a:prstGeom prst="rect">
            <a:avLst/>
          </a:prstGeom>
        </p:spPr>
        <p:txBody>
          <a:bodyPr anchorCtr="0" anchor="t" bIns="34275" lIns="68575" spcFirstLastPara="1" rIns="68575" wrap="square" tIns="34275">
            <a:noAutofit/>
          </a:bodyPr>
          <a:lstStyle/>
          <a:p>
            <a:pPr indent="-355600" lvl="0" marL="457200" rtl="0" algn="l">
              <a:lnSpc>
                <a:spcPct val="105000"/>
              </a:lnSpc>
              <a:spcBef>
                <a:spcPts val="800"/>
              </a:spcBef>
              <a:spcAft>
                <a:spcPts val="0"/>
              </a:spcAft>
              <a:buSzPts val="2000"/>
              <a:buChar char="•"/>
            </a:pPr>
            <a:r>
              <a:rPr lang="en" sz="2000"/>
              <a:t>To validate the usage of the safety layer in physics based use cases the authors ran </a:t>
            </a:r>
            <a:r>
              <a:rPr lang="en" sz="2000"/>
              <a:t>4 experiments in Mujoco comparing DDPG, </a:t>
            </a:r>
            <a:r>
              <a:rPr lang="en" sz="2000"/>
              <a:t>DDPG with reward shaping, and DDPG</a:t>
            </a:r>
            <a:r>
              <a:rPr lang="en" sz="2000"/>
              <a:t> composed with the proposed safety layer</a:t>
            </a:r>
            <a:endParaRPr sz="2000"/>
          </a:p>
          <a:p>
            <a:pPr indent="-336550" lvl="1" marL="914400" rtl="0" algn="l">
              <a:lnSpc>
                <a:spcPct val="105000"/>
              </a:lnSpc>
              <a:spcBef>
                <a:spcPts val="400"/>
              </a:spcBef>
              <a:spcAft>
                <a:spcPts val="0"/>
              </a:spcAft>
              <a:buSzPts val="1700"/>
              <a:buChar char="•"/>
            </a:pPr>
            <a:r>
              <a:rPr lang="en" sz="1700"/>
              <a:t>2 in ball env and 2 in spaceship env</a:t>
            </a:r>
            <a:endParaRPr sz="1700"/>
          </a:p>
          <a:p>
            <a:pPr indent="-355600" lvl="0" marL="457200" rtl="0" algn="l">
              <a:lnSpc>
                <a:spcPct val="105000"/>
              </a:lnSpc>
              <a:spcBef>
                <a:spcPts val="800"/>
              </a:spcBef>
              <a:spcAft>
                <a:spcPts val="0"/>
              </a:spcAft>
              <a:buSzPts val="2000"/>
              <a:buChar char="•"/>
            </a:pPr>
            <a:r>
              <a:rPr lang="en" sz="2000"/>
              <a:t>All of these have the constraints as lower bounds</a:t>
            </a:r>
            <a:r>
              <a:rPr lang="en" sz="2000"/>
              <a:t> on the </a:t>
            </a:r>
            <a:r>
              <a:rPr lang="en" sz="2000"/>
              <a:t>object's</a:t>
            </a:r>
            <a:r>
              <a:rPr lang="en" sz="2000"/>
              <a:t> distance to a boundary (obstacles) </a:t>
            </a:r>
            <a:endParaRPr sz="2000"/>
          </a:p>
          <a:p>
            <a:pPr indent="-336550" lvl="1" marL="914400" rtl="0" algn="l">
              <a:lnSpc>
                <a:spcPct val="105000"/>
              </a:lnSpc>
              <a:spcBef>
                <a:spcPts val="400"/>
              </a:spcBef>
              <a:spcAft>
                <a:spcPts val="0"/>
              </a:spcAft>
              <a:buSzPts val="1700"/>
              <a:buChar char="•"/>
            </a:pPr>
            <a:r>
              <a:rPr lang="en" sz="1700"/>
              <a:t>So the immediate </a:t>
            </a:r>
            <a:r>
              <a:rPr lang="en" sz="1700"/>
              <a:t>constraints by definition should be 0=                       </a:t>
            </a:r>
            <a:endParaRPr sz="1700"/>
          </a:p>
          <a:p>
            <a:pPr indent="-336550" lvl="1" marL="914400" rtl="0" algn="l">
              <a:lnSpc>
                <a:spcPct val="105000"/>
              </a:lnSpc>
              <a:spcBef>
                <a:spcPts val="400"/>
              </a:spcBef>
              <a:spcAft>
                <a:spcPts val="0"/>
              </a:spcAft>
              <a:buSzPts val="1700"/>
              <a:buChar char="•"/>
            </a:pPr>
            <a:r>
              <a:rPr lang="en" sz="1700"/>
              <a:t>But authors set </a:t>
            </a:r>
            <a:r>
              <a:rPr lang="en" sz="1700"/>
              <a:t>constraint</a:t>
            </a:r>
            <a:r>
              <a:rPr lang="en" sz="1700"/>
              <a:t> constants      to be some small distance as to allow the safety layer to take effect</a:t>
            </a:r>
            <a:endParaRPr sz="1700"/>
          </a:p>
        </p:txBody>
      </p:sp>
      <p:pic>
        <p:nvPicPr>
          <p:cNvPr id="258" name="Google Shape;258;p33"/>
          <p:cNvPicPr preferRelativeResize="0"/>
          <p:nvPr/>
        </p:nvPicPr>
        <p:blipFill>
          <a:blip r:embed="rId3">
            <a:alphaModFix/>
          </a:blip>
          <a:stretch>
            <a:fillRect/>
          </a:stretch>
        </p:blipFill>
        <p:spPr>
          <a:xfrm>
            <a:off x="6612686" y="3230524"/>
            <a:ext cx="1116175" cy="303700"/>
          </a:xfrm>
          <a:prstGeom prst="rect">
            <a:avLst/>
          </a:prstGeom>
          <a:noFill/>
          <a:ln>
            <a:noFill/>
          </a:ln>
        </p:spPr>
      </p:pic>
      <p:pic>
        <p:nvPicPr>
          <p:cNvPr id="259" name="Google Shape;259;p33"/>
          <p:cNvPicPr preferRelativeResize="0"/>
          <p:nvPr/>
        </p:nvPicPr>
        <p:blipFill>
          <a:blip r:embed="rId4">
            <a:alphaModFix/>
          </a:blip>
          <a:stretch>
            <a:fillRect/>
          </a:stretch>
        </p:blipFill>
        <p:spPr>
          <a:xfrm>
            <a:off x="4828607" y="3575550"/>
            <a:ext cx="220543" cy="303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1" name="Shape 91"/>
        <p:cNvGrpSpPr/>
        <p:nvPr/>
      </p:nvGrpSpPr>
      <p:grpSpPr>
        <a:xfrm>
          <a:off x="0" y="0"/>
          <a:ext cx="0" cy="0"/>
          <a:chOff x="0" y="0"/>
          <a:chExt cx="0" cy="0"/>
        </a:xfrm>
      </p:grpSpPr>
      <p:sp>
        <p:nvSpPr>
          <p:cNvPr id="92" name="Google Shape;92;p16"/>
          <p:cNvSpPr txBox="1"/>
          <p:nvPr>
            <p:ph type="ctrTitle"/>
          </p:nvPr>
        </p:nvSpPr>
        <p:spPr>
          <a:xfrm>
            <a:off x="1841500" y="695075"/>
            <a:ext cx="5097000" cy="21498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1100"/>
              <a:buFont typeface="Arial"/>
              <a:buNone/>
            </a:pPr>
            <a:r>
              <a:rPr lang="en" sz="2800">
                <a:solidFill>
                  <a:srgbClr val="A7934B"/>
                </a:solidFill>
              </a:rPr>
              <a:t>Prior Works and Motivation</a:t>
            </a:r>
            <a:endParaRPr sz="2600">
              <a:solidFill>
                <a:srgbClr val="A7934B"/>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4"/>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Ball Environment</a:t>
            </a:r>
            <a:endParaRPr b="0" sz="1530">
              <a:solidFill>
                <a:srgbClr val="003057"/>
              </a:solidFill>
            </a:endParaRPr>
          </a:p>
        </p:txBody>
      </p:sp>
      <p:sp>
        <p:nvSpPr>
          <p:cNvPr id="265" name="Google Shape;265;p34"/>
          <p:cNvSpPr txBox="1"/>
          <p:nvPr>
            <p:ph idx="1" type="body"/>
          </p:nvPr>
        </p:nvSpPr>
        <p:spPr>
          <a:xfrm>
            <a:off x="311700" y="1152475"/>
            <a:ext cx="5248200" cy="3765300"/>
          </a:xfrm>
          <a:prstGeom prst="rect">
            <a:avLst/>
          </a:prstGeom>
        </p:spPr>
        <p:txBody>
          <a:bodyPr anchorCtr="0" anchor="t" bIns="34275" lIns="68575" spcFirstLastPara="1" rIns="68575" wrap="square" tIns="34275">
            <a:normAutofit/>
          </a:bodyPr>
          <a:lstStyle/>
          <a:p>
            <a:pPr indent="-355600" lvl="0" marL="457200" marR="0" rtl="0" algn="l">
              <a:lnSpc>
                <a:spcPct val="105000"/>
              </a:lnSpc>
              <a:spcBef>
                <a:spcPts val="800"/>
              </a:spcBef>
              <a:spcAft>
                <a:spcPts val="0"/>
              </a:spcAft>
              <a:buSzPts val="2000"/>
              <a:buChar char="•"/>
            </a:pPr>
            <a:r>
              <a:rPr lang="en" sz="2000"/>
              <a:t>Has a 1d and 3d setup</a:t>
            </a:r>
            <a:endParaRPr sz="2000"/>
          </a:p>
          <a:p>
            <a:pPr indent="-355600" lvl="0" marL="457200" marR="0" rtl="0" algn="l">
              <a:lnSpc>
                <a:spcPct val="105000"/>
              </a:lnSpc>
              <a:spcBef>
                <a:spcPts val="800"/>
              </a:spcBef>
              <a:spcAft>
                <a:spcPts val="0"/>
              </a:spcAft>
              <a:buSzPts val="2000"/>
              <a:buChar char="•"/>
            </a:pPr>
            <a:r>
              <a:rPr lang="en" sz="2000"/>
              <a:t>Goal is to keep the the agent ball (green) as close to the target ball(red) as possible</a:t>
            </a:r>
            <a:endParaRPr sz="2000"/>
          </a:p>
          <a:p>
            <a:pPr indent="-355600" lvl="0" marL="457200" marR="0" rtl="0" algn="l">
              <a:lnSpc>
                <a:spcPct val="105000"/>
              </a:lnSpc>
              <a:spcBef>
                <a:spcPts val="800"/>
              </a:spcBef>
              <a:spcAft>
                <a:spcPts val="0"/>
              </a:spcAft>
              <a:buSzPts val="2000"/>
              <a:buChar char="•"/>
            </a:pPr>
            <a:r>
              <a:rPr lang="en" sz="2000"/>
              <a:t>Agent ball is is velocity controlled</a:t>
            </a:r>
            <a:endParaRPr sz="2000"/>
          </a:p>
          <a:p>
            <a:pPr indent="-355600" lvl="0" marL="457200" marR="0" rtl="0" algn="l">
              <a:lnSpc>
                <a:spcPct val="105000"/>
              </a:lnSpc>
              <a:spcBef>
                <a:spcPts val="800"/>
              </a:spcBef>
              <a:spcAft>
                <a:spcPts val="0"/>
              </a:spcAft>
              <a:buSzPts val="2000"/>
              <a:buChar char="•"/>
            </a:pPr>
            <a:r>
              <a:rPr lang="en" sz="2000"/>
              <a:t>Targets position is given as a noisy estimate</a:t>
            </a:r>
            <a:endParaRPr sz="2000"/>
          </a:p>
          <a:p>
            <a:pPr indent="-355600" lvl="0" marL="457200" marR="0" rtl="0" algn="l">
              <a:lnSpc>
                <a:spcPct val="105000"/>
              </a:lnSpc>
              <a:spcBef>
                <a:spcPts val="800"/>
              </a:spcBef>
              <a:spcAft>
                <a:spcPts val="0"/>
              </a:spcAft>
              <a:buSzPts val="2000"/>
              <a:buChar char="•"/>
            </a:pPr>
            <a:r>
              <a:rPr lang="en" sz="2000"/>
              <a:t>Reward falls off very quickly when not right on top of the target</a:t>
            </a:r>
            <a:endParaRPr sz="2000"/>
          </a:p>
        </p:txBody>
      </p:sp>
      <p:pic>
        <p:nvPicPr>
          <p:cNvPr id="266" name="Google Shape;266;p34"/>
          <p:cNvPicPr preferRelativeResize="0"/>
          <p:nvPr/>
        </p:nvPicPr>
        <p:blipFill rotWithShape="1">
          <a:blip r:embed="rId3">
            <a:alphaModFix/>
          </a:blip>
          <a:srcRect b="0" l="0" r="0" t="10305"/>
          <a:stretch/>
        </p:blipFill>
        <p:spPr>
          <a:xfrm>
            <a:off x="845163" y="4487350"/>
            <a:ext cx="3807176" cy="393475"/>
          </a:xfrm>
          <a:prstGeom prst="rect">
            <a:avLst/>
          </a:prstGeom>
          <a:noFill/>
          <a:ln>
            <a:noFill/>
          </a:ln>
        </p:spPr>
      </p:pic>
      <p:pic>
        <p:nvPicPr>
          <p:cNvPr id="267" name="Google Shape;267;p34"/>
          <p:cNvPicPr preferRelativeResize="0"/>
          <p:nvPr/>
        </p:nvPicPr>
        <p:blipFill>
          <a:blip r:embed="rId4">
            <a:alphaModFix/>
          </a:blip>
          <a:stretch>
            <a:fillRect/>
          </a:stretch>
        </p:blipFill>
        <p:spPr>
          <a:xfrm>
            <a:off x="6152975" y="1848550"/>
            <a:ext cx="2192001" cy="2267100"/>
          </a:xfrm>
          <a:prstGeom prst="rect">
            <a:avLst/>
          </a:prstGeom>
          <a:noFill/>
          <a:ln>
            <a:noFill/>
          </a:ln>
        </p:spPr>
      </p:pic>
      <p:pic>
        <p:nvPicPr>
          <p:cNvPr id="268" name="Google Shape;268;p34"/>
          <p:cNvPicPr preferRelativeResize="0"/>
          <p:nvPr/>
        </p:nvPicPr>
        <p:blipFill rotWithShape="1">
          <a:blip r:embed="rId5">
            <a:alphaModFix/>
          </a:blip>
          <a:srcRect b="9722" l="0" r="0" t="19259"/>
          <a:stretch/>
        </p:blipFill>
        <p:spPr>
          <a:xfrm>
            <a:off x="5970768" y="845450"/>
            <a:ext cx="2556420" cy="572700"/>
          </a:xfrm>
          <a:prstGeom prst="rect">
            <a:avLst/>
          </a:prstGeom>
          <a:noFill/>
          <a:ln>
            <a:noFill/>
          </a:ln>
        </p:spPr>
      </p:pic>
      <p:sp>
        <p:nvSpPr>
          <p:cNvPr id="269" name="Google Shape;269;p34"/>
          <p:cNvSpPr txBox="1"/>
          <p:nvPr/>
        </p:nvSpPr>
        <p:spPr>
          <a:xfrm>
            <a:off x="6564513" y="1354650"/>
            <a:ext cx="1368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03057"/>
                </a:solidFill>
                <a:latin typeface="Roboto"/>
                <a:ea typeface="Roboto"/>
                <a:cs typeface="Roboto"/>
                <a:sym typeface="Roboto"/>
              </a:rPr>
              <a:t>1d Ball Setup</a:t>
            </a:r>
            <a:endParaRPr sz="1000">
              <a:solidFill>
                <a:srgbClr val="003057"/>
              </a:solidFill>
              <a:latin typeface="Roboto"/>
              <a:ea typeface="Roboto"/>
              <a:cs typeface="Roboto"/>
              <a:sym typeface="Roboto"/>
            </a:endParaRPr>
          </a:p>
        </p:txBody>
      </p:sp>
      <p:sp>
        <p:nvSpPr>
          <p:cNvPr id="270" name="Google Shape;270;p34"/>
          <p:cNvSpPr txBox="1"/>
          <p:nvPr/>
        </p:nvSpPr>
        <p:spPr>
          <a:xfrm>
            <a:off x="6564525" y="4087400"/>
            <a:ext cx="1368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03057"/>
                </a:solidFill>
                <a:latin typeface="Roboto"/>
                <a:ea typeface="Roboto"/>
                <a:cs typeface="Roboto"/>
                <a:sym typeface="Roboto"/>
              </a:rPr>
              <a:t>3</a:t>
            </a:r>
            <a:r>
              <a:rPr lang="en" sz="1000">
                <a:solidFill>
                  <a:srgbClr val="003057"/>
                </a:solidFill>
                <a:latin typeface="Roboto"/>
                <a:ea typeface="Roboto"/>
                <a:cs typeface="Roboto"/>
                <a:sym typeface="Roboto"/>
              </a:rPr>
              <a:t>d Ball Setup</a:t>
            </a:r>
            <a:endParaRPr sz="1000">
              <a:solidFill>
                <a:srgbClr val="003057"/>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5"/>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Spaceship Environment</a:t>
            </a:r>
            <a:endParaRPr/>
          </a:p>
        </p:txBody>
      </p:sp>
      <p:sp>
        <p:nvSpPr>
          <p:cNvPr id="276" name="Google Shape;276;p35"/>
          <p:cNvSpPr txBox="1"/>
          <p:nvPr>
            <p:ph idx="1" type="body"/>
          </p:nvPr>
        </p:nvSpPr>
        <p:spPr>
          <a:xfrm>
            <a:off x="311700" y="1152475"/>
            <a:ext cx="8310300" cy="3416400"/>
          </a:xfrm>
          <a:prstGeom prst="rect">
            <a:avLst/>
          </a:prstGeom>
        </p:spPr>
        <p:txBody>
          <a:bodyPr anchorCtr="0" anchor="t" bIns="34275" lIns="68575" spcFirstLastPara="1" rIns="68575" wrap="square" tIns="34275">
            <a:normAutofit/>
          </a:bodyPr>
          <a:lstStyle/>
          <a:p>
            <a:pPr indent="-355600" lvl="0" marL="457200" rtl="0" algn="l">
              <a:lnSpc>
                <a:spcPct val="105000"/>
              </a:lnSpc>
              <a:spcBef>
                <a:spcPts val="800"/>
              </a:spcBef>
              <a:spcAft>
                <a:spcPts val="0"/>
              </a:spcAft>
              <a:buSzPts val="2000"/>
              <a:buChar char="•"/>
            </a:pPr>
            <a:r>
              <a:rPr lang="en" sz="2000"/>
              <a:t>Has an arena and a corridor setup</a:t>
            </a:r>
            <a:endParaRPr sz="2000"/>
          </a:p>
          <a:p>
            <a:pPr indent="-355600" lvl="0" marL="457200" rtl="0" algn="l">
              <a:lnSpc>
                <a:spcPct val="105000"/>
              </a:lnSpc>
              <a:spcBef>
                <a:spcPts val="0"/>
              </a:spcBef>
              <a:spcAft>
                <a:spcPts val="0"/>
              </a:spcAft>
              <a:buSzPts val="2000"/>
              <a:buChar char="•"/>
            </a:pPr>
            <a:r>
              <a:rPr lang="en" sz="2000"/>
              <a:t>Goal is to navigate space ship(green) to red target position</a:t>
            </a:r>
            <a:endParaRPr sz="2000"/>
          </a:p>
          <a:p>
            <a:pPr indent="-355600" lvl="0" marL="457200" marR="0" rtl="0" algn="l">
              <a:lnSpc>
                <a:spcPct val="105000"/>
              </a:lnSpc>
              <a:spcBef>
                <a:spcPts val="0"/>
              </a:spcBef>
              <a:spcAft>
                <a:spcPts val="0"/>
              </a:spcAft>
              <a:buSzPts val="2000"/>
              <a:buChar char="•"/>
            </a:pPr>
            <a:r>
              <a:rPr lang="en" sz="2000"/>
              <a:t>Spaceship is force controlled</a:t>
            </a:r>
            <a:endParaRPr sz="2000"/>
          </a:p>
          <a:p>
            <a:pPr indent="-355600" lvl="0" marL="457200" marR="0" rtl="0" algn="l">
              <a:lnSpc>
                <a:spcPct val="105000"/>
              </a:lnSpc>
              <a:spcBef>
                <a:spcPts val="0"/>
              </a:spcBef>
              <a:spcAft>
                <a:spcPts val="0"/>
              </a:spcAft>
              <a:buSzPts val="2000"/>
              <a:buChar char="•"/>
            </a:pPr>
            <a:r>
              <a:rPr lang="en" sz="2000"/>
              <a:t>1000 points for reaching the target position and 0 elsewhere</a:t>
            </a:r>
            <a:endParaRPr sz="2000"/>
          </a:p>
        </p:txBody>
      </p:sp>
      <p:pic>
        <p:nvPicPr>
          <p:cNvPr id="277" name="Google Shape;277;p35"/>
          <p:cNvPicPr preferRelativeResize="0"/>
          <p:nvPr/>
        </p:nvPicPr>
        <p:blipFill>
          <a:blip r:embed="rId3">
            <a:alphaModFix/>
          </a:blip>
          <a:stretch>
            <a:fillRect/>
          </a:stretch>
        </p:blipFill>
        <p:spPr>
          <a:xfrm>
            <a:off x="1456613" y="2571750"/>
            <a:ext cx="2610763" cy="2032400"/>
          </a:xfrm>
          <a:prstGeom prst="rect">
            <a:avLst/>
          </a:prstGeom>
          <a:noFill/>
          <a:ln>
            <a:noFill/>
          </a:ln>
        </p:spPr>
      </p:pic>
      <p:pic>
        <p:nvPicPr>
          <p:cNvPr id="278" name="Google Shape;278;p35"/>
          <p:cNvPicPr preferRelativeResize="0"/>
          <p:nvPr/>
        </p:nvPicPr>
        <p:blipFill>
          <a:blip r:embed="rId4">
            <a:alphaModFix/>
          </a:blip>
          <a:stretch>
            <a:fillRect/>
          </a:stretch>
        </p:blipFill>
        <p:spPr>
          <a:xfrm>
            <a:off x="4668370" y="2571750"/>
            <a:ext cx="2253105" cy="2032400"/>
          </a:xfrm>
          <a:prstGeom prst="rect">
            <a:avLst/>
          </a:prstGeom>
          <a:noFill/>
          <a:ln>
            <a:noFill/>
          </a:ln>
        </p:spPr>
      </p:pic>
      <p:sp>
        <p:nvSpPr>
          <p:cNvPr id="279" name="Google Shape;279;p35"/>
          <p:cNvSpPr txBox="1"/>
          <p:nvPr/>
        </p:nvSpPr>
        <p:spPr>
          <a:xfrm>
            <a:off x="1983938" y="4568875"/>
            <a:ext cx="1556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03057"/>
                </a:solidFill>
                <a:latin typeface="Roboto"/>
                <a:ea typeface="Roboto"/>
                <a:cs typeface="Roboto"/>
                <a:sym typeface="Roboto"/>
              </a:rPr>
              <a:t>Spaceship Arena S</a:t>
            </a:r>
            <a:r>
              <a:rPr lang="en" sz="1000">
                <a:solidFill>
                  <a:srgbClr val="003057"/>
                </a:solidFill>
                <a:latin typeface="Roboto"/>
                <a:ea typeface="Roboto"/>
                <a:cs typeface="Roboto"/>
                <a:sym typeface="Roboto"/>
              </a:rPr>
              <a:t>etup</a:t>
            </a:r>
            <a:endParaRPr sz="1000">
              <a:solidFill>
                <a:srgbClr val="003057"/>
              </a:solidFill>
              <a:latin typeface="Roboto"/>
              <a:ea typeface="Roboto"/>
              <a:cs typeface="Roboto"/>
              <a:sym typeface="Roboto"/>
            </a:endParaRPr>
          </a:p>
        </p:txBody>
      </p:sp>
      <p:sp>
        <p:nvSpPr>
          <p:cNvPr id="280" name="Google Shape;280;p35"/>
          <p:cNvSpPr txBox="1"/>
          <p:nvPr/>
        </p:nvSpPr>
        <p:spPr>
          <a:xfrm>
            <a:off x="4927776" y="4568875"/>
            <a:ext cx="1734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03057"/>
                </a:solidFill>
                <a:latin typeface="Roboto"/>
                <a:ea typeface="Roboto"/>
                <a:cs typeface="Roboto"/>
                <a:sym typeface="Roboto"/>
              </a:rPr>
              <a:t>Spaceship Corridor Setup</a:t>
            </a:r>
            <a:endParaRPr sz="1000">
              <a:solidFill>
                <a:srgbClr val="003057"/>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6"/>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Safety Layer </a:t>
            </a:r>
            <a:r>
              <a:rPr lang="en"/>
              <a:t>Implementation Details</a:t>
            </a:r>
            <a:endParaRPr/>
          </a:p>
        </p:txBody>
      </p:sp>
      <p:sp>
        <p:nvSpPr>
          <p:cNvPr id="286" name="Google Shape;286;p36"/>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355600" lvl="0" marL="457200" rtl="0" algn="l">
              <a:spcBef>
                <a:spcPts val="800"/>
              </a:spcBef>
              <a:spcAft>
                <a:spcPts val="0"/>
              </a:spcAft>
              <a:buSzPts val="2000"/>
              <a:buChar char="•"/>
            </a:pPr>
            <a:r>
              <a:rPr lang="en" sz="2000"/>
              <a:t>Data set D generated from random policy for experiments training</a:t>
            </a:r>
            <a:endParaRPr sz="2000"/>
          </a:p>
          <a:p>
            <a:pPr indent="-336550" lvl="1" marL="914400" rtl="0" algn="l">
              <a:spcBef>
                <a:spcPts val="400"/>
              </a:spcBef>
              <a:spcAft>
                <a:spcPts val="0"/>
              </a:spcAft>
              <a:buSzPts val="1700"/>
              <a:buChar char="•"/>
            </a:pPr>
            <a:r>
              <a:rPr lang="en" sz="1700"/>
              <a:t>Random promotes exploration which promotes linear safety models performance by exposing it to hazardous conditions</a:t>
            </a:r>
            <a:endParaRPr sz="1700"/>
          </a:p>
          <a:p>
            <a:pPr indent="-355600" lvl="0" marL="457200" rtl="0" algn="l">
              <a:spcBef>
                <a:spcPts val="800"/>
              </a:spcBef>
              <a:spcAft>
                <a:spcPts val="0"/>
              </a:spcAft>
              <a:buSzPts val="2000"/>
              <a:buChar char="•"/>
            </a:pPr>
            <a:r>
              <a:rPr lang="en" sz="2000"/>
              <a:t>The safety signal model was pretrained for each of the tasks for each constraint individually using the data set D</a:t>
            </a:r>
            <a:endParaRPr sz="2000"/>
          </a:p>
          <a:p>
            <a:pPr indent="-355600" lvl="0" marL="457200" rtl="0" algn="l">
              <a:spcBef>
                <a:spcPts val="800"/>
              </a:spcBef>
              <a:spcAft>
                <a:spcPts val="0"/>
              </a:spcAft>
              <a:buSzPts val="2000"/>
              <a:buChar char="•"/>
            </a:pPr>
            <a:r>
              <a:rPr lang="en" sz="2000"/>
              <a:t>In order to attain zero constraint </a:t>
            </a:r>
            <a:r>
              <a:rPr lang="en" sz="2000"/>
              <a:t>violations</a:t>
            </a:r>
            <a:r>
              <a:rPr lang="en" sz="2000"/>
              <a:t> the authors found that it sufficed to have the gradient estimator               be a single layer NN with 10 neurons</a:t>
            </a:r>
            <a:endParaRPr sz="2000"/>
          </a:p>
        </p:txBody>
      </p:sp>
      <p:pic>
        <p:nvPicPr>
          <p:cNvPr id="287" name="Google Shape;287;p36" title="[89,89,89,&quot;https://www.codecogs.com/eqnedit.php?latex=g(%5Ccdot%20%3B%20w_i)#0&quot;]"/>
          <p:cNvPicPr preferRelativeResize="0"/>
          <p:nvPr/>
        </p:nvPicPr>
        <p:blipFill>
          <a:blip r:embed="rId3">
            <a:alphaModFix/>
          </a:blip>
          <a:stretch>
            <a:fillRect/>
          </a:stretch>
        </p:blipFill>
        <p:spPr>
          <a:xfrm>
            <a:off x="5207550" y="2993825"/>
            <a:ext cx="811525" cy="285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7"/>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Reward Shaping Implementation</a:t>
            </a:r>
            <a:endParaRPr/>
          </a:p>
        </p:txBody>
      </p:sp>
      <p:sp>
        <p:nvSpPr>
          <p:cNvPr id="293" name="Google Shape;293;p37"/>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p>
            <a:pPr indent="-355600" lvl="0" marL="457200" rtl="0" algn="l">
              <a:spcBef>
                <a:spcPts val="800"/>
              </a:spcBef>
              <a:spcAft>
                <a:spcPts val="0"/>
              </a:spcAft>
              <a:buSzPts val="2000"/>
              <a:buChar char="•"/>
            </a:pPr>
            <a:r>
              <a:rPr lang="en" sz="2000"/>
              <a:t>Reward outside of boundaries is -1 on ball and -1000 on spaceship</a:t>
            </a:r>
            <a:endParaRPr sz="2000"/>
          </a:p>
          <a:p>
            <a:pPr indent="-355600" lvl="0" marL="457200" rtl="0" algn="l">
              <a:spcBef>
                <a:spcPts val="800"/>
              </a:spcBef>
              <a:spcAft>
                <a:spcPts val="0"/>
              </a:spcAft>
              <a:buSzPts val="2000"/>
              <a:buChar char="•"/>
            </a:pPr>
            <a:r>
              <a:rPr lang="en" sz="2000"/>
              <a:t>Allowed reward shaping a margin just like the safety layer (but tuned for lowest count of violations when training using shaping)</a:t>
            </a:r>
            <a:endParaRPr sz="2000"/>
          </a:p>
        </p:txBody>
      </p:sp>
      <p:pic>
        <p:nvPicPr>
          <p:cNvPr id="294" name="Google Shape;294;p37"/>
          <p:cNvPicPr preferRelativeResize="0"/>
          <p:nvPr/>
        </p:nvPicPr>
        <p:blipFill>
          <a:blip r:embed="rId3">
            <a:alphaModFix/>
          </a:blip>
          <a:stretch>
            <a:fillRect/>
          </a:stretch>
        </p:blipFill>
        <p:spPr>
          <a:xfrm>
            <a:off x="394900" y="2390301"/>
            <a:ext cx="7465976" cy="2533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8"/>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Experiments(video)</a:t>
            </a:r>
            <a:endParaRPr/>
          </a:p>
        </p:txBody>
      </p:sp>
      <p:pic>
        <p:nvPicPr>
          <p:cNvPr descr="From the paper: &quot;Safe Exploration in Continuous Action Spaces&quot;" id="300" name="Google Shape;300;p38" title="Video 2/2: Safety layer demonstration on all 4 tasks">
            <a:hlinkClick r:id="rId3"/>
          </p:cNvPr>
          <p:cNvPicPr preferRelativeResize="0"/>
          <p:nvPr/>
        </p:nvPicPr>
        <p:blipFill>
          <a:blip r:embed="rId4">
            <a:alphaModFix/>
          </a:blip>
          <a:stretch>
            <a:fillRect/>
          </a:stretch>
        </p:blipFill>
        <p:spPr>
          <a:xfrm>
            <a:off x="4202500" y="1230100"/>
            <a:ext cx="4572000" cy="3429000"/>
          </a:xfrm>
          <a:prstGeom prst="rect">
            <a:avLst/>
          </a:prstGeom>
          <a:noFill/>
          <a:ln>
            <a:noFill/>
          </a:ln>
        </p:spPr>
      </p:pic>
      <p:sp>
        <p:nvSpPr>
          <p:cNvPr id="301" name="Google Shape;301;p38"/>
          <p:cNvSpPr txBox="1"/>
          <p:nvPr/>
        </p:nvSpPr>
        <p:spPr>
          <a:xfrm>
            <a:off x="310700" y="1189775"/>
            <a:ext cx="3765000" cy="33351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90000"/>
              </a:lnSpc>
              <a:spcBef>
                <a:spcPts val="800"/>
              </a:spcBef>
              <a:spcAft>
                <a:spcPts val="0"/>
              </a:spcAft>
              <a:buClr>
                <a:srgbClr val="003057"/>
              </a:buClr>
              <a:buSzPts val="2000"/>
              <a:buChar char="•"/>
            </a:pPr>
            <a:r>
              <a:rPr lang="en" sz="2000">
                <a:solidFill>
                  <a:srgbClr val="003057"/>
                </a:solidFill>
                <a:latin typeface="Roboto"/>
                <a:ea typeface="Roboto"/>
                <a:cs typeface="Roboto"/>
                <a:sym typeface="Roboto"/>
              </a:rPr>
              <a:t>In the following videos of the authors experiments, the more red the ball is the larger the magnitude of the dominant lagrange multiplier </a:t>
            </a:r>
            <a:endParaRPr sz="2000">
              <a:solidFill>
                <a:srgbClr val="003057"/>
              </a:solidFill>
              <a:latin typeface="Roboto"/>
              <a:ea typeface="Roboto"/>
              <a:cs typeface="Roboto"/>
              <a:sym typeface="Roboto"/>
            </a:endParaRPr>
          </a:p>
          <a:p>
            <a:pPr indent="-355600" lvl="0" marL="457200" marR="0" rtl="0" algn="l">
              <a:lnSpc>
                <a:spcPct val="90000"/>
              </a:lnSpc>
              <a:spcBef>
                <a:spcPts val="800"/>
              </a:spcBef>
              <a:spcAft>
                <a:spcPts val="0"/>
              </a:spcAft>
              <a:buClr>
                <a:srgbClr val="003057"/>
              </a:buClr>
              <a:buSzPts val="2000"/>
              <a:buChar char="•"/>
            </a:pPr>
            <a:r>
              <a:rPr lang="en" sz="2000">
                <a:solidFill>
                  <a:srgbClr val="003057"/>
                </a:solidFill>
                <a:latin typeface="Roboto"/>
                <a:ea typeface="Roboto"/>
                <a:cs typeface="Roboto"/>
                <a:sym typeface="Roboto"/>
              </a:rPr>
              <a:t>This gives us a visualization of how much the safety layer is correcting the original action </a:t>
            </a:r>
            <a:endParaRPr sz="2000">
              <a:solidFill>
                <a:srgbClr val="003057"/>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9"/>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Results</a:t>
            </a:r>
            <a:endParaRPr/>
          </a:p>
        </p:txBody>
      </p:sp>
      <p:pic>
        <p:nvPicPr>
          <p:cNvPr id="307" name="Google Shape;307;p39"/>
          <p:cNvPicPr preferRelativeResize="0"/>
          <p:nvPr/>
        </p:nvPicPr>
        <p:blipFill>
          <a:blip r:embed="rId3">
            <a:alphaModFix/>
          </a:blip>
          <a:stretch>
            <a:fillRect/>
          </a:stretch>
        </p:blipFill>
        <p:spPr>
          <a:xfrm>
            <a:off x="431975" y="1017725"/>
            <a:ext cx="8034451" cy="379747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0"/>
          <p:cNvSpPr txBox="1"/>
          <p:nvPr>
            <p:ph type="title"/>
          </p:nvPr>
        </p:nvSpPr>
        <p:spPr>
          <a:xfrm>
            <a:off x="311700" y="445025"/>
            <a:ext cx="8520600" cy="5727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
              <a:t>Conclusion</a:t>
            </a:r>
            <a:endParaRPr/>
          </a:p>
          <a:p>
            <a:pPr indent="0" lvl="0" marL="0" rtl="0" algn="l">
              <a:spcBef>
                <a:spcPts val="0"/>
              </a:spcBef>
              <a:spcAft>
                <a:spcPts val="0"/>
              </a:spcAft>
              <a:buNone/>
            </a:pPr>
            <a:r>
              <a:t/>
            </a:r>
            <a:endParaRPr/>
          </a:p>
        </p:txBody>
      </p:sp>
      <p:sp>
        <p:nvSpPr>
          <p:cNvPr id="313" name="Google Shape;313;p40"/>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p>
            <a:pPr indent="-355600" lvl="0" marL="457200" rtl="0" algn="l">
              <a:spcBef>
                <a:spcPts val="800"/>
              </a:spcBef>
              <a:spcAft>
                <a:spcPts val="0"/>
              </a:spcAft>
              <a:buSzPts val="2000"/>
              <a:buChar char="•"/>
            </a:pPr>
            <a:r>
              <a:rPr lang="en" sz="2000"/>
              <a:t>The composed</a:t>
            </a:r>
            <a:r>
              <a:rPr lang="en" sz="2000"/>
              <a:t> safety layer can be used on top of any continuous control mechanism</a:t>
            </a:r>
            <a:endParaRPr sz="2000"/>
          </a:p>
          <a:p>
            <a:pPr indent="-355600" lvl="0" marL="457200" rtl="0" algn="l">
              <a:spcBef>
                <a:spcPts val="800"/>
              </a:spcBef>
              <a:spcAft>
                <a:spcPts val="0"/>
              </a:spcAft>
              <a:buSzPts val="2000"/>
              <a:buChar char="•"/>
            </a:pPr>
            <a:r>
              <a:rPr lang="en" sz="2000"/>
              <a:t>Provides a mechanism for shielding and action correction that is simple to implement and compute</a:t>
            </a:r>
            <a:endParaRPr sz="2000"/>
          </a:p>
          <a:p>
            <a:pPr indent="-355600" lvl="0" marL="457200" rtl="0" algn="l">
              <a:spcBef>
                <a:spcPts val="800"/>
              </a:spcBef>
              <a:spcAft>
                <a:spcPts val="0"/>
              </a:spcAft>
              <a:buSzPts val="2000"/>
              <a:buChar char="•"/>
            </a:pPr>
            <a:r>
              <a:rPr lang="en" sz="2000"/>
              <a:t>Mechanism expedites convergence as tasks do not have to constantly reset (achieves zero constraint violations)</a:t>
            </a:r>
            <a:endParaRPr sz="2000"/>
          </a:p>
          <a:p>
            <a:pPr indent="-355600" lvl="0" marL="457200" rtl="0" algn="l">
              <a:spcBef>
                <a:spcPts val="800"/>
              </a:spcBef>
              <a:spcAft>
                <a:spcPts val="0"/>
              </a:spcAft>
              <a:buSzPts val="2000"/>
              <a:buChar char="•"/>
            </a:pPr>
            <a:r>
              <a:rPr lang="en" sz="2000"/>
              <a:t>Can be trained from recorded data (provided some preprocessing)</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Prior Work</a:t>
            </a:r>
            <a:endParaRPr/>
          </a:p>
        </p:txBody>
      </p:sp>
      <p:sp>
        <p:nvSpPr>
          <p:cNvPr id="98" name="Google Shape;98;p17"/>
          <p:cNvSpPr txBox="1"/>
          <p:nvPr>
            <p:ph idx="1" type="body"/>
          </p:nvPr>
        </p:nvSpPr>
        <p:spPr>
          <a:xfrm>
            <a:off x="311700" y="1017725"/>
            <a:ext cx="8520600" cy="3814500"/>
          </a:xfrm>
          <a:prstGeom prst="rect">
            <a:avLst/>
          </a:prstGeom>
        </p:spPr>
        <p:txBody>
          <a:bodyPr anchorCtr="0" anchor="t" bIns="34275" lIns="68575" spcFirstLastPara="1" rIns="68575" wrap="square" tIns="34275">
            <a:normAutofit fontScale="85000" lnSpcReduction="10000"/>
          </a:bodyPr>
          <a:lstStyle/>
          <a:p>
            <a:pPr indent="-355441" lvl="0" marL="457200" marR="0" rtl="0" algn="l">
              <a:lnSpc>
                <a:spcPct val="105000"/>
              </a:lnSpc>
              <a:spcBef>
                <a:spcPts val="800"/>
              </a:spcBef>
              <a:spcAft>
                <a:spcPts val="0"/>
              </a:spcAft>
              <a:buSzPct val="100000"/>
              <a:buChar char="•"/>
            </a:pPr>
            <a:r>
              <a:rPr lang="en" sz="2350"/>
              <a:t>Constrained policy optimization (Achiam et al., 2017)</a:t>
            </a:r>
            <a:endParaRPr sz="2350"/>
          </a:p>
          <a:p>
            <a:pPr indent="-337502" lvl="1" marL="914400" marR="0" rtl="0" algn="l">
              <a:lnSpc>
                <a:spcPct val="105000"/>
              </a:lnSpc>
              <a:spcBef>
                <a:spcPts val="0"/>
              </a:spcBef>
              <a:spcAft>
                <a:spcPts val="0"/>
              </a:spcAft>
              <a:buSzPct val="100000"/>
              <a:buChar char="•"/>
            </a:pPr>
            <a:r>
              <a:rPr lang="en" sz="2017"/>
              <a:t>Proofs on safety were probabilistic (type II)</a:t>
            </a:r>
            <a:endParaRPr sz="2017"/>
          </a:p>
          <a:p>
            <a:pPr indent="-355441" lvl="0" marL="457200" marR="0" rtl="0" algn="l">
              <a:lnSpc>
                <a:spcPct val="105000"/>
              </a:lnSpc>
              <a:spcBef>
                <a:spcPts val="0"/>
              </a:spcBef>
              <a:spcAft>
                <a:spcPts val="0"/>
              </a:spcAft>
              <a:buSzPct val="100000"/>
              <a:buChar char="•"/>
            </a:pPr>
            <a:r>
              <a:rPr lang="en" sz="2350"/>
              <a:t>Safe model-based reinforcement learning with stability guarantees (Berkenkamp et al., 2017)</a:t>
            </a:r>
            <a:endParaRPr sz="2350"/>
          </a:p>
          <a:p>
            <a:pPr indent="-337502" lvl="1" marL="914400" marR="0" rtl="0" algn="l">
              <a:lnSpc>
                <a:spcPct val="105000"/>
              </a:lnSpc>
              <a:spcBef>
                <a:spcPts val="0"/>
              </a:spcBef>
              <a:spcAft>
                <a:spcPts val="0"/>
              </a:spcAft>
              <a:buSzPct val="100000"/>
              <a:buChar char="•"/>
            </a:pPr>
            <a:r>
              <a:rPr lang="en" sz="2017"/>
              <a:t>To prove safety required prior knowledge of system</a:t>
            </a:r>
            <a:endParaRPr sz="2017"/>
          </a:p>
          <a:p>
            <a:pPr indent="-355441" lvl="0" marL="457200" marR="0" rtl="0" algn="l">
              <a:lnSpc>
                <a:spcPct val="105000"/>
              </a:lnSpc>
              <a:spcBef>
                <a:spcPts val="0"/>
              </a:spcBef>
              <a:spcAft>
                <a:spcPts val="0"/>
              </a:spcAft>
              <a:buSzPct val="100000"/>
              <a:buChar char="•"/>
            </a:pPr>
            <a:r>
              <a:rPr lang="en" sz="2350"/>
              <a:t>Optlayer-practical constrained optimization for deep reinforcement learning in the real world. (Pham et al., 2017)</a:t>
            </a:r>
            <a:endParaRPr sz="2350"/>
          </a:p>
          <a:p>
            <a:pPr indent="-336550" lvl="1" marL="914400" marR="0" rtl="0" algn="l">
              <a:lnSpc>
                <a:spcPct val="105000"/>
              </a:lnSpc>
              <a:spcBef>
                <a:spcPts val="0"/>
              </a:spcBef>
              <a:spcAft>
                <a:spcPts val="0"/>
              </a:spcAft>
              <a:buSzPct val="100000"/>
              <a:buChar char="•"/>
            </a:pPr>
            <a:r>
              <a:rPr lang="en" sz="2000"/>
              <a:t>Optlayer is very similar to the work being presented as it is considered the safety task as an action correction formulation on a state wise basis </a:t>
            </a:r>
            <a:endParaRPr sz="2000"/>
          </a:p>
          <a:p>
            <a:pPr indent="-336550" lvl="1" marL="914400" marR="0" rtl="0" algn="l">
              <a:lnSpc>
                <a:spcPct val="105000"/>
              </a:lnSpc>
              <a:spcBef>
                <a:spcPts val="0"/>
              </a:spcBef>
              <a:spcAft>
                <a:spcPts val="0"/>
              </a:spcAft>
              <a:buSzPct val="100000"/>
              <a:buChar char="•"/>
            </a:pPr>
            <a:r>
              <a:rPr lang="en" sz="2000"/>
              <a:t>However…</a:t>
            </a:r>
            <a:endParaRPr sz="2000"/>
          </a:p>
          <a:p>
            <a:pPr indent="-336550" lvl="2" marL="1371600" marR="0" rtl="0" algn="l">
              <a:lnSpc>
                <a:spcPct val="105000"/>
              </a:lnSpc>
              <a:spcBef>
                <a:spcPts val="0"/>
              </a:spcBef>
              <a:spcAft>
                <a:spcPts val="0"/>
              </a:spcAft>
              <a:buSzPct val="100000"/>
              <a:buChar char="•"/>
            </a:pPr>
            <a:r>
              <a:rPr lang="en" sz="2000"/>
              <a:t>It relied on a very computationally expensive in-graph QP solver for updates</a:t>
            </a:r>
            <a:endParaRPr sz="2000"/>
          </a:p>
          <a:p>
            <a:pPr indent="-336550" lvl="2" marL="1371600" marR="0" rtl="0" algn="l">
              <a:lnSpc>
                <a:spcPct val="105000"/>
              </a:lnSpc>
              <a:spcBef>
                <a:spcPts val="0"/>
              </a:spcBef>
              <a:spcAft>
                <a:spcPts val="0"/>
              </a:spcAft>
              <a:buSzPct val="100000"/>
              <a:buChar char="•"/>
            </a:pPr>
            <a:r>
              <a:rPr lang="en" sz="2000"/>
              <a:t>It required prior knowledge of system</a:t>
            </a:r>
            <a:endParaRPr sz="2000"/>
          </a:p>
          <a:p>
            <a:pPr indent="0" lvl="0" marL="0" rtl="0" algn="l">
              <a:spcBef>
                <a:spcPts val="8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Motivation</a:t>
            </a:r>
            <a:endParaRPr/>
          </a:p>
        </p:txBody>
      </p:sp>
      <p:sp>
        <p:nvSpPr>
          <p:cNvPr id="104" name="Google Shape;104;p18"/>
          <p:cNvSpPr txBox="1"/>
          <p:nvPr>
            <p:ph idx="1" type="body"/>
          </p:nvPr>
        </p:nvSpPr>
        <p:spPr>
          <a:xfrm>
            <a:off x="311700" y="1017725"/>
            <a:ext cx="8520600" cy="4245600"/>
          </a:xfrm>
          <a:prstGeom prst="rect">
            <a:avLst/>
          </a:prstGeom>
        </p:spPr>
        <p:txBody>
          <a:bodyPr anchorCtr="0" anchor="t" bIns="34275" lIns="68575" spcFirstLastPara="1" rIns="68575" wrap="square" tIns="34275">
            <a:noAutofit/>
          </a:bodyPr>
          <a:lstStyle/>
          <a:p>
            <a:pPr indent="-342900" lvl="0" marL="457200" marR="0" rtl="0" algn="l">
              <a:lnSpc>
                <a:spcPct val="105000"/>
              </a:lnSpc>
              <a:spcBef>
                <a:spcPts val="800"/>
              </a:spcBef>
              <a:spcAft>
                <a:spcPts val="0"/>
              </a:spcAft>
              <a:buSzPts val="1800"/>
              <a:buChar char="•"/>
            </a:pPr>
            <a:r>
              <a:rPr lang="en" sz="1800"/>
              <a:t>Zero constraint violations (</a:t>
            </a:r>
            <a:r>
              <a:rPr lang="en" sz="1800"/>
              <a:t>type III, </a:t>
            </a:r>
            <a:r>
              <a:rPr lang="en" sz="1800"/>
              <a:t>hard constraints)</a:t>
            </a:r>
            <a:endParaRPr sz="1800"/>
          </a:p>
          <a:p>
            <a:pPr indent="-336550" lvl="1" marL="914400" marR="0" rtl="0" algn="l">
              <a:lnSpc>
                <a:spcPct val="105000"/>
              </a:lnSpc>
              <a:spcBef>
                <a:spcPts val="0"/>
              </a:spcBef>
              <a:spcAft>
                <a:spcPts val="0"/>
              </a:spcAft>
              <a:buSzPts val="1700"/>
              <a:buChar char="•"/>
            </a:pPr>
            <a:r>
              <a:rPr lang="en" sz="1700"/>
              <a:t>Paper restricts this to PHYSICAL PROBLEMS (can be described with a deterministic transition function)</a:t>
            </a:r>
            <a:endParaRPr sz="1700"/>
          </a:p>
          <a:p>
            <a:pPr indent="-342900" lvl="0" marL="457200" marR="0" rtl="0" algn="l">
              <a:lnSpc>
                <a:spcPct val="105000"/>
              </a:lnSpc>
              <a:spcBef>
                <a:spcPts val="0"/>
              </a:spcBef>
              <a:spcAft>
                <a:spcPts val="0"/>
              </a:spcAft>
              <a:buSzPts val="1800"/>
              <a:buChar char="•"/>
            </a:pPr>
            <a:r>
              <a:rPr lang="en" sz="1800"/>
              <a:t>Be able to train on data that was logged from various sources (remove need for behavior-policy policy)</a:t>
            </a:r>
            <a:endParaRPr sz="1800"/>
          </a:p>
          <a:p>
            <a:pPr indent="-342900" lvl="0" marL="457200" marR="0" rtl="0" algn="l">
              <a:lnSpc>
                <a:spcPct val="105000"/>
              </a:lnSpc>
              <a:spcBef>
                <a:spcPts val="0"/>
              </a:spcBef>
              <a:spcAft>
                <a:spcPts val="0"/>
              </a:spcAft>
              <a:buSzPts val="1800"/>
              <a:buChar char="•"/>
            </a:pPr>
            <a:r>
              <a:rPr lang="en" sz="1800"/>
              <a:t>Be able to be pretrained so it can immediately enforce constraints when deployed</a:t>
            </a:r>
            <a:endParaRPr sz="1800"/>
          </a:p>
          <a:p>
            <a:pPr indent="-342900" lvl="0" marL="457200" marR="0" rtl="0" algn="l">
              <a:lnSpc>
                <a:spcPct val="105000"/>
              </a:lnSpc>
              <a:spcBef>
                <a:spcPts val="0"/>
              </a:spcBef>
              <a:spcAft>
                <a:spcPts val="0"/>
              </a:spcAft>
              <a:buSzPts val="1800"/>
              <a:buChar char="•"/>
            </a:pPr>
            <a:r>
              <a:rPr lang="en" sz="1800"/>
              <a:t>Does not require prior or expert knowledge of specific system (system params)</a:t>
            </a:r>
            <a:endParaRPr sz="1800"/>
          </a:p>
          <a:p>
            <a:pPr indent="-342900" lvl="0" marL="457200" marR="0" rtl="0" algn="l">
              <a:lnSpc>
                <a:spcPct val="105000"/>
              </a:lnSpc>
              <a:spcBef>
                <a:spcPts val="0"/>
              </a:spcBef>
              <a:spcAft>
                <a:spcPts val="0"/>
              </a:spcAft>
              <a:buSzPts val="1800"/>
              <a:buChar char="•"/>
            </a:pPr>
            <a:r>
              <a:rPr lang="en" sz="1800"/>
              <a:t>Implement as a safety layer that can be applied to any continuous control algorithm (RL or traditional </a:t>
            </a:r>
            <a:r>
              <a:rPr lang="en" sz="1800"/>
              <a:t>continuous</a:t>
            </a:r>
            <a:r>
              <a:rPr lang="en" sz="1800"/>
              <a:t> controls)</a:t>
            </a:r>
            <a:endParaRPr sz="1800"/>
          </a:p>
          <a:p>
            <a:pPr indent="-336550" lvl="1" marL="914400" marR="0" rtl="0" algn="l">
              <a:lnSpc>
                <a:spcPct val="105000"/>
              </a:lnSpc>
              <a:spcBef>
                <a:spcPts val="0"/>
              </a:spcBef>
              <a:spcAft>
                <a:spcPts val="0"/>
              </a:spcAft>
              <a:buSzPts val="1700"/>
              <a:buChar char="•"/>
            </a:pPr>
            <a:r>
              <a:rPr lang="en" sz="1700"/>
              <a:t>Safety layer is differentiable</a:t>
            </a:r>
            <a:endParaRPr sz="1700"/>
          </a:p>
          <a:p>
            <a:pPr indent="-342900" lvl="0" marL="457200" marR="0" rtl="0" algn="l">
              <a:lnSpc>
                <a:spcPct val="105000"/>
              </a:lnSpc>
              <a:spcBef>
                <a:spcPts val="0"/>
              </a:spcBef>
              <a:spcAft>
                <a:spcPts val="0"/>
              </a:spcAft>
              <a:buSzPts val="1800"/>
              <a:buChar char="•"/>
            </a:pPr>
            <a:r>
              <a:rPr lang="en" sz="1800"/>
              <a:t>Achieve</a:t>
            </a:r>
            <a:r>
              <a:rPr lang="en" sz="1800"/>
              <a:t> above with a more simple implementation than Optlayer</a:t>
            </a:r>
            <a:endParaRPr sz="1800"/>
          </a:p>
          <a:p>
            <a:pPr indent="0" lvl="0" marL="0" rtl="0" algn="l">
              <a:spcBef>
                <a:spcPts val="8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8" name="Shape 108"/>
        <p:cNvGrpSpPr/>
        <p:nvPr/>
      </p:nvGrpSpPr>
      <p:grpSpPr>
        <a:xfrm>
          <a:off x="0" y="0"/>
          <a:ext cx="0" cy="0"/>
          <a:chOff x="0" y="0"/>
          <a:chExt cx="0" cy="0"/>
        </a:xfrm>
      </p:grpSpPr>
      <p:sp>
        <p:nvSpPr>
          <p:cNvPr id="109" name="Google Shape;109;p19"/>
          <p:cNvSpPr txBox="1"/>
          <p:nvPr>
            <p:ph type="ctrTitle"/>
          </p:nvPr>
        </p:nvSpPr>
        <p:spPr>
          <a:xfrm>
            <a:off x="1841500" y="695075"/>
            <a:ext cx="5097000" cy="21498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1100"/>
              <a:buFont typeface="Arial"/>
              <a:buNone/>
            </a:pPr>
            <a:r>
              <a:rPr lang="en" sz="2800">
                <a:solidFill>
                  <a:srgbClr val="A7934B"/>
                </a:solidFill>
              </a:rPr>
              <a:t>Method</a:t>
            </a:r>
            <a:endParaRPr sz="2600">
              <a:solidFill>
                <a:srgbClr val="A7934B"/>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Overview</a:t>
            </a:r>
            <a:endParaRPr/>
          </a:p>
        </p:txBody>
      </p:sp>
      <p:sp>
        <p:nvSpPr>
          <p:cNvPr id="115" name="Google Shape;115;p20"/>
          <p:cNvSpPr txBox="1"/>
          <p:nvPr>
            <p:ph idx="1" type="body"/>
          </p:nvPr>
        </p:nvSpPr>
        <p:spPr>
          <a:xfrm>
            <a:off x="311700" y="1053700"/>
            <a:ext cx="8520600" cy="3416400"/>
          </a:xfrm>
          <a:prstGeom prst="rect">
            <a:avLst/>
          </a:prstGeom>
        </p:spPr>
        <p:txBody>
          <a:bodyPr anchorCtr="0" anchor="t" bIns="34275" lIns="68575" spcFirstLastPara="1" rIns="68575" wrap="square" tIns="34275">
            <a:normAutofit/>
          </a:bodyPr>
          <a:lstStyle/>
          <a:p>
            <a:pPr indent="-355600" lvl="0" marL="457200" rtl="0" algn="l">
              <a:spcBef>
                <a:spcPts val="800"/>
              </a:spcBef>
              <a:spcAft>
                <a:spcPts val="0"/>
              </a:spcAft>
              <a:buSzPts val="2000"/>
              <a:buChar char="•"/>
            </a:pPr>
            <a:r>
              <a:rPr lang="en" sz="2000"/>
              <a:t>Composing a safety layer on top of an original policy generator who is unaware of constraints (shielding)</a:t>
            </a:r>
            <a:endParaRPr sz="2000"/>
          </a:p>
          <a:p>
            <a:pPr indent="-355600" lvl="0" marL="457200" rtl="0" algn="l">
              <a:spcBef>
                <a:spcPts val="0"/>
              </a:spcBef>
              <a:spcAft>
                <a:spcPts val="0"/>
              </a:spcAft>
              <a:buSzPts val="2000"/>
              <a:buChar char="•"/>
            </a:pPr>
            <a:r>
              <a:rPr lang="en" sz="2000"/>
              <a:t>Formulate correction similar to a cmdp but where observed safety signals should be kept bounded </a:t>
            </a:r>
            <a:endParaRPr sz="2000"/>
          </a:p>
          <a:p>
            <a:pPr indent="-355600" lvl="0" marL="457200" rtl="0" algn="l">
              <a:spcBef>
                <a:spcPts val="0"/>
              </a:spcBef>
              <a:spcAft>
                <a:spcPts val="0"/>
              </a:spcAft>
              <a:buSzPts val="2000"/>
              <a:buChar char="•"/>
            </a:pPr>
            <a:r>
              <a:rPr lang="en" sz="2000"/>
              <a:t>2 primary parts:</a:t>
            </a:r>
            <a:endParaRPr sz="2000"/>
          </a:p>
          <a:p>
            <a:pPr indent="-336550" lvl="1" marL="914400" rtl="0" algn="l">
              <a:spcBef>
                <a:spcPts val="0"/>
              </a:spcBef>
              <a:spcAft>
                <a:spcPts val="0"/>
              </a:spcAft>
              <a:buSzPts val="1700"/>
              <a:buChar char="•"/>
            </a:pPr>
            <a:r>
              <a:rPr lang="en" sz="1700"/>
              <a:t>Linear Safety-Signal Model</a:t>
            </a:r>
            <a:endParaRPr sz="1700"/>
          </a:p>
          <a:p>
            <a:pPr indent="-336550" lvl="1" marL="914400" rtl="0" algn="l">
              <a:spcBef>
                <a:spcPts val="0"/>
              </a:spcBef>
              <a:spcAft>
                <a:spcPts val="0"/>
              </a:spcAft>
              <a:buSzPts val="1700"/>
              <a:buChar char="•"/>
            </a:pPr>
            <a:r>
              <a:rPr lang="en" sz="1700"/>
              <a:t>Safety Layer via Analytical Optimization</a:t>
            </a:r>
            <a:endParaRPr sz="1700"/>
          </a:p>
          <a:p>
            <a:pPr indent="0" lvl="0" marL="0" rtl="0" algn="l">
              <a:spcBef>
                <a:spcPts val="8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Safety Signals</a:t>
            </a:r>
            <a:endParaRPr/>
          </a:p>
        </p:txBody>
      </p:sp>
      <p:sp>
        <p:nvSpPr>
          <p:cNvPr id="121" name="Google Shape;121;p21"/>
          <p:cNvSpPr txBox="1"/>
          <p:nvPr>
            <p:ph idx="1" type="body"/>
          </p:nvPr>
        </p:nvSpPr>
        <p:spPr>
          <a:xfrm>
            <a:off x="311700" y="1017725"/>
            <a:ext cx="5512800" cy="3914100"/>
          </a:xfrm>
          <a:prstGeom prst="rect">
            <a:avLst/>
          </a:prstGeom>
        </p:spPr>
        <p:txBody>
          <a:bodyPr anchorCtr="0" anchor="t" bIns="34275" lIns="68575" spcFirstLastPara="1" rIns="68575" wrap="square" tIns="34275">
            <a:noAutofit/>
          </a:bodyPr>
          <a:lstStyle/>
          <a:p>
            <a:pPr indent="-349250" lvl="0" marL="457200" rtl="0" algn="l">
              <a:lnSpc>
                <a:spcPct val="105000"/>
              </a:lnSpc>
              <a:spcBef>
                <a:spcPts val="800"/>
              </a:spcBef>
              <a:spcAft>
                <a:spcPts val="0"/>
              </a:spcAft>
              <a:buSzPts val="1900"/>
              <a:buChar char="•"/>
            </a:pPr>
            <a:r>
              <a:rPr lang="en" sz="1900"/>
              <a:t>Immediate constraints</a:t>
            </a:r>
            <a:endParaRPr sz="1900"/>
          </a:p>
          <a:p>
            <a:pPr indent="-330200" lvl="1" marL="914400" rtl="0" algn="l">
              <a:lnSpc>
                <a:spcPct val="105000"/>
              </a:lnSpc>
              <a:spcBef>
                <a:spcPts val="0"/>
              </a:spcBef>
              <a:spcAft>
                <a:spcPts val="0"/>
              </a:spcAft>
              <a:buSzPts val="1600"/>
              <a:buChar char="•"/>
            </a:pPr>
            <a:r>
              <a:rPr lang="en" sz="1600"/>
              <a:t>Actual boundary at which we should start corrections</a:t>
            </a:r>
            <a:endParaRPr sz="1600"/>
          </a:p>
          <a:p>
            <a:pPr indent="-349250" lvl="0" marL="457200" rtl="0" algn="l">
              <a:lnSpc>
                <a:spcPct val="105000"/>
              </a:lnSpc>
              <a:spcBef>
                <a:spcPts val="0"/>
              </a:spcBef>
              <a:spcAft>
                <a:spcPts val="0"/>
              </a:spcAft>
              <a:buSzPts val="1900"/>
              <a:buChar char="•"/>
            </a:pPr>
            <a:r>
              <a:rPr lang="en" sz="1900"/>
              <a:t>Safety signals</a:t>
            </a:r>
            <a:endParaRPr sz="1900"/>
          </a:p>
          <a:p>
            <a:pPr indent="-330200" lvl="1" marL="914400" rtl="0" algn="l">
              <a:lnSpc>
                <a:spcPct val="105000"/>
              </a:lnSpc>
              <a:spcBef>
                <a:spcPts val="0"/>
              </a:spcBef>
              <a:spcAft>
                <a:spcPts val="0"/>
              </a:spcAft>
              <a:buSzPts val="1600"/>
              <a:buChar char="•"/>
            </a:pPr>
            <a:r>
              <a:rPr lang="en" sz="1600"/>
              <a:t>Per state observations of the immediate constraint values</a:t>
            </a:r>
            <a:endParaRPr sz="1600"/>
          </a:p>
          <a:p>
            <a:pPr indent="-330200" lvl="1" marL="914400" rtl="0" algn="l">
              <a:lnSpc>
                <a:spcPct val="105000"/>
              </a:lnSpc>
              <a:spcBef>
                <a:spcPts val="0"/>
              </a:spcBef>
              <a:spcAft>
                <a:spcPts val="0"/>
              </a:spcAft>
              <a:buSzPts val="1600"/>
              <a:buChar char="•"/>
            </a:pPr>
            <a:r>
              <a:rPr lang="en" sz="1600"/>
              <a:t>One per constraint</a:t>
            </a:r>
            <a:endParaRPr sz="1600"/>
          </a:p>
          <a:p>
            <a:pPr indent="-330200" lvl="1" marL="914400" rtl="0" algn="l">
              <a:lnSpc>
                <a:spcPct val="105000"/>
              </a:lnSpc>
              <a:spcBef>
                <a:spcPts val="0"/>
              </a:spcBef>
              <a:spcAft>
                <a:spcPts val="0"/>
              </a:spcAft>
              <a:buSzPts val="1600"/>
              <a:buChar char="•"/>
            </a:pPr>
            <a:r>
              <a:rPr lang="en" sz="1600"/>
              <a:t>In the case of robot navigation this would be the distance of the robot to an obstacle</a:t>
            </a:r>
            <a:endParaRPr sz="1600"/>
          </a:p>
          <a:p>
            <a:pPr indent="-349250" lvl="0" marL="457200" rtl="0" algn="l">
              <a:lnSpc>
                <a:spcPct val="105000"/>
              </a:lnSpc>
              <a:spcBef>
                <a:spcPts val="0"/>
              </a:spcBef>
              <a:spcAft>
                <a:spcPts val="0"/>
              </a:spcAft>
              <a:buSzPts val="1900"/>
              <a:buChar char="•"/>
            </a:pPr>
            <a:r>
              <a:rPr lang="en" sz="1900"/>
              <a:t>What we want is to know is “will the effect of a particular action lead to a state with a safety signal that violates a constraint constant” </a:t>
            </a:r>
            <a:endParaRPr sz="1900"/>
          </a:p>
          <a:p>
            <a:pPr indent="-355600" lvl="0" marL="457200" rtl="0" algn="l">
              <a:lnSpc>
                <a:spcPct val="105000"/>
              </a:lnSpc>
              <a:spcBef>
                <a:spcPts val="0"/>
              </a:spcBef>
              <a:spcAft>
                <a:spcPts val="0"/>
              </a:spcAft>
              <a:buSzPts val="2000"/>
              <a:buChar char="•"/>
            </a:pPr>
            <a:r>
              <a:rPr lang="en" sz="1900"/>
              <a:t>Under deterministic transitions  </a:t>
            </a:r>
            <a:r>
              <a:rPr lang="en" sz="2000"/>
              <a:t>       </a:t>
            </a:r>
            <a:endParaRPr sz="2000"/>
          </a:p>
        </p:txBody>
      </p:sp>
      <p:pic>
        <p:nvPicPr>
          <p:cNvPr id="122" name="Google Shape;122;p21"/>
          <p:cNvPicPr preferRelativeResize="0"/>
          <p:nvPr/>
        </p:nvPicPr>
        <p:blipFill rotWithShape="1">
          <a:blip r:embed="rId3">
            <a:alphaModFix/>
          </a:blip>
          <a:srcRect b="0" l="0" r="0" t="19276"/>
          <a:stretch/>
        </p:blipFill>
        <p:spPr>
          <a:xfrm>
            <a:off x="6219175" y="2934125"/>
            <a:ext cx="2505000" cy="391150"/>
          </a:xfrm>
          <a:prstGeom prst="rect">
            <a:avLst/>
          </a:prstGeom>
          <a:noFill/>
          <a:ln>
            <a:noFill/>
          </a:ln>
        </p:spPr>
      </p:pic>
      <p:pic>
        <p:nvPicPr>
          <p:cNvPr id="123" name="Google Shape;123;p21"/>
          <p:cNvPicPr preferRelativeResize="0"/>
          <p:nvPr/>
        </p:nvPicPr>
        <p:blipFill>
          <a:blip r:embed="rId4">
            <a:alphaModFix/>
          </a:blip>
          <a:stretch>
            <a:fillRect/>
          </a:stretch>
        </p:blipFill>
        <p:spPr>
          <a:xfrm>
            <a:off x="5824500" y="1152475"/>
            <a:ext cx="3294350" cy="391150"/>
          </a:xfrm>
          <a:prstGeom prst="rect">
            <a:avLst/>
          </a:prstGeom>
          <a:noFill/>
          <a:ln>
            <a:noFill/>
          </a:ln>
        </p:spPr>
      </p:pic>
      <p:pic>
        <p:nvPicPr>
          <p:cNvPr id="124" name="Google Shape;124;p21"/>
          <p:cNvPicPr preferRelativeResize="0"/>
          <p:nvPr/>
        </p:nvPicPr>
        <p:blipFill>
          <a:blip r:embed="rId5">
            <a:alphaModFix/>
          </a:blip>
          <a:stretch>
            <a:fillRect/>
          </a:stretch>
        </p:blipFill>
        <p:spPr>
          <a:xfrm>
            <a:off x="5964325" y="2112775"/>
            <a:ext cx="3014700" cy="414867"/>
          </a:xfrm>
          <a:prstGeom prst="rect">
            <a:avLst/>
          </a:prstGeom>
          <a:noFill/>
          <a:ln>
            <a:noFill/>
          </a:ln>
        </p:spPr>
      </p:pic>
      <p:pic>
        <p:nvPicPr>
          <p:cNvPr id="125" name="Google Shape;125;p21"/>
          <p:cNvPicPr preferRelativeResize="0"/>
          <p:nvPr/>
        </p:nvPicPr>
        <p:blipFill rotWithShape="1">
          <a:blip r:embed="rId6">
            <a:alphaModFix/>
          </a:blip>
          <a:srcRect b="0" l="0" r="0" t="11008"/>
          <a:stretch/>
        </p:blipFill>
        <p:spPr>
          <a:xfrm>
            <a:off x="4152425" y="4617587"/>
            <a:ext cx="1758025" cy="391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Linear Safety-Signal Model</a:t>
            </a:r>
            <a:endParaRPr/>
          </a:p>
        </p:txBody>
      </p:sp>
      <p:sp>
        <p:nvSpPr>
          <p:cNvPr id="131" name="Google Shape;131;p22"/>
          <p:cNvSpPr txBox="1"/>
          <p:nvPr>
            <p:ph idx="1" type="body"/>
          </p:nvPr>
        </p:nvSpPr>
        <p:spPr>
          <a:xfrm>
            <a:off x="311700" y="1152475"/>
            <a:ext cx="4077300" cy="3416400"/>
          </a:xfrm>
          <a:prstGeom prst="rect">
            <a:avLst/>
          </a:prstGeom>
        </p:spPr>
        <p:txBody>
          <a:bodyPr anchorCtr="0" anchor="t" bIns="34275" lIns="68575" spcFirstLastPara="1" rIns="68575" wrap="square" tIns="34275">
            <a:noAutofit/>
          </a:bodyPr>
          <a:lstStyle/>
          <a:p>
            <a:pPr indent="-336550" lvl="0" marL="457200" rtl="0" algn="l">
              <a:spcBef>
                <a:spcPts val="800"/>
              </a:spcBef>
              <a:spcAft>
                <a:spcPts val="0"/>
              </a:spcAft>
              <a:buSzPts val="1700"/>
              <a:buChar char="•"/>
            </a:pPr>
            <a:r>
              <a:rPr lang="en" sz="1700"/>
              <a:t>Rather than directly learn  t            the paper instead learns a linear approximator through g</a:t>
            </a:r>
            <a:endParaRPr sz="1700"/>
          </a:p>
          <a:p>
            <a:pPr indent="-336550" lvl="0" marL="457200" rtl="0" algn="l">
              <a:spcBef>
                <a:spcPts val="800"/>
              </a:spcBef>
              <a:spcAft>
                <a:spcPts val="0"/>
              </a:spcAft>
              <a:buSzPts val="1700"/>
              <a:buChar char="•"/>
            </a:pPr>
            <a:r>
              <a:rPr lang="en" sz="1700"/>
              <a:t>This model is a first order </a:t>
            </a:r>
            <a:r>
              <a:rPr lang="en" sz="1700"/>
              <a:t>approximation of             with respect to a</a:t>
            </a:r>
            <a:endParaRPr sz="1700"/>
          </a:p>
          <a:p>
            <a:pPr indent="-336550" lvl="0" marL="457200" rtl="0" algn="l">
              <a:spcBef>
                <a:spcPts val="800"/>
              </a:spcBef>
              <a:spcAft>
                <a:spcPts val="0"/>
              </a:spcAft>
              <a:buSzPts val="1700"/>
              <a:buChar char="•"/>
            </a:pPr>
            <a:r>
              <a:rPr lang="en" sz="1700"/>
              <a:t>Can be seen as learning the dynamics of the system but only in how they affect IMMEDIATELY affect the safety signals (even for actions on force)</a:t>
            </a:r>
            <a:endParaRPr sz="1700"/>
          </a:p>
          <a:p>
            <a:pPr indent="-336550" lvl="0" marL="457200" rtl="0" algn="l">
              <a:spcBef>
                <a:spcPts val="800"/>
              </a:spcBef>
              <a:spcAft>
                <a:spcPts val="0"/>
              </a:spcAft>
              <a:buSzPts val="1700"/>
              <a:buChar char="•"/>
            </a:pPr>
            <a:r>
              <a:rPr lang="en" sz="1700"/>
              <a:t>The </a:t>
            </a:r>
            <a:r>
              <a:rPr lang="en" sz="1700"/>
              <a:t>effect</a:t>
            </a:r>
            <a:r>
              <a:rPr lang="en" sz="1700"/>
              <a:t> of the action on each</a:t>
            </a:r>
            <a:r>
              <a:rPr lang="en" sz="1700"/>
              <a:t> safety signal is approximated with its own NN</a:t>
            </a:r>
            <a:endParaRPr sz="1700"/>
          </a:p>
          <a:p>
            <a:pPr indent="0" lvl="0" marL="0" rtl="0" algn="l">
              <a:spcBef>
                <a:spcPts val="800"/>
              </a:spcBef>
              <a:spcAft>
                <a:spcPts val="0"/>
              </a:spcAft>
              <a:buClr>
                <a:schemeClr val="dk1"/>
              </a:buClr>
              <a:buSzPts val="852"/>
              <a:buFont typeface="Arial"/>
              <a:buNone/>
            </a:pPr>
            <a:r>
              <a:t/>
            </a:r>
            <a:endParaRPr sz="1395"/>
          </a:p>
        </p:txBody>
      </p:sp>
      <p:pic>
        <p:nvPicPr>
          <p:cNvPr id="132" name="Google Shape;132;p22"/>
          <p:cNvPicPr preferRelativeResize="0"/>
          <p:nvPr/>
        </p:nvPicPr>
        <p:blipFill rotWithShape="1">
          <a:blip r:embed="rId3">
            <a:alphaModFix/>
          </a:blip>
          <a:srcRect b="0" l="0" r="0" t="4671"/>
          <a:stretch/>
        </p:blipFill>
        <p:spPr>
          <a:xfrm>
            <a:off x="4572000" y="445025"/>
            <a:ext cx="4144724" cy="1506825"/>
          </a:xfrm>
          <a:prstGeom prst="rect">
            <a:avLst/>
          </a:prstGeom>
          <a:noFill/>
          <a:ln>
            <a:noFill/>
          </a:ln>
        </p:spPr>
      </p:pic>
      <p:pic>
        <p:nvPicPr>
          <p:cNvPr id="133" name="Google Shape;133;p22"/>
          <p:cNvPicPr preferRelativeResize="0"/>
          <p:nvPr/>
        </p:nvPicPr>
        <p:blipFill>
          <a:blip r:embed="rId4">
            <a:alphaModFix/>
          </a:blip>
          <a:stretch>
            <a:fillRect/>
          </a:stretch>
        </p:blipFill>
        <p:spPr>
          <a:xfrm>
            <a:off x="4572675" y="2243138"/>
            <a:ext cx="4143375" cy="657225"/>
          </a:xfrm>
          <a:prstGeom prst="rect">
            <a:avLst/>
          </a:prstGeom>
          <a:noFill/>
          <a:ln>
            <a:noFill/>
          </a:ln>
        </p:spPr>
      </p:pic>
      <p:pic>
        <p:nvPicPr>
          <p:cNvPr id="134" name="Google Shape;134;p22"/>
          <p:cNvPicPr preferRelativeResize="0"/>
          <p:nvPr/>
        </p:nvPicPr>
        <p:blipFill>
          <a:blip r:embed="rId5">
            <a:alphaModFix/>
          </a:blip>
          <a:stretch>
            <a:fillRect/>
          </a:stretch>
        </p:blipFill>
        <p:spPr>
          <a:xfrm>
            <a:off x="3279525" y="1152468"/>
            <a:ext cx="653075" cy="283275"/>
          </a:xfrm>
          <a:prstGeom prst="rect">
            <a:avLst/>
          </a:prstGeom>
          <a:noFill/>
          <a:ln>
            <a:noFill/>
          </a:ln>
        </p:spPr>
      </p:pic>
      <p:pic>
        <p:nvPicPr>
          <p:cNvPr id="135" name="Google Shape;135;p22"/>
          <p:cNvPicPr preferRelativeResize="0"/>
          <p:nvPr/>
        </p:nvPicPr>
        <p:blipFill>
          <a:blip r:embed="rId5">
            <a:alphaModFix/>
          </a:blip>
          <a:stretch>
            <a:fillRect/>
          </a:stretch>
        </p:blipFill>
        <p:spPr>
          <a:xfrm>
            <a:off x="2502400" y="2203994"/>
            <a:ext cx="653075" cy="2832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Quiz 1</a:t>
            </a:r>
            <a:endParaRPr/>
          </a:p>
        </p:txBody>
      </p:sp>
      <p:sp>
        <p:nvSpPr>
          <p:cNvPr id="141" name="Google Shape;141;p23"/>
          <p:cNvSpPr txBox="1"/>
          <p:nvPr>
            <p:ph idx="1" type="body"/>
          </p:nvPr>
        </p:nvSpPr>
        <p:spPr>
          <a:xfrm>
            <a:off x="311700" y="1017725"/>
            <a:ext cx="4349400" cy="41259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Clr>
                <a:schemeClr val="dk1"/>
              </a:buClr>
              <a:buSzPts val="1100"/>
              <a:buFont typeface="Arial"/>
              <a:buNone/>
            </a:pPr>
            <a:r>
              <a:rPr lang="en" sz="1800"/>
              <a:t>Given that our actions are a commanded velocity such that we are moving left</a:t>
            </a:r>
            <a:br>
              <a:rPr lang="en" sz="1800"/>
            </a:br>
            <a:endParaRPr sz="1800"/>
          </a:p>
          <a:p>
            <a:pPr indent="0" lvl="0" marL="0" rtl="0" algn="l">
              <a:spcBef>
                <a:spcPts val="800"/>
              </a:spcBef>
              <a:spcAft>
                <a:spcPts val="0"/>
              </a:spcAft>
              <a:buClr>
                <a:schemeClr val="dk1"/>
              </a:buClr>
              <a:buSzPts val="1100"/>
              <a:buFont typeface="Arial"/>
              <a:buNone/>
            </a:pPr>
            <a:r>
              <a:t/>
            </a:r>
            <a:endParaRPr sz="1800"/>
          </a:p>
          <a:p>
            <a:pPr indent="0" lvl="0" marL="0" rtl="0" algn="l">
              <a:spcBef>
                <a:spcPts val="800"/>
              </a:spcBef>
              <a:spcAft>
                <a:spcPts val="0"/>
              </a:spcAft>
              <a:buClr>
                <a:schemeClr val="dk1"/>
              </a:buClr>
              <a:buSzPts val="1100"/>
              <a:buFont typeface="Arial"/>
              <a:buNone/>
            </a:pPr>
            <a:r>
              <a:rPr lang="en" sz="1800"/>
              <a:t>We start at the middle of a square with directions for individual </a:t>
            </a:r>
            <a:r>
              <a:rPr lang="en" sz="1800"/>
              <a:t>constraints</a:t>
            </a:r>
            <a:r>
              <a:rPr lang="en" sz="1800"/>
              <a:t> given on the right. Our safety signals are defined as the distance to the boundary they represent. Filling in for values:</a:t>
            </a:r>
            <a:endParaRPr sz="1800"/>
          </a:p>
          <a:p>
            <a:pPr indent="0" lvl="0" marL="0" rtl="0" algn="l">
              <a:spcBef>
                <a:spcPts val="800"/>
              </a:spcBef>
              <a:spcAft>
                <a:spcPts val="0"/>
              </a:spcAft>
              <a:buClr>
                <a:schemeClr val="dk1"/>
              </a:buClr>
              <a:buSzPts val="1100"/>
              <a:buFont typeface="Arial"/>
              <a:buNone/>
            </a:pPr>
            <a:r>
              <a:t/>
            </a:r>
            <a:endParaRPr sz="1800"/>
          </a:p>
          <a:p>
            <a:pPr indent="0" lvl="0" marL="0" rtl="0" algn="l">
              <a:spcBef>
                <a:spcPts val="800"/>
              </a:spcBef>
              <a:spcAft>
                <a:spcPts val="0"/>
              </a:spcAft>
              <a:buClr>
                <a:schemeClr val="dk1"/>
              </a:buClr>
              <a:buSzPts val="1100"/>
              <a:buFont typeface="Arial"/>
              <a:buNone/>
            </a:pPr>
            <a:br>
              <a:rPr lang="en" sz="1800"/>
            </a:br>
            <a:r>
              <a:rPr lang="en" sz="1800"/>
              <a:t>Given this setup what </a:t>
            </a:r>
            <a:r>
              <a:rPr lang="en" sz="1800"/>
              <a:t>constraint</a:t>
            </a:r>
            <a:r>
              <a:rPr lang="en" sz="1800"/>
              <a:t> should have the g estimator:</a:t>
            </a:r>
            <a:endParaRPr sz="1800"/>
          </a:p>
        </p:txBody>
      </p:sp>
      <p:pic>
        <p:nvPicPr>
          <p:cNvPr id="142" name="Google Shape;142;p23"/>
          <p:cNvPicPr preferRelativeResize="0"/>
          <p:nvPr/>
        </p:nvPicPr>
        <p:blipFill>
          <a:blip r:embed="rId3">
            <a:alphaModFix/>
          </a:blip>
          <a:stretch>
            <a:fillRect/>
          </a:stretch>
        </p:blipFill>
        <p:spPr>
          <a:xfrm>
            <a:off x="5664450" y="1629662"/>
            <a:ext cx="2462025" cy="2462025"/>
          </a:xfrm>
          <a:prstGeom prst="rect">
            <a:avLst/>
          </a:prstGeom>
          <a:noFill/>
          <a:ln>
            <a:noFill/>
          </a:ln>
        </p:spPr>
      </p:pic>
      <p:cxnSp>
        <p:nvCxnSpPr>
          <p:cNvPr id="143" name="Google Shape;143;p23"/>
          <p:cNvCxnSpPr>
            <a:stCxn id="142" idx="0"/>
          </p:cNvCxnSpPr>
          <p:nvPr/>
        </p:nvCxnSpPr>
        <p:spPr>
          <a:xfrm flipH="1" rot="10800000">
            <a:off x="6895463" y="1185362"/>
            <a:ext cx="12900" cy="444300"/>
          </a:xfrm>
          <a:prstGeom prst="straightConnector1">
            <a:avLst/>
          </a:prstGeom>
          <a:noFill/>
          <a:ln cap="flat" cmpd="sng" w="9525">
            <a:solidFill>
              <a:schemeClr val="dk2"/>
            </a:solidFill>
            <a:prstDash val="solid"/>
            <a:round/>
            <a:headEnd len="med" w="med" type="none"/>
            <a:tailEnd len="med" w="med" type="triangle"/>
          </a:ln>
        </p:spPr>
      </p:cxnSp>
      <p:cxnSp>
        <p:nvCxnSpPr>
          <p:cNvPr id="144" name="Google Shape;144;p23"/>
          <p:cNvCxnSpPr>
            <a:stCxn id="142" idx="3"/>
          </p:cNvCxnSpPr>
          <p:nvPr/>
        </p:nvCxnSpPr>
        <p:spPr>
          <a:xfrm>
            <a:off x="8126475" y="2860675"/>
            <a:ext cx="415200" cy="4200"/>
          </a:xfrm>
          <a:prstGeom prst="straightConnector1">
            <a:avLst/>
          </a:prstGeom>
          <a:noFill/>
          <a:ln cap="flat" cmpd="sng" w="9525">
            <a:solidFill>
              <a:schemeClr val="dk2"/>
            </a:solidFill>
            <a:prstDash val="solid"/>
            <a:round/>
            <a:headEnd len="med" w="med" type="none"/>
            <a:tailEnd len="med" w="med" type="triangle"/>
          </a:ln>
        </p:spPr>
      </p:cxnSp>
      <p:cxnSp>
        <p:nvCxnSpPr>
          <p:cNvPr id="145" name="Google Shape;145;p23"/>
          <p:cNvCxnSpPr/>
          <p:nvPr/>
        </p:nvCxnSpPr>
        <p:spPr>
          <a:xfrm>
            <a:off x="6895463" y="4091687"/>
            <a:ext cx="0" cy="419700"/>
          </a:xfrm>
          <a:prstGeom prst="straightConnector1">
            <a:avLst/>
          </a:prstGeom>
          <a:noFill/>
          <a:ln cap="flat" cmpd="sng" w="9525">
            <a:solidFill>
              <a:schemeClr val="dk2"/>
            </a:solidFill>
            <a:prstDash val="solid"/>
            <a:round/>
            <a:headEnd len="med" w="med" type="none"/>
            <a:tailEnd len="med" w="med" type="triangle"/>
          </a:ln>
        </p:spPr>
      </p:cxnSp>
      <p:cxnSp>
        <p:nvCxnSpPr>
          <p:cNvPr id="146" name="Google Shape;146;p23"/>
          <p:cNvCxnSpPr>
            <a:stCxn id="142" idx="1"/>
          </p:cNvCxnSpPr>
          <p:nvPr/>
        </p:nvCxnSpPr>
        <p:spPr>
          <a:xfrm flipH="1">
            <a:off x="5222550" y="2860675"/>
            <a:ext cx="441900" cy="10800"/>
          </a:xfrm>
          <a:prstGeom prst="straightConnector1">
            <a:avLst/>
          </a:prstGeom>
          <a:noFill/>
          <a:ln cap="flat" cmpd="sng" w="9525">
            <a:solidFill>
              <a:schemeClr val="dk2"/>
            </a:solidFill>
            <a:prstDash val="solid"/>
            <a:round/>
            <a:headEnd len="med" w="med" type="none"/>
            <a:tailEnd len="med" w="med" type="triangle"/>
          </a:ln>
        </p:spPr>
      </p:cxnSp>
      <p:cxnSp>
        <p:nvCxnSpPr>
          <p:cNvPr id="147" name="Google Shape;147;p23"/>
          <p:cNvCxnSpPr/>
          <p:nvPr/>
        </p:nvCxnSpPr>
        <p:spPr>
          <a:xfrm rot="10800000">
            <a:off x="6394900" y="2884575"/>
            <a:ext cx="513600" cy="0"/>
          </a:xfrm>
          <a:prstGeom prst="straightConnector1">
            <a:avLst/>
          </a:prstGeom>
          <a:noFill/>
          <a:ln cap="flat" cmpd="sng" w="9525">
            <a:solidFill>
              <a:schemeClr val="dk2"/>
            </a:solidFill>
            <a:prstDash val="solid"/>
            <a:round/>
            <a:headEnd len="med" w="med" type="none"/>
            <a:tailEnd len="med" w="med" type="triangle"/>
          </a:ln>
        </p:spPr>
      </p:cxnSp>
      <p:sp>
        <p:nvSpPr>
          <p:cNvPr id="148" name="Google Shape;148;p23"/>
          <p:cNvSpPr txBox="1"/>
          <p:nvPr/>
        </p:nvSpPr>
        <p:spPr>
          <a:xfrm>
            <a:off x="6972050" y="4113725"/>
            <a:ext cx="44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C1</a:t>
            </a:r>
            <a:endParaRPr/>
          </a:p>
        </p:txBody>
      </p:sp>
      <p:sp>
        <p:nvSpPr>
          <p:cNvPr id="149" name="Google Shape;149;p23"/>
          <p:cNvSpPr txBox="1"/>
          <p:nvPr/>
        </p:nvSpPr>
        <p:spPr>
          <a:xfrm>
            <a:off x="8126475" y="2419075"/>
            <a:ext cx="44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C2</a:t>
            </a:r>
            <a:endParaRPr/>
          </a:p>
        </p:txBody>
      </p:sp>
      <p:sp>
        <p:nvSpPr>
          <p:cNvPr id="150" name="Google Shape;150;p23"/>
          <p:cNvSpPr txBox="1"/>
          <p:nvPr/>
        </p:nvSpPr>
        <p:spPr>
          <a:xfrm>
            <a:off x="6972050" y="1207400"/>
            <a:ext cx="44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C3</a:t>
            </a:r>
            <a:endParaRPr/>
          </a:p>
        </p:txBody>
      </p:sp>
      <p:sp>
        <p:nvSpPr>
          <p:cNvPr id="151" name="Google Shape;151;p23"/>
          <p:cNvSpPr txBox="1"/>
          <p:nvPr/>
        </p:nvSpPr>
        <p:spPr>
          <a:xfrm>
            <a:off x="5222550" y="2419075"/>
            <a:ext cx="44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C4</a:t>
            </a:r>
            <a:endParaRPr/>
          </a:p>
        </p:txBody>
      </p:sp>
      <p:pic>
        <p:nvPicPr>
          <p:cNvPr id="152" name="Google Shape;152;p23"/>
          <p:cNvPicPr preferRelativeResize="0"/>
          <p:nvPr/>
        </p:nvPicPr>
        <p:blipFill rotWithShape="1">
          <a:blip r:embed="rId4">
            <a:alphaModFix/>
          </a:blip>
          <a:srcRect b="0" l="0" r="0" t="18969"/>
          <a:stretch/>
        </p:blipFill>
        <p:spPr>
          <a:xfrm>
            <a:off x="357775" y="1607599"/>
            <a:ext cx="2008648" cy="572700"/>
          </a:xfrm>
          <a:prstGeom prst="rect">
            <a:avLst/>
          </a:prstGeom>
          <a:noFill/>
          <a:ln>
            <a:noFill/>
          </a:ln>
        </p:spPr>
      </p:pic>
      <p:pic>
        <p:nvPicPr>
          <p:cNvPr id="153" name="Google Shape;153;p23"/>
          <p:cNvPicPr preferRelativeResize="0"/>
          <p:nvPr/>
        </p:nvPicPr>
        <p:blipFill rotWithShape="1">
          <a:blip r:embed="rId5">
            <a:alphaModFix/>
          </a:blip>
          <a:srcRect b="9272" l="0" r="0" t="13069"/>
          <a:stretch/>
        </p:blipFill>
        <p:spPr>
          <a:xfrm>
            <a:off x="357775" y="3498675"/>
            <a:ext cx="2694500" cy="615050"/>
          </a:xfrm>
          <a:prstGeom prst="rect">
            <a:avLst/>
          </a:prstGeom>
          <a:noFill/>
          <a:ln>
            <a:noFill/>
          </a:ln>
        </p:spPr>
      </p:pic>
      <p:pic>
        <p:nvPicPr>
          <p:cNvPr id="154" name="Google Shape;154;p23"/>
          <p:cNvPicPr preferRelativeResize="0"/>
          <p:nvPr/>
        </p:nvPicPr>
        <p:blipFill>
          <a:blip r:embed="rId6">
            <a:alphaModFix/>
          </a:blip>
          <a:stretch>
            <a:fillRect/>
          </a:stretch>
        </p:blipFill>
        <p:spPr>
          <a:xfrm>
            <a:off x="2569875" y="4396487"/>
            <a:ext cx="1731711" cy="74701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