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33" d="100"/>
          <a:sy n="33" d="100"/>
        </p:scale>
        <p:origin x="739" y="-845"/>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4/26/2023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epa.gov/automotive-trends/explore-automotive-trends-data#Detailed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200872" y="786533"/>
            <a:ext cx="30332361" cy="20018377"/>
            <a:chOff x="1173163" y="758824"/>
            <a:chExt cx="30332361"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73163" y="758825"/>
              <a:ext cx="6858000" cy="20018376"/>
              <a:chOff x="1173163" y="758825"/>
              <a:chExt cx="6858000" cy="20018376"/>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4491242"/>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What is the context/scope? </a:t>
                </a:r>
              </a:p>
              <a:p>
                <a:pPr marL="457200" indent="-457200" eaLnBrk="1" hangingPunct="1">
                  <a:spcBef>
                    <a:spcPct val="1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What is the question of interest?</a:t>
                </a:r>
              </a:p>
              <a:p>
                <a:pPr marL="457200" indent="-457200" eaLnBrk="1" hangingPunct="1">
                  <a:spcBef>
                    <a:spcPct val="1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Why does it matter/Why should the viewer care?</a:t>
                </a:r>
              </a:p>
              <a:p>
                <a:pPr eaLnBrk="1" hangingPunct="1">
                  <a:spcBef>
                    <a:spcPct val="10000"/>
                  </a:spcBef>
                </a:pPr>
                <a:r>
                  <a:rPr lang="en-US" altLang="ja-JP" dirty="0">
                    <a:latin typeface="Calibri" panose="020F0502020204030204" pitchFamily="34" charset="0"/>
                    <a:cs typeface="Calibri" panose="020F0502020204030204" pitchFamily="34" charset="0"/>
                  </a:rPr>
                  <a:t> </a:t>
                </a:r>
                <a:r>
                  <a:rPr lang="en-US" altLang="ja-JP" sz="1800" dirty="0">
                    <a:latin typeface="Calibri" panose="020F0502020204030204" pitchFamily="34" charset="0"/>
                    <a:cs typeface="Calibri" panose="020F0502020204030204" pitchFamily="34" charset="0"/>
                  </a:rPr>
                  <a:t>“</a:t>
                </a:r>
                <a:r>
                  <a:rPr lang="en-US" sz="1800" b="0" i="0" dirty="0">
                    <a:solidFill>
                      <a:srgbClr val="495057"/>
                    </a:solidFill>
                    <a:effectLst/>
                    <a:latin typeface="system-ui"/>
                  </a:rPr>
                  <a:t>“executive” summary that succinctly describes the most important findings and recommendations in a manner that entices the viewer/reader to engage more with your poster or report?</a:t>
                </a: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0390505"/>
                <a:ext cx="6858000" cy="554861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For classification, we tried ________</a:t>
                </a:r>
              </a:p>
              <a:p>
                <a:pPr marL="457200" indent="-457200" eaLnBrk="1" hangingPunct="1">
                  <a:spcBef>
                    <a:spcPct val="10000"/>
                  </a:spcBef>
                  <a:buFont typeface="Arial" panose="020B0604020202020204" pitchFamily="34" charset="0"/>
                  <a:buChar char="•"/>
                </a:pPr>
                <a:endParaRPr lang="en-US" altLang="en-US" sz="3086"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3086" dirty="0">
                    <a:latin typeface="Calibri" panose="020F0502020204030204" pitchFamily="34" charset="0"/>
                    <a:cs typeface="Calibri" panose="020F0502020204030204" pitchFamily="34" charset="0"/>
                  </a:rPr>
                  <a:t>For regression to predict emissions, we tested bootstrapping, Lasso regression, and partial least squares. We trained these models with 75% of the data and tested with 25%.</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4264151"/>
                <a:ext cx="6801394" cy="78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600"/>
                  </a:spcAft>
                </a:pPr>
                <a:r>
                  <a:rPr lang="en-US" altLang="en-US" sz="2800" b="1" dirty="0">
                    <a:latin typeface="Calibri" panose="020F0502020204030204" pitchFamily="34" charset="0"/>
                    <a:cs typeface="Calibri" panose="020F0502020204030204" pitchFamily="34" charset="0"/>
                  </a:rPr>
                  <a:t>Collin Coil &amp; Thao Huynh</a:t>
                </a: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Predicting Automobile Emissions and Regulatory Class with Machine Learning</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6548723"/>
                <a:ext cx="6858000" cy="422847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The data for this project was the Automotive Trends data set from the EPA.</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After cleaning, there were 1958 observations.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This is aggregated data, so we only know average emissions for a manufacturer’s car by regulatory class.</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032875"/>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Why is the outcome  interesting. Don’t assume it’s obvious.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Evidence for the results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Potential Next Steps</a:t>
                </a:r>
              </a:p>
              <a:p>
                <a:pPr marL="457200" indent="-457200" eaLnBrk="1" hangingPunct="1">
                  <a:spcBef>
                    <a:spcPct val="50000"/>
                  </a:spcBef>
                  <a:buFont typeface="Arial" panose="020B0604020202020204" pitchFamily="34" charset="0"/>
                  <a:buChar char="•"/>
                </a:pPr>
                <a:endParaRPr lang="en-US" altLang="ja-JP" dirty="0">
                  <a:latin typeface="Calibri" panose="020F0502020204030204" pitchFamily="34" charset="0"/>
                  <a:cs typeface="Calibri" panose="020F0502020204030204" pitchFamily="34" charset="0"/>
                </a:endParaRPr>
              </a:p>
              <a:p>
                <a:pPr marL="457200" indent="-457200" eaLnBrk="1" hangingPunct="1">
                  <a:spcBef>
                    <a:spcPct val="50000"/>
                  </a:spcBef>
                  <a:buFont typeface="Arial" panose="020B0604020202020204" pitchFamily="34" charset="0"/>
                  <a:buChar char="•"/>
                </a:pPr>
                <a:r>
                  <a:rPr lang="en-US" sz="2000" b="0" i="0" dirty="0">
                    <a:solidFill>
                      <a:srgbClr val="495057"/>
                    </a:solidFill>
                    <a:effectLst/>
                    <a:latin typeface="system-ui"/>
                  </a:rPr>
                  <a:t>“Identify the stakeholders in the analysis and its outcomes. Assess any ethical implications of the data (collection methods, sources, structure) or the choices made in the analysis (grouping, selection, etc.) or concerns for implementation.”</a:t>
                </a:r>
              </a:p>
              <a:p>
                <a:pPr marL="457200" indent="-457200" eaLnBrk="1" hangingPunct="1">
                  <a:spcBef>
                    <a:spcPct val="50000"/>
                  </a:spcBef>
                  <a:buFont typeface="Arial" panose="020B0604020202020204" pitchFamily="34" charset="0"/>
                  <a:buChar char="•"/>
                </a:pPr>
                <a:r>
                  <a:rPr lang="en-US" sz="2000" b="0" i="0" dirty="0">
                    <a:solidFill>
                      <a:srgbClr val="495057"/>
                    </a:solidFill>
                    <a:effectLst/>
                    <a:latin typeface="system-ui"/>
                  </a:rPr>
                  <a:t>“Summarize Findings”</a:t>
                </a:r>
              </a:p>
              <a:p>
                <a:pPr marL="457200" indent="-457200" eaLnBrk="1" hangingPunct="1">
                  <a:spcBef>
                    <a:spcPct val="50000"/>
                  </a:spcBef>
                  <a:buFont typeface="Arial" panose="020B0604020202020204" pitchFamily="34" charset="0"/>
                  <a:buChar char="•"/>
                </a:pPr>
                <a:r>
                  <a:rPr lang="en-US" sz="2000" b="0" i="0" dirty="0">
                    <a:solidFill>
                      <a:srgbClr val="495057"/>
                    </a:solidFill>
                    <a:effectLst/>
                    <a:latin typeface="system-ui"/>
                  </a:rPr>
                  <a:t>“Offer recommendations for implementation or additional work”</a:t>
                </a:r>
              </a:p>
              <a:p>
                <a:pPr marL="457200" indent="-457200" eaLnBrk="1" hangingPunct="1">
                  <a:spcBef>
                    <a:spcPct val="50000"/>
                  </a:spcBef>
                  <a:buFont typeface="Arial" panose="020B0604020202020204" pitchFamily="34" charset="0"/>
                  <a:buChar char="•"/>
                </a:pPr>
                <a:endParaRPr lang="en-US" altLang="ja-JP" sz="2000" dirty="0">
                  <a:latin typeface="Calibri" panose="020F0502020204030204" pitchFamily="34" charset="0"/>
                  <a:cs typeface="Calibri" panose="020F0502020204030204" pitchFamily="34"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917399" y="15011400"/>
                <a:ext cx="6588125"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Dr. Richard Ressler for teaching Stat 427</a:t>
                </a:r>
              </a:p>
              <a:p>
                <a:pPr marL="342900" indent="-342900" eaLnBrk="1" hangingPunct="1">
                  <a:spcBef>
                    <a:spcPct val="10000"/>
                  </a:spcBef>
                  <a:buFont typeface="Arial" panose="020B0604020202020204" pitchFamily="34" charset="0"/>
                  <a:buChar char="•"/>
                </a:pPr>
                <a:endParaRPr lang="en-US" altLang="en-US" sz="2400" dirty="0">
                  <a:latin typeface="Calibri" panose="020F0502020204030204" pitchFamily="34" charset="0"/>
                  <a:cs typeface="Calibri" panose="020F0502020204030204" pitchFamily="34" charset="0"/>
                </a:endParaRPr>
              </a:p>
              <a:p>
                <a:pPr eaLnBrk="1" hangingPunct="1">
                  <a:spcBef>
                    <a:spcPct val="10000"/>
                  </a:spcBef>
                </a:pPr>
                <a:endParaRPr lang="en-US" altLang="en-US" sz="2000"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401301"/>
                <a:ext cx="6588125" cy="4118264"/>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What  constrained the approach</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What assumptions need to be checked or were checked</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Ethical Considerations</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Data is accessible at: </a:t>
                </a:r>
                <a:r>
                  <a:rPr lang="en-US" altLang="en-US" sz="2400" dirty="0">
                    <a:solidFill>
                      <a:srgbClr val="000000"/>
                    </a:solidFill>
                    <a:latin typeface="Calibri" panose="020F0502020204030204" pitchFamily="34" charset="0"/>
                    <a:cs typeface="Calibri" panose="020F0502020204030204" pitchFamily="34" charset="0"/>
                    <a:hlinkClick r:id="rId4"/>
                  </a:rPr>
                  <a:t>https://www.epa.gov/automotive-trends/explore-automotive-trends-data#DetailedData</a:t>
                </a:r>
                <a:endParaRPr lang="en-US" altLang="en-US" sz="2000" dirty="0">
                  <a:latin typeface="Calibri" panose="020F0502020204030204" pitchFamily="34" charset="0"/>
                  <a:cs typeface="Calibri" panose="020F0502020204030204" pitchFamily="34" charset="0"/>
                </a:endParaRPr>
              </a:p>
            </p:txBody>
          </p:sp>
        </p:grpSp>
      </p:grpSp>
      <p:graphicFrame>
        <p:nvGraphicFramePr>
          <p:cNvPr id="2" name="Table 4">
            <a:extLst>
              <a:ext uri="{FF2B5EF4-FFF2-40B4-BE49-F238E27FC236}">
                <a16:creationId xmlns:a16="http://schemas.microsoft.com/office/drawing/2014/main" id="{329E1F37-85FF-4CD0-D17A-5F512C560D20}"/>
              </a:ext>
            </a:extLst>
          </p:cNvPr>
          <p:cNvGraphicFramePr>
            <a:graphicFrameLocks noGrp="1"/>
          </p:cNvGraphicFramePr>
          <p:nvPr>
            <p:extLst>
              <p:ext uri="{D42A27DB-BD31-4B8C-83A1-F6EECF244321}">
                <p14:modId xmlns:p14="http://schemas.microsoft.com/office/powerpoint/2010/main" val="1684782317"/>
              </p:ext>
            </p:extLst>
          </p:nvPr>
        </p:nvGraphicFramePr>
        <p:xfrm>
          <a:off x="8961120" y="786532"/>
          <a:ext cx="15110460" cy="20054168"/>
        </p:xfrm>
        <a:graphic>
          <a:graphicData uri="http://schemas.openxmlformats.org/drawingml/2006/table">
            <a:tbl>
              <a:tblPr firstRow="1" bandRow="1">
                <a:tableStyleId>{5C22544A-7EE6-4342-B048-85BDC9FD1C3A}</a:tableStyleId>
              </a:tblPr>
              <a:tblGrid>
                <a:gridCol w="7596051">
                  <a:extLst>
                    <a:ext uri="{9D8B030D-6E8A-4147-A177-3AD203B41FA5}">
                      <a16:colId xmlns:a16="http://schemas.microsoft.com/office/drawing/2014/main" val="3778541880"/>
                    </a:ext>
                  </a:extLst>
                </a:gridCol>
                <a:gridCol w="7514409">
                  <a:extLst>
                    <a:ext uri="{9D8B030D-6E8A-4147-A177-3AD203B41FA5}">
                      <a16:colId xmlns:a16="http://schemas.microsoft.com/office/drawing/2014/main" val="2763998453"/>
                    </a:ext>
                  </a:extLst>
                </a:gridCol>
              </a:tblGrid>
              <a:tr h="5023294">
                <a:tc>
                  <a:txBody>
                    <a:bodyPr/>
                    <a:lstStyle/>
                    <a:p>
                      <a:endParaRPr lang="en-US" sz="6000" dirty="0">
                        <a:latin typeface="Calibri" panose="020F0502020204030204" pitchFamily="34" charset="0"/>
                        <a:ea typeface="Calibri" panose="020F0502020204030204" pitchFamily="34" charset="0"/>
                        <a:cs typeface="Calibri" panose="020F0502020204030204" pitchFamily="34" charset="0"/>
                      </a:endParaRPr>
                    </a:p>
                    <a:p>
                      <a:endParaRPr lang="en-US" sz="6000" dirty="0">
                        <a:latin typeface="Calibri" panose="020F0502020204030204" pitchFamily="34" charset="0"/>
                        <a:ea typeface="Calibri" panose="020F0502020204030204" pitchFamily="34" charset="0"/>
                        <a:cs typeface="Calibri" panose="020F0502020204030204" pitchFamily="34" charset="0"/>
                      </a:endParaRPr>
                    </a:p>
                    <a:p>
                      <a:pPr algn="ctr"/>
                      <a:r>
                        <a:rPr lang="en-US" sz="6000" dirty="0">
                          <a:latin typeface="Calibri" panose="020F0502020204030204" pitchFamily="34" charset="0"/>
                          <a:ea typeface="Calibri" panose="020F0502020204030204" pitchFamily="34" charset="0"/>
                          <a:cs typeface="Calibri" panose="020F0502020204030204" pitchFamily="34" charset="0"/>
                        </a:rPr>
                        <a:t>Classification</a:t>
                      </a:r>
                    </a:p>
                  </a:txBody>
                  <a:tcPr>
                    <a:noFill/>
                  </a:tcPr>
                </a:tc>
                <a:tc>
                  <a:txBody>
                    <a:bodyPr/>
                    <a:lstStyle/>
                    <a:p>
                      <a:endParaRPr lang="en-US" dirty="0"/>
                    </a:p>
                  </a:txBody>
                  <a:tcPr>
                    <a:noFill/>
                  </a:tcPr>
                </a:tc>
                <a:extLst>
                  <a:ext uri="{0D108BD9-81ED-4DB2-BD59-A6C34878D82A}">
                    <a16:rowId xmlns:a16="http://schemas.microsoft.com/office/drawing/2014/main" val="3938622894"/>
                  </a:ext>
                </a:extLst>
              </a:tr>
              <a:tr h="4346545">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1036518795"/>
                  </a:ext>
                </a:extLst>
              </a:tr>
              <a:tr h="3350830">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Bootstrap</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99,999 samples</a:t>
                      </a: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106 predictors</a:t>
                      </a: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MSEP of 408.9</a:t>
                      </a:r>
                    </a:p>
                  </a:txBody>
                  <a:tcPr>
                    <a:noFill/>
                  </a:tcPr>
                </a:tc>
                <a:tc>
                  <a:txBody>
                    <a:bodyPr/>
                    <a:lstStyle/>
                    <a:p>
                      <a:endParaRPr lang="en-US" sz="4000" dirty="0">
                        <a:latin typeface="Calibri" panose="020F0502020204030204" pitchFamily="34" charset="0"/>
                        <a:ea typeface="Calibri" panose="020F0502020204030204" pitchFamily="34" charset="0"/>
                        <a:cs typeface="Calibri" panose="020F0502020204030204" pitchFamily="34" charset="0"/>
                      </a:endParaRPr>
                    </a:p>
                    <a:p>
                      <a:endParaRPr lang="en-US" sz="4000" dirty="0">
                        <a:latin typeface="Calibri" panose="020F0502020204030204" pitchFamily="34" charset="0"/>
                        <a:ea typeface="Calibri" panose="020F0502020204030204" pitchFamily="34" charset="0"/>
                        <a:cs typeface="Calibri" panose="020F0502020204030204" pitchFamily="34" charset="0"/>
                      </a:endParaRPr>
                    </a:p>
                    <a:p>
                      <a:pPr algn="ctr"/>
                      <a:r>
                        <a:rPr lang="en-US" sz="6000" b="1"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373641102"/>
                  </a:ext>
                </a:extLst>
              </a:tr>
              <a:tr h="7333499">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Lasso</a:t>
                      </a:r>
                      <a:endParaRPr kumimoji="0" lang="en-US" sz="4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73 </a:t>
                      </a: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predictors (1 se)</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475.44</a:t>
                      </a:r>
                    </a:p>
                    <a:p>
                      <a:endParaRPr lang="en-US" dirty="0"/>
                    </a:p>
                  </a:txBody>
                  <a:tcPr>
                    <a:noFill/>
                  </a:tcPr>
                </a:tc>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Partial Least Squares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56 components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404.7</a:t>
                      </a:r>
                    </a:p>
                  </a:txBody>
                  <a:tcPr>
                    <a:noFill/>
                  </a:tcPr>
                </a:tc>
                <a:extLst>
                  <a:ext uri="{0D108BD9-81ED-4DB2-BD59-A6C34878D82A}">
                    <a16:rowId xmlns:a16="http://schemas.microsoft.com/office/drawing/2014/main" val="3504019569"/>
                  </a:ext>
                </a:extLst>
              </a:tr>
            </a:tbl>
          </a:graphicData>
        </a:graphic>
      </p:graphicFrame>
      <p:pic>
        <p:nvPicPr>
          <p:cNvPr id="10" name="Picture 9" descr="Graphical user interface&#10;&#10;Description automatically generated with medium confidence">
            <a:extLst>
              <a:ext uri="{FF2B5EF4-FFF2-40B4-BE49-F238E27FC236}">
                <a16:creationId xmlns:a16="http://schemas.microsoft.com/office/drawing/2014/main" id="{422EC432-1920-0E45-27B5-F47D0C5FDC79}"/>
              </a:ext>
            </a:extLst>
          </p:cNvPr>
          <p:cNvPicPr>
            <a:picLocks noChangeAspect="1"/>
          </p:cNvPicPr>
          <p:nvPr/>
        </p:nvPicPr>
        <p:blipFill>
          <a:blip r:embed="rId5"/>
          <a:stretch>
            <a:fillRect/>
          </a:stretch>
        </p:blipFill>
        <p:spPr>
          <a:xfrm>
            <a:off x="9225101" y="15768454"/>
            <a:ext cx="7142546" cy="4408712"/>
          </a:xfrm>
          <a:prstGeom prst="rect">
            <a:avLst/>
          </a:prstGeom>
        </p:spPr>
      </p:pic>
      <p:pic>
        <p:nvPicPr>
          <p:cNvPr id="11" name="Picture 10">
            <a:extLst>
              <a:ext uri="{FF2B5EF4-FFF2-40B4-BE49-F238E27FC236}">
                <a16:creationId xmlns:a16="http://schemas.microsoft.com/office/drawing/2014/main" id="{CD3274FD-89C4-99CD-EFA6-4E9512D96D7F}"/>
              </a:ext>
            </a:extLst>
          </p:cNvPr>
          <p:cNvPicPr>
            <a:picLocks noChangeAspect="1"/>
          </p:cNvPicPr>
          <p:nvPr/>
        </p:nvPicPr>
        <p:blipFill>
          <a:blip r:embed="rId6"/>
          <a:stretch>
            <a:fillRect/>
          </a:stretch>
        </p:blipFill>
        <p:spPr>
          <a:xfrm>
            <a:off x="16779127" y="15768454"/>
            <a:ext cx="7142546" cy="4408712"/>
          </a:xfrm>
          <a:prstGeom prst="rect">
            <a:avLst/>
          </a:prstGeom>
        </p:spPr>
      </p:pic>
      <p:pic>
        <p:nvPicPr>
          <p:cNvPr id="12" name="Picture 11">
            <a:extLst>
              <a:ext uri="{FF2B5EF4-FFF2-40B4-BE49-F238E27FC236}">
                <a16:creationId xmlns:a16="http://schemas.microsoft.com/office/drawing/2014/main" id="{3AFA152D-8E75-24A2-8EFE-747B0037CA54}"/>
              </a:ext>
            </a:extLst>
          </p:cNvPr>
          <p:cNvPicPr>
            <a:picLocks noChangeAspect="1"/>
          </p:cNvPicPr>
          <p:nvPr/>
        </p:nvPicPr>
        <p:blipFill>
          <a:blip r:embed="rId7"/>
          <a:stretch>
            <a:fillRect/>
          </a:stretch>
        </p:blipFill>
        <p:spPr>
          <a:xfrm>
            <a:off x="27671882" y="16258309"/>
            <a:ext cx="1132223" cy="11418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16034</TotalTime>
  <Words>317</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Helvetica</vt:lpstr>
      <vt:lpstr>system-ui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Collin Coil</cp:lastModifiedBy>
  <cp:revision>582</cp:revision>
  <cp:lastPrinted>2022-07-07T21:23:14Z</cp:lastPrinted>
  <dcterms:created xsi:type="dcterms:W3CDTF">2012-06-12T14:08:55Z</dcterms:created>
  <dcterms:modified xsi:type="dcterms:W3CDTF">2023-04-26T22:11:39Z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