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85"/>
    <p:restoredTop sz="92719"/>
  </p:normalViewPr>
  <p:slideViewPr>
    <p:cSldViewPr snapToGrid="0">
      <p:cViewPr>
        <p:scale>
          <a:sx n="37" d="100"/>
          <a:sy n="37" d="100"/>
        </p:scale>
        <p:origin x="2352" y="760"/>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4/26/23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ja-JP" sz="9600" dirty="0">
                <a:latin typeface="Calibri" panose="020F0502020204030204" pitchFamily="34" charset="0"/>
                <a:cs typeface="Calibri" panose="020F0502020204030204" pitchFamily="34" charset="0"/>
              </a:rPr>
              <a:t>“</a:t>
            </a:r>
            <a:r>
              <a:rPr lang="en-US" sz="9600" b="0" i="0" dirty="0">
                <a:solidFill>
                  <a:srgbClr val="495057"/>
                </a:solidFill>
                <a:effectLst/>
                <a:latin typeface="system-ui"/>
              </a:rPr>
              <a:t>“executive” summary that succinctly describes the most important findings and recommendations in a manner that entices the viewer/reader to engage more with your poster or report?</a:t>
            </a:r>
          </a:p>
          <a:p>
            <a:pPr marL="457200" indent="-457200" eaLnBrk="1" hangingPunct="1">
              <a:spcBef>
                <a:spcPct val="50000"/>
              </a:spcBef>
              <a:buFont typeface="Arial" panose="020B0604020202020204" pitchFamily="34" charset="0"/>
              <a:buChar char="•"/>
            </a:pPr>
            <a:endParaRPr lang="en-US" altLang="ja-JP" sz="9600" dirty="0">
              <a:latin typeface="Calibri" panose="020F0502020204030204" pitchFamily="34" charset="0"/>
              <a:cs typeface="Calibri" panose="020F0502020204030204" pitchFamily="34" charset="0"/>
            </a:endParaRPr>
          </a:p>
          <a:p>
            <a:pPr marL="457200" marR="0" lvl="0" indent="-457200" algn="l" defTabSz="301432" rtl="0" eaLnBrk="1" fontAlgn="base" latinLnBrk="0" hangingPunct="1">
              <a:lnSpc>
                <a:spcPct val="100000"/>
              </a:lnSpc>
              <a:spcBef>
                <a:spcPct val="50000"/>
              </a:spcBef>
              <a:spcAft>
                <a:spcPct val="0"/>
              </a:spcAft>
              <a:buClrTx/>
              <a:buSzTx/>
              <a:buFont typeface="Arial" panose="020B0604020202020204" pitchFamily="34" charset="0"/>
              <a:buChar char="•"/>
              <a:tabLst/>
              <a:defRPr/>
            </a:pPr>
            <a:r>
              <a:rPr lang="en-US" sz="9600" b="0" i="0" dirty="0">
                <a:solidFill>
                  <a:srgbClr val="495057"/>
                </a:solidFill>
                <a:effectLst/>
                <a:latin typeface="system-ui"/>
              </a:rPr>
              <a:t>“Identify the stakeholders in the analysis and its outcomes. Assess any ethical implications of the data (collection methods, sources, structure) or the choices made in the analysis (grouping, selection, etc.) or concerns for implementation.”</a:t>
            </a:r>
          </a:p>
          <a:p>
            <a:pPr marL="457200" indent="-457200" eaLnBrk="1" hangingPunct="1">
              <a:spcBef>
                <a:spcPct val="50000"/>
              </a:spcBef>
              <a:buFont typeface="Arial" panose="020B0604020202020204" pitchFamily="34" charset="0"/>
              <a:buChar char="•"/>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epa.gov/automotive-trends/explore-automotive-trends-data#Detailed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199892" y="786531"/>
            <a:ext cx="30391344" cy="20109027"/>
            <a:chOff x="1144860" y="758824"/>
            <a:chExt cx="30391344" cy="2010902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endParaRPr lang="en-US" altLang="en-US" sz="4400"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44860" y="758825"/>
              <a:ext cx="6886303" cy="20109026"/>
              <a:chOff x="1144860" y="758825"/>
              <a:chExt cx="6886303" cy="20109026"/>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44860" y="4989534"/>
                <a:ext cx="6858000" cy="6169730"/>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Automotive industry is one of the major contributors to climate change and most of the environmental impact associated with motor vehicles occurs when they are used.</a:t>
                </a: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What factors affect a vehicle’s real-world carbon dioxide emissions? Can we classify the type of vehicle based on its emissions, fuel efficiency, engine characteristics, and other factors? </a:t>
                </a: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Finding a fuel-efficient and low carbon emission vehicle would ease the strain the automotive industry inflict on the planet. </a:t>
                </a:r>
              </a:p>
              <a:p>
                <a:pPr eaLnBrk="1" hangingPunct="1">
                  <a:spcBef>
                    <a:spcPct val="10000"/>
                  </a:spcBef>
                </a:pPr>
                <a:r>
                  <a:rPr lang="en-US" altLang="ja-JP" sz="2400" dirty="0">
                    <a:latin typeface="Calibri" panose="020F0502020204030204" pitchFamily="34" charset="0"/>
                    <a:cs typeface="Calibri" panose="020F0502020204030204" pitchFamily="34" charset="0"/>
                  </a:rPr>
                  <a:t> </a:t>
                </a:r>
                <a:endParaRPr lang="en-US" altLang="en-US" sz="2400"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73163" y="11482991"/>
                <a:ext cx="6858000" cy="5819313"/>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For classification to predict emission levels and vehicle type, we tested KNN and Support Vector Machine.</a:t>
                </a: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For regression to predict emissions, we tested bootstrapping, Lasso regression, and partial least squares. </a:t>
                </a: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We trained these models with 75% of the data and tested with 25%.</a:t>
                </a: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4194363"/>
                <a:ext cx="6801394" cy="78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600"/>
                  </a:spcAft>
                </a:pPr>
                <a:r>
                  <a:rPr lang="en-US" altLang="en-US" sz="2800" b="1" dirty="0">
                    <a:latin typeface="Calibri" panose="020F0502020204030204" pitchFamily="34" charset="0"/>
                    <a:cs typeface="Calibri" panose="020F0502020204030204" pitchFamily="34" charset="0"/>
                  </a:rPr>
                  <a:t>Collin Coil &amp; Thao Huynh</a:t>
                </a: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Predicting Automobile Emissions, Vehicle Type, and Regulatory Class with Machine Learning</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73163" y="17626031"/>
                <a:ext cx="6858000" cy="3241820"/>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The data for this project was the Automotive Trends data set from the EPA.</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After cleaning, there were 1958 observations.</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This is aggregated data, so we only know average emissions for a manufacturer’s car by regulatory class</a:t>
                </a:r>
                <a:r>
                  <a:rPr lang="en-US" altLang="en-US" sz="2800" dirty="0">
                    <a:latin typeface="Calibri" panose="020F0502020204030204" pitchFamily="34" charset="0"/>
                    <a:cs typeface="Calibri" panose="020F0502020204030204" pitchFamily="34" charset="0"/>
                  </a:rPr>
                  <a:t>.</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915047" y="758824"/>
              <a:ext cx="6621157" cy="20018377"/>
              <a:chOff x="24915047" y="758824"/>
              <a:chExt cx="6621157"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917399" y="758824"/>
                <a:ext cx="6585773" cy="9878237"/>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ct val="50000"/>
                  </a:spcBef>
                  <a:buFont typeface="Arial" panose="020B0604020202020204" pitchFamily="34" charset="0"/>
                  <a:buChar char="•"/>
                </a:pPr>
                <a:r>
                  <a:rPr lang="en-US" altLang="ja-JP" dirty="0">
                    <a:highlight>
                      <a:srgbClr val="FFFF00"/>
                    </a:highlight>
                    <a:latin typeface="Calibri" panose="020F0502020204030204" pitchFamily="34" charset="0"/>
                    <a:cs typeface="Calibri" panose="020F0502020204030204" pitchFamily="34" charset="0"/>
                  </a:rPr>
                  <a:t>Why is the outcome  interesting. Don’t assume it’s obvious. </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PLSR results suggest a model using 56 principal components; meanwhile, Lasso suggest a model with 73 predictors using </a:t>
                </a:r>
                <a:r>
                  <a:rPr lang="en-US" altLang="ja-JP" sz="2400" dirty="0" err="1">
                    <a:latin typeface="Calibri" panose="020F0502020204030204" pitchFamily="34" charset="0"/>
                    <a:cs typeface="Calibri" panose="020F0502020204030204" pitchFamily="34" charset="0"/>
                  </a:rPr>
                  <a:t>lambda.se</a:t>
                </a:r>
                <a:r>
                  <a:rPr lang="en-US" altLang="ja-JP" sz="2400" dirty="0">
                    <a:latin typeface="Calibri" panose="020F0502020204030204" pitchFamily="34" charset="0"/>
                    <a:cs typeface="Calibri" panose="020F0502020204030204" pitchFamily="34" charset="0"/>
                  </a:rPr>
                  <a:t>. </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Potential Next Steps: Incorporate other relevant variables such as cost of car and compatible fuels.</a:t>
                </a:r>
              </a:p>
              <a:p>
                <a:pPr marL="457200" indent="-457200" eaLnBrk="1" hangingPunct="1">
                  <a:spcBef>
                    <a:spcPct val="5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Not enough data within the different levels for categorical variables; future attempts to apply this data to LDA/QDA  might be unsuccessful. </a:t>
                </a:r>
              </a:p>
              <a:p>
                <a:pPr marL="457200" indent="-457200" eaLnBrk="1" hangingPunct="1">
                  <a:spcBef>
                    <a:spcPct val="5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Data on emission and fuel economy variables might be inaccurate, given that these values are collected from compliance tests in which manufacturers can cheat (i.e. VW in 2015).</a:t>
                </a:r>
              </a:p>
              <a:p>
                <a:pPr marL="457200" indent="-457200" eaLnBrk="1" hangingPunct="1">
                  <a:spcBef>
                    <a:spcPct val="50000"/>
                  </a:spcBef>
                  <a:buFont typeface="Arial" panose="020B0604020202020204" pitchFamily="34" charset="0"/>
                  <a:buChar char="•"/>
                </a:pPr>
                <a:endParaRPr lang="en-US" altLang="ja-JP" sz="2400" dirty="0">
                  <a:latin typeface="Calibri" panose="020F0502020204030204" pitchFamily="34" charset="0"/>
                  <a:cs typeface="Calibri" panose="020F0502020204030204" pitchFamily="34" charset="0"/>
                </a:endParaRPr>
              </a:p>
              <a:p>
                <a:pPr marL="457200" indent="-457200" eaLnBrk="1" hangingPunct="1">
                  <a:spcBef>
                    <a:spcPct val="50000"/>
                  </a:spcBef>
                  <a:buFont typeface="Arial" panose="020B0604020202020204" pitchFamily="34" charset="0"/>
                  <a:buChar char="•"/>
                </a:pPr>
                <a:endParaRPr lang="en-US" altLang="ja-JP" sz="2400" dirty="0">
                  <a:latin typeface="Calibri" panose="020F0502020204030204" pitchFamily="34" charset="0"/>
                  <a:cs typeface="Calibri" panose="020F0502020204030204" pitchFamily="34" charset="0"/>
                </a:endParaRPr>
              </a:p>
              <a:p>
                <a:pPr eaLnBrk="1" hangingPunct="1">
                  <a:spcBef>
                    <a:spcPct val="50000"/>
                  </a:spcBef>
                </a:pPr>
                <a:endParaRPr lang="en-US" altLang="ja-JP" sz="2000" dirty="0">
                  <a:latin typeface="Calibri" panose="020F0502020204030204" pitchFamily="34" charset="0"/>
                  <a:cs typeface="Calibri" panose="020F0502020204030204" pitchFamily="34" charset="0"/>
                </a:endParaRPr>
              </a:p>
            </p:txBody>
          </p:sp>
          <p:sp>
            <p:nvSpPr>
              <p:cNvPr id="14347" name="Text Box 70">
                <a:extLst>
                  <a:ext uri="{FF2B5EF4-FFF2-40B4-BE49-F238E27FC236}">
                    <a16:creationId xmlns:a16="http://schemas.microsoft.com/office/drawing/2014/main" id="{4772201D-98FD-40DC-CE9D-CCD6C757C830}"/>
                  </a:ext>
                </a:extLst>
              </p:cNvPr>
              <p:cNvSpPr txBox="1">
                <a:spLocks noChangeArrowheads="1"/>
              </p:cNvSpPr>
              <p:nvPr/>
            </p:nvSpPr>
            <p:spPr bwMode="auto">
              <a:xfrm>
                <a:off x="24915047" y="16662848"/>
                <a:ext cx="6588125" cy="1278912"/>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Acknowledgments</a:t>
                </a:r>
              </a:p>
              <a:p>
                <a:pPr marL="342900" indent="-3429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Dr. Richard Ressler for teaching Stat 427</a:t>
                </a:r>
              </a:p>
              <a:p>
                <a:pPr marL="342900" indent="-342900" eaLnBrk="1" hangingPunct="1">
                  <a:spcBef>
                    <a:spcPct val="10000"/>
                  </a:spcBef>
                  <a:buFont typeface="Arial" panose="020B0604020202020204" pitchFamily="34" charset="0"/>
                  <a:buChar char="•"/>
                </a:pPr>
                <a:endParaRPr lang="en-US" altLang="en-US" sz="2400" dirty="0">
                  <a:latin typeface="Calibri" panose="020F0502020204030204" pitchFamily="34" charset="0"/>
                  <a:cs typeface="Calibri" panose="020F0502020204030204" pitchFamily="34" charset="0"/>
                </a:endParaRPr>
              </a:p>
              <a:p>
                <a:pPr eaLnBrk="1" hangingPunct="1">
                  <a:spcBef>
                    <a:spcPct val="10000"/>
                  </a:spcBef>
                </a:pPr>
                <a:endParaRPr lang="en-US" altLang="en-US" sz="2000"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948079" y="11227428"/>
                <a:ext cx="6588125" cy="5199531"/>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Data for potential predictor variables for classification was quite small, so we had to create our own categorical response variables. </a:t>
                </a: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Major methodological changes were propagated backwards through the historical database in order to maintain the integrity of long-term trends.</a:t>
                </a: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Multicollinearity is an assumption that must be checked for future works and in this case was checked.</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917399" y="18338801"/>
                <a:ext cx="6585773" cy="24384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altLang="en-US" sz="2400" dirty="0">
                    <a:solidFill>
                      <a:srgbClr val="000000"/>
                    </a:solidFill>
                    <a:latin typeface="Calibri" panose="020F0502020204030204" pitchFamily="34" charset="0"/>
                    <a:cs typeface="Calibri" panose="020F0502020204030204" pitchFamily="34" charset="0"/>
                  </a:rPr>
                  <a:t>Data is accessible at: </a:t>
                </a:r>
                <a:r>
                  <a:rPr lang="en-US" altLang="en-US" sz="2400" dirty="0">
                    <a:solidFill>
                      <a:srgbClr val="000000"/>
                    </a:solidFill>
                    <a:latin typeface="Calibri" panose="020F0502020204030204" pitchFamily="34" charset="0"/>
                    <a:cs typeface="Calibri" panose="020F0502020204030204" pitchFamily="34" charset="0"/>
                    <a:hlinkClick r:id="rId4"/>
                  </a:rPr>
                  <a:t>https://www.epa.gov/automotive-trends/explore-automotive-trends-data#DetailedData</a:t>
                </a:r>
                <a:endParaRPr lang="en-US" altLang="en-US" sz="2000" dirty="0">
                  <a:latin typeface="Calibri" panose="020F0502020204030204" pitchFamily="34" charset="0"/>
                  <a:cs typeface="Calibri" panose="020F0502020204030204" pitchFamily="34" charset="0"/>
                </a:endParaRPr>
              </a:p>
            </p:txBody>
          </p:sp>
        </p:grpSp>
      </p:grpSp>
      <p:graphicFrame>
        <p:nvGraphicFramePr>
          <p:cNvPr id="2" name="Table 4">
            <a:extLst>
              <a:ext uri="{FF2B5EF4-FFF2-40B4-BE49-F238E27FC236}">
                <a16:creationId xmlns:a16="http://schemas.microsoft.com/office/drawing/2014/main" id="{329E1F37-85FF-4CD0-D17A-5F512C560D20}"/>
              </a:ext>
            </a:extLst>
          </p:cNvPr>
          <p:cNvGraphicFramePr>
            <a:graphicFrameLocks noGrp="1"/>
          </p:cNvGraphicFramePr>
          <p:nvPr>
            <p:extLst>
              <p:ext uri="{D42A27DB-BD31-4B8C-83A1-F6EECF244321}">
                <p14:modId xmlns:p14="http://schemas.microsoft.com/office/powerpoint/2010/main" val="1407248206"/>
              </p:ext>
            </p:extLst>
          </p:nvPr>
        </p:nvGraphicFramePr>
        <p:xfrm>
          <a:off x="8961120" y="786531"/>
          <a:ext cx="15110460" cy="21008927"/>
        </p:xfrm>
        <a:graphic>
          <a:graphicData uri="http://schemas.openxmlformats.org/drawingml/2006/table">
            <a:tbl>
              <a:tblPr firstRow="1" bandRow="1">
                <a:tableStyleId>{5C22544A-7EE6-4342-B048-85BDC9FD1C3A}</a:tableStyleId>
              </a:tblPr>
              <a:tblGrid>
                <a:gridCol w="7596051">
                  <a:extLst>
                    <a:ext uri="{9D8B030D-6E8A-4147-A177-3AD203B41FA5}">
                      <a16:colId xmlns:a16="http://schemas.microsoft.com/office/drawing/2014/main" val="3778541880"/>
                    </a:ext>
                  </a:extLst>
                </a:gridCol>
                <a:gridCol w="7514409">
                  <a:extLst>
                    <a:ext uri="{9D8B030D-6E8A-4147-A177-3AD203B41FA5}">
                      <a16:colId xmlns:a16="http://schemas.microsoft.com/office/drawing/2014/main" val="2763998453"/>
                    </a:ext>
                  </a:extLst>
                </a:gridCol>
              </a:tblGrid>
              <a:tr h="2836385">
                <a:tc>
                  <a:txBody>
                    <a:bodyPr/>
                    <a:lstStyle/>
                    <a:p>
                      <a:endParaRPr lang="en-US" sz="6000" dirty="0">
                        <a:latin typeface="Calibri" panose="020F0502020204030204" pitchFamily="34" charset="0"/>
                        <a:ea typeface="Calibri" panose="020F0502020204030204" pitchFamily="34" charset="0"/>
                        <a:cs typeface="Calibri" panose="020F0502020204030204" pitchFamily="34" charset="0"/>
                      </a:endParaRPr>
                    </a:p>
                    <a:p>
                      <a:pPr algn="ctr"/>
                      <a:r>
                        <a:rPr lang="en-US" sz="6000" i="1" dirty="0">
                          <a:latin typeface="Calibri" panose="020F0502020204030204" pitchFamily="34" charset="0"/>
                          <a:ea typeface="Calibri" panose="020F0502020204030204" pitchFamily="34" charset="0"/>
                          <a:cs typeface="Calibri" panose="020F0502020204030204" pitchFamily="34" charset="0"/>
                        </a:rPr>
                        <a:t>Classification</a:t>
                      </a:r>
                    </a:p>
                  </a:txBody>
                  <a:tcPr>
                    <a:noFill/>
                  </a:tcPr>
                </a:tc>
                <a:tc>
                  <a:txBody>
                    <a:bodyPr/>
                    <a:lstStyle/>
                    <a:p>
                      <a:endParaRPr lang="en-US" dirty="0"/>
                    </a:p>
                  </a:txBody>
                  <a:tcPr>
                    <a:noFill/>
                  </a:tcPr>
                </a:tc>
                <a:extLst>
                  <a:ext uri="{0D108BD9-81ED-4DB2-BD59-A6C34878D82A}">
                    <a16:rowId xmlns:a16="http://schemas.microsoft.com/office/drawing/2014/main" val="3938622894"/>
                  </a:ext>
                </a:extLst>
              </a:tr>
              <a:tr h="6102975">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KNN</a:t>
                      </a:r>
                      <a:endParaRPr lang="en-US" sz="4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dirty="0"/>
                    </a:p>
                  </a:txBody>
                  <a:tcPr>
                    <a:noFill/>
                  </a:tcPr>
                </a:tc>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Support Vector Machine</a:t>
                      </a:r>
                      <a:endParaRPr lang="en-US" sz="4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dirty="0"/>
                    </a:p>
                  </a:txBody>
                  <a:tcPr>
                    <a:noFill/>
                  </a:tcPr>
                </a:tc>
                <a:extLst>
                  <a:ext uri="{0D108BD9-81ED-4DB2-BD59-A6C34878D82A}">
                    <a16:rowId xmlns:a16="http://schemas.microsoft.com/office/drawing/2014/main" val="1036518795"/>
                  </a:ext>
                </a:extLst>
              </a:tr>
              <a:tr h="3785270">
                <a:tc>
                  <a:txBody>
                    <a:bodyPr/>
                    <a:lstStyle/>
                    <a:p>
                      <a:pPr algn="ct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Bootstrap</a:t>
                      </a:r>
                      <a:endParaRPr lang="en-US" sz="4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865434" lvl="1" indent="-571500" algn="l">
                        <a:buFont typeface="Arial" panose="020B0604020202020204" pitchFamily="34" charset="0"/>
                        <a:buChar char="•"/>
                      </a:pP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99,999 samples</a:t>
                      </a:r>
                    </a:p>
                    <a:p>
                      <a:pPr marL="865434" lvl="1" indent="-571500" algn="l">
                        <a:buFont typeface="Arial" panose="020B0604020202020204" pitchFamily="34" charset="0"/>
                        <a:buChar char="•"/>
                      </a:pP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106 predictors</a:t>
                      </a:r>
                    </a:p>
                    <a:p>
                      <a:pPr marL="865434" lvl="1" indent="-571500" algn="l">
                        <a:buFont typeface="Arial" panose="020B0604020202020204" pitchFamily="34" charset="0"/>
                        <a:buChar char="•"/>
                      </a:pP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MSEP of 408.9</a:t>
                      </a:r>
                    </a:p>
                  </a:txBody>
                  <a:tcPr>
                    <a:noFill/>
                  </a:tcPr>
                </a:tc>
                <a:tc>
                  <a:txBody>
                    <a:bodyPr/>
                    <a:lstStyle/>
                    <a:p>
                      <a:endParaRPr lang="en-US" sz="4000" dirty="0">
                        <a:latin typeface="Calibri" panose="020F0502020204030204" pitchFamily="34" charset="0"/>
                        <a:ea typeface="Calibri" panose="020F0502020204030204" pitchFamily="34" charset="0"/>
                        <a:cs typeface="Calibri" panose="020F0502020204030204" pitchFamily="34" charset="0"/>
                      </a:endParaRPr>
                    </a:p>
                    <a:p>
                      <a:endParaRPr lang="en-US" sz="4000" dirty="0">
                        <a:latin typeface="Calibri" panose="020F0502020204030204" pitchFamily="34" charset="0"/>
                        <a:ea typeface="Calibri" panose="020F0502020204030204" pitchFamily="34" charset="0"/>
                        <a:cs typeface="Calibri" panose="020F0502020204030204" pitchFamily="34" charset="0"/>
                      </a:endParaRPr>
                    </a:p>
                    <a:p>
                      <a:pPr algn="ctr"/>
                      <a:r>
                        <a:rPr lang="en-US" sz="6000" b="1" i="1" dirty="0">
                          <a:solidFill>
                            <a:schemeClr val="bg1"/>
                          </a:solidFill>
                          <a:latin typeface="Calibri" panose="020F0502020204030204" pitchFamily="34" charset="0"/>
                          <a:ea typeface="Calibri" panose="020F0502020204030204" pitchFamily="34" charset="0"/>
                          <a:cs typeface="Calibri" panose="020F0502020204030204" pitchFamily="34" charset="0"/>
                        </a:rPr>
                        <a:t>Regression</a:t>
                      </a:r>
                      <a:endParaRPr lang="en-US" sz="4000" b="1" i="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3373641102"/>
                  </a:ext>
                </a:extLst>
              </a:tr>
              <a:tr h="8284297">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Lasso</a:t>
                      </a:r>
                      <a:endParaRPr kumimoji="0" lang="en-US" sz="4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73 </a:t>
                      </a: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predictors (1 se)</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475.44</a:t>
                      </a:r>
                    </a:p>
                    <a:p>
                      <a:endParaRPr lang="en-US" dirty="0"/>
                    </a:p>
                  </a:txBody>
                  <a:tcPr>
                    <a:noFill/>
                  </a:tcPr>
                </a:tc>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Partial Least Squares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56 components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404.7</a:t>
                      </a:r>
                    </a:p>
                  </a:txBody>
                  <a:tcPr>
                    <a:noFill/>
                  </a:tcPr>
                </a:tc>
                <a:extLst>
                  <a:ext uri="{0D108BD9-81ED-4DB2-BD59-A6C34878D82A}">
                    <a16:rowId xmlns:a16="http://schemas.microsoft.com/office/drawing/2014/main" val="3504019569"/>
                  </a:ext>
                </a:extLst>
              </a:tr>
            </a:tbl>
          </a:graphicData>
        </a:graphic>
      </p:graphicFrame>
      <p:pic>
        <p:nvPicPr>
          <p:cNvPr id="10" name="Picture 9" descr="Graphical user interface&#10;&#10;Description automatically generated with medium confidence">
            <a:extLst>
              <a:ext uri="{FF2B5EF4-FFF2-40B4-BE49-F238E27FC236}">
                <a16:creationId xmlns:a16="http://schemas.microsoft.com/office/drawing/2014/main" id="{422EC432-1920-0E45-27B5-F47D0C5FDC79}"/>
              </a:ext>
            </a:extLst>
          </p:cNvPr>
          <p:cNvPicPr>
            <a:picLocks noChangeAspect="1"/>
          </p:cNvPicPr>
          <p:nvPr/>
        </p:nvPicPr>
        <p:blipFill>
          <a:blip r:embed="rId5"/>
          <a:stretch>
            <a:fillRect/>
          </a:stretch>
        </p:blipFill>
        <p:spPr>
          <a:xfrm>
            <a:off x="9266190" y="16008040"/>
            <a:ext cx="7142546" cy="4408712"/>
          </a:xfrm>
          <a:prstGeom prst="rect">
            <a:avLst/>
          </a:prstGeom>
        </p:spPr>
      </p:pic>
      <p:pic>
        <p:nvPicPr>
          <p:cNvPr id="11" name="Picture 10">
            <a:extLst>
              <a:ext uri="{FF2B5EF4-FFF2-40B4-BE49-F238E27FC236}">
                <a16:creationId xmlns:a16="http://schemas.microsoft.com/office/drawing/2014/main" id="{CD3274FD-89C4-99CD-EFA6-4E9512D96D7F}"/>
              </a:ext>
            </a:extLst>
          </p:cNvPr>
          <p:cNvPicPr>
            <a:picLocks noChangeAspect="1"/>
          </p:cNvPicPr>
          <p:nvPr/>
        </p:nvPicPr>
        <p:blipFill>
          <a:blip r:embed="rId6"/>
          <a:stretch>
            <a:fillRect/>
          </a:stretch>
        </p:blipFill>
        <p:spPr>
          <a:xfrm>
            <a:off x="16697181" y="16008040"/>
            <a:ext cx="7142546" cy="4408712"/>
          </a:xfrm>
          <a:prstGeom prst="rect">
            <a:avLst/>
          </a:prstGeom>
        </p:spPr>
      </p:pic>
      <p:pic>
        <p:nvPicPr>
          <p:cNvPr id="12" name="Picture 11">
            <a:extLst>
              <a:ext uri="{FF2B5EF4-FFF2-40B4-BE49-F238E27FC236}">
                <a16:creationId xmlns:a16="http://schemas.microsoft.com/office/drawing/2014/main" id="{3AFA152D-8E75-24A2-8EFE-747B0037CA54}"/>
              </a:ext>
            </a:extLst>
          </p:cNvPr>
          <p:cNvPicPr>
            <a:picLocks noChangeAspect="1"/>
          </p:cNvPicPr>
          <p:nvPr/>
        </p:nvPicPr>
        <p:blipFill>
          <a:blip r:embed="rId7"/>
          <a:stretch>
            <a:fillRect/>
          </a:stretch>
        </p:blipFill>
        <p:spPr>
          <a:xfrm>
            <a:off x="30137991" y="19508978"/>
            <a:ext cx="1132223" cy="1141818"/>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16094</TotalTime>
  <Words>512</Words>
  <Application>Microsoft Macintosh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Book</vt:lpstr>
      <vt:lpstr>Calibri</vt:lpstr>
      <vt:lpstr>Helvetica</vt:lpstr>
      <vt:lpstr>system-ui</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Linh Huynh</cp:lastModifiedBy>
  <cp:revision>584</cp:revision>
  <cp:lastPrinted>2022-07-07T21:23:14Z</cp:lastPrinted>
  <dcterms:created xsi:type="dcterms:W3CDTF">2012-06-12T14:08:55Z</dcterms:created>
  <dcterms:modified xsi:type="dcterms:W3CDTF">2023-04-27T01:10:20Z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