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7"/>
    <p:restoredTop sz="92721"/>
  </p:normalViewPr>
  <p:slideViewPr>
    <p:cSldViewPr snapToGrid="0">
      <p:cViewPr>
        <p:scale>
          <a:sx n="50" d="100"/>
          <a:sy n="50" d="100"/>
        </p:scale>
        <p:origin x="29" y="86"/>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4/27/2023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ja-JP" sz="9600" dirty="0">
                <a:latin typeface="Calibri" panose="020F0502020204030204" pitchFamily="34" charset="0"/>
                <a:cs typeface="Calibri" panose="020F0502020204030204" pitchFamily="34" charset="0"/>
              </a:rPr>
              <a:t>“</a:t>
            </a:r>
            <a:r>
              <a:rPr lang="en-US" sz="9600" b="0" i="0" dirty="0">
                <a:solidFill>
                  <a:srgbClr val="495057"/>
                </a:solidFill>
                <a:effectLst/>
                <a:latin typeface="system-ui"/>
              </a:rPr>
              <a:t>“executive” summary that succinctly describes the most important findings and recommendations in a manner that entices the viewer/reader to engage more with your poster or report?</a:t>
            </a:r>
          </a:p>
          <a:p>
            <a:pPr marL="457200" indent="-457200" eaLnBrk="1" hangingPunct="1">
              <a:spcBef>
                <a:spcPct val="50000"/>
              </a:spcBef>
              <a:buFont typeface="Arial" panose="020B0604020202020204" pitchFamily="34" charset="0"/>
              <a:buChar char="•"/>
            </a:pPr>
            <a:endParaRPr lang="en-US" altLang="ja-JP" sz="9600" dirty="0">
              <a:latin typeface="Calibri" panose="020F0502020204030204" pitchFamily="34" charset="0"/>
              <a:cs typeface="Calibri" panose="020F0502020204030204" pitchFamily="34" charset="0"/>
            </a:endParaRPr>
          </a:p>
          <a:p>
            <a:pPr marL="457200" marR="0" lvl="0" indent="-457200" algn="l" defTabSz="301432" rtl="0" eaLnBrk="1" fontAlgn="base" latinLnBrk="0" hangingPunct="1">
              <a:lnSpc>
                <a:spcPct val="100000"/>
              </a:lnSpc>
              <a:spcBef>
                <a:spcPct val="50000"/>
              </a:spcBef>
              <a:spcAft>
                <a:spcPct val="0"/>
              </a:spcAft>
              <a:buClrTx/>
              <a:buSzTx/>
              <a:buFont typeface="Arial" panose="020B0604020202020204" pitchFamily="34" charset="0"/>
              <a:buChar char="•"/>
              <a:tabLst/>
              <a:defRPr/>
            </a:pPr>
            <a:r>
              <a:rPr lang="en-US" sz="9600" b="0" i="0" dirty="0">
                <a:solidFill>
                  <a:srgbClr val="495057"/>
                </a:solidFill>
                <a:effectLst/>
                <a:latin typeface="system-ui"/>
              </a:rPr>
              <a:t>“Identify the stakeholders in the analysis and its outcomes. Assess any ethical implications of the data (collection methods, sources, structure) or the choices made in the analysis (grouping, selection, etc.) or concerns for implementation.”</a:t>
            </a:r>
          </a:p>
          <a:p>
            <a:pPr marL="457200" indent="-457200" eaLnBrk="1" hangingPunct="1">
              <a:spcBef>
                <a:spcPct val="50000"/>
              </a:spcBef>
              <a:buFont typeface="Arial" panose="020B0604020202020204" pitchFamily="34" charset="0"/>
              <a:buChar char="•"/>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www.epa.gov/automotive-trends/explore-automotive-trends-data#DetailedData"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199892" y="786531"/>
            <a:ext cx="30391345" cy="20109027"/>
            <a:chOff x="1144860" y="758824"/>
            <a:chExt cx="30391345" cy="2010902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86303" cy="20109026"/>
              <a:chOff x="1144860" y="758825"/>
              <a:chExt cx="6886303" cy="20109026"/>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44860" y="4989534"/>
                <a:ext cx="6858000" cy="616973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Automotive industry is one of the major contributors to climate change and most of the environmental impact associated with motor vehicles occurs when they are used.</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What factors affect a vehicle’s real-world carbon dioxide emissions? Can we classify level of emissions based on vehicle type, fuel efficiency, engine characteristics, and other factors? </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Finding a fuel-efficient and low carbon emission vehicle would ease the strain the automotive industry inflict on the planet. </a:t>
                </a:r>
              </a:p>
              <a:p>
                <a:pPr eaLnBrk="1" hangingPunct="1">
                  <a:spcBef>
                    <a:spcPct val="10000"/>
                  </a:spcBef>
                </a:pPr>
                <a:r>
                  <a:rPr lang="en-US" altLang="ja-JP" sz="2400" dirty="0">
                    <a:latin typeface="Calibri" panose="020F0502020204030204" pitchFamily="34" charset="0"/>
                    <a:cs typeface="Calibri" panose="020F0502020204030204" pitchFamily="34" charset="0"/>
                  </a:rPr>
                  <a:t> </a:t>
                </a:r>
                <a:endParaRPr lang="en-US" altLang="en-US" sz="24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1482991"/>
                <a:ext cx="6858000" cy="5819313"/>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classification to predict emission levels, we tested KNN,  Support Vector Machine, and Random Forest.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regression to predict emissions, we tested bootstrapping, Lasso regression, and partial least squares.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We trained these models with 75% of the data and tested with 25%.</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4194363"/>
                <a:ext cx="6801394" cy="78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600"/>
                  </a:spcAft>
                </a:pPr>
                <a:r>
                  <a:rPr lang="en-US" altLang="en-US" sz="2800" b="1" dirty="0">
                    <a:latin typeface="Calibri" panose="020F0502020204030204" pitchFamily="34" charset="0"/>
                    <a:cs typeface="Calibri" panose="020F0502020204030204" pitchFamily="34" charset="0"/>
                  </a:rPr>
                  <a:t>Collin Coil &amp; Thao Huynh</a:t>
                </a: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Predicting Automobile Emission Levels with </a:t>
                </a:r>
              </a:p>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Machine Learning</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7626031"/>
                <a:ext cx="6858000" cy="3241820"/>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data for this project was the Automotive Trends data set from the EPA.</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After cleaning, there were 1958 observations.</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This is aggregated data, so we only know average emissions for a manufacturer’s car by regulatory class</a:t>
                </a:r>
                <a:r>
                  <a:rPr lang="en-US" altLang="en-US" sz="2800" dirty="0">
                    <a:latin typeface="Calibri" panose="020F0502020204030204" pitchFamily="34" charset="0"/>
                    <a:cs typeface="Calibri" panose="020F0502020204030204" pitchFamily="34" charset="0"/>
                  </a:rPr>
                  <a:t>.</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557569" y="758824"/>
              <a:ext cx="6978636" cy="20018377"/>
              <a:chOff x="24557569" y="758824"/>
              <a:chExt cx="6978636"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557569" y="758824"/>
                <a:ext cx="6978636" cy="10232715"/>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ts val="8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For classification, Random Forest performed the best at predicting the quartile of emissions an automobile would be in. </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PLSR was the best performing classification technique with 56 components and an MSEP of 404.7. </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Potential Next Steps: Incorporate other relevant variables such as cost of car and compatible fuels.</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Not enough data within the different levels for categorical variables; future attempts to apply this data to LDA/QDA  might be unsuccessful. </a:t>
                </a:r>
              </a:p>
              <a:p>
                <a:pPr marL="457200" indent="-457200" eaLnBrk="1" hangingPunct="1">
                  <a:spcBef>
                    <a:spcPts val="8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Data on emission and fuel economy variables might be inaccurate, given that these values are collected from compliance tests in which manufacturers can cheat (i.e. VW in 2015).</a:t>
                </a:r>
              </a:p>
              <a:p>
                <a:pPr marL="457200" indent="-457200" eaLnBrk="1" hangingPunct="1">
                  <a:spcBef>
                    <a:spcPts val="8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These models can’t predict emissions for a particular automobile model, and there could be consequences if regulators tried to apply these models to predict emissions of new automobiles. </a:t>
                </a:r>
              </a:p>
              <a:p>
                <a:pPr marL="457200" indent="-457200" eaLnBrk="1" hangingPunct="1">
                  <a:spcBef>
                    <a:spcPts val="8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marL="457200" indent="-457200" eaLnBrk="1" hangingPunct="1">
                  <a:spcBef>
                    <a:spcPts val="8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eaLnBrk="1" hangingPunct="1">
                  <a:spcBef>
                    <a:spcPts val="800"/>
                  </a:spcBef>
                </a:pPr>
                <a:endParaRPr lang="en-US" altLang="ja-JP" sz="2000" dirty="0">
                  <a:latin typeface="Calibri" panose="020F0502020204030204" pitchFamily="34" charset="0"/>
                  <a:cs typeface="Calibri" panose="020F0502020204030204" pitchFamily="34"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557569" y="16662848"/>
                <a:ext cx="6945603" cy="1278912"/>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Dr. Richard Ressler for teaching Stat 427</a:t>
                </a:r>
              </a:p>
              <a:p>
                <a:pPr marL="342900" indent="-342900" eaLnBrk="1" hangingPunct="1">
                  <a:spcBef>
                    <a:spcPct val="10000"/>
                  </a:spcBef>
                  <a:buFont typeface="Arial" panose="020B0604020202020204" pitchFamily="34" charset="0"/>
                  <a:buChar char="•"/>
                </a:pPr>
                <a:endParaRPr lang="en-US" altLang="en-US" sz="2400" dirty="0">
                  <a:latin typeface="Calibri" panose="020F0502020204030204" pitchFamily="34" charset="0"/>
                  <a:cs typeface="Calibri" panose="020F0502020204030204" pitchFamily="34" charset="0"/>
                </a:endParaRPr>
              </a:p>
              <a:p>
                <a:pPr eaLnBrk="1" hangingPunct="1">
                  <a:spcBef>
                    <a:spcPct val="10000"/>
                  </a:spcBef>
                </a:pPr>
                <a:endParaRPr lang="en-US" altLang="en-US" sz="2000"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557569" y="11227428"/>
                <a:ext cx="6978636" cy="519953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Data for potential predictor variables for classification was quite small, so we had to create our own categorical response variables. </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Major methodological changes were propagated backwards through the historical database in order to maintain the integrity of long-term trends.</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Multicollinearity is an assumption that must be checked for future works and in this case was checked.</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557569" y="18338801"/>
                <a:ext cx="6945603"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Data is accessible at: </a:t>
                </a:r>
                <a:r>
                  <a:rPr lang="en-US" altLang="en-US" sz="2400" dirty="0">
                    <a:solidFill>
                      <a:srgbClr val="000000"/>
                    </a:solidFill>
                    <a:latin typeface="Calibri" panose="020F0502020204030204" pitchFamily="34" charset="0"/>
                    <a:cs typeface="Calibri" panose="020F0502020204030204" pitchFamily="34" charset="0"/>
                    <a:hlinkClick r:id="rId4"/>
                  </a:rPr>
                  <a:t>https://www.epa.gov/automotive-trends/explore-automotive-trends-data#DetailedData</a:t>
                </a:r>
                <a:endParaRPr lang="en-US" altLang="en-US" sz="2000" dirty="0">
                  <a:latin typeface="Calibri" panose="020F0502020204030204" pitchFamily="34" charset="0"/>
                  <a:cs typeface="Calibri" panose="020F0502020204030204" pitchFamily="34" charset="0"/>
                </a:endParaRPr>
              </a:p>
            </p:txBody>
          </p:sp>
        </p:grpSp>
      </p:grpSp>
      <p:graphicFrame>
        <p:nvGraphicFramePr>
          <p:cNvPr id="2" name="Table 4">
            <a:extLst>
              <a:ext uri="{FF2B5EF4-FFF2-40B4-BE49-F238E27FC236}">
                <a16:creationId xmlns:a16="http://schemas.microsoft.com/office/drawing/2014/main" id="{329E1F37-85FF-4CD0-D17A-5F512C560D20}"/>
              </a:ext>
            </a:extLst>
          </p:cNvPr>
          <p:cNvGraphicFramePr>
            <a:graphicFrameLocks noGrp="1"/>
          </p:cNvGraphicFramePr>
          <p:nvPr>
            <p:extLst>
              <p:ext uri="{D42A27DB-BD31-4B8C-83A1-F6EECF244321}">
                <p14:modId xmlns:p14="http://schemas.microsoft.com/office/powerpoint/2010/main" val="3724392234"/>
              </p:ext>
            </p:extLst>
          </p:nvPr>
        </p:nvGraphicFramePr>
        <p:xfrm>
          <a:off x="8961120" y="786531"/>
          <a:ext cx="15110460" cy="20018375"/>
        </p:xfrm>
        <a:graphic>
          <a:graphicData uri="http://schemas.openxmlformats.org/drawingml/2006/table">
            <a:tbl>
              <a:tblPr firstRow="1" bandRow="1">
                <a:tableStyleId>{5C22544A-7EE6-4342-B048-85BDC9FD1C3A}</a:tableStyleId>
              </a:tblPr>
              <a:tblGrid>
                <a:gridCol w="7596051">
                  <a:extLst>
                    <a:ext uri="{9D8B030D-6E8A-4147-A177-3AD203B41FA5}">
                      <a16:colId xmlns:a16="http://schemas.microsoft.com/office/drawing/2014/main" val="3778541880"/>
                    </a:ext>
                  </a:extLst>
                </a:gridCol>
                <a:gridCol w="7514409">
                  <a:extLst>
                    <a:ext uri="{9D8B030D-6E8A-4147-A177-3AD203B41FA5}">
                      <a16:colId xmlns:a16="http://schemas.microsoft.com/office/drawing/2014/main" val="2763998453"/>
                    </a:ext>
                  </a:extLst>
                </a:gridCol>
              </a:tblGrid>
              <a:tr h="5217062">
                <a:tc>
                  <a:txBody>
                    <a:bodyPr/>
                    <a:lstStyle/>
                    <a:p>
                      <a:endParaRPr lang="en-US" sz="6000" dirty="0">
                        <a:latin typeface="Calibri" panose="020F0502020204030204" pitchFamily="34" charset="0"/>
                        <a:ea typeface="Calibri" panose="020F0502020204030204" pitchFamily="34" charset="0"/>
                        <a:cs typeface="Calibri" panose="020F0502020204030204" pitchFamily="34" charset="0"/>
                      </a:endParaRPr>
                    </a:p>
                    <a:p>
                      <a:pPr algn="ctr"/>
                      <a:endParaRPr lang="en-US" sz="6000" i="1" dirty="0">
                        <a:latin typeface="Calibri" panose="020F0502020204030204" pitchFamily="34" charset="0"/>
                        <a:ea typeface="Calibri" panose="020F0502020204030204" pitchFamily="34" charset="0"/>
                        <a:cs typeface="Calibri" panose="020F0502020204030204" pitchFamily="34" charset="0"/>
                      </a:endParaRPr>
                    </a:p>
                    <a:p>
                      <a:pPr algn="ctr"/>
                      <a:r>
                        <a:rPr lang="en-US" sz="6000" i="1" dirty="0">
                          <a:latin typeface="Calibri" panose="020F0502020204030204" pitchFamily="34" charset="0"/>
                          <a:ea typeface="Calibri" panose="020F0502020204030204" pitchFamily="34" charset="0"/>
                          <a:cs typeface="Calibri" panose="020F0502020204030204" pitchFamily="34" charset="0"/>
                        </a:rPr>
                        <a:t>Classification</a:t>
                      </a:r>
                    </a:p>
                  </a:txBody>
                  <a:tcPr>
                    <a:noFill/>
                  </a:tcPr>
                </a:tc>
                <a:tc>
                  <a:txBody>
                    <a:bodyPr/>
                    <a:lstStyle/>
                    <a:p>
                      <a:pPr algn="ctr"/>
                      <a:r>
                        <a:rPr lang="en-US" sz="4000" dirty="0">
                          <a:latin typeface="Calibri" panose="020F0502020204030204" pitchFamily="34" charset="0"/>
                          <a:cs typeface="Calibri" panose="020F0502020204030204" pitchFamily="34" charset="0"/>
                        </a:rPr>
                        <a:t>Support Vector Machine</a:t>
                      </a:r>
                    </a:p>
                    <a:p>
                      <a:pPr marL="751134" lvl="1" indent="-457200" algn="l">
                        <a:buFont typeface="Arial" panose="020B0604020202020204" pitchFamily="34" charset="0"/>
                        <a:buChar char="•"/>
                      </a:pPr>
                      <a:r>
                        <a:rPr lang="en-US" sz="3200" dirty="0">
                          <a:latin typeface="Calibri" panose="020F0502020204030204" pitchFamily="34" charset="0"/>
                          <a:cs typeface="Calibri" panose="020F0502020204030204" pitchFamily="34" charset="0"/>
                        </a:rPr>
                        <a:t>Linear, Classification Error: 3.78%</a:t>
                      </a:r>
                    </a:p>
                    <a:p>
                      <a:endParaRPr lang="en-US" dirty="0"/>
                    </a:p>
                  </a:txBody>
                  <a:tcPr>
                    <a:noFill/>
                  </a:tcPr>
                </a:tc>
                <a:extLst>
                  <a:ext uri="{0D108BD9-81ED-4DB2-BD59-A6C34878D82A}">
                    <a16:rowId xmlns:a16="http://schemas.microsoft.com/office/drawing/2014/main" val="3938622894"/>
                  </a:ext>
                </a:extLst>
              </a:tr>
              <a:tr h="5931711">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KNN</a:t>
                      </a:r>
                    </a:p>
                    <a:p>
                      <a:pPr marL="865434" lvl="1"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Best K = 1 neighbor</a:t>
                      </a:r>
                    </a:p>
                    <a:p>
                      <a:pPr marL="865434" lvl="1"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Error: 22.25%</a:t>
                      </a:r>
                    </a:p>
                    <a:p>
                      <a:endParaRPr lang="en-US" dirty="0"/>
                    </a:p>
                  </a:txBody>
                  <a:tcPr>
                    <a:noFill/>
                  </a:tcPr>
                </a:tc>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a:p>
                      <a:pPr marL="751134" lvl="1" indent="-4572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Best m = 64 (300 trees)</a:t>
                      </a:r>
                    </a:p>
                    <a:p>
                      <a:pPr marL="751134" lvl="1" indent="-4572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Error: 0.82%</a:t>
                      </a:r>
                    </a:p>
                    <a:p>
                      <a:pPr marL="751134" lvl="1" indent="-457200" algn="l">
                        <a:buFont typeface="Arial" panose="020B0604020202020204" pitchFamily="34" charset="0"/>
                        <a:buChar char="•"/>
                      </a:pP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endParaRPr lang="en-US" sz="32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a:txBody>
                  <a:tcPr>
                    <a:noFill/>
                  </a:tcPr>
                </a:tc>
                <a:extLst>
                  <a:ext uri="{0D108BD9-81ED-4DB2-BD59-A6C34878D82A}">
                    <a16:rowId xmlns:a16="http://schemas.microsoft.com/office/drawing/2014/main" val="1036518795"/>
                  </a:ext>
                </a:extLst>
              </a:tr>
              <a:tr h="2029862">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Bootstrap</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99,999 samples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106 predictors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MSEP of 408.9</a:t>
                      </a:r>
                    </a:p>
                  </a:txBody>
                  <a:tcPr>
                    <a:noFill/>
                  </a:tcPr>
                </a:tc>
                <a:tc>
                  <a:txBody>
                    <a:bodyPr/>
                    <a:lstStyle/>
                    <a:p>
                      <a:endParaRPr lang="en-US" sz="4000" dirty="0">
                        <a:latin typeface="Calibri" panose="020F0502020204030204" pitchFamily="34" charset="0"/>
                        <a:ea typeface="Calibri" panose="020F0502020204030204" pitchFamily="34" charset="0"/>
                        <a:cs typeface="Calibri" panose="020F0502020204030204" pitchFamily="34" charset="0"/>
                      </a:endParaRPr>
                    </a:p>
                    <a:p>
                      <a:pPr algn="ctr"/>
                      <a:r>
                        <a:rPr lang="en-US" sz="6000" b="1" i="1"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endParaRPr lang="en-US" sz="4000" b="1" i="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373641102"/>
                  </a:ext>
                </a:extLst>
              </a:tr>
              <a:tr h="6839740">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Lasso</a:t>
                      </a:r>
                      <a:endParaRPr kumimoji="0" lang="en-US" sz="4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73 predictors (1 se)</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475.44</a:t>
                      </a:r>
                    </a:p>
                    <a:p>
                      <a:endParaRPr lang="en-US" dirty="0"/>
                    </a:p>
                  </a:txBody>
                  <a:tcPr>
                    <a:noFill/>
                  </a:tcPr>
                </a:tc>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Partial Least Squares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56 components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404.7</a:t>
                      </a:r>
                    </a:p>
                  </a:txBody>
                  <a:tcPr>
                    <a:noFill/>
                  </a:tcPr>
                </a:tc>
                <a:extLst>
                  <a:ext uri="{0D108BD9-81ED-4DB2-BD59-A6C34878D82A}">
                    <a16:rowId xmlns:a16="http://schemas.microsoft.com/office/drawing/2014/main" val="3504019569"/>
                  </a:ext>
                </a:extLst>
              </a:tr>
            </a:tbl>
          </a:graphicData>
        </a:graphic>
      </p:graphicFrame>
      <p:pic>
        <p:nvPicPr>
          <p:cNvPr id="10" name="Picture 9" descr="Graphical user interface&#10;&#10;Description automatically generated with medium confidence">
            <a:extLst>
              <a:ext uri="{FF2B5EF4-FFF2-40B4-BE49-F238E27FC236}">
                <a16:creationId xmlns:a16="http://schemas.microsoft.com/office/drawing/2014/main" id="{422EC432-1920-0E45-27B5-F47D0C5FDC79}"/>
              </a:ext>
            </a:extLst>
          </p:cNvPr>
          <p:cNvPicPr>
            <a:picLocks noChangeAspect="1"/>
          </p:cNvPicPr>
          <p:nvPr/>
        </p:nvPicPr>
        <p:blipFill>
          <a:blip r:embed="rId5"/>
          <a:stretch>
            <a:fillRect/>
          </a:stretch>
        </p:blipFill>
        <p:spPr>
          <a:xfrm>
            <a:off x="9194480" y="15983996"/>
            <a:ext cx="7142546" cy="4408712"/>
          </a:xfrm>
          <a:prstGeom prst="rect">
            <a:avLst/>
          </a:prstGeom>
        </p:spPr>
      </p:pic>
      <p:pic>
        <p:nvPicPr>
          <p:cNvPr id="11" name="Picture 10">
            <a:extLst>
              <a:ext uri="{FF2B5EF4-FFF2-40B4-BE49-F238E27FC236}">
                <a16:creationId xmlns:a16="http://schemas.microsoft.com/office/drawing/2014/main" id="{CD3274FD-89C4-99CD-EFA6-4E9512D96D7F}"/>
              </a:ext>
            </a:extLst>
          </p:cNvPr>
          <p:cNvPicPr>
            <a:picLocks noChangeAspect="1"/>
          </p:cNvPicPr>
          <p:nvPr/>
        </p:nvPicPr>
        <p:blipFill>
          <a:blip r:embed="rId6"/>
          <a:stretch>
            <a:fillRect/>
          </a:stretch>
        </p:blipFill>
        <p:spPr>
          <a:xfrm>
            <a:off x="16841392" y="15983996"/>
            <a:ext cx="7142546" cy="4408712"/>
          </a:xfrm>
          <a:prstGeom prst="rect">
            <a:avLst/>
          </a:prstGeom>
        </p:spPr>
      </p:pic>
      <p:pic>
        <p:nvPicPr>
          <p:cNvPr id="12" name="Picture 11">
            <a:extLst>
              <a:ext uri="{FF2B5EF4-FFF2-40B4-BE49-F238E27FC236}">
                <a16:creationId xmlns:a16="http://schemas.microsoft.com/office/drawing/2014/main" id="{3AFA152D-8E75-24A2-8EFE-747B0037CA54}"/>
              </a:ext>
            </a:extLst>
          </p:cNvPr>
          <p:cNvPicPr>
            <a:picLocks noChangeAspect="1"/>
          </p:cNvPicPr>
          <p:nvPr/>
        </p:nvPicPr>
        <p:blipFill>
          <a:blip r:embed="rId7"/>
          <a:stretch>
            <a:fillRect/>
          </a:stretch>
        </p:blipFill>
        <p:spPr>
          <a:xfrm>
            <a:off x="30137991" y="19508978"/>
            <a:ext cx="1132223" cy="1141818"/>
          </a:xfrm>
          <a:prstGeom prst="rect">
            <a:avLst/>
          </a:prstGeom>
        </p:spPr>
      </p:pic>
      <p:pic>
        <p:nvPicPr>
          <p:cNvPr id="5" name="Picture 4" descr="Chart, line chart&#10;&#10;Description automatically generated">
            <a:extLst>
              <a:ext uri="{FF2B5EF4-FFF2-40B4-BE49-F238E27FC236}">
                <a16:creationId xmlns:a16="http://schemas.microsoft.com/office/drawing/2014/main" id="{8B881366-6736-3760-49CB-1D012A3CFDA8}"/>
              </a:ext>
            </a:extLst>
          </p:cNvPr>
          <p:cNvPicPr>
            <a:picLocks noChangeAspect="1"/>
          </p:cNvPicPr>
          <p:nvPr/>
        </p:nvPicPr>
        <p:blipFill>
          <a:blip r:embed="rId8"/>
          <a:stretch>
            <a:fillRect/>
          </a:stretch>
        </p:blipFill>
        <p:spPr>
          <a:xfrm>
            <a:off x="9408695" y="7815455"/>
            <a:ext cx="6435038" cy="3932523"/>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280B67A6-AFC0-00B2-DF90-374E87602763}"/>
              </a:ext>
            </a:extLst>
          </p:cNvPr>
          <p:cNvPicPr>
            <a:picLocks noChangeAspect="1"/>
          </p:cNvPicPr>
          <p:nvPr/>
        </p:nvPicPr>
        <p:blipFill>
          <a:blip r:embed="rId9"/>
          <a:stretch>
            <a:fillRect/>
          </a:stretch>
        </p:blipFill>
        <p:spPr>
          <a:xfrm>
            <a:off x="17399986" y="2064387"/>
            <a:ext cx="6025358" cy="3434586"/>
          </a:xfrm>
          <a:prstGeom prst="rect">
            <a:avLst/>
          </a:prstGeom>
        </p:spPr>
      </p:pic>
      <p:pic>
        <p:nvPicPr>
          <p:cNvPr id="9" name="Picture 8" descr="Chart&#10;&#10;Description automatically generated">
            <a:extLst>
              <a:ext uri="{FF2B5EF4-FFF2-40B4-BE49-F238E27FC236}">
                <a16:creationId xmlns:a16="http://schemas.microsoft.com/office/drawing/2014/main" id="{62EB670C-82E9-C1D6-5192-1341FA21BC36}"/>
              </a:ext>
            </a:extLst>
          </p:cNvPr>
          <p:cNvPicPr>
            <a:picLocks noChangeAspect="1"/>
          </p:cNvPicPr>
          <p:nvPr/>
        </p:nvPicPr>
        <p:blipFill>
          <a:blip r:embed="rId10"/>
          <a:stretch>
            <a:fillRect/>
          </a:stretch>
        </p:blipFill>
        <p:spPr>
          <a:xfrm>
            <a:off x="17042012" y="7815455"/>
            <a:ext cx="6667500" cy="3932523"/>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16154</TotalTime>
  <Words>569</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Helvetica</vt:lpstr>
      <vt:lpstr>system-ui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Collin Coil</cp:lastModifiedBy>
  <cp:revision>586</cp:revision>
  <cp:lastPrinted>2022-07-07T21:23:14Z</cp:lastPrinted>
  <dcterms:created xsi:type="dcterms:W3CDTF">2012-06-12T14:08:55Z</dcterms:created>
  <dcterms:modified xsi:type="dcterms:W3CDTF">2023-04-27T15:13:27Z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