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22"/>
  </p:notesMasterIdLst>
  <p:sldIdLst>
    <p:sldId id="256" r:id="rId3"/>
    <p:sldId id="283" r:id="rId4"/>
    <p:sldId id="270" r:id="rId5"/>
    <p:sldId id="271" r:id="rId6"/>
    <p:sldId id="272" r:id="rId7"/>
    <p:sldId id="273" r:id="rId8"/>
    <p:sldId id="287" r:id="rId9"/>
    <p:sldId id="275" r:id="rId10"/>
    <p:sldId id="286" r:id="rId11"/>
    <p:sldId id="279" r:id="rId12"/>
    <p:sldId id="280" r:id="rId13"/>
    <p:sldId id="276" r:id="rId14"/>
    <p:sldId id="277" r:id="rId15"/>
    <p:sldId id="281" r:id="rId16"/>
    <p:sldId id="278" r:id="rId17"/>
    <p:sldId id="284" r:id="rId18"/>
    <p:sldId id="285" r:id="rId19"/>
    <p:sldId id="282" r:id="rId20"/>
    <p:sldId id="264" r:id="rId21"/>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75" autoAdjust="0"/>
    <p:restoredTop sz="94660"/>
  </p:normalViewPr>
  <p:slideViewPr>
    <p:cSldViewPr>
      <p:cViewPr varScale="1">
        <p:scale>
          <a:sx n="70" d="100"/>
          <a:sy n="70" d="100"/>
        </p:scale>
        <p:origin x="134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10/25/2015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1619269328"/>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386331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a:p>
        </p:txBody>
      </p:sp>
    </p:spTree>
    <p:extLst>
      <p:ext uri="{BB962C8B-B14F-4D97-AF65-F5344CB8AC3E}">
        <p14:creationId xmlns:p14="http://schemas.microsoft.com/office/powerpoint/2010/main" val="3187211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17</a:t>
            </a:fld>
            <a:endParaRPr lang="en-US"/>
          </a:p>
        </p:txBody>
      </p:sp>
    </p:spTree>
    <p:extLst>
      <p:ext uri="{BB962C8B-B14F-4D97-AF65-F5344CB8AC3E}">
        <p14:creationId xmlns:p14="http://schemas.microsoft.com/office/powerpoint/2010/main" val="479057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 schedule design for optional periods of time/objectives.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19</a:t>
            </a:fld>
            <a:endParaRPr lang="en-US"/>
          </a:p>
        </p:txBody>
      </p:sp>
    </p:spTree>
    <p:extLst>
      <p:ext uri="{BB962C8B-B14F-4D97-AF65-F5344CB8AC3E}">
        <p14:creationId xmlns:p14="http://schemas.microsoft.com/office/powerpoint/2010/main" val="10070766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cstate="print">
            <a:lum bright="42000" contrast="-68000"/>
          </a:blip>
          <a:srcRect/>
          <a:stretch>
            <a:fillRect l="-30000" t="-20000" r="-2000" b="12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10/25/2015 9:09 PM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10/25/2015 9:09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10/25/2015 9:09 PM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10/25/2015 9:09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10/25/2015 9:09 PM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10/25/2015 9:09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10/25/2015 9:09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10/25/2015 9:09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10/25/2015 9:09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10/25/2015 9:09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pencil.png"/>
          <p:cNvPicPr>
            <a:picLocks noChangeAspect="1"/>
          </p:cNvPicPr>
          <p:nvPr userDrawn="1"/>
        </p:nvPicPr>
        <p:blipFill>
          <a:blip r:embed="rId2" cstate="print"/>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51E20EC5-AC53-4169-941E-EDF10CD23748}" type="datetime8">
              <a:rPr lang="en-US" smtClean="0"/>
              <a:pPr/>
              <a:t>10/25/2015 9:09 PM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10/25/2015 9:09 PM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 y="152400"/>
            <a:ext cx="8534400" cy="3276600"/>
          </a:xfrm>
        </p:spPr>
        <p:txBody>
          <a:bodyPr>
            <a:normAutofit/>
          </a:bodyPr>
          <a:lstStyle/>
          <a:p>
            <a:pPr algn="ctr"/>
            <a:r>
              <a:rPr lang="en-US" b="1" u="sng" dirty="0" smtClean="0"/>
              <a:t>Senior</a:t>
            </a:r>
            <a:r>
              <a:rPr lang="en-US" b="1" u="sng" dirty="0"/>
              <a:t>   </a:t>
            </a:r>
            <a:r>
              <a:rPr lang="en-US" b="1" u="sng" dirty="0" smtClean="0"/>
              <a:t>Design  Project</a:t>
            </a:r>
            <a:br>
              <a:rPr lang="en-US" b="1" u="sng" dirty="0" smtClean="0"/>
            </a:br>
            <a:r>
              <a:rPr lang="en-US" b="1" dirty="0" smtClean="0"/>
              <a:t/>
            </a:r>
            <a:br>
              <a:rPr lang="en-US" b="1" dirty="0" smtClean="0"/>
            </a:br>
            <a:r>
              <a:rPr lang="en-US" sz="2400" b="1" dirty="0" smtClean="0"/>
              <a:t>A ROBOT TO Autonomously locate and transport severe disaster victims to care facility</a:t>
            </a:r>
            <a:r>
              <a:rPr lang="en-US" sz="3600" b="1" dirty="0" smtClean="0">
                <a:solidFill>
                  <a:schemeClr val="accent1">
                    <a:lumMod val="75000"/>
                  </a:schemeClr>
                </a:solidFill>
              </a:rPr>
              <a:t/>
            </a:r>
            <a:br>
              <a:rPr lang="en-US" sz="3600" b="1" dirty="0" smtClean="0">
                <a:solidFill>
                  <a:schemeClr val="accent1">
                    <a:lumMod val="75000"/>
                  </a:schemeClr>
                </a:solidFill>
              </a:rPr>
            </a:br>
            <a:r>
              <a:rPr lang="en-US" sz="3600" b="1" dirty="0" smtClean="0">
                <a:solidFill>
                  <a:schemeClr val="accent1">
                    <a:lumMod val="75000"/>
                  </a:schemeClr>
                </a:solidFill>
              </a:rPr>
              <a:t> </a:t>
            </a:r>
            <a:endParaRPr lang="en-US" b="1" dirty="0">
              <a:solidFill>
                <a:schemeClr val="accent1">
                  <a:lumMod val="75000"/>
                </a:schemeClr>
              </a:solidFill>
            </a:endParaRPr>
          </a:p>
        </p:txBody>
      </p:sp>
      <p:sp>
        <p:nvSpPr>
          <p:cNvPr id="3" name="Rectangle 2"/>
          <p:cNvSpPr>
            <a:spLocks noGrp="1"/>
          </p:cNvSpPr>
          <p:nvPr>
            <p:ph type="subTitle" idx="1"/>
          </p:nvPr>
        </p:nvSpPr>
        <p:spPr/>
        <p:txBody>
          <a:bodyPr>
            <a:normAutofit fontScale="77500" lnSpcReduction="20000"/>
          </a:bodyPr>
          <a:lstStyle/>
          <a:p>
            <a:r>
              <a:rPr lang="en-US" dirty="0" smtClean="0">
                <a:latin typeface="Calibri" pitchFamily="34" charset="0"/>
              </a:rPr>
              <a:t>TEAM 6:</a:t>
            </a:r>
          </a:p>
          <a:p>
            <a:r>
              <a:rPr lang="en-US" dirty="0" smtClean="0">
                <a:latin typeface="Calibri" pitchFamily="34" charset="0"/>
              </a:rPr>
              <a:t>TEAM  MELTDOWN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Gripper</a:t>
            </a:r>
            <a:endParaRPr lang="en-US" dirty="0"/>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rot="10800000">
            <a:off x="1692275" y="1600200"/>
            <a:ext cx="5994400" cy="4495800"/>
          </a:xfrm>
        </p:spPr>
      </p:pic>
    </p:spTree>
    <p:extLst>
      <p:ext uri="{BB962C8B-B14F-4D97-AF65-F5344CB8AC3E}">
        <p14:creationId xmlns:p14="http://schemas.microsoft.com/office/powerpoint/2010/main" val="3305340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693208" y="1600200"/>
            <a:ext cx="7992533" cy="4495800"/>
          </a:xfrm>
        </p:spPr>
      </p:pic>
    </p:spTree>
    <p:extLst>
      <p:ext uri="{BB962C8B-B14F-4D97-AF65-F5344CB8AC3E}">
        <p14:creationId xmlns:p14="http://schemas.microsoft.com/office/powerpoint/2010/main" val="2346687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 / Navigation</a:t>
            </a:r>
            <a:endParaRPr lang="en-US" dirty="0"/>
          </a:p>
        </p:txBody>
      </p:sp>
      <p:sp>
        <p:nvSpPr>
          <p:cNvPr id="3" name="Content Placeholder 2"/>
          <p:cNvSpPr>
            <a:spLocks noGrp="1"/>
          </p:cNvSpPr>
          <p:nvPr>
            <p:ph sz="quarter" idx="1"/>
          </p:nvPr>
        </p:nvSpPr>
        <p:spPr>
          <a:xfrm>
            <a:off x="457200" y="4724400"/>
            <a:ext cx="8458200" cy="1981200"/>
          </a:xfrm>
        </p:spPr>
        <p:txBody>
          <a:bodyPr>
            <a:normAutofit fontScale="92500" lnSpcReduction="20000"/>
          </a:bodyPr>
          <a:lstStyle/>
          <a:p>
            <a:r>
              <a:rPr lang="en-US" dirty="0" smtClean="0"/>
              <a:t>We started off with writing simple test code which checks how far is object from sensor. we placed wooden block at various distance from sensor and measured its distance using sensor and results were almost accurate. </a:t>
            </a:r>
          </a:p>
          <a:p>
            <a:pPr>
              <a:buNone/>
            </a:pPr>
            <a:r>
              <a:rPr lang="en-US" dirty="0" smtClean="0"/>
              <a:t> </a:t>
            </a:r>
            <a:endParaRPr lang="en-US" dirty="0"/>
          </a:p>
        </p:txBody>
      </p:sp>
      <p:pic>
        <p:nvPicPr>
          <p:cNvPr id="4" name="Picture 3" descr="hc-sr04-ultrasonic-range-finder-1.jpg"/>
          <p:cNvPicPr>
            <a:picLocks noChangeAspect="1"/>
          </p:cNvPicPr>
          <p:nvPr/>
        </p:nvPicPr>
        <p:blipFill>
          <a:blip r:embed="rId2" cstate="print"/>
          <a:stretch>
            <a:fillRect/>
          </a:stretch>
        </p:blipFill>
        <p:spPr>
          <a:xfrm>
            <a:off x="5943600" y="1676400"/>
            <a:ext cx="2819400" cy="2819400"/>
          </a:xfrm>
          <a:prstGeom prst="rect">
            <a:avLst/>
          </a:prstGeom>
        </p:spPr>
      </p:pic>
      <p:sp>
        <p:nvSpPr>
          <p:cNvPr id="6" name="Content Placeholder 2"/>
          <p:cNvSpPr txBox="1">
            <a:spLocks/>
          </p:cNvSpPr>
          <p:nvPr/>
        </p:nvSpPr>
        <p:spPr>
          <a:xfrm>
            <a:off x="533400" y="1676400"/>
            <a:ext cx="5257800" cy="2971800"/>
          </a:xfrm>
          <a:prstGeom prst="rect">
            <a:avLst/>
          </a:prstGeom>
        </p:spPr>
        <p:txBody>
          <a:bodyPr vert="horz">
            <a:normAutofit fontScale="92500" lnSpcReduction="1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We used HC-SR04 Ultrasonic Range Finder sensors to get feel of object/obstacles around robot.</a:t>
            </a:r>
            <a:endParaRPr kumimoji="0" lang="en-US" sz="2900" b="1"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Initial</a:t>
            </a:r>
            <a:r>
              <a:rPr kumimoji="0" lang="en-US" sz="2900" b="0" i="0" u="none" strike="noStrike" kern="1200" cap="none" spc="0" normalizeH="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plan was to use sensor with raspberry pi2 but it turned out writing code in Arduino is much simpler</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sz="2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a:t>
            </a:r>
            <a:endParaRPr lang="en-US" dirty="0"/>
          </a:p>
        </p:txBody>
      </p:sp>
      <p:sp>
        <p:nvSpPr>
          <p:cNvPr id="3" name="Content Placeholder 2"/>
          <p:cNvSpPr>
            <a:spLocks noGrp="1"/>
          </p:cNvSpPr>
          <p:nvPr>
            <p:ph sz="quarter" idx="1"/>
          </p:nvPr>
        </p:nvSpPr>
        <p:spPr>
          <a:xfrm>
            <a:off x="460248" y="1677767"/>
            <a:ext cx="8458200" cy="1817774"/>
          </a:xfrm>
        </p:spPr>
        <p:txBody>
          <a:bodyPr>
            <a:normAutofit fontScale="47500" lnSpcReduction="20000"/>
          </a:bodyPr>
          <a:lstStyle/>
          <a:p>
            <a:r>
              <a:rPr lang="en-US" dirty="0" smtClean="0"/>
              <a:t>2 Arduino boards </a:t>
            </a:r>
          </a:p>
          <a:p>
            <a:pPr lvl="1"/>
            <a:r>
              <a:rPr lang="en-US" dirty="0" smtClean="0"/>
              <a:t>More I/O pins</a:t>
            </a:r>
          </a:p>
          <a:p>
            <a:pPr lvl="1"/>
            <a:r>
              <a:rPr lang="en-US" dirty="0" smtClean="0"/>
              <a:t>More processing power</a:t>
            </a:r>
          </a:p>
          <a:p>
            <a:pPr lvl="1"/>
            <a:r>
              <a:rPr lang="en-US" dirty="0" smtClean="0"/>
              <a:t>1 Arduino for sensor inputs</a:t>
            </a:r>
          </a:p>
          <a:p>
            <a:pPr lvl="1"/>
            <a:r>
              <a:rPr lang="en-US" dirty="0" smtClean="0"/>
              <a:t>1 Arduino for controlling motors</a:t>
            </a:r>
          </a:p>
          <a:p>
            <a:r>
              <a:rPr lang="en-US" dirty="0" smtClean="0"/>
              <a:t>1 Raspberry Pi2 with Camera Module for color sensing.</a:t>
            </a:r>
          </a:p>
          <a:p>
            <a:r>
              <a:rPr lang="en-US" dirty="0" smtClean="0"/>
              <a:t>We can use Mega Arduino board instead of two Arduino Uno’s to avoid asynchronous processing.</a:t>
            </a:r>
            <a:endParaRPr lang="en-US" dirty="0"/>
          </a:p>
        </p:txBody>
      </p:sp>
      <p:sp>
        <p:nvSpPr>
          <p:cNvPr id="7" name="Rectangle 6"/>
          <p:cNvSpPr/>
          <p:nvPr/>
        </p:nvSpPr>
        <p:spPr>
          <a:xfrm>
            <a:off x="1407304" y="4705420"/>
            <a:ext cx="1447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258491" y="4748015"/>
            <a:ext cx="1447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258491" y="4976615"/>
            <a:ext cx="1447800" cy="369332"/>
          </a:xfrm>
          <a:prstGeom prst="rect">
            <a:avLst/>
          </a:prstGeom>
          <a:noFill/>
        </p:spPr>
        <p:txBody>
          <a:bodyPr wrap="square" rtlCol="0">
            <a:spAutoFit/>
          </a:bodyPr>
          <a:lstStyle/>
          <a:p>
            <a:pPr algn="ctr"/>
            <a:r>
              <a:rPr lang="en-US" dirty="0" smtClean="0"/>
              <a:t>Arduino 2</a:t>
            </a:r>
            <a:endParaRPr lang="en-US" dirty="0"/>
          </a:p>
        </p:txBody>
      </p:sp>
      <p:sp>
        <p:nvSpPr>
          <p:cNvPr id="10" name="TextBox 9"/>
          <p:cNvSpPr txBox="1"/>
          <p:nvPr/>
        </p:nvSpPr>
        <p:spPr>
          <a:xfrm>
            <a:off x="1407304" y="4785192"/>
            <a:ext cx="1447800" cy="646331"/>
          </a:xfrm>
          <a:prstGeom prst="rect">
            <a:avLst/>
          </a:prstGeom>
          <a:noFill/>
        </p:spPr>
        <p:txBody>
          <a:bodyPr wrap="square" rtlCol="0">
            <a:spAutoFit/>
          </a:bodyPr>
          <a:lstStyle/>
          <a:p>
            <a:pPr algn="ctr"/>
            <a:r>
              <a:rPr lang="en-US" dirty="0" smtClean="0"/>
              <a:t>Arduino 1with Motor Shield</a:t>
            </a:r>
          </a:p>
        </p:txBody>
      </p:sp>
      <p:sp>
        <p:nvSpPr>
          <p:cNvPr id="11" name="Snip Diagonal Corner Rectangle 10"/>
          <p:cNvSpPr/>
          <p:nvPr/>
        </p:nvSpPr>
        <p:spPr>
          <a:xfrm>
            <a:off x="4232366" y="3559905"/>
            <a:ext cx="1447800" cy="597932"/>
          </a:xfrm>
          <a:prstGeom prst="snip2Diag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4232366" y="3549746"/>
            <a:ext cx="1371600" cy="646331"/>
          </a:xfrm>
          <a:prstGeom prst="rect">
            <a:avLst/>
          </a:prstGeom>
          <a:noFill/>
        </p:spPr>
        <p:txBody>
          <a:bodyPr wrap="square" rtlCol="0">
            <a:spAutoFit/>
          </a:bodyPr>
          <a:lstStyle/>
          <a:p>
            <a:r>
              <a:rPr lang="en-US" dirty="0"/>
              <a:t>HC-SR04 S</a:t>
            </a:r>
            <a:r>
              <a:rPr lang="en-US" dirty="0" smtClean="0"/>
              <a:t>ensors</a:t>
            </a:r>
            <a:endParaRPr lang="en-US" dirty="0"/>
          </a:p>
        </p:txBody>
      </p:sp>
      <p:sp>
        <p:nvSpPr>
          <p:cNvPr id="18" name="Snip Diagonal Corner Rectangle 17"/>
          <p:cNvSpPr/>
          <p:nvPr/>
        </p:nvSpPr>
        <p:spPr>
          <a:xfrm>
            <a:off x="1407304" y="3626448"/>
            <a:ext cx="1524000" cy="381000"/>
          </a:xfrm>
          <a:prstGeom prst="snip2Diag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nip Diagonal Corner Rectangle 18"/>
          <p:cNvSpPr/>
          <p:nvPr/>
        </p:nvSpPr>
        <p:spPr>
          <a:xfrm>
            <a:off x="1407304" y="6219091"/>
            <a:ext cx="1524000" cy="381000"/>
          </a:xfrm>
          <a:prstGeom prst="snip2Diag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1590619" y="3659609"/>
            <a:ext cx="1219200" cy="369332"/>
          </a:xfrm>
          <a:prstGeom prst="rect">
            <a:avLst/>
          </a:prstGeom>
          <a:noFill/>
        </p:spPr>
        <p:txBody>
          <a:bodyPr wrap="square" rtlCol="0">
            <a:spAutoFit/>
          </a:bodyPr>
          <a:lstStyle/>
          <a:p>
            <a:r>
              <a:rPr lang="en-US" dirty="0" smtClean="0"/>
              <a:t>Motor</a:t>
            </a:r>
            <a:endParaRPr lang="en-US" dirty="0"/>
          </a:p>
        </p:txBody>
      </p:sp>
      <p:sp>
        <p:nvSpPr>
          <p:cNvPr id="21" name="TextBox 20"/>
          <p:cNvSpPr txBox="1"/>
          <p:nvPr/>
        </p:nvSpPr>
        <p:spPr>
          <a:xfrm>
            <a:off x="1635904" y="6219091"/>
            <a:ext cx="1219200" cy="369332"/>
          </a:xfrm>
          <a:prstGeom prst="rect">
            <a:avLst/>
          </a:prstGeom>
          <a:noFill/>
        </p:spPr>
        <p:txBody>
          <a:bodyPr wrap="square" rtlCol="0">
            <a:spAutoFit/>
          </a:bodyPr>
          <a:lstStyle/>
          <a:p>
            <a:r>
              <a:rPr lang="en-US" dirty="0" smtClean="0"/>
              <a:t>Gripper</a:t>
            </a:r>
            <a:endParaRPr lang="en-US" dirty="0"/>
          </a:p>
        </p:txBody>
      </p:sp>
      <p:sp>
        <p:nvSpPr>
          <p:cNvPr id="22" name="Oval 21"/>
          <p:cNvSpPr/>
          <p:nvPr/>
        </p:nvSpPr>
        <p:spPr>
          <a:xfrm>
            <a:off x="6812280" y="4731213"/>
            <a:ext cx="923109" cy="8045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001691" y="4934020"/>
            <a:ext cx="609600" cy="369332"/>
          </a:xfrm>
          <a:prstGeom prst="rect">
            <a:avLst/>
          </a:prstGeom>
          <a:noFill/>
        </p:spPr>
        <p:txBody>
          <a:bodyPr wrap="square" rtlCol="0">
            <a:spAutoFit/>
          </a:bodyPr>
          <a:lstStyle/>
          <a:p>
            <a:r>
              <a:rPr lang="en-US" dirty="0" smtClean="0"/>
              <a:t>Pi 2</a:t>
            </a:r>
            <a:endParaRPr lang="en-US" dirty="0"/>
          </a:p>
        </p:txBody>
      </p:sp>
      <p:sp>
        <p:nvSpPr>
          <p:cNvPr id="28" name="Snip Diagonal Corner Rectangle 27"/>
          <p:cNvSpPr/>
          <p:nvPr/>
        </p:nvSpPr>
        <p:spPr>
          <a:xfrm>
            <a:off x="6467422" y="3605738"/>
            <a:ext cx="1524000" cy="451366"/>
          </a:xfrm>
          <a:prstGeom prst="snip2Diag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6422572" y="3632282"/>
            <a:ext cx="1676400" cy="369332"/>
          </a:xfrm>
          <a:prstGeom prst="rect">
            <a:avLst/>
          </a:prstGeom>
          <a:noFill/>
        </p:spPr>
        <p:txBody>
          <a:bodyPr wrap="square" rtlCol="0">
            <a:spAutoFit/>
          </a:bodyPr>
          <a:lstStyle/>
          <a:p>
            <a:r>
              <a:rPr lang="en-US" dirty="0" smtClean="0"/>
              <a:t>Camera Module</a:t>
            </a:r>
            <a:endParaRPr lang="en-US" dirty="0"/>
          </a:p>
        </p:txBody>
      </p:sp>
      <p:sp>
        <p:nvSpPr>
          <p:cNvPr id="35" name="Up Arrow 34"/>
          <p:cNvSpPr/>
          <p:nvPr/>
        </p:nvSpPr>
        <p:spPr>
          <a:xfrm>
            <a:off x="1873213" y="4027601"/>
            <a:ext cx="530352" cy="5941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Up Arrow 35"/>
          <p:cNvSpPr/>
          <p:nvPr/>
        </p:nvSpPr>
        <p:spPr>
          <a:xfrm rot="10800000">
            <a:off x="1864504" y="5619150"/>
            <a:ext cx="530352" cy="5437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eft-Right Arrow 37"/>
          <p:cNvSpPr/>
          <p:nvPr/>
        </p:nvSpPr>
        <p:spPr>
          <a:xfrm>
            <a:off x="5763985" y="4934020"/>
            <a:ext cx="990600" cy="49750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Up Arrow 39"/>
          <p:cNvSpPr/>
          <p:nvPr/>
        </p:nvSpPr>
        <p:spPr>
          <a:xfrm rot="16200000">
            <a:off x="3291622" y="4626417"/>
            <a:ext cx="530352" cy="106679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eft-Right Arrow 40"/>
          <p:cNvSpPr/>
          <p:nvPr/>
        </p:nvSpPr>
        <p:spPr>
          <a:xfrm rot="5400000">
            <a:off x="6965512" y="4196057"/>
            <a:ext cx="527818" cy="32352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Left-Right Arrow 41"/>
          <p:cNvSpPr/>
          <p:nvPr/>
        </p:nvSpPr>
        <p:spPr>
          <a:xfrm rot="5400000">
            <a:off x="4718481" y="4291866"/>
            <a:ext cx="527818" cy="32352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Arduino Motor Shield</a:t>
            </a:r>
            <a:endParaRPr lang="en-US" dirty="0"/>
          </a:p>
        </p:txBody>
      </p:sp>
      <p:pic>
        <p:nvPicPr>
          <p:cNvPr id="7" name="Content Placeholder 6"/>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bwMode="auto">
          <a:xfrm>
            <a:off x="1831975" y="1828800"/>
            <a:ext cx="57150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007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(So Far)</a:t>
            </a:r>
            <a:endParaRPr lang="en-US" dirty="0"/>
          </a:p>
        </p:txBody>
      </p:sp>
      <p:sp>
        <p:nvSpPr>
          <p:cNvPr id="3" name="Content Placeholder 2"/>
          <p:cNvSpPr>
            <a:spLocks noGrp="1"/>
          </p:cNvSpPr>
          <p:nvPr>
            <p:ph sz="quarter" idx="1"/>
          </p:nvPr>
        </p:nvSpPr>
        <p:spPr>
          <a:xfrm>
            <a:off x="457200" y="1676400"/>
            <a:ext cx="8458200" cy="4876800"/>
          </a:xfrm>
        </p:spPr>
        <p:txBody>
          <a:bodyPr>
            <a:normAutofit/>
          </a:bodyPr>
          <a:lstStyle/>
          <a:p>
            <a:r>
              <a:rPr lang="en-US" dirty="0" smtClean="0"/>
              <a:t>Arduino script for controlling wheels.</a:t>
            </a:r>
          </a:p>
          <a:p>
            <a:r>
              <a:rPr lang="en-US" dirty="0" smtClean="0"/>
              <a:t>Arduino script for controlling gripper.</a:t>
            </a:r>
          </a:p>
          <a:p>
            <a:r>
              <a:rPr lang="en-US" dirty="0" smtClean="0"/>
              <a:t>Arduino script for printing distance to Arduino Serial Monitor from HC-SR04 sensor.</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(In Progress)</a:t>
            </a:r>
            <a:endParaRPr lang="en-US" dirty="0"/>
          </a:p>
        </p:txBody>
      </p:sp>
      <p:sp>
        <p:nvSpPr>
          <p:cNvPr id="3" name="Content Placeholder 2"/>
          <p:cNvSpPr>
            <a:spLocks noGrp="1"/>
          </p:cNvSpPr>
          <p:nvPr>
            <p:ph sz="quarter" idx="1"/>
          </p:nvPr>
        </p:nvSpPr>
        <p:spPr/>
        <p:txBody>
          <a:bodyPr/>
          <a:lstStyle/>
          <a:p>
            <a:r>
              <a:rPr lang="en-US" dirty="0" smtClean="0"/>
              <a:t>Communication between Arduino boards</a:t>
            </a:r>
          </a:p>
          <a:p>
            <a:r>
              <a:rPr lang="en-US" dirty="0" smtClean="0"/>
              <a:t>Communication between Arduino board and Raspberry Pi 2</a:t>
            </a:r>
          </a:p>
          <a:p>
            <a:r>
              <a:rPr lang="en-US" dirty="0" smtClean="0"/>
              <a:t>Python application for color sensing</a:t>
            </a:r>
          </a:p>
          <a:p>
            <a:pPr marL="0" indent="0">
              <a:buNone/>
            </a:pPr>
            <a:endParaRPr lang="en-US" dirty="0"/>
          </a:p>
        </p:txBody>
      </p:sp>
    </p:spTree>
    <p:extLst>
      <p:ext uri="{BB962C8B-B14F-4D97-AF65-F5344CB8AC3E}">
        <p14:creationId xmlns:p14="http://schemas.microsoft.com/office/powerpoint/2010/main" val="1215578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Behavioral Overview</a:t>
            </a:r>
            <a:endParaRPr lang="en-US" dirty="0"/>
          </a:p>
        </p:txBody>
      </p:sp>
      <p:pic>
        <p:nvPicPr>
          <p:cNvPr id="4" name="Content Placeholder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2133600" y="1600200"/>
            <a:ext cx="5472054" cy="4953000"/>
          </a:xfrm>
        </p:spPr>
      </p:pic>
      <p:sp>
        <p:nvSpPr>
          <p:cNvPr id="5" name="Oval 4"/>
          <p:cNvSpPr/>
          <p:nvPr/>
        </p:nvSpPr>
        <p:spPr>
          <a:xfrm>
            <a:off x="2667000" y="5791200"/>
            <a:ext cx="4572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276600" y="5105400"/>
            <a:ext cx="4572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343400" y="3848100"/>
            <a:ext cx="4572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349548" y="5149334"/>
            <a:ext cx="311304" cy="369332"/>
          </a:xfrm>
          <a:prstGeom prst="rect">
            <a:avLst/>
          </a:prstGeom>
          <a:noFill/>
        </p:spPr>
        <p:txBody>
          <a:bodyPr wrap="none" rtlCol="0">
            <a:spAutoFit/>
          </a:bodyPr>
          <a:lstStyle/>
          <a:p>
            <a:r>
              <a:rPr lang="en-US" dirty="0" smtClean="0">
                <a:solidFill>
                  <a:srgbClr val="FF0000"/>
                </a:solidFill>
              </a:rPr>
              <a:t>1</a:t>
            </a:r>
            <a:endParaRPr lang="en-US" dirty="0">
              <a:solidFill>
                <a:srgbClr val="FF0000"/>
              </a:solidFill>
            </a:endParaRPr>
          </a:p>
        </p:txBody>
      </p:sp>
      <p:sp>
        <p:nvSpPr>
          <p:cNvPr id="9" name="TextBox 8"/>
          <p:cNvSpPr txBox="1"/>
          <p:nvPr/>
        </p:nvSpPr>
        <p:spPr>
          <a:xfrm>
            <a:off x="4416348" y="3884886"/>
            <a:ext cx="311304" cy="369332"/>
          </a:xfrm>
          <a:prstGeom prst="rect">
            <a:avLst/>
          </a:prstGeom>
          <a:noFill/>
        </p:spPr>
        <p:txBody>
          <a:bodyPr wrap="none" rtlCol="0">
            <a:spAutoFit/>
          </a:bodyPr>
          <a:lstStyle/>
          <a:p>
            <a:r>
              <a:rPr lang="en-US" dirty="0">
                <a:solidFill>
                  <a:srgbClr val="FF0000"/>
                </a:solidFill>
              </a:rPr>
              <a:t>2</a:t>
            </a:r>
          </a:p>
        </p:txBody>
      </p:sp>
    </p:spTree>
    <p:extLst>
      <p:ext uri="{BB962C8B-B14F-4D97-AF65-F5344CB8AC3E}">
        <p14:creationId xmlns:p14="http://schemas.microsoft.com/office/powerpoint/2010/main" val="2089937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Projected Cost</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402234869"/>
              </p:ext>
            </p:extLst>
          </p:nvPr>
        </p:nvGraphicFramePr>
        <p:xfrm>
          <a:off x="1219200" y="1981200"/>
          <a:ext cx="6115053" cy="2966720"/>
        </p:xfrm>
        <a:graphic>
          <a:graphicData uri="http://schemas.openxmlformats.org/drawingml/2006/table">
            <a:tbl>
              <a:tblPr firstRow="1" bandRow="1">
                <a:tableStyleId>{0660B408-B3CF-4A94-85FC-2B1E0A45F4A2}</a:tableStyleId>
              </a:tblPr>
              <a:tblGrid>
                <a:gridCol w="609600">
                  <a:extLst>
                    <a:ext uri="{9D8B030D-6E8A-4147-A177-3AD203B41FA5}">
                      <a16:colId xmlns:a16="http://schemas.microsoft.com/office/drawing/2014/main" xmlns="" val="20000"/>
                    </a:ext>
                  </a:extLst>
                </a:gridCol>
                <a:gridCol w="3467102">
                  <a:extLst>
                    <a:ext uri="{9D8B030D-6E8A-4147-A177-3AD203B41FA5}">
                      <a16:colId xmlns:a16="http://schemas.microsoft.com/office/drawing/2014/main" xmlns="" val="20001"/>
                    </a:ext>
                  </a:extLst>
                </a:gridCol>
                <a:gridCol w="2038351">
                  <a:extLst>
                    <a:ext uri="{9D8B030D-6E8A-4147-A177-3AD203B41FA5}">
                      <a16:colId xmlns:a16="http://schemas.microsoft.com/office/drawing/2014/main" xmlns="" val="20002"/>
                    </a:ext>
                  </a:extLst>
                </a:gridCol>
              </a:tblGrid>
              <a:tr h="370840">
                <a:tc>
                  <a:txBody>
                    <a:bodyPr/>
                    <a:lstStyle/>
                    <a:p>
                      <a:pPr algn="ctr"/>
                      <a:r>
                        <a:rPr lang="en-US" sz="1400" dirty="0" smtClean="0">
                          <a:latin typeface="Calibri" pitchFamily="34" charset="0"/>
                        </a:rPr>
                        <a:t>Sr.</a:t>
                      </a:r>
                      <a:r>
                        <a:rPr lang="en-US" sz="1400" baseline="0" dirty="0" smtClean="0">
                          <a:latin typeface="Calibri" pitchFamily="34" charset="0"/>
                        </a:rPr>
                        <a:t> </a:t>
                      </a:r>
                      <a:endParaRPr lang="en-US" sz="1400" dirty="0">
                        <a:latin typeface="Calibri" pitchFamily="34" charset="0"/>
                      </a:endParaRPr>
                    </a:p>
                  </a:txBody>
                  <a:tcPr marL="95923" marR="95923"/>
                </a:tc>
                <a:tc>
                  <a:txBody>
                    <a:bodyPr/>
                    <a:lstStyle/>
                    <a:p>
                      <a:pPr algn="l"/>
                      <a:r>
                        <a:rPr lang="en-US" sz="1400" dirty="0" smtClean="0">
                          <a:latin typeface="Calibri" pitchFamily="34" charset="0"/>
                        </a:rPr>
                        <a:t>Item</a:t>
                      </a:r>
                      <a:endParaRPr lang="en-US" sz="1400" dirty="0">
                        <a:latin typeface="Calibri" pitchFamily="34" charset="0"/>
                      </a:endParaRPr>
                    </a:p>
                  </a:txBody>
                  <a:tcPr marL="95923" marR="95923"/>
                </a:tc>
                <a:tc>
                  <a:txBody>
                    <a:bodyPr/>
                    <a:lstStyle/>
                    <a:p>
                      <a:pPr algn="l"/>
                      <a:r>
                        <a:rPr lang="en-US" sz="1400" dirty="0" smtClean="0">
                          <a:latin typeface="Calibri" pitchFamily="34" charset="0"/>
                        </a:rPr>
                        <a:t>Cost</a:t>
                      </a:r>
                      <a:endParaRPr lang="en-US" sz="1400" dirty="0">
                        <a:latin typeface="Calibri" pitchFamily="34" charset="0"/>
                      </a:endParaRPr>
                    </a:p>
                  </a:txBody>
                  <a:tcPr marL="95923" marR="95923"/>
                </a:tc>
                <a:extLst>
                  <a:ext uri="{0D108BD9-81ED-4DB2-BD59-A6C34878D82A}">
                    <a16:rowId xmlns:a16="http://schemas.microsoft.com/office/drawing/2014/main" xmlns="" val="10000"/>
                  </a:ext>
                </a:extLst>
              </a:tr>
              <a:tr h="370840">
                <a:tc>
                  <a:txBody>
                    <a:bodyPr/>
                    <a:lstStyle/>
                    <a:p>
                      <a:pPr algn="ctr"/>
                      <a:r>
                        <a:rPr lang="en-US" sz="1400" dirty="0" smtClean="0">
                          <a:latin typeface="Calibri" pitchFamily="34" charset="0"/>
                        </a:rPr>
                        <a:t>1</a:t>
                      </a:r>
                      <a:endParaRPr lang="en-US" sz="1400" dirty="0">
                        <a:latin typeface="Calibri" pitchFamily="34" charset="0"/>
                      </a:endParaRPr>
                    </a:p>
                  </a:txBody>
                  <a:tcPr marL="95923" marR="95923"/>
                </a:tc>
                <a:tc>
                  <a:txBody>
                    <a:bodyPr/>
                    <a:lstStyle/>
                    <a:p>
                      <a:pPr algn="l"/>
                      <a:r>
                        <a:rPr lang="en-US" sz="1400" dirty="0" smtClean="0">
                          <a:latin typeface="Calibri" pitchFamily="34" charset="0"/>
                        </a:rPr>
                        <a:t>Chassis</a:t>
                      </a:r>
                      <a:endParaRPr lang="en-US" sz="1400" dirty="0">
                        <a:latin typeface="Calibri" pitchFamily="34" charset="0"/>
                      </a:endParaRPr>
                    </a:p>
                  </a:txBody>
                  <a:tcPr marL="95923" marR="95923"/>
                </a:tc>
                <a:tc>
                  <a:txBody>
                    <a:bodyPr/>
                    <a:lstStyle/>
                    <a:p>
                      <a:pPr algn="l"/>
                      <a:r>
                        <a:rPr lang="en-US" sz="1400" dirty="0" smtClean="0">
                          <a:latin typeface="Calibri" pitchFamily="34" charset="0"/>
                        </a:rPr>
                        <a:t>$100</a:t>
                      </a:r>
                      <a:endParaRPr lang="en-US" sz="1400" dirty="0">
                        <a:latin typeface="Calibri" pitchFamily="34" charset="0"/>
                      </a:endParaRPr>
                    </a:p>
                  </a:txBody>
                  <a:tcPr marL="95923" marR="95923"/>
                </a:tc>
                <a:extLst>
                  <a:ext uri="{0D108BD9-81ED-4DB2-BD59-A6C34878D82A}">
                    <a16:rowId xmlns:a16="http://schemas.microsoft.com/office/drawing/2014/main" xmlns="" val="10001"/>
                  </a:ext>
                </a:extLst>
              </a:tr>
              <a:tr h="370840">
                <a:tc>
                  <a:txBody>
                    <a:bodyPr/>
                    <a:lstStyle/>
                    <a:p>
                      <a:pPr algn="ctr"/>
                      <a:r>
                        <a:rPr lang="en-US" sz="1400" dirty="0" smtClean="0">
                          <a:latin typeface="Calibri" pitchFamily="34" charset="0"/>
                        </a:rPr>
                        <a:t>2</a:t>
                      </a:r>
                      <a:endParaRPr lang="en-US" sz="1400" dirty="0">
                        <a:latin typeface="Calibri" pitchFamily="34" charset="0"/>
                      </a:endParaRPr>
                    </a:p>
                  </a:txBody>
                  <a:tcPr marL="95923" marR="95923"/>
                </a:tc>
                <a:tc>
                  <a:txBody>
                    <a:bodyPr/>
                    <a:lstStyle/>
                    <a:p>
                      <a:pPr algn="l"/>
                      <a:r>
                        <a:rPr lang="en-US" sz="1400" dirty="0" smtClean="0">
                          <a:latin typeface="Calibri" pitchFamily="34" charset="0"/>
                        </a:rPr>
                        <a:t>Gripper</a:t>
                      </a:r>
                      <a:endParaRPr lang="en-US" sz="1400" dirty="0">
                        <a:latin typeface="Calibri" pitchFamily="34" charset="0"/>
                      </a:endParaRPr>
                    </a:p>
                  </a:txBody>
                  <a:tcPr marL="95923" marR="95923"/>
                </a:tc>
                <a:tc>
                  <a:txBody>
                    <a:bodyPr/>
                    <a:lstStyle/>
                    <a:p>
                      <a:pPr algn="l"/>
                      <a:r>
                        <a:rPr lang="en-US" sz="1400" dirty="0" smtClean="0">
                          <a:latin typeface="Calibri" pitchFamily="34" charset="0"/>
                        </a:rPr>
                        <a:t>$75</a:t>
                      </a:r>
                      <a:endParaRPr lang="en-US" sz="1400" dirty="0">
                        <a:latin typeface="Calibri" pitchFamily="34" charset="0"/>
                      </a:endParaRPr>
                    </a:p>
                  </a:txBody>
                  <a:tcPr marL="95923" marR="95923"/>
                </a:tc>
                <a:extLst>
                  <a:ext uri="{0D108BD9-81ED-4DB2-BD59-A6C34878D82A}">
                    <a16:rowId xmlns:a16="http://schemas.microsoft.com/office/drawing/2014/main" xmlns="" val="10002"/>
                  </a:ext>
                </a:extLst>
              </a:tr>
              <a:tr h="370840">
                <a:tc>
                  <a:txBody>
                    <a:bodyPr/>
                    <a:lstStyle/>
                    <a:p>
                      <a:pPr algn="ctr"/>
                      <a:r>
                        <a:rPr lang="en-US" sz="1400" dirty="0" smtClean="0">
                          <a:latin typeface="Calibri" pitchFamily="34" charset="0"/>
                        </a:rPr>
                        <a:t>3</a:t>
                      </a:r>
                      <a:endParaRPr lang="en-US" sz="1400" dirty="0">
                        <a:latin typeface="Calibri" pitchFamily="34" charset="0"/>
                      </a:endParaRPr>
                    </a:p>
                  </a:txBody>
                  <a:tcPr marL="95923" marR="95923"/>
                </a:tc>
                <a:tc>
                  <a:txBody>
                    <a:bodyPr/>
                    <a:lstStyle/>
                    <a:p>
                      <a:pPr algn="l"/>
                      <a:r>
                        <a:rPr lang="en-US" sz="1400" dirty="0" smtClean="0">
                          <a:latin typeface="Calibri" pitchFamily="34" charset="0"/>
                        </a:rPr>
                        <a:t>Sensors</a:t>
                      </a:r>
                      <a:endParaRPr lang="en-US" sz="1400" dirty="0">
                        <a:latin typeface="Calibri" pitchFamily="34" charset="0"/>
                      </a:endParaRPr>
                    </a:p>
                  </a:txBody>
                  <a:tcPr marL="95923" marR="95923"/>
                </a:tc>
                <a:tc>
                  <a:txBody>
                    <a:bodyPr/>
                    <a:lstStyle/>
                    <a:p>
                      <a:pPr algn="l"/>
                      <a:r>
                        <a:rPr lang="en-US" sz="1400" dirty="0" smtClean="0">
                          <a:latin typeface="Calibri" pitchFamily="34" charset="0"/>
                        </a:rPr>
                        <a:t>$25</a:t>
                      </a:r>
                    </a:p>
                  </a:txBody>
                  <a:tcPr marL="95923" marR="95923"/>
                </a:tc>
                <a:extLst>
                  <a:ext uri="{0D108BD9-81ED-4DB2-BD59-A6C34878D82A}">
                    <a16:rowId xmlns:a16="http://schemas.microsoft.com/office/drawing/2014/main" xmlns="" val="10003"/>
                  </a:ext>
                </a:extLst>
              </a:tr>
              <a:tr h="370840">
                <a:tc>
                  <a:txBody>
                    <a:bodyPr/>
                    <a:lstStyle/>
                    <a:p>
                      <a:pPr algn="ctr"/>
                      <a:r>
                        <a:rPr lang="en-US" sz="1400" dirty="0" smtClean="0">
                          <a:latin typeface="Calibri" pitchFamily="34" charset="0"/>
                        </a:rPr>
                        <a:t>4</a:t>
                      </a:r>
                      <a:endParaRPr lang="en-US" sz="1400" dirty="0">
                        <a:latin typeface="Calibri" pitchFamily="34" charset="0"/>
                      </a:endParaRPr>
                    </a:p>
                  </a:txBody>
                  <a:tcPr marL="95923" marR="95923"/>
                </a:tc>
                <a:tc>
                  <a:txBody>
                    <a:bodyPr/>
                    <a:lstStyle/>
                    <a:p>
                      <a:pPr algn="l"/>
                      <a:r>
                        <a:rPr lang="en-US" sz="1400" dirty="0" smtClean="0">
                          <a:latin typeface="Calibri" pitchFamily="34" charset="0"/>
                        </a:rPr>
                        <a:t>Control Boards</a:t>
                      </a:r>
                      <a:endParaRPr lang="en-US" sz="1400" dirty="0">
                        <a:latin typeface="Calibri" pitchFamily="34" charset="0"/>
                      </a:endParaRPr>
                    </a:p>
                  </a:txBody>
                  <a:tcPr marL="95923" marR="95923"/>
                </a:tc>
                <a:tc>
                  <a:txBody>
                    <a:bodyPr/>
                    <a:lstStyle/>
                    <a:p>
                      <a:pPr algn="l"/>
                      <a:r>
                        <a:rPr lang="en-US" sz="1400" dirty="0" smtClean="0">
                          <a:latin typeface="Calibri" pitchFamily="34" charset="0"/>
                        </a:rPr>
                        <a:t>$50</a:t>
                      </a:r>
                    </a:p>
                  </a:txBody>
                  <a:tcPr marL="95923" marR="95923"/>
                </a:tc>
                <a:extLst>
                  <a:ext uri="{0D108BD9-81ED-4DB2-BD59-A6C34878D82A}">
                    <a16:rowId xmlns:a16="http://schemas.microsoft.com/office/drawing/2014/main" xmlns="" val="10004"/>
                  </a:ext>
                </a:extLst>
              </a:tr>
              <a:tr h="370840">
                <a:tc>
                  <a:txBody>
                    <a:bodyPr/>
                    <a:lstStyle/>
                    <a:p>
                      <a:pPr algn="ctr"/>
                      <a:r>
                        <a:rPr lang="en-US" sz="1400" dirty="0" smtClean="0">
                          <a:latin typeface="Calibri" pitchFamily="34" charset="0"/>
                        </a:rPr>
                        <a:t>5</a:t>
                      </a:r>
                      <a:endParaRPr lang="en-US" sz="1400" dirty="0">
                        <a:latin typeface="Calibri" pitchFamily="34" charset="0"/>
                      </a:endParaRPr>
                    </a:p>
                  </a:txBody>
                  <a:tcPr marL="95923" marR="95923"/>
                </a:tc>
                <a:tc>
                  <a:txBody>
                    <a:bodyPr/>
                    <a:lstStyle/>
                    <a:p>
                      <a:pPr algn="l"/>
                      <a:r>
                        <a:rPr lang="en-US" sz="1400" dirty="0" smtClean="0">
                          <a:latin typeface="Calibri" pitchFamily="34" charset="0"/>
                        </a:rPr>
                        <a:t>Track Construction</a:t>
                      </a:r>
                      <a:endParaRPr lang="en-US" sz="1400" dirty="0">
                        <a:latin typeface="Calibri" pitchFamily="34" charset="0"/>
                      </a:endParaRPr>
                    </a:p>
                  </a:txBody>
                  <a:tcPr marL="95923" marR="95923"/>
                </a:tc>
                <a:tc>
                  <a:txBody>
                    <a:bodyPr/>
                    <a:lstStyle/>
                    <a:p>
                      <a:pPr algn="l"/>
                      <a:r>
                        <a:rPr lang="en-US" sz="1400" dirty="0" smtClean="0">
                          <a:latin typeface="Calibri" pitchFamily="34" charset="0"/>
                        </a:rPr>
                        <a:t>$50</a:t>
                      </a:r>
                    </a:p>
                  </a:txBody>
                  <a:tcPr marL="95923" marR="95923"/>
                </a:tc>
                <a:extLst>
                  <a:ext uri="{0D108BD9-81ED-4DB2-BD59-A6C34878D82A}">
                    <a16:rowId xmlns:a16="http://schemas.microsoft.com/office/drawing/2014/main" xmlns="" val="10005"/>
                  </a:ext>
                </a:extLst>
              </a:tr>
              <a:tr h="370840">
                <a:tc>
                  <a:txBody>
                    <a:bodyPr/>
                    <a:lstStyle/>
                    <a:p>
                      <a:pPr algn="ctr"/>
                      <a:r>
                        <a:rPr lang="en-US" sz="1400" dirty="0" smtClean="0">
                          <a:latin typeface="Calibri" pitchFamily="34" charset="0"/>
                        </a:rPr>
                        <a:t>6</a:t>
                      </a:r>
                      <a:endParaRPr lang="en-US" sz="1400" dirty="0">
                        <a:latin typeface="Calibri" pitchFamily="34" charset="0"/>
                      </a:endParaRPr>
                    </a:p>
                  </a:txBody>
                  <a:tcPr marL="95923" marR="95923"/>
                </a:tc>
                <a:tc>
                  <a:txBody>
                    <a:bodyPr/>
                    <a:lstStyle/>
                    <a:p>
                      <a:pPr algn="l"/>
                      <a:r>
                        <a:rPr lang="en-US" sz="1400" dirty="0" smtClean="0">
                          <a:latin typeface="Calibri" pitchFamily="34" charset="0"/>
                        </a:rPr>
                        <a:t>Batteries</a:t>
                      </a:r>
                      <a:endParaRPr lang="en-US" sz="1400" dirty="0">
                        <a:latin typeface="Calibri" pitchFamily="34" charset="0"/>
                      </a:endParaRPr>
                    </a:p>
                  </a:txBody>
                  <a:tcPr marL="95923" marR="95923"/>
                </a:tc>
                <a:tc>
                  <a:txBody>
                    <a:bodyPr/>
                    <a:lstStyle/>
                    <a:p>
                      <a:pPr algn="l"/>
                      <a:r>
                        <a:rPr lang="en-US" sz="1400" dirty="0" smtClean="0">
                          <a:latin typeface="Calibri" pitchFamily="34" charset="0"/>
                        </a:rPr>
                        <a:t>$20</a:t>
                      </a:r>
                    </a:p>
                  </a:txBody>
                  <a:tcPr marL="95923" marR="95923"/>
                </a:tc>
              </a:tr>
              <a:tr h="370840">
                <a:tc>
                  <a:txBody>
                    <a:bodyPr/>
                    <a:lstStyle/>
                    <a:p>
                      <a:pPr algn="ctr"/>
                      <a:endParaRPr lang="en-US" sz="1400" dirty="0">
                        <a:latin typeface="Calibri" pitchFamily="34" charset="0"/>
                      </a:endParaRPr>
                    </a:p>
                  </a:txBody>
                  <a:tcPr marL="95923" marR="95923"/>
                </a:tc>
                <a:tc>
                  <a:txBody>
                    <a:bodyPr/>
                    <a:lstStyle/>
                    <a:p>
                      <a:pPr algn="ctr"/>
                      <a:r>
                        <a:rPr lang="en-US" sz="1400" dirty="0" smtClean="0">
                          <a:latin typeface="Calibri" pitchFamily="34" charset="0"/>
                        </a:rPr>
                        <a:t>Projected Total</a:t>
                      </a:r>
                      <a:endParaRPr lang="en-US" sz="1400" dirty="0">
                        <a:latin typeface="Calibri" pitchFamily="34" charset="0"/>
                      </a:endParaRPr>
                    </a:p>
                  </a:txBody>
                  <a:tcPr marL="95923" marR="95923"/>
                </a:tc>
                <a:tc>
                  <a:txBody>
                    <a:bodyPr/>
                    <a:lstStyle/>
                    <a:p>
                      <a:pPr algn="ctr"/>
                      <a:r>
                        <a:rPr lang="en-US" sz="1400" dirty="0" smtClean="0">
                          <a:latin typeface="Calibri" pitchFamily="34" charset="0"/>
                        </a:rPr>
                        <a:t>$320</a:t>
                      </a:r>
                    </a:p>
                  </a:txBody>
                  <a:tcPr marL="95923" marR="95923"/>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166324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Actual Itemized Cost</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158635792"/>
              </p:ext>
            </p:extLst>
          </p:nvPr>
        </p:nvGraphicFramePr>
        <p:xfrm>
          <a:off x="1219200" y="1981200"/>
          <a:ext cx="6115053" cy="3713480"/>
        </p:xfrm>
        <a:graphic>
          <a:graphicData uri="http://schemas.openxmlformats.org/drawingml/2006/table">
            <a:tbl>
              <a:tblPr firstRow="1" bandRow="1">
                <a:tableStyleId>{0660B408-B3CF-4A94-85FC-2B1E0A45F4A2}</a:tableStyleId>
              </a:tblPr>
              <a:tblGrid>
                <a:gridCol w="609600">
                  <a:extLst>
                    <a:ext uri="{9D8B030D-6E8A-4147-A177-3AD203B41FA5}">
                      <a16:colId xmlns:a16="http://schemas.microsoft.com/office/drawing/2014/main" xmlns="" val="20000"/>
                    </a:ext>
                  </a:extLst>
                </a:gridCol>
                <a:gridCol w="3467102">
                  <a:extLst>
                    <a:ext uri="{9D8B030D-6E8A-4147-A177-3AD203B41FA5}">
                      <a16:colId xmlns:a16="http://schemas.microsoft.com/office/drawing/2014/main" xmlns="" val="20001"/>
                    </a:ext>
                  </a:extLst>
                </a:gridCol>
                <a:gridCol w="2038351">
                  <a:extLst>
                    <a:ext uri="{9D8B030D-6E8A-4147-A177-3AD203B41FA5}">
                      <a16:colId xmlns:a16="http://schemas.microsoft.com/office/drawing/2014/main" xmlns="" val="20002"/>
                    </a:ext>
                  </a:extLst>
                </a:gridCol>
              </a:tblGrid>
              <a:tr h="370840">
                <a:tc>
                  <a:txBody>
                    <a:bodyPr/>
                    <a:lstStyle/>
                    <a:p>
                      <a:pPr algn="ctr"/>
                      <a:r>
                        <a:rPr lang="en-US" sz="1400" dirty="0" smtClean="0">
                          <a:latin typeface="Calibri" pitchFamily="34" charset="0"/>
                        </a:rPr>
                        <a:t>Sr.</a:t>
                      </a:r>
                      <a:r>
                        <a:rPr lang="en-US" sz="1400" baseline="0" dirty="0" smtClean="0">
                          <a:latin typeface="Calibri" pitchFamily="34" charset="0"/>
                        </a:rPr>
                        <a:t> </a:t>
                      </a:r>
                      <a:endParaRPr lang="en-US" sz="1400" dirty="0">
                        <a:latin typeface="Calibri" pitchFamily="34" charset="0"/>
                      </a:endParaRPr>
                    </a:p>
                  </a:txBody>
                  <a:tcPr marL="95923" marR="95923"/>
                </a:tc>
                <a:tc>
                  <a:txBody>
                    <a:bodyPr/>
                    <a:lstStyle/>
                    <a:p>
                      <a:pPr algn="l"/>
                      <a:r>
                        <a:rPr lang="en-US" sz="1400" dirty="0" smtClean="0">
                          <a:latin typeface="Calibri" pitchFamily="34" charset="0"/>
                        </a:rPr>
                        <a:t>Item</a:t>
                      </a:r>
                      <a:endParaRPr lang="en-US" sz="1400" dirty="0">
                        <a:latin typeface="Calibri" pitchFamily="34" charset="0"/>
                      </a:endParaRPr>
                    </a:p>
                  </a:txBody>
                  <a:tcPr marL="95923" marR="95923"/>
                </a:tc>
                <a:tc>
                  <a:txBody>
                    <a:bodyPr/>
                    <a:lstStyle/>
                    <a:p>
                      <a:pPr algn="l"/>
                      <a:r>
                        <a:rPr lang="en-US" sz="1400" dirty="0" smtClean="0">
                          <a:latin typeface="Calibri" pitchFamily="34" charset="0"/>
                        </a:rPr>
                        <a:t>Cost</a:t>
                      </a:r>
                      <a:endParaRPr lang="en-US" sz="1400" dirty="0">
                        <a:latin typeface="Calibri" pitchFamily="34" charset="0"/>
                      </a:endParaRPr>
                    </a:p>
                  </a:txBody>
                  <a:tcPr marL="95923" marR="95923"/>
                </a:tc>
                <a:extLst>
                  <a:ext uri="{0D108BD9-81ED-4DB2-BD59-A6C34878D82A}">
                    <a16:rowId xmlns:a16="http://schemas.microsoft.com/office/drawing/2014/main" xmlns="" val="10000"/>
                  </a:ext>
                </a:extLst>
              </a:tr>
              <a:tr h="370840">
                <a:tc>
                  <a:txBody>
                    <a:bodyPr/>
                    <a:lstStyle/>
                    <a:p>
                      <a:pPr algn="ctr"/>
                      <a:r>
                        <a:rPr lang="en-US" sz="1400" dirty="0" smtClean="0">
                          <a:latin typeface="Calibri" pitchFamily="34" charset="0"/>
                        </a:rPr>
                        <a:t>1</a:t>
                      </a:r>
                      <a:endParaRPr lang="en-US" sz="1400" dirty="0">
                        <a:latin typeface="Calibri" pitchFamily="34" charset="0"/>
                      </a:endParaRPr>
                    </a:p>
                  </a:txBody>
                  <a:tcPr marL="95923" marR="95923"/>
                </a:tc>
                <a:tc>
                  <a:txBody>
                    <a:bodyPr/>
                    <a:lstStyle/>
                    <a:p>
                      <a:pPr algn="l"/>
                      <a:r>
                        <a:rPr lang="en-US" sz="1400" dirty="0" smtClean="0">
                          <a:latin typeface="Calibri" pitchFamily="34" charset="0"/>
                        </a:rPr>
                        <a:t>Chassis</a:t>
                      </a:r>
                      <a:endParaRPr lang="en-US" sz="1400" dirty="0">
                        <a:latin typeface="Calibri" pitchFamily="34" charset="0"/>
                      </a:endParaRPr>
                    </a:p>
                  </a:txBody>
                  <a:tcPr marL="95923" marR="95923"/>
                </a:tc>
                <a:tc>
                  <a:txBody>
                    <a:bodyPr/>
                    <a:lstStyle/>
                    <a:p>
                      <a:pPr algn="l"/>
                      <a:r>
                        <a:rPr lang="en-US" sz="1400" dirty="0" smtClean="0">
                          <a:latin typeface="Calibri" pitchFamily="34" charset="0"/>
                        </a:rPr>
                        <a:t>$75</a:t>
                      </a:r>
                      <a:endParaRPr lang="en-US" sz="1400" dirty="0">
                        <a:latin typeface="Calibri" pitchFamily="34" charset="0"/>
                      </a:endParaRPr>
                    </a:p>
                  </a:txBody>
                  <a:tcPr marL="95923" marR="95923"/>
                </a:tc>
                <a:extLst>
                  <a:ext uri="{0D108BD9-81ED-4DB2-BD59-A6C34878D82A}">
                    <a16:rowId xmlns:a16="http://schemas.microsoft.com/office/drawing/2014/main" xmlns="" val="10001"/>
                  </a:ext>
                </a:extLst>
              </a:tr>
              <a:tr h="370840">
                <a:tc>
                  <a:txBody>
                    <a:bodyPr/>
                    <a:lstStyle/>
                    <a:p>
                      <a:pPr algn="ctr"/>
                      <a:r>
                        <a:rPr lang="en-US" sz="1400" dirty="0" smtClean="0">
                          <a:latin typeface="Calibri" pitchFamily="34" charset="0"/>
                        </a:rPr>
                        <a:t>2</a:t>
                      </a:r>
                      <a:endParaRPr lang="en-US" sz="1400" dirty="0">
                        <a:latin typeface="Calibri" pitchFamily="34" charset="0"/>
                      </a:endParaRPr>
                    </a:p>
                  </a:txBody>
                  <a:tcPr marL="95923" marR="95923"/>
                </a:tc>
                <a:tc>
                  <a:txBody>
                    <a:bodyPr/>
                    <a:lstStyle/>
                    <a:p>
                      <a:pPr algn="l"/>
                      <a:r>
                        <a:rPr lang="en-US" sz="1400" dirty="0" smtClean="0">
                          <a:latin typeface="Calibri" pitchFamily="34" charset="0"/>
                        </a:rPr>
                        <a:t>Gripper</a:t>
                      </a:r>
                      <a:endParaRPr lang="en-US" sz="1400" dirty="0">
                        <a:latin typeface="Calibri" pitchFamily="34" charset="0"/>
                      </a:endParaRPr>
                    </a:p>
                  </a:txBody>
                  <a:tcPr marL="95923" marR="95923"/>
                </a:tc>
                <a:tc>
                  <a:txBody>
                    <a:bodyPr/>
                    <a:lstStyle/>
                    <a:p>
                      <a:pPr algn="l"/>
                      <a:r>
                        <a:rPr lang="en-US" sz="1400" dirty="0" smtClean="0">
                          <a:latin typeface="Calibri" pitchFamily="34" charset="0"/>
                        </a:rPr>
                        <a:t>$55</a:t>
                      </a:r>
                      <a:endParaRPr lang="en-US" sz="1400" dirty="0">
                        <a:latin typeface="Calibri" pitchFamily="34" charset="0"/>
                      </a:endParaRPr>
                    </a:p>
                  </a:txBody>
                  <a:tcPr marL="95923" marR="95923"/>
                </a:tc>
                <a:extLst>
                  <a:ext uri="{0D108BD9-81ED-4DB2-BD59-A6C34878D82A}">
                    <a16:rowId xmlns:a16="http://schemas.microsoft.com/office/drawing/2014/main" xmlns="" val="10002"/>
                  </a:ext>
                </a:extLst>
              </a:tr>
              <a:tr h="370840">
                <a:tc>
                  <a:txBody>
                    <a:bodyPr/>
                    <a:lstStyle/>
                    <a:p>
                      <a:pPr algn="ctr"/>
                      <a:r>
                        <a:rPr lang="en-US" sz="1400" dirty="0" smtClean="0">
                          <a:latin typeface="Calibri" pitchFamily="34" charset="0"/>
                        </a:rPr>
                        <a:t>3</a:t>
                      </a:r>
                      <a:endParaRPr lang="en-US" sz="1400" dirty="0">
                        <a:latin typeface="Calibri" pitchFamily="34" charset="0"/>
                      </a:endParaRPr>
                    </a:p>
                  </a:txBody>
                  <a:tcPr marL="95923" marR="95923"/>
                </a:tc>
                <a:tc>
                  <a:txBody>
                    <a:bodyPr/>
                    <a:lstStyle/>
                    <a:p>
                      <a:pPr algn="l"/>
                      <a:r>
                        <a:rPr kumimoji="0" lang="en-US" sz="1400" b="0" i="0" u="none" strike="noStrike" kern="1200" cap="none" spc="0" normalizeH="0" baseline="0" noProof="0" dirty="0" smtClean="0">
                          <a:ln>
                            <a:noFill/>
                          </a:ln>
                          <a:solidFill>
                            <a:schemeClr val="tx1"/>
                          </a:solidFill>
                          <a:effectLst/>
                          <a:uLnTx/>
                          <a:uFillTx/>
                          <a:latin typeface="Calibri" panose="020F0502020204030204" pitchFamily="34" charset="0"/>
                          <a:ea typeface="+mn-ea"/>
                          <a:cs typeface="+mn-cs"/>
                        </a:rPr>
                        <a:t>HC-SR04 </a:t>
                      </a:r>
                      <a:r>
                        <a:rPr lang="en-US" sz="1400" dirty="0" smtClean="0">
                          <a:latin typeface="Calibri" pitchFamily="34" charset="0"/>
                        </a:rPr>
                        <a:t>Sensors</a:t>
                      </a:r>
                      <a:endParaRPr lang="en-US" sz="1400" dirty="0">
                        <a:latin typeface="Calibri" pitchFamily="34" charset="0"/>
                      </a:endParaRPr>
                    </a:p>
                  </a:txBody>
                  <a:tcPr marL="95923" marR="95923"/>
                </a:tc>
                <a:tc>
                  <a:txBody>
                    <a:bodyPr/>
                    <a:lstStyle/>
                    <a:p>
                      <a:pPr algn="l"/>
                      <a:r>
                        <a:rPr lang="en-US" sz="1400" dirty="0" smtClean="0">
                          <a:latin typeface="Calibri" pitchFamily="34" charset="0"/>
                        </a:rPr>
                        <a:t>$6</a:t>
                      </a:r>
                    </a:p>
                  </a:txBody>
                  <a:tcPr marL="95923" marR="95923"/>
                </a:tc>
                <a:extLst>
                  <a:ext uri="{0D108BD9-81ED-4DB2-BD59-A6C34878D82A}">
                    <a16:rowId xmlns:a16="http://schemas.microsoft.com/office/drawing/2014/main" xmlns="" val="10003"/>
                  </a:ext>
                </a:extLst>
              </a:tr>
              <a:tr h="370840">
                <a:tc>
                  <a:txBody>
                    <a:bodyPr/>
                    <a:lstStyle/>
                    <a:p>
                      <a:pPr algn="ctr"/>
                      <a:r>
                        <a:rPr lang="en-US" sz="1400" dirty="0" smtClean="0">
                          <a:latin typeface="Calibri" pitchFamily="34" charset="0"/>
                        </a:rPr>
                        <a:t>4</a:t>
                      </a:r>
                      <a:endParaRPr lang="en-US" sz="1400" dirty="0">
                        <a:latin typeface="Calibri" pitchFamily="34" charset="0"/>
                      </a:endParaRPr>
                    </a:p>
                  </a:txBody>
                  <a:tcPr marL="95923" marR="95923"/>
                </a:tc>
                <a:tc>
                  <a:txBody>
                    <a:bodyPr/>
                    <a:lstStyle/>
                    <a:p>
                      <a:pPr algn="l"/>
                      <a:r>
                        <a:rPr lang="en-US" sz="1400" dirty="0" smtClean="0">
                          <a:latin typeface="Calibri" pitchFamily="34" charset="0"/>
                        </a:rPr>
                        <a:t>Arduino Motor Shield </a:t>
                      </a:r>
                      <a:endParaRPr lang="en-US" sz="1400" dirty="0">
                        <a:latin typeface="Calibri" pitchFamily="34" charset="0"/>
                      </a:endParaRPr>
                    </a:p>
                  </a:txBody>
                  <a:tcPr marL="95923" marR="95923"/>
                </a:tc>
                <a:tc>
                  <a:txBody>
                    <a:bodyPr/>
                    <a:lstStyle/>
                    <a:p>
                      <a:pPr algn="l"/>
                      <a:r>
                        <a:rPr lang="en-US" sz="1400" dirty="0" smtClean="0">
                          <a:latin typeface="Calibri" pitchFamily="34" charset="0"/>
                        </a:rPr>
                        <a:t>$23</a:t>
                      </a:r>
                    </a:p>
                  </a:txBody>
                  <a:tcPr marL="95923" marR="95923"/>
                </a:tc>
                <a:extLst>
                  <a:ext uri="{0D108BD9-81ED-4DB2-BD59-A6C34878D82A}">
                    <a16:rowId xmlns:a16="http://schemas.microsoft.com/office/drawing/2014/main" xmlns="" val="10004"/>
                  </a:ext>
                </a:extLst>
              </a:tr>
              <a:tr h="370840">
                <a:tc>
                  <a:txBody>
                    <a:bodyPr/>
                    <a:lstStyle/>
                    <a:p>
                      <a:pPr algn="ctr"/>
                      <a:r>
                        <a:rPr lang="en-US" sz="1400" dirty="0" smtClean="0">
                          <a:latin typeface="Calibri" pitchFamily="34" charset="0"/>
                        </a:rPr>
                        <a:t>5</a:t>
                      </a:r>
                      <a:endParaRPr lang="en-US" sz="1400" dirty="0">
                        <a:latin typeface="Calibri" pitchFamily="34" charset="0"/>
                      </a:endParaRPr>
                    </a:p>
                  </a:txBody>
                  <a:tcPr marL="95923" marR="95923"/>
                </a:tc>
                <a:tc>
                  <a:txBody>
                    <a:bodyPr/>
                    <a:lstStyle/>
                    <a:p>
                      <a:pPr algn="l"/>
                      <a:r>
                        <a:rPr lang="en-US" sz="1400" dirty="0" smtClean="0">
                          <a:latin typeface="Calibri" pitchFamily="34" charset="0"/>
                        </a:rPr>
                        <a:t>Raspberry Pi 2</a:t>
                      </a:r>
                      <a:endParaRPr lang="en-US" sz="1400" dirty="0">
                        <a:latin typeface="Calibri" pitchFamily="34" charset="0"/>
                      </a:endParaRPr>
                    </a:p>
                  </a:txBody>
                  <a:tcPr marL="95923" marR="95923"/>
                </a:tc>
                <a:tc>
                  <a:txBody>
                    <a:bodyPr/>
                    <a:lstStyle/>
                    <a:p>
                      <a:pPr algn="l"/>
                      <a:r>
                        <a:rPr lang="en-US" sz="1400" dirty="0" smtClean="0">
                          <a:latin typeface="Calibri" pitchFamily="34" charset="0"/>
                        </a:rPr>
                        <a:t>$35</a:t>
                      </a:r>
                    </a:p>
                  </a:txBody>
                  <a:tcPr marL="95923" marR="95923"/>
                </a:tc>
                <a:extLst>
                  <a:ext uri="{0D108BD9-81ED-4DB2-BD59-A6C34878D82A}">
                    <a16:rowId xmlns:a16="http://schemas.microsoft.com/office/drawing/2014/main" xmlns="" val="10005"/>
                  </a:ext>
                </a:extLst>
              </a:tr>
              <a:tr h="370840">
                <a:tc>
                  <a:txBody>
                    <a:bodyPr/>
                    <a:lstStyle/>
                    <a:p>
                      <a:pPr algn="ctr"/>
                      <a:r>
                        <a:rPr lang="en-US" sz="1400" dirty="0" smtClean="0">
                          <a:latin typeface="Calibri" pitchFamily="34" charset="0"/>
                        </a:rPr>
                        <a:t>6</a:t>
                      </a:r>
                      <a:endParaRPr lang="en-US" sz="1400" dirty="0">
                        <a:latin typeface="Calibri" pitchFamily="34" charset="0"/>
                      </a:endParaRPr>
                    </a:p>
                  </a:txBody>
                  <a:tcPr marL="95923" marR="95923"/>
                </a:tc>
                <a:tc>
                  <a:txBody>
                    <a:bodyPr/>
                    <a:lstStyle/>
                    <a:p>
                      <a:pPr algn="l"/>
                      <a:r>
                        <a:rPr lang="en-US" sz="1400" dirty="0" smtClean="0">
                          <a:latin typeface="Calibri" pitchFamily="34" charset="0"/>
                        </a:rPr>
                        <a:t>Camera Module</a:t>
                      </a:r>
                      <a:endParaRPr lang="en-US" sz="1400" dirty="0">
                        <a:latin typeface="Calibri" pitchFamily="34" charset="0"/>
                      </a:endParaRPr>
                    </a:p>
                  </a:txBody>
                  <a:tcPr marL="95923" marR="95923"/>
                </a:tc>
                <a:tc>
                  <a:txBody>
                    <a:bodyPr/>
                    <a:lstStyle/>
                    <a:p>
                      <a:pPr algn="l"/>
                      <a:r>
                        <a:rPr lang="en-US" sz="1400" dirty="0" smtClean="0">
                          <a:latin typeface="Calibri" pitchFamily="34" charset="0"/>
                        </a:rPr>
                        <a:t>$30</a:t>
                      </a:r>
                    </a:p>
                  </a:txBody>
                  <a:tcPr marL="95923" marR="95923"/>
                </a:tc>
                <a:extLst>
                  <a:ext uri="{0D108BD9-81ED-4DB2-BD59-A6C34878D82A}">
                    <a16:rowId xmlns:a16="http://schemas.microsoft.com/office/drawing/2014/main" xmlns="" val="10006"/>
                  </a:ext>
                </a:extLst>
              </a:tr>
              <a:tr h="375920">
                <a:tc>
                  <a:txBody>
                    <a:bodyPr/>
                    <a:lstStyle/>
                    <a:p>
                      <a:pPr algn="ctr"/>
                      <a:r>
                        <a:rPr lang="en-US" sz="1400" dirty="0" smtClean="0">
                          <a:latin typeface="Calibri" pitchFamily="34" charset="0"/>
                        </a:rPr>
                        <a:t>7</a:t>
                      </a:r>
                      <a:endParaRPr lang="en-US" sz="1400" dirty="0">
                        <a:latin typeface="Calibri" pitchFamily="34" charset="0"/>
                      </a:endParaRPr>
                    </a:p>
                  </a:txBody>
                  <a:tcPr marL="95923" marR="95923"/>
                </a:tc>
                <a:tc>
                  <a:txBody>
                    <a:bodyPr/>
                    <a:lstStyle/>
                    <a:p>
                      <a:pPr algn="l"/>
                      <a:r>
                        <a:rPr lang="en-US" sz="1400" dirty="0" err="1" smtClean="0">
                          <a:latin typeface="Calibri" pitchFamily="34" charset="0"/>
                        </a:rPr>
                        <a:t>Edimax</a:t>
                      </a:r>
                      <a:r>
                        <a:rPr lang="en-US" sz="1400" dirty="0" smtClean="0">
                          <a:latin typeface="Calibri" pitchFamily="34" charset="0"/>
                        </a:rPr>
                        <a:t> Wi-Fi USB Adapter</a:t>
                      </a:r>
                      <a:endParaRPr lang="en-US" sz="1400" dirty="0">
                        <a:latin typeface="Calibri" pitchFamily="34" charset="0"/>
                      </a:endParaRPr>
                    </a:p>
                  </a:txBody>
                  <a:tcPr marL="95923" marR="95923"/>
                </a:tc>
                <a:tc>
                  <a:txBody>
                    <a:bodyPr/>
                    <a:lstStyle/>
                    <a:p>
                      <a:pPr algn="l"/>
                      <a:r>
                        <a:rPr lang="en-US" sz="1400" dirty="0" smtClean="0">
                          <a:latin typeface="Calibri" pitchFamily="34" charset="0"/>
                        </a:rPr>
                        <a:t>$10</a:t>
                      </a:r>
                    </a:p>
                  </a:txBody>
                  <a:tcPr marL="95923" marR="95923"/>
                </a:tc>
                <a:extLst>
                  <a:ext uri="{0D108BD9-81ED-4DB2-BD59-A6C34878D82A}">
                    <a16:rowId xmlns:a16="http://schemas.microsoft.com/office/drawing/2014/main" xmlns="" val="10007"/>
                  </a:ext>
                </a:extLst>
              </a:tr>
              <a:tr h="370840">
                <a:tc>
                  <a:txBody>
                    <a:bodyPr/>
                    <a:lstStyle/>
                    <a:p>
                      <a:pPr algn="ctr"/>
                      <a:r>
                        <a:rPr lang="en-US" sz="1400" dirty="0" smtClean="0">
                          <a:latin typeface="Calibri" pitchFamily="34" charset="0"/>
                        </a:rPr>
                        <a:t>8</a:t>
                      </a:r>
                      <a:endParaRPr lang="en-US" sz="1400" dirty="0">
                        <a:latin typeface="Calibri" pitchFamily="34" charset="0"/>
                      </a:endParaRPr>
                    </a:p>
                  </a:txBody>
                  <a:tcPr marL="95923" marR="95923"/>
                </a:tc>
                <a:tc>
                  <a:txBody>
                    <a:bodyPr/>
                    <a:lstStyle/>
                    <a:p>
                      <a:pPr algn="l"/>
                      <a:r>
                        <a:rPr lang="en-US" sz="1400" dirty="0" smtClean="0">
                          <a:latin typeface="Calibri" pitchFamily="34" charset="0"/>
                        </a:rPr>
                        <a:t>Track Construction</a:t>
                      </a:r>
                      <a:endParaRPr lang="en-US" sz="1400" dirty="0">
                        <a:latin typeface="Calibri" pitchFamily="34" charset="0"/>
                      </a:endParaRPr>
                    </a:p>
                  </a:txBody>
                  <a:tcPr marL="95923" marR="95923"/>
                </a:tc>
                <a:tc>
                  <a:txBody>
                    <a:bodyPr/>
                    <a:lstStyle/>
                    <a:p>
                      <a:pPr algn="l"/>
                      <a:r>
                        <a:rPr lang="en-US" sz="1400" dirty="0" smtClean="0">
                          <a:latin typeface="Calibri" pitchFamily="34" charset="0"/>
                        </a:rPr>
                        <a:t>$44</a:t>
                      </a:r>
                    </a:p>
                  </a:txBody>
                  <a:tcPr marL="95923" marR="95923"/>
                </a:tc>
                <a:extLst>
                  <a:ext uri="{0D108BD9-81ED-4DB2-BD59-A6C34878D82A}">
                    <a16:rowId xmlns:a16="http://schemas.microsoft.com/office/drawing/2014/main" xmlns="" val="10008"/>
                  </a:ext>
                </a:extLst>
              </a:tr>
              <a:tr h="370840">
                <a:tc>
                  <a:txBody>
                    <a:bodyPr/>
                    <a:lstStyle/>
                    <a:p>
                      <a:pPr algn="ctr"/>
                      <a:endParaRPr lang="en-US" sz="1400" dirty="0">
                        <a:latin typeface="Calibri" pitchFamily="34" charset="0"/>
                      </a:endParaRPr>
                    </a:p>
                  </a:txBody>
                  <a:tcPr marL="95923" marR="95923"/>
                </a:tc>
                <a:tc>
                  <a:txBody>
                    <a:bodyPr/>
                    <a:lstStyle/>
                    <a:p>
                      <a:pPr algn="ctr"/>
                      <a:r>
                        <a:rPr lang="en-US" sz="1400" dirty="0" smtClean="0">
                          <a:latin typeface="Calibri" pitchFamily="34" charset="0"/>
                        </a:rPr>
                        <a:t>Total</a:t>
                      </a:r>
                      <a:endParaRPr lang="en-US" sz="1400" dirty="0">
                        <a:latin typeface="Calibri" pitchFamily="34" charset="0"/>
                      </a:endParaRPr>
                    </a:p>
                  </a:txBody>
                  <a:tcPr marL="95923" marR="95923"/>
                </a:tc>
                <a:tc>
                  <a:txBody>
                    <a:bodyPr/>
                    <a:lstStyle/>
                    <a:p>
                      <a:pPr algn="ctr"/>
                      <a:r>
                        <a:rPr lang="en-US" sz="1400" dirty="0" smtClean="0">
                          <a:latin typeface="Calibri" pitchFamily="34" charset="0"/>
                        </a:rPr>
                        <a:t>$278</a:t>
                      </a:r>
                    </a:p>
                  </a:txBody>
                  <a:tcPr marL="95923" marR="95923"/>
                </a:tc>
                <a:extLst>
                  <a:ext uri="{0D108BD9-81ED-4DB2-BD59-A6C34878D82A}">
                    <a16:rowId xmlns:a16="http://schemas.microsoft.com/office/drawing/2014/main" xmlns="" val="10009"/>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4 wheel autonomous robot.</a:t>
            </a:r>
          </a:p>
          <a:p>
            <a:r>
              <a:rPr lang="en-US" dirty="0" smtClean="0"/>
              <a:t>Navigate self through flat and grassy terrain without damaging board.</a:t>
            </a:r>
          </a:p>
          <a:p>
            <a:r>
              <a:rPr lang="en-US" dirty="0" smtClean="0"/>
              <a:t>Navigate board without crossing “river”.</a:t>
            </a:r>
          </a:p>
          <a:p>
            <a:r>
              <a:rPr lang="en-US" dirty="0" smtClean="0"/>
              <a:t>Locate victims, pick them up, and return them to a drop-off point.</a:t>
            </a:r>
          </a:p>
          <a:p>
            <a:r>
              <a:rPr lang="en-US" dirty="0" smtClean="0"/>
              <a:t>Return victim to correct drop-off point based on color.</a:t>
            </a:r>
          </a:p>
          <a:p>
            <a:r>
              <a:rPr lang="en-US" dirty="0" smtClean="0"/>
              <a:t>Return to home location.</a:t>
            </a:r>
          </a:p>
          <a:p>
            <a:pPr marL="0" indent="0">
              <a:buNone/>
            </a:pPr>
            <a:endParaRPr lang="en-US" dirty="0" smtClean="0"/>
          </a:p>
          <a:p>
            <a:endParaRPr lang="en-US" dirty="0"/>
          </a:p>
        </p:txBody>
      </p:sp>
    </p:spTree>
    <p:extLst>
      <p:ext uri="{BB962C8B-B14F-4D97-AF65-F5344CB8AC3E}">
        <p14:creationId xmlns:p14="http://schemas.microsoft.com/office/powerpoint/2010/main" val="559156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libri" pitchFamily="34" charset="0"/>
              </a:rPr>
              <a:t>Who We Are ? – The Team Meltdown</a:t>
            </a:r>
            <a:endParaRPr lang="en-US" dirty="0">
              <a:latin typeface="Calibri" pitchFamily="34" charset="0"/>
            </a:endParaRPr>
          </a:p>
        </p:txBody>
      </p:sp>
      <p:sp>
        <p:nvSpPr>
          <p:cNvPr id="3" name="Content Placeholder 2"/>
          <p:cNvSpPr>
            <a:spLocks noGrp="1"/>
          </p:cNvSpPr>
          <p:nvPr>
            <p:ph sz="quarter" idx="1"/>
          </p:nvPr>
        </p:nvSpPr>
        <p:spPr/>
        <p:txBody>
          <a:bodyPr/>
          <a:lstStyle/>
          <a:p>
            <a:r>
              <a:rPr lang="en-US" dirty="0" err="1" smtClean="0">
                <a:latin typeface="Calibri" pitchFamily="34" charset="0"/>
              </a:rPr>
              <a:t>Mansi</a:t>
            </a:r>
            <a:r>
              <a:rPr lang="en-US" dirty="0" smtClean="0">
                <a:latin typeface="Calibri" pitchFamily="34" charset="0"/>
              </a:rPr>
              <a:t> Shah 		[Electrical/Power]</a:t>
            </a:r>
          </a:p>
          <a:p>
            <a:r>
              <a:rPr lang="en-US" dirty="0" smtClean="0">
                <a:latin typeface="Calibri" pitchFamily="34" charset="0"/>
              </a:rPr>
              <a:t>Taylor Morrissey           [Mechanical]</a:t>
            </a:r>
          </a:p>
          <a:p>
            <a:r>
              <a:rPr lang="en-US" dirty="0" err="1" smtClean="0">
                <a:latin typeface="Calibri" pitchFamily="34" charset="0"/>
              </a:rPr>
              <a:t>Shayan</a:t>
            </a:r>
            <a:r>
              <a:rPr lang="en-US" dirty="0" smtClean="0">
                <a:latin typeface="Calibri" pitchFamily="34" charset="0"/>
              </a:rPr>
              <a:t> </a:t>
            </a:r>
            <a:r>
              <a:rPr lang="en-US" dirty="0" err="1" smtClean="0">
                <a:latin typeface="Calibri" pitchFamily="34" charset="0"/>
              </a:rPr>
              <a:t>Bani</a:t>
            </a:r>
            <a:r>
              <a:rPr lang="en-US" dirty="0" smtClean="0">
                <a:latin typeface="Calibri" pitchFamily="34" charset="0"/>
              </a:rPr>
              <a:t> </a:t>
            </a:r>
            <a:r>
              <a:rPr lang="en-US" dirty="0" err="1" smtClean="0">
                <a:latin typeface="Calibri" pitchFamily="34" charset="0"/>
              </a:rPr>
              <a:t>Ardalan</a:t>
            </a:r>
            <a:r>
              <a:rPr lang="en-US" dirty="0" smtClean="0">
                <a:latin typeface="Calibri" pitchFamily="34" charset="0"/>
              </a:rPr>
              <a:t>	[Sensors/Navigation]</a:t>
            </a:r>
          </a:p>
          <a:p>
            <a:r>
              <a:rPr lang="en-US" dirty="0" smtClean="0">
                <a:latin typeface="Calibri" pitchFamily="34" charset="0"/>
              </a:rPr>
              <a:t>Jacob </a:t>
            </a:r>
            <a:r>
              <a:rPr lang="en-US" dirty="0" err="1" smtClean="0">
                <a:latin typeface="Calibri" pitchFamily="34" charset="0"/>
              </a:rPr>
              <a:t>Nehgen</a:t>
            </a:r>
            <a:r>
              <a:rPr lang="en-US" dirty="0" smtClean="0">
                <a:latin typeface="Calibri" pitchFamily="34" charset="0"/>
              </a:rPr>
              <a:t> 		[Embedded/Control]</a:t>
            </a:r>
          </a:p>
          <a:p>
            <a:r>
              <a:rPr lang="en-US" dirty="0" smtClean="0">
                <a:latin typeface="Calibri" pitchFamily="34" charset="0"/>
              </a:rPr>
              <a:t>Collin MacDonald         [Programming]</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alibri" pitchFamily="34" charset="0"/>
              </a:rPr>
              <a:t>Where Did We Start?</a:t>
            </a:r>
            <a:endParaRPr lang="en-US" dirty="0">
              <a:latin typeface="Calibri" pitchFamily="34" charset="0"/>
            </a:endParaRPr>
          </a:p>
        </p:txBody>
      </p:sp>
      <p:sp>
        <p:nvSpPr>
          <p:cNvPr id="3" name="Content Placeholder 2"/>
          <p:cNvSpPr>
            <a:spLocks noGrp="1"/>
          </p:cNvSpPr>
          <p:nvPr>
            <p:ph sz="quarter" idx="1"/>
          </p:nvPr>
        </p:nvSpPr>
        <p:spPr/>
        <p:txBody>
          <a:bodyPr>
            <a:normAutofit fontScale="92500" lnSpcReduction="10000"/>
          </a:bodyPr>
          <a:lstStyle/>
          <a:p>
            <a:pPr>
              <a:buNone/>
            </a:pPr>
            <a:r>
              <a:rPr lang="en-US" dirty="0" smtClean="0">
                <a:latin typeface="Calibri" pitchFamily="34" charset="0"/>
              </a:rPr>
              <a:t>    Good Foundation plays a key role in the success of any engineering project, so we started with finding a good foundation for our robot, the chassis.</a:t>
            </a:r>
          </a:p>
          <a:p>
            <a:pPr>
              <a:buNone/>
            </a:pPr>
            <a:endParaRPr lang="en-US" dirty="0" smtClean="0">
              <a:latin typeface="Calibri" pitchFamily="34" charset="0"/>
            </a:endParaRPr>
          </a:p>
          <a:p>
            <a:pPr>
              <a:buNone/>
            </a:pPr>
            <a:r>
              <a:rPr lang="en-US" u="sng" dirty="0" smtClean="0">
                <a:latin typeface="Calibri" pitchFamily="34" charset="0"/>
              </a:rPr>
              <a:t>Things We Kept In Mind While Searching Chassis :</a:t>
            </a:r>
          </a:p>
          <a:p>
            <a:pPr lvl="2"/>
            <a:r>
              <a:rPr lang="en-US" dirty="0" smtClean="0">
                <a:latin typeface="Calibri" pitchFamily="34" charset="0"/>
              </a:rPr>
              <a:t>Appropriate size to provide required agility to take necessary turns as well as to fit in paths.</a:t>
            </a:r>
          </a:p>
          <a:p>
            <a:pPr lvl="2"/>
            <a:r>
              <a:rPr lang="en-US" dirty="0" smtClean="0">
                <a:latin typeface="Calibri" pitchFamily="34" charset="0"/>
              </a:rPr>
              <a:t>Ability of motors and wheels to allow robot to operate on both paved and non-paved (grass like) surface.</a:t>
            </a:r>
          </a:p>
          <a:p>
            <a:pPr lvl="2"/>
            <a:r>
              <a:rPr lang="en-US" dirty="0" smtClean="0">
                <a:latin typeface="Calibri" pitchFamily="34" charset="0"/>
              </a:rPr>
              <a:t>Enough slots to mount Power supply, sensors, gripper and Micro Processor/controller board.</a:t>
            </a:r>
          </a:p>
          <a:p>
            <a:pPr lvl="2"/>
            <a:r>
              <a:rPr lang="en-US" dirty="0" smtClean="0">
                <a:latin typeface="Calibri" pitchFamily="34" charset="0"/>
              </a:rPr>
              <a:t>And we Landed our choice 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Calibri" pitchFamily="34" charset="0"/>
              </a:rPr>
              <a:t> </a:t>
            </a:r>
            <a:br>
              <a:rPr lang="en-US" sz="4000" dirty="0" smtClean="0">
                <a:latin typeface="Calibri" pitchFamily="34" charset="0"/>
              </a:rPr>
            </a:br>
            <a:r>
              <a:rPr lang="en-US" sz="4000" dirty="0" err="1" smtClean="0">
                <a:latin typeface="Calibri" pitchFamily="34" charset="0"/>
              </a:rPr>
              <a:t>DFRobot</a:t>
            </a:r>
            <a:r>
              <a:rPr lang="en-US" sz="4000" dirty="0" smtClean="0">
                <a:latin typeface="Calibri" pitchFamily="34" charset="0"/>
              </a:rPr>
              <a:t> 4WD </a:t>
            </a:r>
            <a:r>
              <a:rPr lang="en-US" sz="4000" dirty="0" err="1" smtClean="0">
                <a:latin typeface="Calibri" pitchFamily="34" charset="0"/>
              </a:rPr>
              <a:t>Arduino</a:t>
            </a:r>
            <a:r>
              <a:rPr lang="en-US" sz="4000" dirty="0" smtClean="0">
                <a:latin typeface="Calibri" pitchFamily="34" charset="0"/>
              </a:rPr>
              <a:t> Mobile Platform</a:t>
            </a:r>
            <a:br>
              <a:rPr lang="en-US" sz="4000" dirty="0" smtClean="0">
                <a:latin typeface="Calibri" pitchFamily="34" charset="0"/>
              </a:rPr>
            </a:br>
            <a:endParaRPr lang="en-US" sz="4000" dirty="0">
              <a:latin typeface="Calibri" pitchFamily="34" charset="0"/>
            </a:endParaRPr>
          </a:p>
        </p:txBody>
      </p:sp>
      <p:pic>
        <p:nvPicPr>
          <p:cNvPr id="4" name="Content Placeholder 3" descr="dfrobot-4wd-arduino-mobile-platform-4_1.png"/>
          <p:cNvPicPr>
            <a:picLocks noGrp="1" noChangeAspect="1"/>
          </p:cNvPicPr>
          <p:nvPr>
            <p:ph sz="quarter" idx="1"/>
          </p:nvPr>
        </p:nvPicPr>
        <p:blipFill>
          <a:blip r:embed="rId3" cstate="print"/>
          <a:stretch>
            <a:fillRect/>
          </a:stretch>
        </p:blipFill>
        <p:spPr>
          <a:xfrm>
            <a:off x="228600" y="1676400"/>
            <a:ext cx="4191000" cy="4191000"/>
          </a:xfrm>
        </p:spPr>
      </p:pic>
      <p:pic>
        <p:nvPicPr>
          <p:cNvPr id="1026" name="Picture 2" descr="C:\Users\kunal\Downloads\dfrobot-4wd-arduino-mobile-platform_2.jpg"/>
          <p:cNvPicPr>
            <a:picLocks noChangeAspect="1" noChangeArrowheads="1"/>
          </p:cNvPicPr>
          <p:nvPr/>
        </p:nvPicPr>
        <p:blipFill>
          <a:blip r:embed="rId4" cstate="print"/>
          <a:srcRect/>
          <a:stretch>
            <a:fillRect/>
          </a:stretch>
        </p:blipFill>
        <p:spPr bwMode="auto">
          <a:xfrm>
            <a:off x="4648200" y="1676400"/>
            <a:ext cx="4191000" cy="4191000"/>
          </a:xfrm>
          <a:prstGeom prst="rect">
            <a:avLst/>
          </a:prstGeom>
          <a:noFill/>
        </p:spPr>
      </p:pic>
      <p:sp>
        <p:nvSpPr>
          <p:cNvPr id="6" name="TextBox 5"/>
          <p:cNvSpPr txBox="1"/>
          <p:nvPr/>
        </p:nvSpPr>
        <p:spPr>
          <a:xfrm>
            <a:off x="457200" y="5932493"/>
            <a:ext cx="8229600" cy="923330"/>
          </a:xfrm>
          <a:prstGeom prst="rect">
            <a:avLst/>
          </a:prstGeom>
          <a:noFill/>
        </p:spPr>
        <p:txBody>
          <a:bodyPr wrap="square" rtlCol="0">
            <a:spAutoFit/>
          </a:bodyPr>
          <a:lstStyle/>
          <a:p>
            <a:pPr>
              <a:buFont typeface="Arial" pitchFamily="34" charset="0"/>
              <a:buChar char="•"/>
            </a:pPr>
            <a:r>
              <a:rPr lang="en-US" dirty="0" smtClean="0"/>
              <a:t> Comes with 4 motors which can operate at its maximum speed on  6V power supply.</a:t>
            </a:r>
          </a:p>
          <a:p>
            <a:pPr>
              <a:buFont typeface="Arial" pitchFamily="34" charset="0"/>
              <a:buChar char="•"/>
            </a:pPr>
            <a:r>
              <a:rPr lang="en-US" dirty="0" smtClean="0"/>
              <a:t> Has front mounting slots for gripper.</a:t>
            </a:r>
          </a:p>
          <a:p>
            <a:pPr>
              <a:buFont typeface="Arial" pitchFamily="34" charset="0"/>
              <a:buChar char="•"/>
            </a:pPr>
            <a:r>
              <a:rPr lang="en-US" dirty="0" smtClean="0"/>
              <a:t> Wheels can work on normal and grass like surface.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Electrical / Power</a:t>
            </a:r>
            <a:endParaRPr lang="en-US" dirty="0"/>
          </a:p>
        </p:txBody>
      </p:sp>
      <p:sp>
        <p:nvSpPr>
          <p:cNvPr id="3" name="Content Placeholder 2"/>
          <p:cNvSpPr>
            <a:spLocks noGrp="1"/>
          </p:cNvSpPr>
          <p:nvPr>
            <p:ph sz="quarter" idx="1"/>
          </p:nvPr>
        </p:nvSpPr>
        <p:spPr/>
        <p:txBody>
          <a:bodyPr>
            <a:normAutofit/>
          </a:bodyPr>
          <a:lstStyle/>
          <a:p>
            <a:r>
              <a:rPr lang="en-US" dirty="0" smtClean="0"/>
              <a:t>We need to power up various components in our circuit like Motors, sensors, Arduino, raspberry pi 2, gripper motor, </a:t>
            </a:r>
            <a:r>
              <a:rPr lang="en-US" dirty="0" err="1" smtClean="0"/>
              <a:t>Aurduino</a:t>
            </a:r>
            <a:r>
              <a:rPr lang="en-US" dirty="0" smtClean="0"/>
              <a:t> motor shield</a:t>
            </a:r>
          </a:p>
          <a:p>
            <a:r>
              <a:rPr lang="en-US" dirty="0" smtClean="0"/>
              <a:t>As Both motors on left would always operate on same direction we decided to </a:t>
            </a:r>
            <a:r>
              <a:rPr lang="en-US" dirty="0" err="1" smtClean="0"/>
              <a:t>fuees</a:t>
            </a:r>
            <a:r>
              <a:rPr lang="en-US" dirty="0" smtClean="0"/>
              <a:t> it together in parallel to make left and right unit.</a:t>
            </a:r>
          </a:p>
          <a:p>
            <a:r>
              <a:rPr lang="en-US" dirty="0" smtClean="0"/>
              <a:t>Here is the high level circuit diagram to illustrate all power connections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Untitled Diagram (1).png"/>
          <p:cNvPicPr>
            <a:picLocks noGrp="1" noChangeAspect="1"/>
          </p:cNvPicPr>
          <p:nvPr>
            <p:ph sz="quarter" idx="1"/>
          </p:nvPr>
        </p:nvPicPr>
        <p:blipFill>
          <a:blip r:embed="rId2" cstate="print"/>
          <a:stretch>
            <a:fillRect/>
          </a:stretch>
        </p:blipFill>
        <p:spPr>
          <a:xfrm>
            <a:off x="0" y="0"/>
            <a:ext cx="9144000" cy="68580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Mechanical/assembly</a:t>
            </a:r>
            <a:endParaRPr lang="en-US" dirty="0"/>
          </a:p>
        </p:txBody>
      </p:sp>
      <p:sp>
        <p:nvSpPr>
          <p:cNvPr id="3" name="Content Placeholder 2"/>
          <p:cNvSpPr>
            <a:spLocks noGrp="1"/>
          </p:cNvSpPr>
          <p:nvPr>
            <p:ph sz="quarter" idx="1"/>
          </p:nvPr>
        </p:nvSpPr>
        <p:spPr/>
        <p:txBody>
          <a:bodyPr>
            <a:normAutofit/>
          </a:bodyPr>
          <a:lstStyle/>
          <a:p>
            <a:r>
              <a:rPr lang="en-US" dirty="0" smtClean="0"/>
              <a:t>Chassis</a:t>
            </a:r>
          </a:p>
          <a:p>
            <a:r>
              <a:rPr lang="en-US" dirty="0" smtClean="0"/>
              <a:t>Gripper</a:t>
            </a:r>
          </a:p>
          <a:p>
            <a:r>
              <a:rPr lang="en-US" dirty="0" smtClean="0"/>
              <a:t>Modification of chassis for preferred gripper location</a:t>
            </a:r>
          </a:p>
          <a:p>
            <a:r>
              <a:rPr lang="en-US" dirty="0" smtClean="0"/>
              <a:t>Will mount all circuitry and sensors in desired placement</a:t>
            </a:r>
          </a:p>
          <a:p>
            <a:r>
              <a:rPr lang="en-US" dirty="0" smtClean="0"/>
              <a:t>Soldered connections to motors </a:t>
            </a:r>
            <a:r>
              <a:rPr lang="en-US" smtClean="0"/>
              <a:t>for power </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Will We Design?</a:t>
            </a:r>
            <a:endParaRPr lang="en-US" dirty="0"/>
          </a:p>
        </p:txBody>
      </p:sp>
      <p:pic>
        <p:nvPicPr>
          <p:cNvPr id="1026" name="Picture 2" descr="https://www.clear.rice.edu/elec201/Book/images/H-bridge4.gif"/>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4927473" y="1981200"/>
            <a:ext cx="3838575" cy="390525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612648" y="1828800"/>
            <a:ext cx="3502152" cy="42672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dirty="0" smtClean="0"/>
              <a:t>H-Bridge</a:t>
            </a:r>
          </a:p>
          <a:p>
            <a:r>
              <a:rPr lang="en-US" dirty="0" smtClean="0"/>
              <a:t>4 NMOS transistors</a:t>
            </a:r>
          </a:p>
          <a:p>
            <a:r>
              <a:rPr lang="en-US" dirty="0" smtClean="0"/>
              <a:t>Write high or low to reverse movement of servo</a:t>
            </a:r>
          </a:p>
          <a:p>
            <a:r>
              <a:rPr lang="en-US" dirty="0" smtClean="0"/>
              <a:t>1 H-bridge for each side of the robot</a:t>
            </a:r>
            <a:endParaRPr lang="en-US" dirty="0"/>
          </a:p>
        </p:txBody>
      </p:sp>
    </p:spTree>
    <p:extLst>
      <p:ext uri="{BB962C8B-B14F-4D97-AF65-F5344CB8AC3E}">
        <p14:creationId xmlns:p14="http://schemas.microsoft.com/office/powerpoint/2010/main" val="30523347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cademicPresentation1">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AcademicPresentation1</Template>
  <TotalTime>0</TotalTime>
  <Words>631</Words>
  <Application>Microsoft Office PowerPoint</Application>
  <PresentationFormat>On-screen Show (4:3)</PresentationFormat>
  <Paragraphs>135</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Tw Cen MT</vt:lpstr>
      <vt:lpstr>Wingdings</vt:lpstr>
      <vt:lpstr>Wingdings 2</vt:lpstr>
      <vt:lpstr>AcademicPresentation1</vt:lpstr>
      <vt:lpstr>Senior   Design  Project  A ROBOT TO Autonomously locate and transport severe disaster victims to care facility  </vt:lpstr>
      <vt:lpstr>Objectives</vt:lpstr>
      <vt:lpstr>Who We Are ? – The Team Meltdown</vt:lpstr>
      <vt:lpstr>Where Did We Start?</vt:lpstr>
      <vt:lpstr>  DFRobot 4WD Arduino Mobile Platform </vt:lpstr>
      <vt:lpstr>Electrical / Power</vt:lpstr>
      <vt:lpstr>PowerPoint Presentation</vt:lpstr>
      <vt:lpstr>Mechanical/assembly</vt:lpstr>
      <vt:lpstr>What Will We Design?</vt:lpstr>
      <vt:lpstr>Gripper</vt:lpstr>
      <vt:lpstr>PowerPoint Presentation</vt:lpstr>
      <vt:lpstr>Sensors / Navigation</vt:lpstr>
      <vt:lpstr>Embedded</vt:lpstr>
      <vt:lpstr>Arduino Motor Shield</vt:lpstr>
      <vt:lpstr>Programming (So Far)</vt:lpstr>
      <vt:lpstr>Programming (In Progress)</vt:lpstr>
      <vt:lpstr>Final Behavioral Overview</vt:lpstr>
      <vt:lpstr>Projected Cost</vt:lpstr>
      <vt:lpstr>Actual Itemized Cost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2015-10-22T01:12:09Z</dcterms:created>
  <dcterms:modified xsi:type="dcterms:W3CDTF">2015-10-26T04:10:05Z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