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
  </p:notesMasterIdLst>
  <p:sldIdLst>
    <p:sldId id="607" r:id="rId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69" autoAdjust="0"/>
    <p:restoredTop sz="94679"/>
  </p:normalViewPr>
  <p:slideViewPr>
    <p:cSldViewPr>
      <p:cViewPr>
        <p:scale>
          <a:sx n="170" d="100"/>
          <a:sy n="170" d="100"/>
        </p:scale>
        <p:origin x="3336" y="1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D00BDAD-C057-41B7-A6AF-0AC81BCD9E4E}" type="datetimeFigureOut">
              <a:rPr lang="en-US" smtClean="0"/>
              <a:pPr/>
              <a:t>8/22/16</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B931182-9FA7-4A11-B96B-B56A528B027D}" type="slidenum">
              <a:rPr lang="en-US" smtClean="0"/>
              <a:pPr/>
              <a:t>‹#›</a:t>
            </a:fld>
            <a:endParaRPr lang="en-US" dirty="0"/>
          </a:p>
        </p:txBody>
      </p:sp>
    </p:spTree>
    <p:extLst>
      <p:ext uri="{BB962C8B-B14F-4D97-AF65-F5344CB8AC3E}">
        <p14:creationId xmlns:p14="http://schemas.microsoft.com/office/powerpoint/2010/main" val="1134796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rgbClr val="E6DCAC"/>
            </a:gs>
            <a:gs pos="12000">
              <a:srgbClr val="E6D78A"/>
            </a:gs>
            <a:gs pos="30000">
              <a:srgbClr val="C7AC4C"/>
            </a:gs>
            <a:gs pos="45000">
              <a:srgbClr val="E6D78A"/>
            </a:gs>
            <a:gs pos="77000">
              <a:srgbClr val="C7AC4C"/>
            </a:gs>
            <a:gs pos="100000">
              <a:srgbClr val="E6DCAC"/>
            </a:gs>
          </a:gsLst>
          <a:lin ang="5400000" scaled="0"/>
        </a:gradFill>
        <a:effectLst/>
      </p:bgPr>
    </p:bg>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blipFill>
            <a:blip r:embed="rId2"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4876800" y="4572000"/>
            <a:ext cx="3886200" cy="990600"/>
          </a:xfrm>
        </p:spPr>
        <p:txBody>
          <a:bodyPr>
            <a:normAutofit/>
          </a:bodyPr>
          <a:lstStyle>
            <a:lvl1pPr marL="0" indent="0" algn="l">
              <a:buNone/>
              <a:defRPr sz="2800" b="1">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1C763DD9-F6E6-4F38-BB16-5C649477C88D}" type="datetime1">
              <a:rPr lang="en-US" smtClean="0"/>
              <a:pPr/>
              <a:t>8/22/16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EA9DFD-6836-4706-8507-6A36AAECC742}" type="slidenum">
              <a:rPr lang="en-US" smtClean="0"/>
              <a:pPr/>
              <a:t>‹#›</a:t>
            </a:fld>
            <a:endParaRPr lang="en-US" dirty="0"/>
          </a:p>
        </p:txBody>
      </p:sp>
      <p:sp>
        <p:nvSpPr>
          <p:cNvPr id="7" name="Slide Number Placeholder 2"/>
          <p:cNvSpPr txBox="1">
            <a:spLocks/>
          </p:cNvSpPr>
          <p:nvPr userDrawn="1"/>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47EA9DFD-6836-4706-8507-6A36AAECC742}"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Rectangle 7"/>
          <p:cNvSpPr/>
          <p:nvPr userDrawn="1"/>
        </p:nvSpPr>
        <p:spPr>
          <a:xfrm>
            <a:off x="2895600" y="1676400"/>
            <a:ext cx="5257800" cy="2400657"/>
          </a:xfrm>
          <a:prstGeom prst="rect">
            <a:avLst/>
          </a:prstGeom>
        </p:spPr>
        <p:txBody>
          <a:bodyPr wrap="square">
            <a:spAutoFit/>
          </a:bodyPr>
          <a:lstStyle/>
          <a:p>
            <a:r>
              <a:rPr lang="en-US" sz="3000" b="1" spc="50" dirty="0" smtClean="0">
                <a:ln w="1651">
                  <a:solidFill>
                    <a:sysClr val="windowText" lastClr="000000"/>
                  </a:solidFill>
                </a:ln>
                <a:solidFill>
                  <a:schemeClr val="bg1"/>
                </a:solidFill>
                <a:effectLst>
                  <a:outerShdw blurRad="38100" dist="38100" dir="2700000" algn="tl">
                    <a:srgbClr val="000000">
                      <a:alpha val="43137"/>
                    </a:srgbClr>
                  </a:outerShdw>
                </a:effectLst>
                <a:latin typeface="Arial" pitchFamily="34" charset="0"/>
                <a:cs typeface="Arial" pitchFamily="34" charset="0"/>
              </a:rPr>
              <a:t>Science and Engineering </a:t>
            </a:r>
          </a:p>
          <a:p>
            <a:r>
              <a:rPr lang="en-US" sz="3000" b="1" spc="50" dirty="0" smtClean="0">
                <a:ln w="1651">
                  <a:solidFill>
                    <a:sysClr val="windowText" lastClr="000000"/>
                  </a:solidFill>
                </a:ln>
                <a:solidFill>
                  <a:schemeClr val="bg1"/>
                </a:solidFill>
                <a:effectLst>
                  <a:outerShdw blurRad="38100" dist="38100" dir="2700000" algn="tl">
                    <a:srgbClr val="000000">
                      <a:alpha val="43137"/>
                    </a:srgbClr>
                  </a:outerShdw>
                </a:effectLst>
                <a:latin typeface="Arial" pitchFamily="34" charset="0"/>
                <a:cs typeface="Arial" pitchFamily="34" charset="0"/>
              </a:rPr>
              <a:t>Apprenticeship Program</a:t>
            </a:r>
          </a:p>
          <a:p>
            <a:r>
              <a:rPr lang="en-US" sz="3000" spc="50" dirty="0" smtClean="0">
                <a:ln w="1651">
                  <a:solidFill>
                    <a:sysClr val="windowText" lastClr="000000"/>
                  </a:solidFill>
                </a:ln>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p>
          <a:p>
            <a:r>
              <a:rPr lang="en-US" sz="3000" b="1" spc="50" dirty="0" smtClean="0">
                <a:ln w="1651">
                  <a:solidFill>
                    <a:sysClr val="windowText" lastClr="000000"/>
                  </a:solidFill>
                </a:ln>
                <a:solidFill>
                  <a:schemeClr val="bg1"/>
                </a:solidFill>
                <a:effectLst>
                  <a:outerShdw blurRad="38100" dist="38100" dir="2700000" algn="tl">
                    <a:srgbClr val="000000">
                      <a:alpha val="43137"/>
                    </a:srgbClr>
                  </a:outerShdw>
                </a:effectLst>
                <a:latin typeface="Arial" pitchFamily="34" charset="0"/>
                <a:cs typeface="Arial" pitchFamily="34" charset="0"/>
              </a:rPr>
              <a:t>Naval Research Enterprise </a:t>
            </a:r>
          </a:p>
          <a:p>
            <a:r>
              <a:rPr lang="en-US" sz="3000" b="1" spc="50" dirty="0" smtClean="0">
                <a:ln w="1651">
                  <a:solidFill>
                    <a:sysClr val="windowText" lastClr="000000"/>
                  </a:solidFill>
                </a:ln>
                <a:solidFill>
                  <a:schemeClr val="bg1"/>
                </a:solidFill>
                <a:effectLst>
                  <a:outerShdw blurRad="38100" dist="38100" dir="2700000" algn="tl">
                    <a:srgbClr val="000000">
                      <a:alpha val="43137"/>
                    </a:srgbClr>
                  </a:outerShdw>
                </a:effectLst>
                <a:latin typeface="Arial" pitchFamily="34" charset="0"/>
                <a:cs typeface="Arial" pitchFamily="34" charset="0"/>
              </a:rPr>
              <a:t>Internship Program</a:t>
            </a:r>
          </a:p>
        </p:txBody>
      </p:sp>
      <p:sp>
        <p:nvSpPr>
          <p:cNvPr id="9" name="Rectangle 8"/>
          <p:cNvSpPr/>
          <p:nvPr userDrawn="1"/>
        </p:nvSpPr>
        <p:spPr>
          <a:xfrm>
            <a:off x="838200" y="1758047"/>
            <a:ext cx="1981200" cy="838200"/>
          </a:xfrm>
          <a:prstGeom prst="rect">
            <a:avLst/>
          </a:prstGeom>
          <a:effectLst>
            <a:outerShdw blurRad="50800" dist="38100" dir="2700000" algn="tl" rotWithShape="0">
              <a:prstClr val="black">
                <a:alpha val="40000"/>
              </a:prstClr>
            </a:outerShdw>
          </a:effectLst>
        </p:spPr>
        <p:style>
          <a:lnRef idx="0">
            <a:scrgbClr r="0" g="0" b="0"/>
          </a:lnRef>
          <a:fillRef idx="1003">
            <a:schemeClr val="dk2"/>
          </a:fillRef>
          <a:effectRef idx="0">
            <a:scrgbClr r="0" g="0" b="0"/>
          </a:effectRef>
          <a:fontRef idx="major"/>
        </p:style>
        <p:txBody>
          <a:bodyPr wrap="none" anchor="ctr" anchorCtr="1">
            <a:noAutofit/>
          </a:bodyPr>
          <a:lstStyle/>
          <a:p>
            <a:pPr algn="ctr"/>
            <a:r>
              <a:rPr lang="en-US" sz="4400" spc="300" dirty="0" smtClean="0">
                <a:solidFill>
                  <a:schemeClr val="bg1"/>
                </a:solidFill>
                <a:effectLst>
                  <a:outerShdw blurRad="38100" dist="38100" dir="2700000" algn="tl">
                    <a:srgbClr val="000000">
                      <a:alpha val="43137"/>
                    </a:srgbClr>
                  </a:outerShdw>
                </a:effectLst>
                <a:latin typeface="Impact" pitchFamily="34" charset="0"/>
                <a:cs typeface="Times New Roman" pitchFamily="18" charset="0"/>
              </a:rPr>
              <a:t>SEAP</a:t>
            </a:r>
          </a:p>
        </p:txBody>
      </p:sp>
      <p:sp>
        <p:nvSpPr>
          <p:cNvPr id="10" name="Rectangle 9"/>
          <p:cNvSpPr/>
          <p:nvPr userDrawn="1"/>
        </p:nvSpPr>
        <p:spPr>
          <a:xfrm>
            <a:off x="838200" y="3205847"/>
            <a:ext cx="1981200" cy="838200"/>
          </a:xfrm>
          <a:prstGeom prst="rect">
            <a:avLst/>
          </a:prstGeom>
          <a:gradFill>
            <a:gsLst>
              <a:gs pos="0">
                <a:schemeClr val="accent3">
                  <a:lumMod val="75000"/>
                </a:schemeClr>
              </a:gs>
              <a:gs pos="100000">
                <a:schemeClr val="accent3">
                  <a:lumMod val="50000"/>
                </a:schemeClr>
              </a:gs>
            </a:gsLst>
          </a:gradFill>
          <a:effectLst>
            <a:outerShdw blurRad="50800" dist="38100" dir="2700000" algn="tl" rotWithShape="0">
              <a:prstClr val="black">
                <a:alpha val="40000"/>
              </a:prstClr>
            </a:outerShdw>
          </a:effectLst>
        </p:spPr>
        <p:style>
          <a:lnRef idx="0">
            <a:scrgbClr r="0" g="0" b="0"/>
          </a:lnRef>
          <a:fillRef idx="1003">
            <a:schemeClr val="dk2"/>
          </a:fillRef>
          <a:effectRef idx="0">
            <a:scrgbClr r="0" g="0" b="0"/>
          </a:effectRef>
          <a:fontRef idx="major"/>
        </p:style>
        <p:txBody>
          <a:bodyPr wrap="none" anchor="ctr" anchorCtr="1">
            <a:noAutofit/>
          </a:bodyPr>
          <a:lstStyle/>
          <a:p>
            <a:pPr algn="ctr"/>
            <a:r>
              <a:rPr lang="en-US" sz="4400" spc="300" dirty="0" smtClean="0">
                <a:solidFill>
                  <a:schemeClr val="bg1"/>
                </a:solidFill>
                <a:effectLst>
                  <a:outerShdw blurRad="38100" dist="38100" dir="2700000" algn="tl">
                    <a:srgbClr val="000000">
                      <a:alpha val="43137"/>
                    </a:srgbClr>
                  </a:outerShdw>
                </a:effectLst>
                <a:latin typeface="Impact" pitchFamily="34" charset="0"/>
                <a:cs typeface="Times New Roman" pitchFamily="18" charset="0"/>
              </a:rPr>
              <a:t>NREIP</a:t>
            </a:r>
          </a:p>
        </p:txBody>
      </p:sp>
      <p:cxnSp>
        <p:nvCxnSpPr>
          <p:cNvPr id="11" name="Straight Connector 10"/>
          <p:cNvCxnSpPr/>
          <p:nvPr userDrawn="1"/>
        </p:nvCxnSpPr>
        <p:spPr>
          <a:xfrm>
            <a:off x="838200" y="2895600"/>
            <a:ext cx="7162800" cy="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0" y="5867400"/>
            <a:ext cx="9144000" cy="9906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D61B4A-76F1-49AE-A34A-02EC0A6669B9}" type="datetime1">
              <a:rPr lang="en-US" smtClean="0"/>
              <a:pPr/>
              <a:t>8/22/16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EA9DFD-6836-4706-8507-6A36AAECC74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431630-7D83-4B48-B409-F26934BED662}" type="datetime1">
              <a:rPr lang="en-US" smtClean="0"/>
              <a:pPr/>
              <a:t>8/22/16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EA9DFD-6836-4706-8507-6A36AAECC74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970994-98FC-428F-9EF4-8B6AF7F4DF9D}" type="datetime1">
              <a:rPr lang="en-US" smtClean="0"/>
              <a:pPr/>
              <a:t>8/22/16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EA9DFD-6836-4706-8507-6A36AAECC74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5888F9-C4B7-46E4-B4B2-E251C5FE3398}" type="datetime1">
              <a:rPr lang="en-US" smtClean="0"/>
              <a:pPr/>
              <a:t>8/22/16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EA9DFD-6836-4706-8507-6A36AAECC74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0CDA38-1BBE-443F-80DD-8E11FC56C946}" type="datetime1">
              <a:rPr lang="en-US" smtClean="0"/>
              <a:pPr/>
              <a:t>8/22/16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7EA9DFD-6836-4706-8507-6A36AAECC74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15ADF0-D563-4FCF-B59C-B7737BB1FA60}" type="datetime1">
              <a:rPr lang="en-US" smtClean="0"/>
              <a:pPr/>
              <a:t>8/22/16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7EA9DFD-6836-4706-8507-6A36AAECC74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C923C-BE1C-479D-BEAF-5351B217E91E}" type="datetime1">
              <a:rPr lang="en-US" smtClean="0"/>
              <a:pPr/>
              <a:t>8/22/16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7EA9DFD-6836-4706-8507-6A36AAECC74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9E7B1A-49C8-4F7C-8C19-D27C3E51864F}" type="datetime1">
              <a:rPr lang="en-US" smtClean="0"/>
              <a:pPr/>
              <a:t>8/22/16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EA9DFD-6836-4706-8507-6A36AAECC74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255344-7A70-4228-82EC-7C8177E728B2}" type="datetime1">
              <a:rPr lang="en-US" smtClean="0"/>
              <a:pPr/>
              <a:t>8/22/16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EA9DFD-6836-4706-8507-6A36AAECC74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990600"/>
          </a:xfrm>
          <a:prstGeom prst="rect">
            <a:avLst/>
          </a:prstGeom>
          <a:gradFill>
            <a:gsLst>
              <a:gs pos="0">
                <a:srgbClr val="E6DCAC"/>
              </a:gs>
              <a:gs pos="12000">
                <a:srgbClr val="E6D78A"/>
              </a:gs>
              <a:gs pos="30000">
                <a:srgbClr val="C7AC4C"/>
              </a:gs>
              <a:gs pos="45000">
                <a:srgbClr val="E6D78A"/>
              </a:gs>
              <a:gs pos="77000">
                <a:srgbClr val="C7AC4C"/>
              </a:gs>
              <a:gs pos="100000">
                <a:srgbClr val="E6DCAC"/>
              </a:gs>
            </a:gsLst>
            <a:lin ang="162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ONR oval Logo Red Blue Gold150ppi3x7.png"/>
          <p:cNvPicPr>
            <a:picLocks noChangeAspect="1"/>
          </p:cNvPicPr>
          <p:nvPr userDrawn="1"/>
        </p:nvPicPr>
        <p:blipFill>
          <a:blip r:embed="rId13" cstate="print"/>
          <a:stretch>
            <a:fillRect/>
          </a:stretch>
        </p:blipFill>
        <p:spPr>
          <a:xfrm>
            <a:off x="152400" y="152400"/>
            <a:ext cx="1600200" cy="729656"/>
          </a:xfrm>
          <a:prstGeom prst="rect">
            <a:avLst/>
          </a:prstGeom>
        </p:spPr>
      </p:pic>
      <p:sp>
        <p:nvSpPr>
          <p:cNvPr id="9" name="Rectangle 8"/>
          <p:cNvSpPr/>
          <p:nvPr userDrawn="1"/>
        </p:nvSpPr>
        <p:spPr>
          <a:xfrm>
            <a:off x="0" y="6477000"/>
            <a:ext cx="9144000" cy="381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828800" y="274638"/>
            <a:ext cx="5943600" cy="56356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4906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BCED87-396C-4455-9A99-D6E9578795AC}" type="datetime1">
              <a:rPr lang="en-US" smtClean="0"/>
              <a:pPr/>
              <a:t>8/22/16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EA9DFD-6836-4706-8507-6A36AAECC74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36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png"/><Relationship Id="rId5"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6477000"/>
            <a:ext cx="9144000" cy="381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0" name="Rectangle 19"/>
          <p:cNvSpPr/>
          <p:nvPr/>
        </p:nvSpPr>
        <p:spPr>
          <a:xfrm>
            <a:off x="0" y="0"/>
            <a:ext cx="9144000" cy="990600"/>
          </a:xfrm>
          <a:prstGeom prst="rect">
            <a:avLst/>
          </a:prstGeom>
          <a:gradFill>
            <a:gsLst>
              <a:gs pos="0">
                <a:srgbClr val="E6DCAC"/>
              </a:gs>
              <a:gs pos="12000">
                <a:srgbClr val="E6D78A"/>
              </a:gs>
              <a:gs pos="30000">
                <a:srgbClr val="C7AC4C"/>
              </a:gs>
              <a:gs pos="45000">
                <a:srgbClr val="E6D78A"/>
              </a:gs>
              <a:gs pos="77000">
                <a:srgbClr val="C7AC4C"/>
              </a:gs>
              <a:gs pos="100000">
                <a:srgbClr val="E6DCAC"/>
              </a:gs>
            </a:gsLst>
            <a:lin ang="162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1" name="Rectangle 3"/>
          <p:cNvSpPr>
            <a:spLocks noGrp="1" noChangeArrowheads="1"/>
          </p:cNvSpPr>
          <p:nvPr>
            <p:ph type="title" idx="4294967295"/>
          </p:nvPr>
        </p:nvSpPr>
        <p:spPr>
          <a:xfrm>
            <a:off x="1981200" y="76200"/>
            <a:ext cx="5105400" cy="838200"/>
          </a:xfrm>
        </p:spPr>
        <p:txBody>
          <a:bodyPr>
            <a:noAutofit/>
          </a:bodyPr>
          <a:lstStyle/>
          <a:p>
            <a:pPr eaLnBrk="1" hangingPunct="1"/>
            <a:r>
              <a:rPr lang="en-US" sz="2000" b="0" dirty="0" smtClean="0">
                <a:solidFill>
                  <a:schemeClr val="tx1"/>
                </a:solidFill>
                <a:latin typeface="Arial" pitchFamily="34" charset="0"/>
                <a:cs typeface="Arial" pitchFamily="34" charset="0"/>
              </a:rPr>
              <a:t>Project Title</a:t>
            </a:r>
          </a:p>
        </p:txBody>
      </p:sp>
      <p:sp>
        <p:nvSpPr>
          <p:cNvPr id="2052" name="Line 4"/>
          <p:cNvSpPr>
            <a:spLocks noChangeShapeType="1"/>
          </p:cNvSpPr>
          <p:nvPr/>
        </p:nvSpPr>
        <p:spPr bwMode="auto">
          <a:xfrm>
            <a:off x="4572000" y="990600"/>
            <a:ext cx="0" cy="5486400"/>
          </a:xfrm>
          <a:prstGeom prst="line">
            <a:avLst/>
          </a:prstGeom>
          <a:noFill/>
          <a:ln w="19050">
            <a:gradFill>
              <a:gsLst>
                <a:gs pos="0">
                  <a:schemeClr val="tx1">
                    <a:lumMod val="50000"/>
                    <a:lumOff val="50000"/>
                  </a:schemeClr>
                </a:gs>
                <a:gs pos="0">
                  <a:schemeClr val="tx1"/>
                </a:gs>
                <a:gs pos="50000">
                  <a:schemeClr val="tx1">
                    <a:lumMod val="50000"/>
                    <a:lumOff val="50000"/>
                  </a:schemeClr>
                </a:gs>
              </a:gsLst>
              <a:lin ang="5400000" scaled="0"/>
            </a:gradFill>
            <a:round/>
            <a:headEnd/>
            <a:tailEnd/>
          </a:ln>
        </p:spPr>
        <p:txBody>
          <a:bodyPr/>
          <a:lstStyle/>
          <a:p>
            <a:endParaRPr lang="en-US" dirty="0"/>
          </a:p>
        </p:txBody>
      </p:sp>
      <p:sp>
        <p:nvSpPr>
          <p:cNvPr id="2053" name="Line 5"/>
          <p:cNvSpPr>
            <a:spLocks noChangeShapeType="1"/>
          </p:cNvSpPr>
          <p:nvPr/>
        </p:nvSpPr>
        <p:spPr bwMode="auto">
          <a:xfrm>
            <a:off x="0" y="3505200"/>
            <a:ext cx="9144000" cy="0"/>
          </a:xfrm>
          <a:prstGeom prst="line">
            <a:avLst/>
          </a:prstGeom>
          <a:noFill/>
          <a:ln w="19050">
            <a:solidFill>
              <a:schemeClr val="tx1"/>
            </a:solidFill>
            <a:round/>
            <a:headEnd/>
            <a:tailEnd/>
          </a:ln>
        </p:spPr>
        <p:txBody>
          <a:bodyPr/>
          <a:lstStyle/>
          <a:p>
            <a:endParaRPr lang="en-US" dirty="0"/>
          </a:p>
        </p:txBody>
      </p:sp>
      <p:sp>
        <p:nvSpPr>
          <p:cNvPr id="2057" name="Rectangle 125"/>
          <p:cNvSpPr>
            <a:spLocks noChangeArrowheads="1"/>
          </p:cNvSpPr>
          <p:nvPr/>
        </p:nvSpPr>
        <p:spPr bwMode="auto">
          <a:xfrm>
            <a:off x="228600" y="1219200"/>
            <a:ext cx="4114800" cy="1905000"/>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r>
              <a:rPr lang="en-US" dirty="0" smtClean="0"/>
              <a:t>Image of Research Project</a:t>
            </a:r>
            <a:endParaRPr lang="en-US" dirty="0"/>
          </a:p>
        </p:txBody>
      </p:sp>
      <p:sp>
        <p:nvSpPr>
          <p:cNvPr id="2060" name="Text Box 188"/>
          <p:cNvSpPr txBox="1">
            <a:spLocks noChangeArrowheads="1"/>
          </p:cNvSpPr>
          <p:nvPr/>
        </p:nvSpPr>
        <p:spPr bwMode="auto">
          <a:xfrm>
            <a:off x="299006" y="3197423"/>
            <a:ext cx="2584810" cy="307777"/>
          </a:xfrm>
          <a:prstGeom prst="rect">
            <a:avLst/>
          </a:prstGeom>
          <a:noFill/>
          <a:ln w="9525">
            <a:noFill/>
            <a:miter lim="800000"/>
            <a:headEnd/>
            <a:tailEnd/>
          </a:ln>
        </p:spPr>
        <p:txBody>
          <a:bodyPr wrap="none">
            <a:spAutoFit/>
          </a:bodyPr>
          <a:lstStyle/>
          <a:p>
            <a:r>
              <a:rPr lang="en-US" sz="1400" b="1" dirty="0" smtClean="0"/>
              <a:t>Project Dates:</a:t>
            </a:r>
            <a:r>
              <a:rPr lang="en-US" sz="1400" dirty="0" smtClean="0"/>
              <a:t> </a:t>
            </a:r>
            <a:r>
              <a:rPr lang="en-US" sz="1400" dirty="0" smtClean="0"/>
              <a:t>6/20/16– 8/26/16</a:t>
            </a:r>
            <a:endParaRPr lang="en-US" sz="1400" dirty="0"/>
          </a:p>
        </p:txBody>
      </p:sp>
      <p:sp>
        <p:nvSpPr>
          <p:cNvPr id="15" name="Rectangle 125"/>
          <p:cNvSpPr>
            <a:spLocks noChangeArrowheads="1"/>
          </p:cNvSpPr>
          <p:nvPr/>
        </p:nvSpPr>
        <p:spPr bwMode="auto">
          <a:xfrm>
            <a:off x="7162800" y="1153657"/>
            <a:ext cx="1828800" cy="2209800"/>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pPr algn="ctr"/>
            <a:r>
              <a:rPr lang="en-US" dirty="0" smtClean="0"/>
              <a:t>Student Photo</a:t>
            </a:r>
            <a:endParaRPr lang="en-US" dirty="0"/>
          </a:p>
        </p:txBody>
      </p:sp>
      <p:sp>
        <p:nvSpPr>
          <p:cNvPr id="16" name="TextBox 15"/>
          <p:cNvSpPr txBox="1"/>
          <p:nvPr/>
        </p:nvSpPr>
        <p:spPr>
          <a:xfrm>
            <a:off x="4724400" y="1066800"/>
            <a:ext cx="2342885" cy="2246769"/>
          </a:xfrm>
          <a:prstGeom prst="rect">
            <a:avLst/>
          </a:prstGeom>
          <a:noFill/>
        </p:spPr>
        <p:txBody>
          <a:bodyPr wrap="none" rtlCol="0">
            <a:spAutoFit/>
          </a:bodyPr>
          <a:lstStyle/>
          <a:p>
            <a:r>
              <a:rPr lang="en-US" sz="1400" b="1" dirty="0" smtClean="0"/>
              <a:t>SEAP/NREIP Student:</a:t>
            </a:r>
          </a:p>
          <a:p>
            <a:r>
              <a:rPr lang="en-US" sz="1400" dirty="0" smtClean="0"/>
              <a:t>Collin Erickson</a:t>
            </a:r>
            <a:endParaRPr lang="en-US" sz="1400" dirty="0" smtClean="0"/>
          </a:p>
          <a:p>
            <a:r>
              <a:rPr lang="en-US" sz="1400" dirty="0" smtClean="0"/>
              <a:t>Northwestern </a:t>
            </a:r>
            <a:r>
              <a:rPr lang="en-US" sz="1400" dirty="0" smtClean="0"/>
              <a:t>University</a:t>
            </a:r>
          </a:p>
          <a:p>
            <a:r>
              <a:rPr lang="en-US" sz="1400" dirty="0" smtClean="0"/>
              <a:t>PhD candidate</a:t>
            </a:r>
            <a:endParaRPr lang="en-US" sz="1400" dirty="0" smtClean="0"/>
          </a:p>
          <a:p>
            <a:r>
              <a:rPr lang="en-US" sz="1400" dirty="0" err="1" smtClean="0"/>
              <a:t>ce@u.northwestern.edu</a:t>
            </a:r>
            <a:endParaRPr lang="en-US" sz="1400" dirty="0" smtClean="0"/>
          </a:p>
          <a:p>
            <a:endParaRPr lang="en-US" sz="1400" dirty="0" smtClean="0"/>
          </a:p>
          <a:p>
            <a:r>
              <a:rPr lang="en-US" sz="1400" b="1" dirty="0" smtClean="0"/>
              <a:t>Mentor:</a:t>
            </a:r>
          </a:p>
          <a:p>
            <a:r>
              <a:rPr lang="en-US" sz="1400" dirty="0" smtClean="0"/>
              <a:t>Susan Sanchez</a:t>
            </a:r>
            <a:endParaRPr lang="en-US" sz="1400" dirty="0" smtClean="0"/>
          </a:p>
          <a:p>
            <a:r>
              <a:rPr lang="en-US" sz="1400" dirty="0"/>
              <a:t>SEED Center for Data </a:t>
            </a:r>
            <a:r>
              <a:rPr lang="en-US" sz="1400" dirty="0" smtClean="0"/>
              <a:t>Farming</a:t>
            </a:r>
          </a:p>
          <a:p>
            <a:r>
              <a:rPr lang="en-US" sz="1400" dirty="0" err="1" smtClean="0"/>
              <a:t>ssanchez@nps.edu</a:t>
            </a:r>
            <a:endParaRPr lang="en-US" sz="1400" dirty="0"/>
          </a:p>
        </p:txBody>
      </p:sp>
      <p:sp>
        <p:nvSpPr>
          <p:cNvPr id="17" name="Text Box 188"/>
          <p:cNvSpPr txBox="1">
            <a:spLocks noChangeArrowheads="1"/>
          </p:cNvSpPr>
          <p:nvPr/>
        </p:nvSpPr>
        <p:spPr bwMode="auto">
          <a:xfrm>
            <a:off x="304800" y="3646944"/>
            <a:ext cx="3810000" cy="2462213"/>
          </a:xfrm>
          <a:prstGeom prst="rect">
            <a:avLst/>
          </a:prstGeom>
          <a:noFill/>
          <a:ln w="9525">
            <a:noFill/>
            <a:miter lim="800000"/>
            <a:headEnd/>
            <a:tailEnd/>
          </a:ln>
        </p:spPr>
        <p:txBody>
          <a:bodyPr wrap="square">
            <a:spAutoFit/>
          </a:bodyPr>
          <a:lstStyle/>
          <a:p>
            <a:r>
              <a:rPr lang="en-US" sz="1400" b="1" dirty="0" smtClean="0"/>
              <a:t>Project Objective and Research Approach:</a:t>
            </a:r>
            <a:r>
              <a:rPr lang="en-US" sz="1400" dirty="0" smtClean="0"/>
              <a:t> </a:t>
            </a:r>
            <a:endParaRPr lang="en-US" sz="1400" dirty="0" smtClean="0"/>
          </a:p>
          <a:p>
            <a:r>
              <a:rPr lang="en-US" sz="1400" dirty="0" smtClean="0"/>
              <a:t>Our aim was to provide an adaptive sampling algorithm that will identity interesting features in the response surface while also maintaining favorable design properties, such as space-filling. Our algorithm uses candidates from a </a:t>
            </a:r>
            <a:r>
              <a:rPr lang="en-US" sz="1400" dirty="0" err="1" smtClean="0"/>
              <a:t>sFFLHD</a:t>
            </a:r>
            <a:r>
              <a:rPr lang="en-US" sz="1400" dirty="0" smtClean="0"/>
              <a:t> design and identifies interesting areas using the norm of the gradient of the fitted kriging surface. Minimum energy is used to ensure that points selected are sufficiently spaced throughout the space.</a:t>
            </a:r>
            <a:endParaRPr lang="en-US" sz="1400" dirty="0"/>
          </a:p>
        </p:txBody>
      </p:sp>
      <p:sp>
        <p:nvSpPr>
          <p:cNvPr id="19" name="Text Box 188"/>
          <p:cNvSpPr txBox="1">
            <a:spLocks noChangeArrowheads="1"/>
          </p:cNvSpPr>
          <p:nvPr/>
        </p:nvSpPr>
        <p:spPr bwMode="auto">
          <a:xfrm>
            <a:off x="4724400" y="3646944"/>
            <a:ext cx="4038600" cy="2246769"/>
          </a:xfrm>
          <a:prstGeom prst="rect">
            <a:avLst/>
          </a:prstGeom>
          <a:noFill/>
          <a:ln w="9525">
            <a:noFill/>
            <a:miter lim="800000"/>
            <a:headEnd/>
            <a:tailEnd/>
          </a:ln>
        </p:spPr>
        <p:txBody>
          <a:bodyPr wrap="square">
            <a:spAutoFit/>
          </a:bodyPr>
          <a:lstStyle/>
          <a:p>
            <a:r>
              <a:rPr lang="en-US" sz="1400" b="1" dirty="0" smtClean="0"/>
              <a:t>Results / Accomplishments / Next </a:t>
            </a:r>
            <a:r>
              <a:rPr lang="en-US" sz="1400" b="1" dirty="0" smtClean="0"/>
              <a:t>Steps:</a:t>
            </a:r>
          </a:p>
          <a:p>
            <a:r>
              <a:rPr lang="en-US" sz="1400" dirty="0" smtClean="0"/>
              <a:t>I implemented the algorithm in R, and also made it available as a Shiny app. We have run it on test problems. It seems to give better results than other methods, but requires more testing. The next step is to use it with military simulations provided by the SEED Center to see if it provides the desired results. </a:t>
            </a:r>
            <a:r>
              <a:rPr lang="en-US" sz="1400" dirty="0" smtClean="0"/>
              <a:t>If that works then we will make it available for long-term simulations so that it can be run in the background until results are needed.</a:t>
            </a:r>
            <a:endParaRPr lang="en-US" sz="1400" dirty="0"/>
          </a:p>
        </p:txBody>
      </p:sp>
      <p:sp>
        <p:nvSpPr>
          <p:cNvPr id="14" name="Rectangle 3"/>
          <p:cNvSpPr txBox="1">
            <a:spLocks noChangeArrowheads="1"/>
          </p:cNvSpPr>
          <p:nvPr/>
        </p:nvSpPr>
        <p:spPr>
          <a:xfrm>
            <a:off x="0" y="6477000"/>
            <a:ext cx="9144000" cy="3810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smtClean="0">
                <a:ln>
                  <a:noFill/>
                </a:ln>
                <a:solidFill>
                  <a:schemeClr val="bg1"/>
                </a:solidFill>
                <a:effectLst/>
                <a:uLnTx/>
                <a:uFillTx/>
                <a:ea typeface="+mj-ea"/>
                <a:cs typeface="+mj-cs"/>
              </a:rPr>
              <a:t>Distribution Type A</a:t>
            </a:r>
            <a:r>
              <a:rPr kumimoji="0" lang="en-US" sz="1600" b="0" i="0" u="none" strike="noStrike" kern="1200" cap="none" spc="0" normalizeH="0" baseline="0" noProof="0" dirty="0" smtClean="0">
                <a:ln>
                  <a:noFill/>
                </a:ln>
                <a:solidFill>
                  <a:schemeClr val="tx1"/>
                </a:solidFill>
                <a:effectLst/>
                <a:uLnTx/>
                <a:uFillTx/>
                <a:ea typeface="+mj-ea"/>
                <a:cs typeface="+mj-cs"/>
              </a:rPr>
              <a:t> Type</a:t>
            </a:r>
          </a:p>
        </p:txBody>
      </p:sp>
      <p:pic>
        <p:nvPicPr>
          <p:cNvPr id="3" name="Picture 2" descr="nps_logo_2clr_cymk.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400" y="76200"/>
            <a:ext cx="1219200" cy="840259"/>
          </a:xfrm>
          <a:prstGeom prst="rect">
            <a:avLst/>
          </a:prstGeom>
        </p:spPr>
      </p:pic>
      <p:pic>
        <p:nvPicPr>
          <p:cNvPr id="4" name="Picture 3" descr="ONR Logo Transparency.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36238"/>
            <a:ext cx="1918216" cy="878162"/>
          </a:xfrm>
          <a:prstGeom prst="rect">
            <a:avLst/>
          </a:prstGeom>
        </p:spPr>
      </p:pic>
      <p:sp>
        <p:nvSpPr>
          <p:cNvPr id="5" name="TextBox 4"/>
          <p:cNvSpPr txBox="1"/>
          <p:nvPr/>
        </p:nvSpPr>
        <p:spPr>
          <a:xfrm>
            <a:off x="-1828800" y="0"/>
            <a:ext cx="1752600" cy="4524314"/>
          </a:xfrm>
          <a:prstGeom prst="rect">
            <a:avLst/>
          </a:prstGeom>
          <a:noFill/>
        </p:spPr>
        <p:txBody>
          <a:bodyPr wrap="square" rtlCol="0">
            <a:spAutoFit/>
          </a:bodyPr>
          <a:lstStyle/>
          <a:p>
            <a:r>
              <a:rPr lang="en-US" sz="1200" dirty="0" smtClean="0"/>
              <a:t>Title Font Size: 20</a:t>
            </a:r>
          </a:p>
          <a:p>
            <a:endParaRPr lang="en-US" sz="1200" dirty="0"/>
          </a:p>
          <a:p>
            <a:r>
              <a:rPr lang="en-US" sz="1200" dirty="0"/>
              <a:t>The ONR (Top Left) and NPS (Top Right) logos must remain present.</a:t>
            </a:r>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smtClean="0"/>
          </a:p>
          <a:p>
            <a:endParaRPr lang="en-US" sz="1200" dirty="0" smtClean="0"/>
          </a:p>
          <a:p>
            <a:r>
              <a:rPr lang="en-US" sz="1200" dirty="0" smtClean="0"/>
              <a:t>Header Font: 14 (Bold)</a:t>
            </a:r>
          </a:p>
          <a:p>
            <a:r>
              <a:rPr lang="en-US" sz="1200" dirty="0" smtClean="0"/>
              <a:t>General Text:  14 (12 if Lack of Space Requires)</a:t>
            </a:r>
          </a:p>
          <a:p>
            <a:r>
              <a:rPr lang="en-US" sz="1200" dirty="0" smtClean="0"/>
              <a:t>Font Style:  Calibri</a:t>
            </a:r>
          </a:p>
        </p:txBody>
      </p:sp>
      <p:sp>
        <p:nvSpPr>
          <p:cNvPr id="6" name="TextBox 5"/>
          <p:cNvSpPr txBox="1"/>
          <p:nvPr/>
        </p:nvSpPr>
        <p:spPr>
          <a:xfrm>
            <a:off x="-2209799" y="5105400"/>
            <a:ext cx="1981200" cy="1477328"/>
          </a:xfrm>
          <a:prstGeom prst="rect">
            <a:avLst/>
          </a:prstGeom>
          <a:noFill/>
        </p:spPr>
        <p:txBody>
          <a:bodyPr wrap="square" rtlCol="0">
            <a:spAutoFit/>
          </a:bodyPr>
          <a:lstStyle/>
          <a:p>
            <a:r>
              <a:rPr lang="en-US" b="1" dirty="0" smtClean="0"/>
              <a:t>Important Notice:</a:t>
            </a:r>
          </a:p>
          <a:p>
            <a:r>
              <a:rPr lang="en-US" b="1" dirty="0" smtClean="0"/>
              <a:t>Final Quad Chart Submission must be in PowerPoint (.</a:t>
            </a:r>
            <a:r>
              <a:rPr lang="en-US" b="1" dirty="0" err="1" smtClean="0"/>
              <a:t>pptx</a:t>
            </a:r>
            <a:r>
              <a:rPr lang="en-US" b="1" dirty="0" smtClean="0"/>
              <a:t>) format!</a:t>
            </a:r>
            <a:endParaRPr lang="en-US" b="1"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421" y="1156157"/>
            <a:ext cx="4241180" cy="19812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5038" y="1273059"/>
            <a:ext cx="1344323" cy="2020004"/>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12302</TotalTime>
  <Words>271</Words>
  <Application>Microsoft Macintosh PowerPoint</Application>
  <PresentationFormat>On-screen Show (4:3)</PresentationFormat>
  <Paragraphs>42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Impact</vt:lpstr>
      <vt:lpstr>Times New Roman</vt:lpstr>
      <vt:lpstr>Arial</vt:lpstr>
      <vt:lpstr>Office Theme</vt:lpstr>
      <vt:lpstr>Project Title</vt:lpstr>
    </vt:vector>
  </TitlesOfParts>
  <Company>NMCI</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anastaziamagdalena.a</dc:creator>
  <cp:lastModifiedBy>Microsoft Office User</cp:lastModifiedBy>
  <cp:revision>601</cp:revision>
  <dcterms:created xsi:type="dcterms:W3CDTF">2013-02-20T15:41:44Z</dcterms:created>
  <dcterms:modified xsi:type="dcterms:W3CDTF">2016-08-22T18:05:11Z</dcterms:modified>
</cp:coreProperties>
</file>