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emf" ContentType="image/x-em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25603200" cy="32918400"/>
  <p:notesSz cx="7010400" cy="92964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1B0"/>
    <a:srgbClr val="FFFFFF"/>
    <a:srgbClr val="99C0EB"/>
    <a:srgbClr val="93D6FF"/>
    <a:srgbClr val="66CCFF"/>
    <a:srgbClr val="A3C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6" autoAdjust="0"/>
    <p:restoredTop sz="94660" autoAdjust="0"/>
  </p:normalViewPr>
  <p:slideViewPr>
    <p:cSldViewPr>
      <p:cViewPr>
        <p:scale>
          <a:sx n="80" d="100"/>
          <a:sy n="80" d="100"/>
        </p:scale>
        <p:origin x="2840" y="-2344"/>
      </p:cViewPr>
      <p:guideLst>
        <p:guide orient="horz" pos="10368"/>
        <p:guide pos="8064"/>
      </p:guideLst>
    </p:cSldViewPr>
  </p:slid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EAP">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10226043"/>
            <a:ext cx="217627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840480" y="18653760"/>
            <a:ext cx="1792224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C313C-96C2-4C98-BA48-FBDB4FFD18F2}"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D49B4-13EF-471A-829A-CB0B0133401D}" type="slidenum">
              <a:rPr lang="en-US" smtClean="0"/>
              <a:pPr/>
              <a:t>‹#›</a:t>
            </a:fld>
            <a:endParaRPr lang="en-US"/>
          </a:p>
        </p:txBody>
      </p:sp>
      <p:sp>
        <p:nvSpPr>
          <p:cNvPr id="7" name="Rectangle 6"/>
          <p:cNvSpPr/>
          <p:nvPr userDrawn="1"/>
        </p:nvSpPr>
        <p:spPr>
          <a:xfrm>
            <a:off x="381000" y="4800600"/>
            <a:ext cx="24917400" cy="24765000"/>
          </a:xfrm>
          <a:prstGeom prst="rect">
            <a:avLst/>
          </a:prstGeom>
          <a:gradFill flip="none" rotWithShape="1">
            <a:gsLst>
              <a:gs pos="0">
                <a:schemeClr val="accent1">
                  <a:tint val="66000"/>
                  <a:satMod val="160000"/>
                </a:schemeClr>
              </a:gs>
              <a:gs pos="0">
                <a:schemeClr val="accent1">
                  <a:tint val="66000"/>
                  <a:satMod val="160000"/>
                </a:schemeClr>
              </a:gs>
              <a:gs pos="50000">
                <a:schemeClr val="accent1">
                  <a:tint val="44500"/>
                  <a:satMod val="160000"/>
                </a:schemeClr>
              </a:gs>
              <a:gs pos="69000">
                <a:srgbClr val="FFFFFF">
                  <a:alpha val="30000"/>
                </a:srgb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9"/>
          <p:cNvPicPr>
            <a:picLocks noChangeAspect="1" noChangeArrowheads="1"/>
          </p:cNvPicPr>
          <p:nvPr userDrawn="1"/>
        </p:nvPicPr>
        <p:blipFill>
          <a:blip r:embed="rId2" cstate="print"/>
          <a:srcRect t="75000" b="1667"/>
          <a:stretch>
            <a:fillRect/>
          </a:stretch>
        </p:blipFill>
        <p:spPr bwMode="auto">
          <a:xfrm>
            <a:off x="533400" y="6324600"/>
            <a:ext cx="24765000" cy="1752600"/>
          </a:xfrm>
          <a:prstGeom prst="rect">
            <a:avLst/>
          </a:prstGeom>
          <a:noFill/>
          <a:ln w="9525">
            <a:noFill/>
            <a:miter lim="800000"/>
            <a:headEnd/>
            <a:tailEnd/>
          </a:ln>
        </p:spPr>
      </p:pic>
      <p:pic>
        <p:nvPicPr>
          <p:cNvPr id="11" name="Picture 10" descr="Poster Top Header.jpg"/>
          <p:cNvPicPr>
            <a:picLocks noChangeAspect="1"/>
          </p:cNvPicPr>
          <p:nvPr userDrawn="1"/>
        </p:nvPicPr>
        <p:blipFill>
          <a:blip r:embed="rId3" cstate="print"/>
          <a:stretch>
            <a:fillRect/>
          </a:stretch>
        </p:blipFill>
        <p:spPr>
          <a:xfrm>
            <a:off x="274536" y="361468"/>
            <a:ext cx="25054167" cy="5171896"/>
          </a:xfrm>
          <a:prstGeom prst="rect">
            <a:avLst/>
          </a:prstGeom>
        </p:spPr>
      </p:pic>
      <p:pic>
        <p:nvPicPr>
          <p:cNvPr id="12" name="Picture 11" descr="AOGS Award Bottom.jpg"/>
          <p:cNvPicPr>
            <a:picLocks noChangeAspect="1"/>
          </p:cNvPicPr>
          <p:nvPr userDrawn="1"/>
        </p:nvPicPr>
        <p:blipFill>
          <a:blip r:embed="rId4" cstate="print"/>
          <a:stretch>
            <a:fillRect/>
          </a:stretch>
        </p:blipFill>
        <p:spPr>
          <a:xfrm>
            <a:off x="381003" y="29784908"/>
            <a:ext cx="24871673" cy="267629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C313C-96C2-4C98-BA48-FBDB4FFD18F2}"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552237" y="6324600"/>
            <a:ext cx="1382395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71496" y="6324600"/>
            <a:ext cx="4105402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C313C-96C2-4C98-BA48-FBDB4FFD18F2}"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REIP">
    <p:spTree>
      <p:nvGrpSpPr>
        <p:cNvPr id="1" name=""/>
        <p:cNvGrpSpPr/>
        <p:nvPr/>
      </p:nvGrpSpPr>
      <p:grpSpPr>
        <a:xfrm>
          <a:off x="0" y="0"/>
          <a:ext cx="0" cy="0"/>
          <a:chOff x="0" y="0"/>
          <a:chExt cx="0" cy="0"/>
        </a:xfrm>
      </p:grpSpPr>
      <p:pic>
        <p:nvPicPr>
          <p:cNvPr id="22" name="Picture 21" descr="Poster Top Header.jpg"/>
          <p:cNvPicPr>
            <a:picLocks noChangeAspect="1"/>
          </p:cNvPicPr>
          <p:nvPr userDrawn="1"/>
        </p:nvPicPr>
        <p:blipFill>
          <a:blip r:embed="rId2" cstate="print"/>
          <a:stretch>
            <a:fillRect/>
          </a:stretch>
        </p:blipFill>
        <p:spPr>
          <a:xfrm>
            <a:off x="274536" y="361468"/>
            <a:ext cx="25054167" cy="5171895"/>
          </a:xfrm>
          <a:prstGeom prst="rect">
            <a:avLst/>
          </a:prstGeom>
        </p:spPr>
      </p:pic>
      <p:sp>
        <p:nvSpPr>
          <p:cNvPr id="15" name="Title 1"/>
          <p:cNvSpPr>
            <a:spLocks noGrp="1"/>
          </p:cNvSpPr>
          <p:nvPr>
            <p:ph type="ctrTitle"/>
          </p:nvPr>
        </p:nvSpPr>
        <p:spPr>
          <a:xfrm>
            <a:off x="1920240" y="10226043"/>
            <a:ext cx="21762720" cy="7056120"/>
          </a:xfrm>
        </p:spPr>
        <p:txBody>
          <a:bodyPr/>
          <a:lstStyle/>
          <a:p>
            <a:r>
              <a:rPr lang="en-US" smtClean="0"/>
              <a:t>Click to edit Master title style</a:t>
            </a:r>
            <a:endParaRPr lang="en-US"/>
          </a:p>
        </p:txBody>
      </p:sp>
      <p:sp>
        <p:nvSpPr>
          <p:cNvPr id="16" name="Subtitle 2"/>
          <p:cNvSpPr>
            <a:spLocks noGrp="1"/>
          </p:cNvSpPr>
          <p:nvPr>
            <p:ph type="subTitle" idx="1"/>
          </p:nvPr>
        </p:nvSpPr>
        <p:spPr>
          <a:xfrm>
            <a:off x="3840480" y="18653760"/>
            <a:ext cx="1792224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17" name="Date Placeholder 3"/>
          <p:cNvSpPr>
            <a:spLocks noGrp="1"/>
          </p:cNvSpPr>
          <p:nvPr>
            <p:ph type="dt" sz="half" idx="10"/>
          </p:nvPr>
        </p:nvSpPr>
        <p:spPr>
          <a:xfrm>
            <a:off x="1280160" y="30510482"/>
            <a:ext cx="5974080" cy="1752600"/>
          </a:xfrm>
        </p:spPr>
        <p:txBody>
          <a:bodyPr/>
          <a:lstStyle/>
          <a:p>
            <a:fld id="{993C313C-96C2-4C98-BA48-FBDB4FFD18F2}" type="datetimeFigureOut">
              <a:rPr lang="en-US" smtClean="0"/>
              <a:pPr/>
              <a:t>8/18/16</a:t>
            </a:fld>
            <a:endParaRPr lang="en-US"/>
          </a:p>
        </p:txBody>
      </p:sp>
      <p:sp>
        <p:nvSpPr>
          <p:cNvPr id="18" name="Footer Placeholder 4"/>
          <p:cNvSpPr>
            <a:spLocks noGrp="1"/>
          </p:cNvSpPr>
          <p:nvPr>
            <p:ph type="ftr" sz="quarter" idx="11"/>
          </p:nvPr>
        </p:nvSpPr>
        <p:spPr>
          <a:xfrm>
            <a:off x="8747760" y="30510482"/>
            <a:ext cx="8107680" cy="1752600"/>
          </a:xfrm>
        </p:spPr>
        <p:txBody>
          <a:bodyPr/>
          <a:lstStyle/>
          <a:p>
            <a:endParaRPr lang="en-US"/>
          </a:p>
        </p:txBody>
      </p:sp>
      <p:sp>
        <p:nvSpPr>
          <p:cNvPr id="19" name="Slide Number Placeholder 5"/>
          <p:cNvSpPr>
            <a:spLocks noGrp="1"/>
          </p:cNvSpPr>
          <p:nvPr>
            <p:ph type="sldNum" sz="quarter" idx="12"/>
          </p:nvPr>
        </p:nvSpPr>
        <p:spPr>
          <a:xfrm>
            <a:off x="18348960" y="30510482"/>
            <a:ext cx="5974080" cy="1752600"/>
          </a:xfrm>
        </p:spPr>
        <p:txBody>
          <a:bodyPr/>
          <a:lstStyle/>
          <a:p>
            <a:fld id="{0B1D49B4-13EF-471A-829A-CB0B0133401D}" type="slidenum">
              <a:rPr lang="en-US" smtClean="0"/>
              <a:pPr/>
              <a:t>‹#›</a:t>
            </a:fld>
            <a:endParaRPr lang="en-US"/>
          </a:p>
        </p:txBody>
      </p:sp>
      <p:sp>
        <p:nvSpPr>
          <p:cNvPr id="20" name="Rectangle 19"/>
          <p:cNvSpPr/>
          <p:nvPr userDrawn="1"/>
        </p:nvSpPr>
        <p:spPr>
          <a:xfrm>
            <a:off x="381000" y="4800600"/>
            <a:ext cx="24917400" cy="24765000"/>
          </a:xfrm>
          <a:prstGeom prst="rect">
            <a:avLst/>
          </a:prstGeom>
          <a:gradFill flip="none" rotWithShape="1">
            <a:gsLst>
              <a:gs pos="0">
                <a:schemeClr val="accent1">
                  <a:tint val="66000"/>
                  <a:satMod val="160000"/>
                </a:schemeClr>
              </a:gs>
              <a:gs pos="0">
                <a:schemeClr val="accent1">
                  <a:tint val="66000"/>
                  <a:satMod val="160000"/>
                </a:schemeClr>
              </a:gs>
              <a:gs pos="50000">
                <a:schemeClr val="accent1">
                  <a:tint val="44500"/>
                  <a:satMod val="160000"/>
                </a:schemeClr>
              </a:gs>
              <a:gs pos="69000">
                <a:srgbClr val="FFFFFF">
                  <a:alpha val="30000"/>
                </a:srgbClr>
              </a:gs>
            </a:gsLst>
            <a:lin ang="162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9"/>
          <p:cNvPicPr>
            <a:picLocks noChangeAspect="1" noChangeArrowheads="1"/>
          </p:cNvPicPr>
          <p:nvPr userDrawn="1"/>
        </p:nvPicPr>
        <p:blipFill>
          <a:blip r:embed="rId3" cstate="print"/>
          <a:srcRect t="75000" b="1667"/>
          <a:stretch>
            <a:fillRect/>
          </a:stretch>
        </p:blipFill>
        <p:spPr bwMode="auto">
          <a:xfrm>
            <a:off x="533400" y="6324600"/>
            <a:ext cx="24765000" cy="1752600"/>
          </a:xfrm>
          <a:prstGeom prst="rect">
            <a:avLst/>
          </a:prstGeom>
          <a:noFill/>
          <a:ln w="9525">
            <a:noFill/>
            <a:miter lim="800000"/>
            <a:headEnd/>
            <a:tailEnd/>
          </a:ln>
        </p:spPr>
      </p:pic>
      <p:pic>
        <p:nvPicPr>
          <p:cNvPr id="11" name="Picture 10" descr="AOGS Award Bottom.jpg"/>
          <p:cNvPicPr>
            <a:picLocks noChangeAspect="1"/>
          </p:cNvPicPr>
          <p:nvPr userDrawn="1"/>
        </p:nvPicPr>
        <p:blipFill>
          <a:blip r:embed="rId4" cstate="print"/>
          <a:stretch>
            <a:fillRect/>
          </a:stretch>
        </p:blipFill>
        <p:spPr>
          <a:xfrm>
            <a:off x="381003" y="29784908"/>
            <a:ext cx="24871673" cy="267629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6" y="21153122"/>
            <a:ext cx="2176272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022476" y="13952225"/>
            <a:ext cx="2176272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C313C-96C2-4C98-BA48-FBDB4FFD18F2}" type="datetimeFigureOut">
              <a:rPr lang="en-US" smtClean="0"/>
              <a:pPr/>
              <a:t>8/18/16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71499" y="36865560"/>
            <a:ext cx="27438984"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37202" y="36865560"/>
            <a:ext cx="27438986"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C313C-96C2-4C98-BA48-FBDB4FFD18F2}" type="datetimeFigureOut">
              <a:rPr lang="en-US" smtClean="0"/>
              <a:pPr/>
              <a:t>8/18/16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80160" y="1318262"/>
            <a:ext cx="230428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80162" y="7368542"/>
            <a:ext cx="11312526"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280162" y="10439400"/>
            <a:ext cx="11312526"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006071" y="7368542"/>
            <a:ext cx="1131697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3006071" y="10439400"/>
            <a:ext cx="1131697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C313C-96C2-4C98-BA48-FBDB4FFD18F2}" type="datetimeFigureOut">
              <a:rPr lang="en-US" smtClean="0"/>
              <a:pPr/>
              <a:t>8/18/16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C313C-96C2-4C98-BA48-FBDB4FFD18F2}" type="datetimeFigureOut">
              <a:rPr lang="en-US" smtClean="0"/>
              <a:pPr/>
              <a:t>8/18/16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C313C-96C2-4C98-BA48-FBDB4FFD18F2}" type="datetimeFigureOut">
              <a:rPr lang="en-US" smtClean="0"/>
              <a:pPr/>
              <a:t>8/18/16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0163" y="1310640"/>
            <a:ext cx="8423276"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0010140" y="1310643"/>
            <a:ext cx="143129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280163" y="6888483"/>
            <a:ext cx="8423276"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C313C-96C2-4C98-BA48-FBDB4FFD18F2}" type="datetimeFigureOut">
              <a:rPr lang="en-US" smtClean="0"/>
              <a:pPr/>
              <a:t>8/18/16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406" y="23042880"/>
            <a:ext cx="15361920" cy="272034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5018406" y="2941320"/>
            <a:ext cx="1536192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5018406" y="25763222"/>
            <a:ext cx="1536192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C313C-96C2-4C98-BA48-FBDB4FFD18F2}" type="datetimeFigureOut">
              <a:rPr lang="en-US" smtClean="0"/>
              <a:pPr/>
              <a:t>8/18/16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D49B4-13EF-471A-829A-CB0B013340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0160" y="1318262"/>
            <a:ext cx="23042880" cy="54864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80160" y="7680964"/>
            <a:ext cx="23042880" cy="2172462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280160" y="30510482"/>
            <a:ext cx="597408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993C313C-96C2-4C98-BA48-FBDB4FFD18F2}" type="datetimeFigureOut">
              <a:rPr lang="en-US" smtClean="0"/>
              <a:pPr/>
              <a:t>8/18/16</a:t>
            </a:fld>
            <a:endParaRPr lang="en-US"/>
          </a:p>
        </p:txBody>
      </p:sp>
      <p:sp>
        <p:nvSpPr>
          <p:cNvPr id="5" name="Footer Placeholder 4"/>
          <p:cNvSpPr>
            <a:spLocks noGrp="1"/>
          </p:cNvSpPr>
          <p:nvPr>
            <p:ph type="ftr" sz="quarter" idx="3"/>
          </p:nvPr>
        </p:nvSpPr>
        <p:spPr>
          <a:xfrm>
            <a:off x="8747760" y="30510482"/>
            <a:ext cx="810768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348960" y="30510482"/>
            <a:ext cx="597408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0B1D49B4-13EF-471A-829A-CB0B013340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jpg"/><Relationship Id="rId5"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ctrTitle"/>
          </p:nvPr>
        </p:nvSpPr>
        <p:spPr>
          <a:xfrm>
            <a:off x="762000" y="4038600"/>
            <a:ext cx="24231600" cy="3505200"/>
          </a:xfrm>
        </p:spPr>
        <p:txBody>
          <a:bodyPr>
            <a:normAutofit/>
          </a:bodyPr>
          <a:lstStyle/>
          <a:p>
            <a:pPr algn="l"/>
            <a:r>
              <a:rPr lang="en-US" sz="5600" b="1" dirty="0" smtClean="0">
                <a:latin typeface="Century Gothic" pitchFamily="34" charset="0"/>
              </a:rPr>
              <a:t>Project Title</a:t>
            </a:r>
            <a:br>
              <a:rPr lang="en-US" sz="5600" b="1" dirty="0" smtClean="0">
                <a:latin typeface="Century Gothic" pitchFamily="34" charset="0"/>
              </a:rPr>
            </a:br>
            <a:r>
              <a:rPr lang="en-US" sz="4000" dirty="0" smtClean="0">
                <a:latin typeface="Century Gothic" pitchFamily="34" charset="0"/>
              </a:rPr>
              <a:t>Collin Erickson, Northwestern University</a:t>
            </a:r>
            <a:r>
              <a:rPr lang="en-US" sz="4000" smtClean="0">
                <a:latin typeface="Century Gothic" pitchFamily="34" charset="0"/>
              </a:rPr>
              <a:t/>
            </a:r>
            <a:br>
              <a:rPr lang="en-US" sz="4000" smtClean="0">
                <a:latin typeface="Century Gothic" pitchFamily="34" charset="0"/>
              </a:rPr>
            </a:br>
            <a:r>
              <a:rPr lang="en-US" sz="4000" smtClean="0">
                <a:latin typeface="Century Gothic" pitchFamily="34" charset="0"/>
              </a:rPr>
              <a:t>Dr. </a:t>
            </a:r>
            <a:r>
              <a:rPr lang="en-US" sz="4000" dirty="0" smtClean="0">
                <a:latin typeface="Century Gothic" pitchFamily="34" charset="0"/>
              </a:rPr>
              <a:t>Susan Sanchez, </a:t>
            </a:r>
            <a:r>
              <a:rPr lang="en-US" sz="4000" dirty="0" smtClean="0">
                <a:latin typeface="Century Gothic" pitchFamily="34" charset="0"/>
              </a:rPr>
              <a:t>at the Naval Postgraduate Schoo</a:t>
            </a:r>
            <a:r>
              <a:rPr lang="en-US" sz="4000" dirty="0">
                <a:latin typeface="Century Gothic" pitchFamily="34" charset="0"/>
              </a:rPr>
              <a:t>l</a:t>
            </a:r>
            <a:endParaRPr lang="en-US" sz="4000" b="1" dirty="0">
              <a:latin typeface="Century Gothic" pitchFamily="34" charset="0"/>
            </a:endParaRPr>
          </a:p>
        </p:txBody>
      </p:sp>
      <p:cxnSp>
        <p:nvCxnSpPr>
          <p:cNvPr id="25" name="Straight Connector 24"/>
          <p:cNvCxnSpPr/>
          <p:nvPr/>
        </p:nvCxnSpPr>
        <p:spPr>
          <a:xfrm flipH="1">
            <a:off x="12712700" y="8305800"/>
            <a:ext cx="12700" cy="20193000"/>
          </a:xfrm>
          <a:prstGeom prst="line">
            <a:avLst/>
          </a:prstGeom>
          <a:ln w="50800"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3106400" y="92202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304800" y="28498800"/>
            <a:ext cx="11277600" cy="1219200"/>
          </a:xfrm>
          <a:prstGeom prst="rect">
            <a:avLst/>
          </a:prstGeom>
        </p:spPr>
        <p:txBody>
          <a:bodyPr vert="horz" lIns="313502" tIns="156751" rIns="313502" bIns="156751" rtlCol="0" anchor="ctr">
            <a:normAutofit/>
          </a:bodyPr>
          <a:lstStyle/>
          <a:p>
            <a:pPr marL="0" marR="0" lvl="0" indent="0" algn="ctr" defTabSz="313502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Century Gothic" pitchFamily="34" charset="0"/>
                <a:ea typeface="+mj-ea"/>
                <a:cs typeface="+mj-cs"/>
              </a:rPr>
              <a:t>Please Add Your Contact Information (non-NPS) Here</a:t>
            </a:r>
            <a:endParaRPr kumimoji="0" lang="en-US" sz="2400" b="1" i="0" u="none" strike="noStrike" kern="1200" cap="none" spc="0" normalizeH="0" baseline="0" noProof="0" dirty="0">
              <a:ln>
                <a:noFill/>
              </a:ln>
              <a:solidFill>
                <a:schemeClr val="tx1"/>
              </a:solidFill>
              <a:effectLst/>
              <a:uLnTx/>
              <a:uFillTx/>
              <a:latin typeface="Century Gothic" pitchFamily="34" charset="0"/>
              <a:ea typeface="+mj-ea"/>
              <a:cs typeface="+mj-cs"/>
            </a:endParaRPr>
          </a:p>
        </p:txBody>
      </p:sp>
      <p:sp>
        <p:nvSpPr>
          <p:cNvPr id="28" name="Subtitle 2"/>
          <p:cNvSpPr txBox="1">
            <a:spLocks/>
          </p:cNvSpPr>
          <p:nvPr/>
        </p:nvSpPr>
        <p:spPr>
          <a:xfrm>
            <a:off x="1143000" y="11658600"/>
            <a:ext cx="10515600" cy="9144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Hypothesis and Approach</a:t>
            </a:r>
          </a:p>
          <a:p>
            <a:pPr lvl="0">
              <a:spcBef>
                <a:spcPct val="20000"/>
              </a:spcBef>
              <a:defRPr/>
            </a:pPr>
            <a:endParaRPr lang="en-US" sz="5400" b="1" dirty="0" smtClean="0">
              <a:solidFill>
                <a:schemeClr val="tx1">
                  <a:tint val="75000"/>
                </a:schemeClr>
              </a:solidFill>
            </a:endParaRPr>
          </a:p>
          <a:p>
            <a:pPr lvl="0">
              <a:spcBef>
                <a:spcPct val="20000"/>
              </a:spcBef>
              <a:defRPr/>
            </a:pPr>
            <a:endParaRPr lang="en-US" sz="5400" b="1" dirty="0" smtClean="0">
              <a:solidFill>
                <a:schemeClr val="tx1">
                  <a:tint val="75000"/>
                </a:schemeClr>
              </a:solidFill>
            </a:endParaRPr>
          </a:p>
        </p:txBody>
      </p:sp>
      <p:sp>
        <p:nvSpPr>
          <p:cNvPr id="29" name="Rectangle 28"/>
          <p:cNvSpPr/>
          <p:nvPr/>
        </p:nvSpPr>
        <p:spPr>
          <a:xfrm>
            <a:off x="1219200" y="124968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71600" y="245364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3106400" y="210312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btitle 2"/>
          <p:cNvSpPr txBox="1">
            <a:spLocks/>
          </p:cNvSpPr>
          <p:nvPr/>
        </p:nvSpPr>
        <p:spPr>
          <a:xfrm>
            <a:off x="1295400" y="23698200"/>
            <a:ext cx="11201400" cy="9906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Methods and Materials</a:t>
            </a:r>
          </a:p>
        </p:txBody>
      </p:sp>
      <p:sp>
        <p:nvSpPr>
          <p:cNvPr id="33" name="Subtitle 2"/>
          <p:cNvSpPr txBox="1">
            <a:spLocks/>
          </p:cNvSpPr>
          <p:nvPr/>
        </p:nvSpPr>
        <p:spPr>
          <a:xfrm>
            <a:off x="13106400" y="8382000"/>
            <a:ext cx="11201400" cy="9144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Results</a:t>
            </a:r>
          </a:p>
        </p:txBody>
      </p:sp>
      <p:sp>
        <p:nvSpPr>
          <p:cNvPr id="34" name="Subtitle 2"/>
          <p:cNvSpPr txBox="1">
            <a:spLocks/>
          </p:cNvSpPr>
          <p:nvPr/>
        </p:nvSpPr>
        <p:spPr>
          <a:xfrm>
            <a:off x="13030200" y="20116800"/>
            <a:ext cx="11201400" cy="9906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Future Research Plans</a:t>
            </a:r>
          </a:p>
          <a:p>
            <a:pPr lvl="0">
              <a:spcBef>
                <a:spcPct val="20000"/>
              </a:spcBef>
              <a:defRPr/>
            </a:pPr>
            <a:endParaRPr lang="en-US" sz="3600" b="1" dirty="0" smtClean="0">
              <a:solidFill>
                <a:schemeClr val="tx1">
                  <a:tint val="75000"/>
                </a:schemeClr>
              </a:solidFill>
            </a:endParaRPr>
          </a:p>
        </p:txBody>
      </p:sp>
      <p:sp>
        <p:nvSpPr>
          <p:cNvPr id="35" name="TextBox 34"/>
          <p:cNvSpPr txBox="1"/>
          <p:nvPr/>
        </p:nvSpPr>
        <p:spPr>
          <a:xfrm>
            <a:off x="1371600" y="12761417"/>
            <a:ext cx="10896600" cy="4154983"/>
          </a:xfrm>
          <a:prstGeom prst="rect">
            <a:avLst/>
          </a:prstGeom>
          <a:noFill/>
        </p:spPr>
        <p:txBody>
          <a:bodyPr wrap="square" rtlCol="0">
            <a:spAutoFit/>
          </a:bodyPr>
          <a:lstStyle/>
          <a:p>
            <a:r>
              <a:rPr lang="en-US" sz="2400" dirty="0" smtClean="0"/>
              <a:t>This is the section of your research poster that will be used to elaborate on your assumptions and how you approached the project itself.  When considering what to write here, think about:</a:t>
            </a:r>
            <a:br>
              <a:rPr lang="en-US" sz="2400" dirty="0" smtClean="0"/>
            </a:br>
            <a:r>
              <a:rPr lang="en-US" sz="2400" dirty="0" smtClean="0"/>
              <a:t> </a:t>
            </a:r>
          </a:p>
          <a:p>
            <a:pPr marL="342900" indent="-342900">
              <a:buFont typeface="Arial"/>
              <a:buChar char="•"/>
            </a:pPr>
            <a:r>
              <a:rPr lang="en-US" sz="2400" dirty="0" smtClean="0"/>
              <a:t>what questions were asked to start this project, </a:t>
            </a:r>
          </a:p>
          <a:p>
            <a:pPr marL="342900" indent="-342900">
              <a:buFont typeface="Arial"/>
              <a:buChar char="•"/>
            </a:pPr>
            <a:r>
              <a:rPr lang="en-US" sz="2400" dirty="0" smtClean="0"/>
              <a:t>what assumptions you made,</a:t>
            </a:r>
          </a:p>
          <a:p>
            <a:pPr marL="342900" indent="-342900">
              <a:buFont typeface="Arial"/>
              <a:buChar char="•"/>
            </a:pPr>
            <a:r>
              <a:rPr lang="en-US" sz="2400" dirty="0" smtClean="0"/>
              <a:t>how you answered those questions, and </a:t>
            </a:r>
          </a:p>
          <a:p>
            <a:pPr marL="342900" indent="-342900">
              <a:buFont typeface="Arial"/>
              <a:buChar char="•"/>
            </a:pPr>
            <a:r>
              <a:rPr lang="en-US" sz="2400" dirty="0" smtClean="0"/>
              <a:t>how you set about to test those assumptions.</a:t>
            </a:r>
          </a:p>
          <a:p>
            <a:endParaRPr lang="en-US" sz="2400" dirty="0"/>
          </a:p>
          <a:p>
            <a:r>
              <a:rPr lang="en-US" sz="2400" dirty="0" smtClean="0"/>
              <a:t>This could include the questions/assumptions mentioned above!</a:t>
            </a:r>
          </a:p>
          <a:p>
            <a:endParaRPr lang="en-US" sz="2400" dirty="0" smtClean="0"/>
          </a:p>
        </p:txBody>
      </p:sp>
      <p:sp>
        <p:nvSpPr>
          <p:cNvPr id="36" name="TextBox 35"/>
          <p:cNvSpPr txBox="1"/>
          <p:nvPr/>
        </p:nvSpPr>
        <p:spPr>
          <a:xfrm>
            <a:off x="1447800" y="24707672"/>
            <a:ext cx="10820400" cy="2308324"/>
          </a:xfrm>
          <a:prstGeom prst="rect">
            <a:avLst/>
          </a:prstGeom>
          <a:noFill/>
        </p:spPr>
        <p:txBody>
          <a:bodyPr wrap="square" rtlCol="0">
            <a:spAutoFit/>
          </a:bodyPr>
          <a:lstStyle/>
          <a:p>
            <a:r>
              <a:rPr lang="en-US" sz="2400" dirty="0" smtClean="0"/>
              <a:t>This portion of the research poster will focus largely on how you were able to conduct your project.  </a:t>
            </a:r>
          </a:p>
          <a:p>
            <a:endParaRPr lang="en-US" sz="2400" dirty="0" smtClean="0"/>
          </a:p>
          <a:p>
            <a:r>
              <a:rPr lang="en-US" sz="2400" dirty="0" smtClean="0"/>
              <a:t>What resources did you use?  </a:t>
            </a:r>
          </a:p>
          <a:p>
            <a:endParaRPr lang="en-US" sz="2400" dirty="0"/>
          </a:p>
          <a:p>
            <a:r>
              <a:rPr lang="en-US" sz="2400" dirty="0" smtClean="0"/>
              <a:t>What processes did you learn and implement?  </a:t>
            </a:r>
          </a:p>
        </p:txBody>
      </p:sp>
      <p:sp>
        <p:nvSpPr>
          <p:cNvPr id="37" name="TextBox 36"/>
          <p:cNvSpPr txBox="1"/>
          <p:nvPr/>
        </p:nvSpPr>
        <p:spPr>
          <a:xfrm>
            <a:off x="13335000" y="9601200"/>
            <a:ext cx="10972800" cy="9694960"/>
          </a:xfrm>
          <a:prstGeom prst="rect">
            <a:avLst/>
          </a:prstGeom>
          <a:noFill/>
        </p:spPr>
        <p:txBody>
          <a:bodyPr wrap="square" rtlCol="0">
            <a:spAutoFit/>
          </a:bodyPr>
          <a:lstStyle/>
          <a:p>
            <a:r>
              <a:rPr lang="en-US" sz="2400" dirty="0" smtClean="0"/>
              <a:t>Your results section will be comprised of the outcomes and the end products achieved over the course of your research project.  The graphic below provides further information.</a:t>
            </a:r>
          </a:p>
          <a:p>
            <a:endParaRPr lang="en-US" sz="2400" dirty="0"/>
          </a:p>
          <a:p>
            <a:r>
              <a:rPr lang="en-US" sz="2400" dirty="0"/>
              <a:t>Describe the components of the project that had results that were expected.  What ideas or assumptions were put to the test and were proven true</a:t>
            </a:r>
            <a:r>
              <a:rPr lang="en-US" sz="2400" dirty="0" smtClean="0"/>
              <a:t>?</a:t>
            </a:r>
          </a:p>
          <a:p>
            <a:endParaRPr lang="en-US" sz="2400" dirty="0" smtClean="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endParaRPr lang="en-US" sz="2400" dirty="0"/>
          </a:p>
          <a:p>
            <a:endParaRPr lang="en-US" sz="2400" dirty="0"/>
          </a:p>
          <a:p>
            <a:endParaRPr lang="en-US" sz="2400" dirty="0" smtClean="0"/>
          </a:p>
        </p:txBody>
      </p:sp>
      <p:sp>
        <p:nvSpPr>
          <p:cNvPr id="38" name="TextBox 37"/>
          <p:cNvSpPr txBox="1"/>
          <p:nvPr/>
        </p:nvSpPr>
        <p:spPr>
          <a:xfrm>
            <a:off x="13258800" y="21488400"/>
            <a:ext cx="10972800" cy="3046988"/>
          </a:xfrm>
          <a:prstGeom prst="rect">
            <a:avLst/>
          </a:prstGeom>
          <a:noFill/>
        </p:spPr>
        <p:txBody>
          <a:bodyPr wrap="square" rtlCol="0">
            <a:spAutoFit/>
          </a:bodyPr>
          <a:lstStyle/>
          <a:p>
            <a:r>
              <a:rPr lang="en-US" sz="2400" dirty="0" smtClean="0"/>
              <a:t>This portion of the research poster will focus on the future of the project.  Has all of the research involved here been completed?  If not, this is your opportunity to describe where this project is going and how it is getting there.  </a:t>
            </a:r>
          </a:p>
          <a:p>
            <a:endParaRPr lang="en-US" sz="2400" dirty="0"/>
          </a:p>
          <a:p>
            <a:r>
              <a:rPr lang="en-US" sz="2400" dirty="0" smtClean="0"/>
              <a:t>Use this space to inform the reader about the project’s roadmap.  Where is it going?  What changes and modifications will be made to make progress towards the research goal you have specified? </a:t>
            </a:r>
          </a:p>
        </p:txBody>
      </p:sp>
      <p:pic>
        <p:nvPicPr>
          <p:cNvPr id="39" name="Picture 38" descr="8277018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7620582"/>
            <a:ext cx="3886200" cy="291668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0" name="TextBox 39"/>
          <p:cNvSpPr txBox="1"/>
          <p:nvPr/>
        </p:nvSpPr>
        <p:spPr>
          <a:xfrm>
            <a:off x="1447800" y="20613469"/>
            <a:ext cx="4800600" cy="646331"/>
          </a:xfrm>
          <a:prstGeom prst="rect">
            <a:avLst/>
          </a:prstGeom>
          <a:noFill/>
        </p:spPr>
        <p:txBody>
          <a:bodyPr wrap="square" rtlCol="0">
            <a:spAutoFit/>
          </a:bodyPr>
          <a:lstStyle/>
          <a:p>
            <a:r>
              <a:rPr lang="en-US" sz="1800" dirty="0" smtClean="0"/>
              <a:t>Figure 1.  A group of actors in lab </a:t>
            </a:r>
          </a:p>
          <a:p>
            <a:r>
              <a:rPr lang="en-US" sz="1800" dirty="0" smtClean="0"/>
              <a:t>coats stare intently at a chicken.</a:t>
            </a:r>
            <a:endParaRPr lang="en-US" sz="1800" dirty="0"/>
          </a:p>
        </p:txBody>
      </p:sp>
      <p:sp>
        <p:nvSpPr>
          <p:cNvPr id="41" name="Subtitle 2"/>
          <p:cNvSpPr txBox="1">
            <a:spLocks/>
          </p:cNvSpPr>
          <p:nvPr/>
        </p:nvSpPr>
        <p:spPr>
          <a:xfrm>
            <a:off x="13030200" y="25146000"/>
            <a:ext cx="11201400" cy="9906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Acknowledgements</a:t>
            </a:r>
          </a:p>
        </p:txBody>
      </p:sp>
      <p:sp>
        <p:nvSpPr>
          <p:cNvPr id="42" name="Rectangle 41"/>
          <p:cNvSpPr/>
          <p:nvPr/>
        </p:nvSpPr>
        <p:spPr>
          <a:xfrm>
            <a:off x="13258800" y="260604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ubtitle 2"/>
          <p:cNvSpPr txBox="1">
            <a:spLocks/>
          </p:cNvSpPr>
          <p:nvPr/>
        </p:nvSpPr>
        <p:spPr>
          <a:xfrm>
            <a:off x="1143000" y="8382000"/>
            <a:ext cx="10515600" cy="914400"/>
          </a:xfrm>
          <a:prstGeom prst="rect">
            <a:avLst/>
          </a:prstGeom>
        </p:spPr>
        <p:txBody>
          <a:bodyPr vert="horz" lIns="313502" tIns="156751" rIns="313502" bIns="156751" rtlCol="0">
            <a:normAutofit/>
          </a:bodyPr>
          <a:lstStyle/>
          <a:p>
            <a:pPr lvl="0">
              <a:spcBef>
                <a:spcPct val="20000"/>
              </a:spcBef>
              <a:defRPr/>
            </a:pPr>
            <a:r>
              <a:rPr lang="en-US" sz="3600" b="1" dirty="0" smtClean="0">
                <a:solidFill>
                  <a:schemeClr val="tx1">
                    <a:tint val="75000"/>
                  </a:schemeClr>
                </a:solidFill>
              </a:rPr>
              <a:t>Overview</a:t>
            </a:r>
          </a:p>
        </p:txBody>
      </p:sp>
      <p:sp>
        <p:nvSpPr>
          <p:cNvPr id="44" name="Rectangle 43"/>
          <p:cNvSpPr/>
          <p:nvPr/>
        </p:nvSpPr>
        <p:spPr>
          <a:xfrm>
            <a:off x="1219200" y="9220200"/>
            <a:ext cx="11125200" cy="152400"/>
          </a:xfrm>
          <a:prstGeom prst="rect">
            <a:avLst/>
          </a:prstGeom>
          <a:gradFill>
            <a:gsLst>
              <a:gs pos="0">
                <a:srgbClr val="B6C4D4"/>
              </a:gs>
              <a:gs pos="100000">
                <a:srgbClr val="C0C0C0">
                  <a:gamma/>
                  <a:tint val="0"/>
                  <a:invGamma/>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nps_logo_2clr_cymk_hz.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175200"/>
            <a:ext cx="6540500" cy="1943100"/>
          </a:xfrm>
          <a:prstGeom prst="rect">
            <a:avLst/>
          </a:prstGeom>
        </p:spPr>
      </p:pic>
      <p:sp>
        <p:nvSpPr>
          <p:cNvPr id="46" name="TextBox 45"/>
          <p:cNvSpPr txBox="1"/>
          <p:nvPr/>
        </p:nvSpPr>
        <p:spPr>
          <a:xfrm>
            <a:off x="1371600" y="9543872"/>
            <a:ext cx="10820400" cy="1200328"/>
          </a:xfrm>
          <a:prstGeom prst="rect">
            <a:avLst/>
          </a:prstGeom>
          <a:noFill/>
        </p:spPr>
        <p:txBody>
          <a:bodyPr wrap="square" rtlCol="0">
            <a:spAutoFit/>
          </a:bodyPr>
          <a:lstStyle/>
          <a:p>
            <a:r>
              <a:rPr lang="en-US" sz="2400" dirty="0" smtClean="0"/>
              <a:t>In this section, use two – four sentences to represent your project.  Include the research question, background information, and purpose of your project.</a:t>
            </a:r>
          </a:p>
        </p:txBody>
      </p:sp>
      <p:pic>
        <p:nvPicPr>
          <p:cNvPr id="47" name="Picture 46" descr="92165785.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16840200"/>
            <a:ext cx="3124200" cy="4677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8" name="TextBox 47"/>
          <p:cNvSpPr txBox="1"/>
          <p:nvPr/>
        </p:nvSpPr>
        <p:spPr>
          <a:xfrm>
            <a:off x="7772400" y="21717000"/>
            <a:ext cx="3733800" cy="1477328"/>
          </a:xfrm>
          <a:prstGeom prst="rect">
            <a:avLst/>
          </a:prstGeom>
          <a:noFill/>
        </p:spPr>
        <p:txBody>
          <a:bodyPr wrap="square" rtlCol="0">
            <a:spAutoFit/>
          </a:bodyPr>
          <a:lstStyle/>
          <a:p>
            <a:r>
              <a:rPr lang="en-US" sz="1800" dirty="0" smtClean="0"/>
              <a:t>Figure 2.  An actor in a lab coat inhales deeply prior to falling unconscious for not using sufficient inhalation protection… or common sense.</a:t>
            </a:r>
            <a:endParaRPr lang="en-US" sz="1800" dirty="0"/>
          </a:p>
        </p:txBody>
      </p:sp>
      <p:sp>
        <p:nvSpPr>
          <p:cNvPr id="49" name="TextBox 48"/>
          <p:cNvSpPr txBox="1"/>
          <p:nvPr/>
        </p:nvSpPr>
        <p:spPr>
          <a:xfrm>
            <a:off x="13411200" y="11277600"/>
            <a:ext cx="10363200" cy="461665"/>
          </a:xfrm>
          <a:prstGeom prst="rect">
            <a:avLst/>
          </a:prstGeom>
          <a:noFill/>
        </p:spPr>
        <p:txBody>
          <a:bodyPr wrap="square" rtlCol="0">
            <a:spAutoFit/>
          </a:bodyPr>
          <a:lstStyle/>
          <a:p>
            <a:endParaRPr lang="en-US" sz="2400" dirty="0" smtClean="0"/>
          </a:p>
        </p:txBody>
      </p:sp>
      <p:sp>
        <p:nvSpPr>
          <p:cNvPr id="50" name="TextBox 49"/>
          <p:cNvSpPr txBox="1"/>
          <p:nvPr/>
        </p:nvSpPr>
        <p:spPr>
          <a:xfrm>
            <a:off x="13335000" y="26593800"/>
            <a:ext cx="10972800" cy="1200328"/>
          </a:xfrm>
          <a:prstGeom prst="rect">
            <a:avLst/>
          </a:prstGeom>
          <a:noFill/>
        </p:spPr>
        <p:txBody>
          <a:bodyPr wrap="square" rtlCol="0">
            <a:spAutoFit/>
          </a:bodyPr>
          <a:lstStyle/>
          <a:p>
            <a:r>
              <a:rPr lang="en-US" sz="2400" dirty="0" smtClean="0"/>
              <a:t>This last section of the research poster gives you the opportunity to thank all of the faculty, students, fellow interns, and people that contributed to your work and/or made your research possible.  </a:t>
            </a:r>
          </a:p>
        </p:txBody>
      </p:sp>
      <p:sp>
        <p:nvSpPr>
          <p:cNvPr id="51" name="TextBox 50"/>
          <p:cNvSpPr txBox="1"/>
          <p:nvPr/>
        </p:nvSpPr>
        <p:spPr>
          <a:xfrm>
            <a:off x="-3962400" y="18364200"/>
            <a:ext cx="3352800" cy="1938992"/>
          </a:xfrm>
          <a:prstGeom prst="rect">
            <a:avLst/>
          </a:prstGeom>
          <a:noFill/>
          <a:ln>
            <a:solidFill>
              <a:schemeClr val="accent2"/>
            </a:solidFill>
          </a:ln>
        </p:spPr>
        <p:txBody>
          <a:bodyPr wrap="square" rtlCol="0">
            <a:spAutoFit/>
          </a:bodyPr>
          <a:lstStyle/>
          <a:p>
            <a:r>
              <a:rPr lang="en-US" sz="2000" dirty="0" smtClean="0"/>
              <a:t>These are caption examples.  </a:t>
            </a:r>
            <a:r>
              <a:rPr lang="en-US" sz="2000" dirty="0"/>
              <a:t>Captions provide context directly related to the graphic you are utilizing. </a:t>
            </a:r>
            <a:r>
              <a:rPr lang="en-US" sz="2000" dirty="0" smtClean="0"/>
              <a:t> Font size should be 18.</a:t>
            </a:r>
            <a:endParaRPr lang="en-US" sz="2000" dirty="0"/>
          </a:p>
        </p:txBody>
      </p:sp>
      <p:sp>
        <p:nvSpPr>
          <p:cNvPr id="52" name="TextBox 51"/>
          <p:cNvSpPr txBox="1"/>
          <p:nvPr/>
        </p:nvSpPr>
        <p:spPr>
          <a:xfrm>
            <a:off x="-3962400" y="14221361"/>
            <a:ext cx="3352800" cy="1323439"/>
          </a:xfrm>
          <a:prstGeom prst="rect">
            <a:avLst/>
          </a:prstGeom>
          <a:noFill/>
          <a:ln>
            <a:solidFill>
              <a:srgbClr val="008000"/>
            </a:solidFill>
          </a:ln>
        </p:spPr>
        <p:txBody>
          <a:bodyPr wrap="square" rtlCol="0">
            <a:spAutoFit/>
          </a:bodyPr>
          <a:lstStyle/>
          <a:p>
            <a:r>
              <a:rPr lang="en-US" sz="2000" dirty="0"/>
              <a:t>Use bullet points to effectively emphasize certain elements of your </a:t>
            </a:r>
            <a:r>
              <a:rPr lang="en-US" sz="2000" dirty="0" smtClean="0"/>
              <a:t>project</a:t>
            </a:r>
            <a:r>
              <a:rPr lang="en-US" sz="2000" dirty="0"/>
              <a:t>.</a:t>
            </a:r>
          </a:p>
        </p:txBody>
      </p:sp>
      <p:sp>
        <p:nvSpPr>
          <p:cNvPr id="53" name="Right Arrow 52"/>
          <p:cNvSpPr/>
          <p:nvPr/>
        </p:nvSpPr>
        <p:spPr>
          <a:xfrm>
            <a:off x="-304800" y="14864953"/>
            <a:ext cx="12192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ight Arrow 53"/>
          <p:cNvSpPr/>
          <p:nvPr/>
        </p:nvSpPr>
        <p:spPr>
          <a:xfrm>
            <a:off x="-457200" y="19964400"/>
            <a:ext cx="16764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13487400" y="12649200"/>
            <a:ext cx="6781800" cy="33216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Chart </a:t>
            </a:r>
            <a:r>
              <a:rPr lang="en-US" sz="2400" dirty="0"/>
              <a:t>W</a:t>
            </a:r>
            <a:r>
              <a:rPr lang="en-US" sz="2400" dirty="0" smtClean="0"/>
              <a:t>ith Results                                                    </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2400" dirty="0"/>
          </a:p>
          <a:p>
            <a:pPr algn="ctr"/>
            <a:endParaRPr lang="en-US" sz="2400" dirty="0" smtClean="0"/>
          </a:p>
          <a:p>
            <a:pPr algn="ctr"/>
            <a:r>
              <a:rPr lang="en-US" sz="2400" dirty="0" smtClean="0"/>
              <a:t> </a:t>
            </a:r>
            <a:endParaRPr lang="en-US" sz="2400" dirty="0"/>
          </a:p>
        </p:txBody>
      </p:sp>
      <p:cxnSp>
        <p:nvCxnSpPr>
          <p:cNvPr id="56" name="Straight Arrow Connector 55"/>
          <p:cNvCxnSpPr/>
          <p:nvPr/>
        </p:nvCxnSpPr>
        <p:spPr>
          <a:xfrm flipV="1">
            <a:off x="14020800" y="15544800"/>
            <a:ext cx="5638800" cy="76200"/>
          </a:xfrm>
          <a:prstGeom prst="straightConnector1">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4020800" y="12954000"/>
            <a:ext cx="0" cy="2667000"/>
          </a:xfrm>
          <a:prstGeom prst="straightConnector1">
            <a:avLst/>
          </a:prstGeom>
          <a:ln>
            <a:solidFill>
              <a:schemeClr val="accent6">
                <a:lumMod val="40000"/>
                <a:lumOff val="6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4097000" y="13487400"/>
            <a:ext cx="4953000" cy="205740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3487400" y="18211800"/>
            <a:ext cx="9829800" cy="1200328"/>
          </a:xfrm>
          <a:prstGeom prst="rect">
            <a:avLst/>
          </a:prstGeom>
          <a:noFill/>
        </p:spPr>
        <p:txBody>
          <a:bodyPr wrap="square" rtlCol="0">
            <a:spAutoFit/>
          </a:bodyPr>
          <a:lstStyle/>
          <a:p>
            <a:r>
              <a:rPr lang="en-US" sz="2400" dirty="0"/>
              <a:t>Describe the outcome specifically.  Describe the factors that contributed to the outcome including mistakes, unforeseen consequences, and the unknown.</a:t>
            </a:r>
          </a:p>
        </p:txBody>
      </p:sp>
      <p:sp>
        <p:nvSpPr>
          <p:cNvPr id="60" name="TextBox 59"/>
          <p:cNvSpPr txBox="1"/>
          <p:nvPr/>
        </p:nvSpPr>
        <p:spPr>
          <a:xfrm>
            <a:off x="13487400" y="16630472"/>
            <a:ext cx="9829800" cy="1200328"/>
          </a:xfrm>
          <a:prstGeom prst="rect">
            <a:avLst/>
          </a:prstGeom>
          <a:noFill/>
        </p:spPr>
        <p:txBody>
          <a:bodyPr wrap="square" rtlCol="0">
            <a:spAutoFit/>
          </a:bodyPr>
          <a:lstStyle/>
          <a:p>
            <a:r>
              <a:rPr lang="en-US" sz="2400" dirty="0" smtClean="0"/>
              <a:t>Describe the components of the project that had results that weren’t expected.  What ideas or assumptions were put to the test and were proven false?</a:t>
            </a:r>
          </a:p>
        </p:txBody>
      </p:sp>
      <p:pic>
        <p:nvPicPr>
          <p:cNvPr id="61" name="Picture 60" descr="ONR Logo Transparency.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97800" y="30099000"/>
            <a:ext cx="4327640" cy="1981200"/>
          </a:xfrm>
          <a:prstGeom prst="rect">
            <a:avLst/>
          </a:prstGeom>
        </p:spPr>
      </p:pic>
      <p:sp>
        <p:nvSpPr>
          <p:cNvPr id="62" name="TextBox 61"/>
          <p:cNvSpPr txBox="1"/>
          <p:nvPr/>
        </p:nvSpPr>
        <p:spPr>
          <a:xfrm>
            <a:off x="-8178800" y="5562600"/>
            <a:ext cx="8153400" cy="4862870"/>
          </a:xfrm>
          <a:prstGeom prst="rect">
            <a:avLst/>
          </a:prstGeom>
          <a:noFill/>
        </p:spPr>
        <p:txBody>
          <a:bodyPr wrap="square" rtlCol="0">
            <a:spAutoFit/>
          </a:bodyPr>
          <a:lstStyle/>
          <a:p>
            <a:r>
              <a:rPr lang="en-US" b="1" dirty="0" smtClean="0"/>
              <a:t>Important Note: </a:t>
            </a:r>
          </a:p>
          <a:p>
            <a:r>
              <a:rPr lang="en-US" b="1" dirty="0" smtClean="0"/>
              <a:t>All final submissions MUST be submitted in PowerPoint (.</a:t>
            </a:r>
            <a:r>
              <a:rPr lang="en-US" b="1" dirty="0" err="1" smtClean="0"/>
              <a:t>pptx</a:t>
            </a:r>
            <a:r>
              <a:rPr lang="en-US" b="1" dirty="0" smtClean="0"/>
              <a:t>) Format!</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5168</TotalTime>
  <Words>439</Words>
  <Application>Microsoft Macintosh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Arial</vt:lpstr>
      <vt:lpstr>Office Theme</vt:lpstr>
      <vt:lpstr>Project Title Collin Erickson, Northwestern University Dr. Susan Sanchez, at the Naval Postgraduate School</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University Project Title</dc:title>
  <dc:creator>behunel</dc:creator>
  <cp:lastModifiedBy>Microsoft Office User</cp:lastModifiedBy>
  <cp:revision>310</cp:revision>
  <dcterms:created xsi:type="dcterms:W3CDTF">2010-08-03T11:44:34Z</dcterms:created>
  <dcterms:modified xsi:type="dcterms:W3CDTF">2016-08-18T18:37:30Z</dcterms:modified>
</cp:coreProperties>
</file>