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38"/>
    <p:restoredTop sz="94674"/>
  </p:normalViewPr>
  <p:slideViewPr>
    <p:cSldViewPr snapToGrid="0" snapToObjects="1">
      <p:cViewPr varScale="1">
        <p:scale>
          <a:sx n="91" d="100"/>
          <a:sy n="91" d="100"/>
        </p:scale>
        <p:origin x="192" y="1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17780B3-3F88-D44F-9EB4-156FE89A8DFF}" type="datetimeFigureOut">
              <a:rPr lang="en-US" smtClean="0"/>
              <a:t>12/6/17</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11C30B6-EDF1-1642-BCCE-B0F3EA85FD3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780B3-3F88-D44F-9EB4-156FE89A8DFF}"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780B3-3F88-D44F-9EB4-156FE89A8DFF}"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780B3-3F88-D44F-9EB4-156FE89A8DFF}"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780B3-3F88-D44F-9EB4-156FE89A8DFF}"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C30B6-EDF1-1642-BCCE-B0F3EA85FD3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7780B3-3F88-D44F-9EB4-156FE89A8DFF}" type="datetimeFigureOut">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7780B3-3F88-D44F-9EB4-156FE89A8DFF}" type="datetimeFigureOut">
              <a:rPr lang="en-US" smtClean="0"/>
              <a:t>12/6/17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7780B3-3F88-D44F-9EB4-156FE89A8DFF}" type="datetimeFigureOut">
              <a:rPr lang="en-US" smtClean="0"/>
              <a:t>12/6/17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780B3-3F88-D44F-9EB4-156FE89A8DFF}" type="datetimeFigureOut">
              <a:rPr lang="en-US" smtClean="0"/>
              <a:t>12/6/17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780B3-3F88-D44F-9EB4-156FE89A8DFF}" type="datetimeFigureOut">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780B3-3F88-D44F-9EB4-156FE89A8DFF}" type="datetimeFigureOut">
              <a:rPr lang="en-US" smtClean="0"/>
              <a:t>12/6/17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17780B3-3F88-D44F-9EB4-156FE89A8DFF}" type="datetimeFigureOut">
              <a:rPr lang="en-US" smtClean="0"/>
              <a:t>12/6/17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11C30B6-EDF1-1642-BCCE-B0F3EA85FD3B}" type="slidenum">
              <a:rPr lang="en-US" smtClean="0"/>
              <a:t>‹#›</a:t>
            </a:fld>
            <a:endParaRPr lang="en-US"/>
          </a:p>
        </p:txBody>
      </p:sp>
    </p:spTree>
    <p:extLst>
      <p:ext uri="{BB962C8B-B14F-4D97-AF65-F5344CB8AC3E}">
        <p14:creationId xmlns:p14="http://schemas.microsoft.com/office/powerpoint/2010/main" val="148637137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2017-18 Software Engineering Capstone Project</a:t>
            </a:r>
            <a:endParaRPr lang="en-US" dirty="0"/>
          </a:p>
        </p:txBody>
      </p:sp>
      <p:sp>
        <p:nvSpPr>
          <p:cNvPr id="3" name="Subtitle 2"/>
          <p:cNvSpPr>
            <a:spLocks noGrp="1"/>
          </p:cNvSpPr>
          <p:nvPr>
            <p:ph type="subTitle" idx="1"/>
          </p:nvPr>
        </p:nvSpPr>
        <p:spPr/>
        <p:txBody>
          <a:bodyPr/>
          <a:lstStyle/>
          <a:p>
            <a:r>
              <a:rPr lang="en-US" dirty="0" smtClean="0"/>
              <a:t>By: Jackson Lawler and Nick Setliff</a:t>
            </a:r>
            <a:endParaRPr lang="en-US" dirty="0"/>
          </a:p>
        </p:txBody>
      </p:sp>
    </p:spTree>
    <p:extLst>
      <p:ext uri="{BB962C8B-B14F-4D97-AF65-F5344CB8AC3E}">
        <p14:creationId xmlns:p14="http://schemas.microsoft.com/office/powerpoint/2010/main" val="180775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Results</a:t>
            </a:r>
            <a:endParaRPr lang="en-US" dirty="0"/>
          </a:p>
        </p:txBody>
      </p:sp>
      <p:sp>
        <p:nvSpPr>
          <p:cNvPr id="3" name="Content Placeholder 2"/>
          <p:cNvSpPr>
            <a:spLocks noGrp="1"/>
          </p:cNvSpPr>
          <p:nvPr>
            <p:ph idx="1"/>
          </p:nvPr>
        </p:nvSpPr>
        <p:spPr/>
        <p:txBody>
          <a:bodyPr/>
          <a:lstStyle/>
          <a:p>
            <a:r>
              <a:rPr lang="en-US" dirty="0" smtClean="0"/>
              <a:t>70% of survey respondents reported iOS as their mobile operating system</a:t>
            </a:r>
          </a:p>
          <a:p>
            <a:r>
              <a:rPr lang="en-US" dirty="0" smtClean="0"/>
              <a:t>88% thought an AR navigational app would help students find their way around campus</a:t>
            </a:r>
          </a:p>
          <a:p>
            <a:r>
              <a:rPr lang="en-US" dirty="0" smtClean="0"/>
              <a:t>55% were likely to very likely to use an AR navigational app</a:t>
            </a:r>
          </a:p>
          <a:p>
            <a:r>
              <a:rPr lang="en-US" dirty="0" smtClean="0"/>
              <a:t>95% thought an AR navigational app that provided locations and navigation to current events would be useful</a:t>
            </a:r>
          </a:p>
          <a:p>
            <a:r>
              <a:rPr lang="en-US" dirty="0" smtClean="0"/>
              <a:t>80% were likely to very likely to use an AR app that provided locations and navigation to current events</a:t>
            </a:r>
          </a:p>
          <a:p>
            <a:r>
              <a:rPr lang="en-US" dirty="0" smtClean="0"/>
              <a:t>100% thought an AR app with fitness features would be beneficial to students</a:t>
            </a:r>
          </a:p>
          <a:p>
            <a:r>
              <a:rPr lang="en-US" dirty="0" smtClean="0"/>
              <a:t>92% were likely to use an AR app with fitness features</a:t>
            </a:r>
            <a:endParaRPr lang="en-US" dirty="0"/>
          </a:p>
        </p:txBody>
      </p:sp>
    </p:spTree>
    <p:extLst>
      <p:ext uri="{BB962C8B-B14F-4D97-AF65-F5344CB8AC3E}">
        <p14:creationId xmlns:p14="http://schemas.microsoft.com/office/powerpoint/2010/main" val="84743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and Scope Modifications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As a result of the survey data we gathered, we altered our requirements as follows: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lnSpc>
                <a:spcPct val="100000"/>
              </a:lnSpc>
              <a:spcBef>
                <a:spcPts val="0"/>
              </a:spcBef>
              <a:spcAft>
                <a:spcPts val="0"/>
              </a:spcAft>
              <a:buClrTx/>
              <a:buSzTx/>
            </a:pPr>
            <a:r>
              <a:rPr lang="en-US" dirty="0" smtClean="0"/>
              <a:t>iOS users are the priority/majority</a:t>
            </a:r>
          </a:p>
          <a:p>
            <a:pPr lvl="1">
              <a:lnSpc>
                <a:spcPct val="100000"/>
              </a:lnSpc>
              <a:spcBef>
                <a:spcPts val="0"/>
              </a:spcBef>
              <a:spcAft>
                <a:spcPts val="0"/>
              </a:spcAft>
              <a:buClrTx/>
            </a:pPr>
            <a:r>
              <a:rPr lang="en-US" dirty="0" smtClean="0"/>
              <a:t>Xamarin cross-platform app is still a possibility/technology we’re looking into, but as </a:t>
            </a:r>
            <a:r>
              <a:rPr lang="en-US" dirty="0" err="1" smtClean="0"/>
              <a:t>ARKit</a:t>
            </a:r>
            <a:r>
              <a:rPr lang="en-US" dirty="0" smtClean="0"/>
              <a:t> and </a:t>
            </a:r>
            <a:r>
              <a:rPr lang="en-US" dirty="0" err="1" smtClean="0"/>
              <a:t>ARCore</a:t>
            </a:r>
            <a:r>
              <a:rPr lang="en-US" dirty="0" smtClean="0"/>
              <a:t> are two separate frameworks, a lot of the code would not be shared.</a:t>
            </a:r>
          </a:p>
          <a:p>
            <a:pPr>
              <a:lnSpc>
                <a:spcPct val="100000"/>
              </a:lnSpc>
              <a:spcBef>
                <a:spcPts val="0"/>
              </a:spcBef>
              <a:spcAft>
                <a:spcPts val="0"/>
              </a:spcAft>
              <a:buClrTx/>
              <a:buSzTx/>
            </a:pPr>
            <a:r>
              <a:rPr lang="en-US" dirty="0" smtClean="0"/>
              <a:t>Dropped support for AR bulletin boards</a:t>
            </a:r>
          </a:p>
          <a:p>
            <a:pPr lvl="1">
              <a:lnSpc>
                <a:spcPct val="100000"/>
              </a:lnSpc>
              <a:spcBef>
                <a:spcPts val="0"/>
              </a:spcBef>
              <a:spcAft>
                <a:spcPts val="0"/>
              </a:spcAft>
              <a:buClrTx/>
            </a:pPr>
            <a:r>
              <a:rPr lang="en-US" dirty="0" smtClean="0"/>
              <a:t>It didn’t make a lot of sense to be forced to go to a specific location to access information.</a:t>
            </a:r>
          </a:p>
          <a:p>
            <a:pPr lvl="1">
              <a:lnSpc>
                <a:spcPct val="100000"/>
              </a:lnSpc>
              <a:spcBef>
                <a:spcPts val="0"/>
              </a:spcBef>
              <a:spcAft>
                <a:spcPts val="0"/>
              </a:spcAft>
              <a:buClrTx/>
            </a:pPr>
            <a:r>
              <a:rPr lang="en-US" dirty="0" smtClean="0"/>
              <a:t>If added in a subsequent release, the information should be available regardless of the user’s location.</a:t>
            </a:r>
          </a:p>
          <a:p>
            <a:pPr lvl="1">
              <a:lnSpc>
                <a:spcPct val="100000"/>
              </a:lnSpc>
              <a:spcBef>
                <a:spcPts val="0"/>
              </a:spcBef>
              <a:spcAft>
                <a:spcPts val="0"/>
              </a:spcAft>
              <a:buClrTx/>
            </a:pPr>
            <a:endParaRPr lang="en-US" dirty="0"/>
          </a:p>
          <a:p>
            <a:pPr lvl="1">
              <a:lnSpc>
                <a:spcPct val="100000"/>
              </a:lnSpc>
              <a:spcBef>
                <a:spcPts val="0"/>
              </a:spcBef>
              <a:spcAft>
                <a:spcPts val="0"/>
              </a:spcAft>
              <a:buClrTx/>
            </a:pPr>
            <a:endParaRPr lang="en-US" dirty="0" smtClean="0"/>
          </a:p>
        </p:txBody>
      </p:sp>
    </p:spTree>
    <p:extLst>
      <p:ext uri="{BB962C8B-B14F-4D97-AF65-F5344CB8AC3E}">
        <p14:creationId xmlns:p14="http://schemas.microsoft.com/office/powerpoint/2010/main" val="195610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SceneKit</a:t>
            </a:r>
            <a:r>
              <a:rPr lang="en-US" dirty="0" smtClean="0"/>
              <a:t> Library</a:t>
            </a:r>
            <a:endParaRPr lang="en-US" dirty="0"/>
          </a:p>
        </p:txBody>
      </p:sp>
      <p:sp>
        <p:nvSpPr>
          <p:cNvPr id="3" name="Content Placeholder 2"/>
          <p:cNvSpPr>
            <a:spLocks noGrp="1"/>
          </p:cNvSpPr>
          <p:nvPr>
            <p:ph idx="1"/>
          </p:nvPr>
        </p:nvSpPr>
        <p:spPr/>
        <p:txBody>
          <a:bodyPr/>
          <a:lstStyle/>
          <a:p>
            <a:pPr marL="0" indent="0">
              <a:buNone/>
            </a:pPr>
            <a:r>
              <a:rPr lang="en-US" dirty="0" err="1"/>
              <a:t>SceneKit</a:t>
            </a:r>
            <a:r>
              <a:rPr lang="en-US" dirty="0"/>
              <a:t> combines a high-performance rendering engine with a descriptive API for import, manipulation, and rendering of 3D assets</a:t>
            </a:r>
            <a:r>
              <a:rPr lang="en-US" dirty="0" smtClean="0"/>
              <a:t>.</a:t>
            </a:r>
          </a:p>
          <a:p>
            <a:r>
              <a:rPr lang="en-US" b="1" dirty="0" err="1" smtClean="0"/>
              <a:t>SCNNode</a:t>
            </a:r>
            <a:endParaRPr lang="en-US" b="1" dirty="0" smtClean="0"/>
          </a:p>
          <a:p>
            <a:pPr lvl="1"/>
            <a:r>
              <a:rPr lang="en-US" dirty="0"/>
              <a:t>A structural element of a scene graph, representing a position and transform in a 3D coordinate space, to which you can attach geometry, lights, cameras, or other displayable content</a:t>
            </a:r>
            <a:r>
              <a:rPr lang="en-US" dirty="0" smtClean="0"/>
              <a:t>.</a:t>
            </a:r>
          </a:p>
          <a:p>
            <a:pPr lvl="1"/>
            <a:r>
              <a:rPr lang="en-US" dirty="0" smtClean="0"/>
              <a:t>Used to create the arrows that will guide the user to their desired location</a:t>
            </a:r>
          </a:p>
          <a:p>
            <a:pPr lvl="1"/>
            <a:endParaRPr lang="en-US" dirty="0"/>
          </a:p>
        </p:txBody>
      </p:sp>
    </p:spTree>
    <p:extLst>
      <p:ext uri="{BB962C8B-B14F-4D97-AF65-F5344CB8AC3E}">
        <p14:creationId xmlns:p14="http://schemas.microsoft.com/office/powerpoint/2010/main" val="1628737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ARKit</a:t>
            </a:r>
            <a:r>
              <a:rPr lang="en-US" dirty="0" smtClean="0"/>
              <a:t> Library</a:t>
            </a:r>
            <a:endParaRPr lang="en-US" dirty="0"/>
          </a:p>
        </p:txBody>
      </p:sp>
      <p:sp>
        <p:nvSpPr>
          <p:cNvPr id="3" name="Content Placeholder 2"/>
          <p:cNvSpPr>
            <a:spLocks noGrp="1"/>
          </p:cNvSpPr>
          <p:nvPr>
            <p:ph idx="1"/>
          </p:nvPr>
        </p:nvSpPr>
        <p:spPr/>
        <p:txBody>
          <a:bodyPr/>
          <a:lstStyle/>
          <a:p>
            <a:pPr marL="0" indent="0">
              <a:buNone/>
            </a:pPr>
            <a:r>
              <a:rPr lang="en-US" dirty="0" smtClean="0"/>
              <a:t>Integrates the device’s camera and motion features to produce augmented reality experiences.</a:t>
            </a:r>
          </a:p>
          <a:p>
            <a:r>
              <a:rPr lang="en-US" b="1" dirty="0" err="1" smtClean="0"/>
              <a:t>ARSession</a:t>
            </a:r>
            <a:endParaRPr lang="en-US" b="1" dirty="0" smtClean="0"/>
          </a:p>
          <a:p>
            <a:pPr lvl="1"/>
            <a:r>
              <a:rPr lang="en-US" dirty="0" smtClean="0"/>
              <a:t>A shared object that manages the device camera and motion processing needed for augmented reality experiences</a:t>
            </a:r>
          </a:p>
          <a:p>
            <a:pPr lvl="1"/>
            <a:r>
              <a:rPr lang="en-US" dirty="0" smtClean="0"/>
              <a:t>Instance is included with an </a:t>
            </a:r>
            <a:r>
              <a:rPr lang="en-US" dirty="0" err="1" smtClean="0"/>
              <a:t>ARSCNView</a:t>
            </a:r>
            <a:r>
              <a:rPr lang="en-US" dirty="0" smtClean="0"/>
              <a:t> object</a:t>
            </a:r>
          </a:p>
          <a:p>
            <a:pPr lvl="1"/>
            <a:r>
              <a:rPr lang="en-US" dirty="0" smtClean="0"/>
              <a:t>Requires a session configuration via </a:t>
            </a:r>
            <a:r>
              <a:rPr lang="en-US" dirty="0" err="1" smtClean="0"/>
              <a:t>ARConfiguration</a:t>
            </a:r>
            <a:endParaRPr lang="en-US" dirty="0" smtClean="0"/>
          </a:p>
          <a:p>
            <a:r>
              <a:rPr lang="en-US" b="1" dirty="0" err="1" smtClean="0"/>
              <a:t>ARWorldTrackingConfiguration</a:t>
            </a:r>
            <a:endParaRPr lang="en-US" b="1" dirty="0" smtClean="0"/>
          </a:p>
          <a:p>
            <a:pPr lvl="1"/>
            <a:r>
              <a:rPr lang="en-US" dirty="0" smtClean="0"/>
              <a:t>Uses the rear facing camera to precisely track a device’s position and orientation</a:t>
            </a:r>
          </a:p>
          <a:p>
            <a:r>
              <a:rPr lang="en-US" b="1" dirty="0" err="1" smtClean="0"/>
              <a:t>ARSCNView</a:t>
            </a:r>
            <a:endParaRPr lang="en-US" b="1" dirty="0" smtClean="0"/>
          </a:p>
          <a:p>
            <a:pPr lvl="1"/>
            <a:r>
              <a:rPr lang="en-US" dirty="0" smtClean="0"/>
              <a:t>Blends virtual 3D content(</a:t>
            </a:r>
            <a:r>
              <a:rPr lang="en-US" dirty="0" err="1" smtClean="0"/>
              <a:t>SCNNode</a:t>
            </a:r>
            <a:r>
              <a:rPr lang="en-US" dirty="0" smtClean="0"/>
              <a:t>) with the device’s camera view of the world</a:t>
            </a:r>
            <a:endParaRPr lang="en-US" dirty="0"/>
          </a:p>
        </p:txBody>
      </p:sp>
    </p:spTree>
    <p:extLst>
      <p:ext uri="{BB962C8B-B14F-4D97-AF65-F5344CB8AC3E}">
        <p14:creationId xmlns:p14="http://schemas.microsoft.com/office/powerpoint/2010/main" val="12615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CoreLocation</a:t>
            </a:r>
            <a:r>
              <a:rPr lang="en-US" dirty="0" smtClean="0"/>
              <a:t> Library</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CoreLocation</a:t>
            </a:r>
            <a:r>
              <a:rPr lang="en-US" dirty="0" smtClean="0"/>
              <a:t> provides services for determining a device’s geographic location, altitude, orientation, or position.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lnSpc>
                <a:spcPct val="100000"/>
              </a:lnSpc>
              <a:spcBef>
                <a:spcPts val="0"/>
              </a:spcBef>
              <a:spcAft>
                <a:spcPts val="0"/>
              </a:spcAft>
              <a:buClrTx/>
              <a:buSzTx/>
            </a:pPr>
            <a:r>
              <a:rPr lang="en-US" b="1" dirty="0" err="1" smtClean="0"/>
              <a:t>CLLocationManager</a:t>
            </a:r>
            <a:endParaRPr lang="en-US" dirty="0" smtClean="0"/>
          </a:p>
          <a:p>
            <a:pPr lvl="1">
              <a:lnSpc>
                <a:spcPct val="100000"/>
              </a:lnSpc>
              <a:spcBef>
                <a:spcPts val="0"/>
              </a:spcBef>
              <a:spcAft>
                <a:spcPts val="0"/>
              </a:spcAft>
              <a:buClrTx/>
            </a:pPr>
            <a:r>
              <a:rPr lang="en-US" dirty="0" smtClean="0"/>
              <a:t>An object that is used to start and stop the delivery of location-related events to your application.</a:t>
            </a:r>
          </a:p>
          <a:p>
            <a:pPr>
              <a:lnSpc>
                <a:spcPct val="100000"/>
              </a:lnSpc>
              <a:spcBef>
                <a:spcPts val="0"/>
              </a:spcBef>
              <a:spcAft>
                <a:spcPts val="0"/>
              </a:spcAft>
              <a:buClrTx/>
            </a:pPr>
            <a:r>
              <a:rPr lang="en-US" b="1" dirty="0" smtClean="0"/>
              <a:t>CLLocationCoordinate2D</a:t>
            </a:r>
          </a:p>
          <a:p>
            <a:pPr lvl="1">
              <a:lnSpc>
                <a:spcPct val="100000"/>
              </a:lnSpc>
              <a:spcBef>
                <a:spcPts val="0"/>
              </a:spcBef>
              <a:spcAft>
                <a:spcPts val="0"/>
              </a:spcAft>
              <a:buClrTx/>
            </a:pPr>
            <a:r>
              <a:rPr lang="en-US" dirty="0" smtClean="0"/>
              <a:t>The latitude and longitude associated with a location</a:t>
            </a:r>
            <a:endParaRPr lang="en-US" dirty="0"/>
          </a:p>
        </p:txBody>
      </p:sp>
    </p:spTree>
    <p:extLst>
      <p:ext uri="{BB962C8B-B14F-4D97-AF65-F5344CB8AC3E}">
        <p14:creationId xmlns:p14="http://schemas.microsoft.com/office/powerpoint/2010/main" val="44012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it all</a:t>
            </a:r>
            <a:endParaRPr lang="en-US" dirty="0"/>
          </a:p>
        </p:txBody>
      </p:sp>
      <p:sp>
        <p:nvSpPr>
          <p:cNvPr id="3" name="Content Placeholder 2"/>
          <p:cNvSpPr>
            <a:spLocks noGrp="1"/>
          </p:cNvSpPr>
          <p:nvPr>
            <p:ph idx="1"/>
          </p:nvPr>
        </p:nvSpPr>
        <p:spPr/>
        <p:txBody>
          <a:bodyPr/>
          <a:lstStyle/>
          <a:p>
            <a:r>
              <a:rPr lang="en-US" dirty="0" smtClean="0"/>
              <a:t>The steps we’re following in our prototype:</a:t>
            </a:r>
          </a:p>
          <a:p>
            <a:r>
              <a:rPr lang="en-US" dirty="0" smtClean="0"/>
              <a:t>Setup a </a:t>
            </a:r>
            <a:r>
              <a:rPr lang="en-US" dirty="0" err="1" smtClean="0"/>
              <a:t>ARSCNView</a:t>
            </a:r>
            <a:endParaRPr lang="en-US" dirty="0" smtClean="0"/>
          </a:p>
          <a:p>
            <a:r>
              <a:rPr lang="en-US" dirty="0" smtClean="0"/>
              <a:t>Create a </a:t>
            </a:r>
            <a:r>
              <a:rPr lang="en-US" dirty="0" err="1" smtClean="0"/>
              <a:t>SCNNode</a:t>
            </a:r>
            <a:r>
              <a:rPr lang="en-US" dirty="0" smtClean="0"/>
              <a:t> of a 3D arrow</a:t>
            </a:r>
          </a:p>
          <a:p>
            <a:r>
              <a:rPr lang="en-US" dirty="0" smtClean="0"/>
              <a:t>Get the user’s coordinates</a:t>
            </a:r>
          </a:p>
          <a:p>
            <a:r>
              <a:rPr lang="en-US" dirty="0" smtClean="0"/>
              <a:t>Calculate the initial bearing from the user’s coordinates to the center of the sculpture garden</a:t>
            </a:r>
          </a:p>
          <a:p>
            <a:r>
              <a:rPr lang="en-US" dirty="0" smtClean="0"/>
              <a:t>Transform our </a:t>
            </a:r>
            <a:r>
              <a:rPr lang="en-US" dirty="0" err="1" smtClean="0"/>
              <a:t>SCNNode</a:t>
            </a:r>
            <a:r>
              <a:rPr lang="en-US" dirty="0" smtClean="0"/>
              <a:t> to point towards the bearing</a:t>
            </a:r>
          </a:p>
          <a:p>
            <a:r>
              <a:rPr lang="en-US" dirty="0" smtClean="0"/>
              <a:t>Add the </a:t>
            </a:r>
            <a:r>
              <a:rPr lang="en-US" dirty="0" err="1" smtClean="0"/>
              <a:t>SCNNode</a:t>
            </a:r>
            <a:r>
              <a:rPr lang="en-US" dirty="0" smtClean="0"/>
              <a:t> to the </a:t>
            </a:r>
            <a:r>
              <a:rPr lang="en-US" dirty="0" err="1" smtClean="0"/>
              <a:t>ARSCNView</a:t>
            </a:r>
            <a:endParaRPr lang="en-US" dirty="0" smtClean="0"/>
          </a:p>
        </p:txBody>
      </p:sp>
    </p:spTree>
    <p:extLst>
      <p:ext uri="{BB962C8B-B14F-4D97-AF65-F5344CB8AC3E}">
        <p14:creationId xmlns:p14="http://schemas.microsoft.com/office/powerpoint/2010/main" val="122838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82290" cy="6858000"/>
          </a:xfrm>
        </p:spPr>
        <p:txBody>
          <a:bodyPr>
            <a:normAutofit lnSpcReduction="10000"/>
          </a:bodyPr>
          <a:lstStyle/>
          <a:p>
            <a:pPr marL="0" indent="0">
              <a:lnSpc>
                <a:spcPct val="100000"/>
              </a:lnSpc>
              <a:buNone/>
            </a:pPr>
            <a:r>
              <a:rPr lang="en-US" sz="1400" dirty="0" err="1">
                <a:solidFill>
                  <a:srgbClr val="333333"/>
                </a:solidFill>
                <a:latin typeface="Input" charset="0"/>
                <a:ea typeface="Input" charset="0"/>
                <a:cs typeface="Input" charset="0"/>
              </a:rPr>
              <a:t>var</a:t>
            </a:r>
            <a:r>
              <a:rPr lang="en-US" sz="1400" dirty="0">
                <a:latin typeface="Input" charset="0"/>
                <a:ea typeface="Input" charset="0"/>
                <a:cs typeface="Input" charset="0"/>
              </a:rPr>
              <a:t> </a:t>
            </a:r>
            <a:r>
              <a:rPr lang="en-US" sz="1400" dirty="0" err="1">
                <a:latin typeface="Input" charset="0"/>
                <a:ea typeface="Input" charset="0"/>
                <a:cs typeface="Input" charset="0"/>
              </a:rPr>
              <a:t>sceneView</a:t>
            </a:r>
            <a:r>
              <a:rPr lang="en-US" sz="1400" dirty="0">
                <a:latin typeface="Input" charset="0"/>
                <a:ea typeface="Input" charset="0"/>
                <a:cs typeface="Input" charset="0"/>
              </a:rPr>
              <a:t> = </a:t>
            </a:r>
            <a:r>
              <a:rPr lang="en-US" sz="1400" dirty="0" err="1">
                <a:solidFill>
                  <a:srgbClr val="445588"/>
                </a:solidFill>
                <a:latin typeface="Input" charset="0"/>
                <a:ea typeface="Input" charset="0"/>
                <a:cs typeface="Input" charset="0"/>
              </a:rPr>
              <a:t>ARSCNView</a:t>
            </a:r>
            <a:r>
              <a:rPr lang="en-US" sz="1400" dirty="0">
                <a:latin typeface="Input" charset="0"/>
                <a:ea typeface="Input" charset="0"/>
                <a:cs typeface="Input" charset="0"/>
              </a:rPr>
              <a:t>() </a:t>
            </a:r>
          </a:p>
          <a:p>
            <a:pPr marL="0" indent="0">
              <a:lnSpc>
                <a:spcPct val="100000"/>
              </a:lnSpc>
              <a:buNone/>
            </a:pPr>
            <a:r>
              <a:rPr lang="en-US" sz="1400" dirty="0" err="1" smtClean="0">
                <a:solidFill>
                  <a:srgbClr val="333333"/>
                </a:solidFill>
                <a:latin typeface="Input" charset="0"/>
                <a:ea typeface="Input" charset="0"/>
                <a:cs typeface="Input" charset="0"/>
              </a:rPr>
              <a:t>var</a:t>
            </a:r>
            <a:r>
              <a:rPr lang="en-US" sz="1400" dirty="0" smtClean="0">
                <a:latin typeface="Input" charset="0"/>
                <a:ea typeface="Input" charset="0"/>
                <a:cs typeface="Input" charset="0"/>
              </a:rPr>
              <a:t> </a:t>
            </a:r>
            <a:r>
              <a:rPr lang="en-US" sz="1400" dirty="0" err="1">
                <a:latin typeface="Input" charset="0"/>
                <a:ea typeface="Input" charset="0"/>
                <a:cs typeface="Input" charset="0"/>
              </a:rPr>
              <a:t>locationManager</a:t>
            </a:r>
            <a:r>
              <a:rPr lang="en-US" sz="1400" dirty="0">
                <a:latin typeface="Input" charset="0"/>
                <a:ea typeface="Input" charset="0"/>
                <a:cs typeface="Input" charset="0"/>
              </a:rPr>
              <a:t> = </a:t>
            </a:r>
            <a:r>
              <a:rPr lang="en-US" sz="1400" dirty="0" err="1">
                <a:solidFill>
                  <a:srgbClr val="445588"/>
                </a:solidFill>
                <a:latin typeface="Input" charset="0"/>
                <a:ea typeface="Input" charset="0"/>
                <a:cs typeface="Input" charset="0"/>
              </a:rPr>
              <a:t>CLLocationManager</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err="1" smtClean="0">
                <a:solidFill>
                  <a:srgbClr val="333333"/>
                </a:solidFill>
                <a:latin typeface="Input" charset="0"/>
                <a:ea typeface="Input" charset="0"/>
                <a:cs typeface="Input" charset="0"/>
              </a:rPr>
              <a:t>var</a:t>
            </a:r>
            <a:r>
              <a:rPr lang="en-US" sz="1400" dirty="0" smtClean="0">
                <a:latin typeface="Input" charset="0"/>
                <a:ea typeface="Input" charset="0"/>
                <a:cs typeface="Input" charset="0"/>
              </a:rPr>
              <a:t> </a:t>
            </a:r>
            <a:r>
              <a:rPr lang="en-US" sz="1400" dirty="0" err="1">
                <a:latin typeface="Input" charset="0"/>
                <a:ea typeface="Input" charset="0"/>
                <a:cs typeface="Input" charset="0"/>
              </a:rPr>
              <a:t>loc</a:t>
            </a:r>
            <a:r>
              <a:rPr lang="en-US" sz="1400" dirty="0">
                <a:latin typeface="Input" charset="0"/>
                <a:ea typeface="Input" charset="0"/>
                <a:cs typeface="Input" charset="0"/>
              </a:rPr>
              <a:t> = </a:t>
            </a:r>
            <a:r>
              <a:rPr lang="en-US" sz="1400" dirty="0" err="1">
                <a:latin typeface="Input" charset="0"/>
                <a:ea typeface="Input" charset="0"/>
                <a:cs typeface="Input" charset="0"/>
              </a:rPr>
              <a:t>locationManager.location.coordinate</a:t>
            </a:r>
            <a:r>
              <a:rPr lang="en-US" sz="1400" dirty="0">
                <a:latin typeface="Input" charset="0"/>
                <a:ea typeface="Input" charset="0"/>
                <a:cs typeface="Input" charset="0"/>
              </a:rPr>
              <a:t> </a:t>
            </a:r>
            <a:r>
              <a:rPr lang="en-US" sz="1400" dirty="0">
                <a:solidFill>
                  <a:srgbClr val="999988"/>
                </a:solidFill>
                <a:latin typeface="Input" charset="0"/>
                <a:ea typeface="Input" charset="0"/>
                <a:cs typeface="Input" charset="0"/>
              </a:rPr>
              <a:t>// User’s </a:t>
            </a:r>
            <a:r>
              <a:rPr lang="en-US" sz="1400" dirty="0" err="1">
                <a:solidFill>
                  <a:srgbClr val="999988"/>
                </a:solidFill>
                <a:latin typeface="Input" charset="0"/>
                <a:ea typeface="Input" charset="0"/>
                <a:cs typeface="Input" charset="0"/>
              </a:rPr>
              <a:t>lat</a:t>
            </a:r>
            <a:r>
              <a:rPr lang="en-US" sz="1400" dirty="0">
                <a:solidFill>
                  <a:srgbClr val="999988"/>
                </a:solidFill>
                <a:latin typeface="Input" charset="0"/>
                <a:ea typeface="Input" charset="0"/>
                <a:cs typeface="Input" charset="0"/>
              </a:rPr>
              <a:t>/</a:t>
            </a:r>
            <a:r>
              <a:rPr lang="en-US" sz="1400" dirty="0" err="1">
                <a:solidFill>
                  <a:srgbClr val="999988"/>
                </a:solidFill>
                <a:latin typeface="Input" charset="0"/>
                <a:ea typeface="Input" charset="0"/>
                <a:cs typeface="Input" charset="0"/>
              </a:rPr>
              <a:t>lon</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err="1" smtClean="0">
                <a:solidFill>
                  <a:srgbClr val="333333"/>
                </a:solidFill>
                <a:latin typeface="Input" charset="0"/>
                <a:ea typeface="Input" charset="0"/>
                <a:cs typeface="Input" charset="0"/>
              </a:rPr>
              <a:t>var</a:t>
            </a:r>
            <a:r>
              <a:rPr lang="en-US" sz="1400" dirty="0" smtClean="0">
                <a:latin typeface="Input" charset="0"/>
                <a:ea typeface="Input" charset="0"/>
                <a:cs typeface="Input" charset="0"/>
              </a:rPr>
              <a:t> </a:t>
            </a:r>
            <a:r>
              <a:rPr lang="en-US" sz="1400" dirty="0" err="1">
                <a:latin typeface="Input" charset="0"/>
                <a:ea typeface="Input" charset="0"/>
                <a:cs typeface="Input" charset="0"/>
              </a:rPr>
              <a:t>sculptureGarden</a:t>
            </a:r>
            <a:r>
              <a:rPr lang="en-US" sz="1400" dirty="0">
                <a:latin typeface="Input" charset="0"/>
                <a:ea typeface="Input" charset="0"/>
                <a:cs typeface="Input" charset="0"/>
              </a:rPr>
              <a:t> = </a:t>
            </a:r>
            <a:r>
              <a:rPr lang="en-US" sz="1400" dirty="0">
                <a:solidFill>
                  <a:srgbClr val="445588"/>
                </a:solidFill>
                <a:latin typeface="Input" charset="0"/>
                <a:ea typeface="Input" charset="0"/>
                <a:cs typeface="Input" charset="0"/>
              </a:rPr>
              <a:t>CLLocationCoordinate2D</a:t>
            </a:r>
            <a:r>
              <a:rPr lang="en-US" sz="1400" dirty="0">
                <a:latin typeface="Input" charset="0"/>
                <a:ea typeface="Input" charset="0"/>
                <a:cs typeface="Input" charset="0"/>
              </a:rPr>
              <a:t>(latitude: </a:t>
            </a:r>
            <a:r>
              <a:rPr lang="en-US" sz="1400" dirty="0">
                <a:solidFill>
                  <a:srgbClr val="008080"/>
                </a:solidFill>
                <a:latin typeface="Input" charset="0"/>
                <a:ea typeface="Input" charset="0"/>
                <a:cs typeface="Input" charset="0"/>
              </a:rPr>
              <a:t>36.971542</a:t>
            </a:r>
            <a:r>
              <a:rPr lang="en-US" sz="1400" dirty="0">
                <a:latin typeface="Input" charset="0"/>
                <a:ea typeface="Input" charset="0"/>
                <a:cs typeface="Input" charset="0"/>
              </a:rPr>
              <a:t>, longitude: -</a:t>
            </a:r>
            <a:r>
              <a:rPr lang="en-US" sz="1400" dirty="0">
                <a:solidFill>
                  <a:srgbClr val="008080"/>
                </a:solidFill>
                <a:latin typeface="Input" charset="0"/>
                <a:ea typeface="Input" charset="0"/>
                <a:cs typeface="Input" charset="0"/>
              </a:rPr>
              <a:t>82.558492</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err="1" smtClean="0">
                <a:solidFill>
                  <a:srgbClr val="333333"/>
                </a:solidFill>
                <a:latin typeface="Input" charset="0"/>
                <a:ea typeface="Input" charset="0"/>
                <a:cs typeface="Input" charset="0"/>
              </a:rPr>
              <a:t>var</a:t>
            </a:r>
            <a:r>
              <a:rPr lang="en-US" sz="1400" dirty="0" smtClean="0">
                <a:latin typeface="Input" charset="0"/>
                <a:ea typeface="Input" charset="0"/>
                <a:cs typeface="Input" charset="0"/>
              </a:rPr>
              <a:t> </a:t>
            </a:r>
            <a:r>
              <a:rPr lang="en-US" sz="1400" dirty="0">
                <a:latin typeface="Input" charset="0"/>
                <a:ea typeface="Input" charset="0"/>
                <a:cs typeface="Input" charset="0"/>
              </a:rPr>
              <a:t>bearing = </a:t>
            </a:r>
            <a:r>
              <a:rPr lang="en-US" sz="1400" dirty="0" err="1">
                <a:latin typeface="Input" charset="0"/>
                <a:ea typeface="Input" charset="0"/>
                <a:cs typeface="Input" charset="0"/>
              </a:rPr>
              <a:t>loc.calculateBearing</a:t>
            </a:r>
            <a:r>
              <a:rPr lang="en-US" sz="1400" dirty="0">
                <a:latin typeface="Input" charset="0"/>
                <a:ea typeface="Input" charset="0"/>
                <a:cs typeface="Input" charset="0"/>
              </a:rPr>
              <a:t>(to: </a:t>
            </a:r>
            <a:r>
              <a:rPr lang="en-US" sz="1400" dirty="0" err="1">
                <a:latin typeface="Input" charset="0"/>
                <a:ea typeface="Input" charset="0"/>
                <a:cs typeface="Input" charset="0"/>
              </a:rPr>
              <a:t>sculptureGarden</a:t>
            </a:r>
            <a:r>
              <a:rPr lang="en-US" sz="1400" dirty="0">
                <a:latin typeface="Input" charset="0"/>
                <a:ea typeface="Input" charset="0"/>
                <a:cs typeface="Input" charset="0"/>
              </a:rPr>
              <a:t>) </a:t>
            </a:r>
            <a:r>
              <a:rPr lang="en-US" sz="1400" dirty="0">
                <a:solidFill>
                  <a:srgbClr val="999988"/>
                </a:solidFill>
                <a:latin typeface="Input" charset="0"/>
                <a:ea typeface="Input" charset="0"/>
                <a:cs typeface="Input" charset="0"/>
              </a:rPr>
              <a:t>// Bearing in radians</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err="1" smtClean="0">
                <a:solidFill>
                  <a:srgbClr val="333333"/>
                </a:solidFill>
                <a:latin typeface="Input" charset="0"/>
                <a:ea typeface="Input" charset="0"/>
                <a:cs typeface="Input" charset="0"/>
              </a:rPr>
              <a:t>var</a:t>
            </a:r>
            <a:r>
              <a:rPr lang="en-US" sz="1400" dirty="0" smtClean="0">
                <a:latin typeface="Input" charset="0"/>
                <a:ea typeface="Input" charset="0"/>
                <a:cs typeface="Input" charset="0"/>
              </a:rPr>
              <a:t> </a:t>
            </a:r>
            <a:r>
              <a:rPr lang="en-US" sz="1400" dirty="0" err="1">
                <a:latin typeface="Input" charset="0"/>
                <a:ea typeface="Input" charset="0"/>
                <a:cs typeface="Input" charset="0"/>
              </a:rPr>
              <a:t>arrowNode</a:t>
            </a:r>
            <a:r>
              <a:rPr lang="en-US" sz="1400" dirty="0">
                <a:latin typeface="Input" charset="0"/>
                <a:ea typeface="Input" charset="0"/>
                <a:cs typeface="Input" charset="0"/>
              </a:rPr>
              <a:t> = </a:t>
            </a:r>
            <a:r>
              <a:rPr lang="en-US" sz="1400" dirty="0" err="1">
                <a:latin typeface="Input" charset="0"/>
                <a:ea typeface="Input" charset="0"/>
                <a:cs typeface="Input" charset="0"/>
              </a:rPr>
              <a:t>createArrowNode</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err="1" smtClean="0">
                <a:latin typeface="Input" charset="0"/>
                <a:ea typeface="Input" charset="0"/>
                <a:cs typeface="Input" charset="0"/>
              </a:rPr>
              <a:t>arrowNode.transform</a:t>
            </a:r>
            <a:r>
              <a:rPr lang="en-US" sz="1400" dirty="0" smtClean="0">
                <a:latin typeface="Input" charset="0"/>
                <a:ea typeface="Input" charset="0"/>
                <a:cs typeface="Input" charset="0"/>
              </a:rPr>
              <a:t> </a:t>
            </a:r>
            <a:r>
              <a:rPr lang="en-US" sz="1400" dirty="0">
                <a:latin typeface="Input" charset="0"/>
                <a:ea typeface="Input" charset="0"/>
                <a:cs typeface="Input" charset="0"/>
              </a:rPr>
              <a:t>= </a:t>
            </a:r>
            <a:r>
              <a:rPr lang="en-US" sz="1400" dirty="0">
                <a:solidFill>
                  <a:srgbClr val="445588"/>
                </a:solidFill>
                <a:latin typeface="Input" charset="0"/>
                <a:ea typeface="Input" charset="0"/>
                <a:cs typeface="Input" charset="0"/>
              </a:rPr>
              <a:t>SCNMatrix4Mult</a:t>
            </a:r>
            <a:r>
              <a:rPr lang="en-US" sz="1400" dirty="0">
                <a:latin typeface="Input" charset="0"/>
                <a:ea typeface="Input" charset="0"/>
                <a:cs typeface="Input" charset="0"/>
              </a:rPr>
              <a:t>(</a:t>
            </a:r>
            <a:r>
              <a:rPr lang="en-US" sz="1400" dirty="0" err="1">
                <a:latin typeface="Input" charset="0"/>
                <a:ea typeface="Input" charset="0"/>
                <a:cs typeface="Input" charset="0"/>
              </a:rPr>
              <a:t>arrowNode.transform</a:t>
            </a:r>
            <a:r>
              <a:rPr lang="en-US" sz="1400" dirty="0">
                <a:latin typeface="Input" charset="0"/>
                <a:ea typeface="Input" charset="0"/>
                <a:cs typeface="Input" charset="0"/>
              </a:rPr>
              <a:t>, </a:t>
            </a:r>
            <a:r>
              <a:rPr lang="en-US" sz="1400" dirty="0">
                <a:solidFill>
                  <a:srgbClr val="445588"/>
                </a:solidFill>
                <a:latin typeface="Input" charset="0"/>
                <a:ea typeface="Input" charset="0"/>
                <a:cs typeface="Input" charset="0"/>
              </a:rPr>
              <a:t>SCNMatrix4MakeRotation</a:t>
            </a:r>
            <a:r>
              <a:rPr lang="en-US" sz="1400" dirty="0">
                <a:latin typeface="Input" charset="0"/>
                <a:ea typeface="Input" charset="0"/>
                <a:cs typeface="Input" charset="0"/>
              </a:rPr>
              <a:t>(bearing, </a:t>
            </a:r>
            <a:r>
              <a:rPr lang="en-US" sz="1400" dirty="0">
                <a:solidFill>
                  <a:srgbClr val="008080"/>
                </a:solidFill>
                <a:latin typeface="Input" charset="0"/>
                <a:ea typeface="Input" charset="0"/>
                <a:cs typeface="Input" charset="0"/>
              </a:rPr>
              <a:t>0.0</a:t>
            </a:r>
            <a:r>
              <a:rPr lang="en-US" sz="1400" dirty="0">
                <a:latin typeface="Input" charset="0"/>
                <a:ea typeface="Input" charset="0"/>
                <a:cs typeface="Input" charset="0"/>
              </a:rPr>
              <a:t>, </a:t>
            </a:r>
            <a:r>
              <a:rPr lang="en-US" sz="1400" dirty="0">
                <a:solidFill>
                  <a:srgbClr val="008080"/>
                </a:solidFill>
                <a:latin typeface="Input" charset="0"/>
                <a:ea typeface="Input" charset="0"/>
                <a:cs typeface="Input" charset="0"/>
              </a:rPr>
              <a:t>1.0</a:t>
            </a:r>
            <a:r>
              <a:rPr lang="en-US" sz="1400" dirty="0">
                <a:latin typeface="Input" charset="0"/>
                <a:ea typeface="Input" charset="0"/>
                <a:cs typeface="Input" charset="0"/>
              </a:rPr>
              <a:t>, </a:t>
            </a:r>
            <a:r>
              <a:rPr lang="en-US" sz="1400" dirty="0">
                <a:solidFill>
                  <a:srgbClr val="008080"/>
                </a:solidFill>
                <a:latin typeface="Input" charset="0"/>
                <a:ea typeface="Input" charset="0"/>
                <a:cs typeface="Input" charset="0"/>
              </a:rPr>
              <a:t>0.0</a:t>
            </a:r>
            <a:r>
              <a:rPr lang="en-US" sz="1400" dirty="0">
                <a:latin typeface="Input" charset="0"/>
                <a:ea typeface="Input" charset="0"/>
                <a:cs typeface="Input" charset="0"/>
              </a:rPr>
              <a:t>)) </a:t>
            </a:r>
            <a:r>
              <a:rPr lang="en-US" sz="1400" dirty="0">
                <a:solidFill>
                  <a:srgbClr val="999988"/>
                </a:solidFill>
                <a:latin typeface="Input" charset="0"/>
                <a:ea typeface="Input" charset="0"/>
                <a:cs typeface="Input" charset="0"/>
              </a:rPr>
              <a:t>// Rotate </a:t>
            </a:r>
            <a:r>
              <a:rPr lang="en-US" sz="1400" dirty="0" err="1">
                <a:solidFill>
                  <a:srgbClr val="999988"/>
                </a:solidFill>
                <a:latin typeface="Input" charset="0"/>
                <a:ea typeface="Input" charset="0"/>
                <a:cs typeface="Input" charset="0"/>
              </a:rPr>
              <a:t>arrowNode</a:t>
            </a:r>
            <a:r>
              <a:rPr lang="en-US" sz="1400" dirty="0">
                <a:solidFill>
                  <a:srgbClr val="999988"/>
                </a:solidFill>
                <a:latin typeface="Input" charset="0"/>
                <a:ea typeface="Input" charset="0"/>
                <a:cs typeface="Input" charset="0"/>
              </a:rPr>
              <a:t> around the y-axis by bearing radians</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err="1" smtClean="0">
                <a:latin typeface="Input" charset="0"/>
                <a:ea typeface="Input" charset="0"/>
                <a:cs typeface="Input" charset="0"/>
              </a:rPr>
              <a:t>sceneView.scene.rootNode.addChildNode</a:t>
            </a:r>
            <a:r>
              <a:rPr lang="en-US" sz="1400" dirty="0" smtClean="0">
                <a:latin typeface="Input" charset="0"/>
                <a:ea typeface="Input" charset="0"/>
                <a:cs typeface="Input" charset="0"/>
              </a:rPr>
              <a:t>(</a:t>
            </a:r>
            <a:r>
              <a:rPr lang="en-US" sz="1400" dirty="0" err="1" smtClean="0">
                <a:latin typeface="Input" charset="0"/>
                <a:ea typeface="Input" charset="0"/>
                <a:cs typeface="Input" charset="0"/>
              </a:rPr>
              <a:t>arrowNode</a:t>
            </a:r>
            <a:r>
              <a:rPr lang="en-US" sz="1400" dirty="0" smtClean="0">
                <a:latin typeface="Input" charset="0"/>
                <a:ea typeface="Input" charset="0"/>
                <a:cs typeface="Input" charset="0"/>
              </a:rPr>
              <a:t>)</a:t>
            </a:r>
          </a:p>
          <a:p>
            <a:pPr marL="0" indent="0">
              <a:lnSpc>
                <a:spcPct val="100000"/>
              </a:lnSpc>
              <a:buNone/>
            </a:pPr>
            <a:r>
              <a:rPr lang="en-US" sz="1400" dirty="0" smtClean="0">
                <a:solidFill>
                  <a:srgbClr val="333333"/>
                </a:solidFill>
                <a:latin typeface="Input" charset="0"/>
                <a:ea typeface="Input" charset="0"/>
                <a:cs typeface="Input" charset="0"/>
              </a:rPr>
              <a:t>extension</a:t>
            </a:r>
            <a:r>
              <a:rPr lang="en-US" sz="1400" dirty="0" smtClean="0">
                <a:latin typeface="Input" charset="0"/>
                <a:ea typeface="Input" charset="0"/>
                <a:cs typeface="Input" charset="0"/>
              </a:rPr>
              <a:t> </a:t>
            </a:r>
            <a:r>
              <a:rPr lang="en-US" sz="1400" dirty="0">
                <a:solidFill>
                  <a:srgbClr val="445588"/>
                </a:solidFill>
                <a:latin typeface="Input" charset="0"/>
                <a:ea typeface="Input" charset="0"/>
                <a:cs typeface="Input" charset="0"/>
              </a:rPr>
              <a:t>CLLocationCoordinate2D</a:t>
            </a:r>
            <a:r>
              <a:rPr lang="en-US" sz="1400" dirty="0">
                <a:latin typeface="Input" charset="0"/>
                <a:ea typeface="Input" charset="0"/>
                <a:cs typeface="Input" charset="0"/>
              </a:rPr>
              <a:t> {     </a:t>
            </a:r>
            <a:endParaRPr lang="en-US" sz="1400" dirty="0" smtClean="0">
              <a:latin typeface="Input" charset="0"/>
              <a:ea typeface="Input" charset="0"/>
              <a:cs typeface="Input" charset="0"/>
            </a:endParaRPr>
          </a:p>
          <a:p>
            <a:pPr marL="0" indent="0">
              <a:lnSpc>
                <a:spcPct val="100000"/>
              </a:lnSpc>
              <a:buNone/>
            </a:pPr>
            <a:r>
              <a:rPr lang="en-US" sz="1400" dirty="0">
                <a:solidFill>
                  <a:srgbClr val="333333"/>
                </a:solidFill>
                <a:latin typeface="Input" charset="0"/>
                <a:ea typeface="Input" charset="0"/>
                <a:cs typeface="Input" charset="0"/>
              </a:rPr>
              <a:t>	</a:t>
            </a:r>
            <a:r>
              <a:rPr lang="en-US" sz="1400" dirty="0" err="1" smtClean="0">
                <a:solidFill>
                  <a:srgbClr val="333333"/>
                </a:solidFill>
                <a:latin typeface="Input" charset="0"/>
                <a:ea typeface="Input" charset="0"/>
                <a:cs typeface="Input" charset="0"/>
              </a:rPr>
              <a:t>func</a:t>
            </a:r>
            <a:r>
              <a:rPr lang="en-US" sz="1400" dirty="0" smtClean="0">
                <a:latin typeface="Input" charset="0"/>
                <a:ea typeface="Input" charset="0"/>
                <a:cs typeface="Input" charset="0"/>
              </a:rPr>
              <a:t> </a:t>
            </a:r>
            <a:r>
              <a:rPr lang="en-US" sz="1400" dirty="0" err="1">
                <a:solidFill>
                  <a:srgbClr val="990000"/>
                </a:solidFill>
                <a:latin typeface="Input" charset="0"/>
                <a:ea typeface="Input" charset="0"/>
                <a:cs typeface="Input" charset="0"/>
              </a:rPr>
              <a:t>calculateBearing</a:t>
            </a:r>
            <a:r>
              <a:rPr lang="en-US" sz="1400" dirty="0">
                <a:latin typeface="Input" charset="0"/>
                <a:ea typeface="Input" charset="0"/>
                <a:cs typeface="Input" charset="0"/>
              </a:rPr>
              <a:t>(to coordinate: CLLocationCoordinate2D) -&gt; </a:t>
            </a:r>
            <a:r>
              <a:rPr lang="en-US" sz="1400" dirty="0">
                <a:solidFill>
                  <a:srgbClr val="445588"/>
                </a:solidFill>
                <a:latin typeface="Input" charset="0"/>
                <a:ea typeface="Input" charset="0"/>
                <a:cs typeface="Input" charset="0"/>
              </a:rPr>
              <a:t>Double</a:t>
            </a:r>
            <a:r>
              <a:rPr lang="en-US" sz="1400" dirty="0">
                <a:latin typeface="Input" charset="0"/>
                <a:ea typeface="Input" charset="0"/>
                <a:cs typeface="Input" charset="0"/>
              </a:rPr>
              <a:t> </a:t>
            </a:r>
            <a:r>
              <a:rPr lang="en-US" sz="1400" dirty="0" smtClean="0">
                <a:latin typeface="Input" charset="0"/>
                <a:ea typeface="Input" charset="0"/>
                <a:cs typeface="Input" charset="0"/>
              </a:rPr>
              <a:t>{ </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a:solidFill>
                  <a:srgbClr val="333333"/>
                </a:solidFill>
                <a:latin typeface="Input" charset="0"/>
                <a:ea typeface="Input" charset="0"/>
                <a:cs typeface="Input" charset="0"/>
              </a:rPr>
              <a:t>	</a:t>
            </a:r>
            <a:r>
              <a:rPr lang="en-US" sz="1400" dirty="0" smtClean="0">
                <a:solidFill>
                  <a:srgbClr val="333333"/>
                </a:solidFill>
                <a:latin typeface="Input" charset="0"/>
                <a:ea typeface="Input" charset="0"/>
                <a:cs typeface="Input" charset="0"/>
              </a:rPr>
              <a:t>	let</a:t>
            </a:r>
            <a:r>
              <a:rPr lang="en-US" sz="1400" dirty="0" smtClean="0">
                <a:latin typeface="Input" charset="0"/>
                <a:ea typeface="Input" charset="0"/>
                <a:cs typeface="Input" charset="0"/>
              </a:rPr>
              <a:t> </a:t>
            </a:r>
            <a:r>
              <a:rPr lang="en-US" sz="1400" dirty="0">
                <a:latin typeface="Input" charset="0"/>
                <a:ea typeface="Input" charset="0"/>
                <a:cs typeface="Input" charset="0"/>
              </a:rPr>
              <a:t>a = sin(</a:t>
            </a:r>
            <a:r>
              <a:rPr lang="en-US" sz="1400" dirty="0" err="1">
                <a:latin typeface="Input" charset="0"/>
                <a:ea typeface="Input" charset="0"/>
                <a:cs typeface="Input" charset="0"/>
              </a:rPr>
              <a:t>coordinate.longitude.toRadians</a:t>
            </a:r>
            <a:r>
              <a:rPr lang="en-US" sz="1400" dirty="0">
                <a:latin typeface="Input" charset="0"/>
                <a:ea typeface="Input" charset="0"/>
                <a:cs typeface="Input" charset="0"/>
              </a:rPr>
              <a:t>() - </a:t>
            </a:r>
            <a:r>
              <a:rPr lang="en-US" sz="1400" dirty="0" err="1">
                <a:latin typeface="Input" charset="0"/>
                <a:ea typeface="Input" charset="0"/>
                <a:cs typeface="Input" charset="0"/>
              </a:rPr>
              <a:t>longitude.toRadians</a:t>
            </a:r>
            <a:r>
              <a:rPr lang="en-US" sz="1400" dirty="0">
                <a:latin typeface="Input" charset="0"/>
                <a:ea typeface="Input" charset="0"/>
                <a:cs typeface="Input" charset="0"/>
              </a:rPr>
              <a:t>()) * </a:t>
            </a:r>
            <a:r>
              <a:rPr lang="en-US" sz="1400" dirty="0" smtClean="0">
                <a:latin typeface="Input" charset="0"/>
                <a:ea typeface="Input" charset="0"/>
                <a:cs typeface="Input" charset="0"/>
              </a:rPr>
              <a:t>		cos(</a:t>
            </a:r>
            <a:r>
              <a:rPr lang="en-US" sz="1400" dirty="0" err="1" smtClean="0">
                <a:latin typeface="Input" charset="0"/>
                <a:ea typeface="Input" charset="0"/>
                <a:cs typeface="Input" charset="0"/>
              </a:rPr>
              <a:t>coordinate.latitude.toRadians</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a:solidFill>
                  <a:srgbClr val="333333"/>
                </a:solidFill>
                <a:latin typeface="Input" charset="0"/>
                <a:ea typeface="Input" charset="0"/>
                <a:cs typeface="Input" charset="0"/>
              </a:rPr>
              <a:t>	</a:t>
            </a:r>
            <a:r>
              <a:rPr lang="en-US" sz="1400" dirty="0" smtClean="0">
                <a:solidFill>
                  <a:srgbClr val="333333"/>
                </a:solidFill>
                <a:latin typeface="Input" charset="0"/>
                <a:ea typeface="Input" charset="0"/>
                <a:cs typeface="Input" charset="0"/>
              </a:rPr>
              <a:t>	let</a:t>
            </a:r>
            <a:r>
              <a:rPr lang="en-US" sz="1400" dirty="0" smtClean="0">
                <a:latin typeface="Input" charset="0"/>
                <a:ea typeface="Input" charset="0"/>
                <a:cs typeface="Input" charset="0"/>
              </a:rPr>
              <a:t> </a:t>
            </a:r>
            <a:r>
              <a:rPr lang="en-US" sz="1400" dirty="0">
                <a:latin typeface="Input" charset="0"/>
                <a:ea typeface="Input" charset="0"/>
                <a:cs typeface="Input" charset="0"/>
              </a:rPr>
              <a:t>b = cos(</a:t>
            </a:r>
            <a:r>
              <a:rPr lang="en-US" sz="1400" dirty="0" err="1">
                <a:latin typeface="Input" charset="0"/>
                <a:ea typeface="Input" charset="0"/>
                <a:cs typeface="Input" charset="0"/>
              </a:rPr>
              <a:t>latitude.toRadians</a:t>
            </a:r>
            <a:r>
              <a:rPr lang="en-US" sz="1400" dirty="0">
                <a:latin typeface="Input" charset="0"/>
                <a:ea typeface="Input" charset="0"/>
                <a:cs typeface="Input" charset="0"/>
              </a:rPr>
              <a:t>()) * sin(</a:t>
            </a:r>
            <a:r>
              <a:rPr lang="en-US" sz="1400" dirty="0" err="1">
                <a:latin typeface="Input" charset="0"/>
                <a:ea typeface="Input" charset="0"/>
                <a:cs typeface="Input" charset="0"/>
              </a:rPr>
              <a:t>coordinate.latitude.toRadians</a:t>
            </a:r>
            <a:r>
              <a:rPr lang="en-US" sz="1400" dirty="0">
                <a:latin typeface="Input" charset="0"/>
                <a:ea typeface="Input" charset="0"/>
                <a:cs typeface="Input" charset="0"/>
              </a:rPr>
              <a:t>()) - </a:t>
            </a:r>
            <a:r>
              <a:rPr lang="en-US" sz="1400" dirty="0" smtClean="0">
                <a:latin typeface="Input" charset="0"/>
                <a:ea typeface="Input" charset="0"/>
                <a:cs typeface="Input" charset="0"/>
              </a:rPr>
              <a:t>	sin(</a:t>
            </a:r>
            <a:r>
              <a:rPr lang="en-US" sz="1400" dirty="0" err="1" smtClean="0">
                <a:latin typeface="Input" charset="0"/>
                <a:ea typeface="Input" charset="0"/>
                <a:cs typeface="Input" charset="0"/>
              </a:rPr>
              <a:t>latitude.toRadians</a:t>
            </a:r>
            <a:r>
              <a:rPr lang="en-US" sz="1400" dirty="0">
                <a:latin typeface="Input" charset="0"/>
                <a:ea typeface="Input" charset="0"/>
                <a:cs typeface="Input" charset="0"/>
              </a:rPr>
              <a:t>()) * cos(</a:t>
            </a:r>
            <a:r>
              <a:rPr lang="en-US" sz="1400" dirty="0" err="1">
                <a:latin typeface="Input" charset="0"/>
                <a:ea typeface="Input" charset="0"/>
                <a:cs typeface="Input" charset="0"/>
              </a:rPr>
              <a:t>coordinate.latitude.toRadians</a:t>
            </a:r>
            <a:r>
              <a:rPr lang="en-US" sz="1400" dirty="0">
                <a:latin typeface="Input" charset="0"/>
                <a:ea typeface="Input" charset="0"/>
                <a:cs typeface="Input" charset="0"/>
              </a:rPr>
              <a:t>()) * </a:t>
            </a:r>
            <a:r>
              <a:rPr lang="en-US" sz="1400" dirty="0" smtClean="0">
                <a:latin typeface="Input" charset="0"/>
                <a:ea typeface="Input" charset="0"/>
                <a:cs typeface="Input" charset="0"/>
              </a:rPr>
              <a:t>	cos(</a:t>
            </a:r>
            <a:r>
              <a:rPr lang="en-US" sz="1400" dirty="0" err="1" smtClean="0">
                <a:latin typeface="Input" charset="0"/>
                <a:ea typeface="Input" charset="0"/>
                <a:cs typeface="Input" charset="0"/>
              </a:rPr>
              <a:t>coordinate.longitude.toRadians</a:t>
            </a:r>
            <a:r>
              <a:rPr lang="en-US" sz="1400" dirty="0">
                <a:latin typeface="Input" charset="0"/>
                <a:ea typeface="Input" charset="0"/>
                <a:cs typeface="Input" charset="0"/>
              </a:rPr>
              <a:t>() </a:t>
            </a:r>
            <a:r>
              <a:rPr lang="mr-IN" sz="1400" dirty="0" smtClean="0">
                <a:latin typeface="Input" charset="0"/>
                <a:ea typeface="Input" charset="0"/>
                <a:cs typeface="Input" charset="0"/>
              </a:rPr>
              <a:t>–</a:t>
            </a:r>
            <a:r>
              <a:rPr lang="en-US" sz="1400" dirty="0" smtClean="0">
                <a:latin typeface="Input" charset="0"/>
                <a:ea typeface="Input" charset="0"/>
                <a:cs typeface="Input" charset="0"/>
              </a:rPr>
              <a:t> l	</a:t>
            </a:r>
            <a:r>
              <a:rPr lang="en-US" sz="1400" dirty="0" err="1" smtClean="0">
                <a:latin typeface="Input" charset="0"/>
                <a:ea typeface="Input" charset="0"/>
                <a:cs typeface="Input" charset="0"/>
              </a:rPr>
              <a:t>ongitude.toRadians</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a:solidFill>
                  <a:srgbClr val="333333"/>
                </a:solidFill>
                <a:latin typeface="Input" charset="0"/>
                <a:ea typeface="Input" charset="0"/>
                <a:cs typeface="Input" charset="0"/>
              </a:rPr>
              <a:t>	</a:t>
            </a:r>
            <a:r>
              <a:rPr lang="en-US" sz="1400" dirty="0" smtClean="0">
                <a:solidFill>
                  <a:srgbClr val="333333"/>
                </a:solidFill>
                <a:latin typeface="Input" charset="0"/>
                <a:ea typeface="Input" charset="0"/>
                <a:cs typeface="Input" charset="0"/>
              </a:rPr>
              <a:t>return</a:t>
            </a:r>
            <a:r>
              <a:rPr lang="en-US" sz="1400" dirty="0" smtClean="0">
                <a:latin typeface="Input" charset="0"/>
                <a:ea typeface="Input" charset="0"/>
                <a:cs typeface="Input" charset="0"/>
              </a:rPr>
              <a:t> </a:t>
            </a:r>
            <a:r>
              <a:rPr lang="en-US" sz="1400" dirty="0">
                <a:latin typeface="Input" charset="0"/>
                <a:ea typeface="Input" charset="0"/>
                <a:cs typeface="Input" charset="0"/>
              </a:rPr>
              <a:t>atan2(a, b) </a:t>
            </a:r>
            <a:endParaRPr lang="en-US" sz="1400" dirty="0" smtClean="0">
              <a:latin typeface="Input" charset="0"/>
              <a:ea typeface="Input" charset="0"/>
              <a:cs typeface="Input" charset="0"/>
            </a:endParaRPr>
          </a:p>
          <a:p>
            <a:pPr marL="0" indent="0">
              <a:lnSpc>
                <a:spcPct val="100000"/>
              </a:lnSpc>
              <a:buNone/>
            </a:pPr>
            <a:r>
              <a:rPr lang="en-US" sz="1400" dirty="0">
                <a:latin typeface="Input" charset="0"/>
                <a:ea typeface="Input" charset="0"/>
                <a:cs typeface="Input" charset="0"/>
              </a:rPr>
              <a:t>	</a:t>
            </a:r>
            <a:r>
              <a:rPr lang="en-US" sz="1400" dirty="0" smtClean="0">
                <a:latin typeface="Input" charset="0"/>
                <a:ea typeface="Input" charset="0"/>
                <a:cs typeface="Input" charset="0"/>
              </a:rPr>
              <a:t>} </a:t>
            </a:r>
          </a:p>
          <a:p>
            <a:pPr marL="0" indent="0">
              <a:lnSpc>
                <a:spcPct val="100000"/>
              </a:lnSpc>
              <a:buNone/>
            </a:pPr>
            <a:r>
              <a:rPr lang="en-US" sz="1400" dirty="0" smtClean="0">
                <a:latin typeface="Input" charset="0"/>
                <a:ea typeface="Input" charset="0"/>
                <a:cs typeface="Input" charset="0"/>
              </a:rPr>
              <a:t>}</a:t>
            </a:r>
            <a:endParaRPr lang="en-US" dirty="0">
              <a:latin typeface="Input" charset="0"/>
              <a:ea typeface="Input" charset="0"/>
              <a:cs typeface="Input" charset="0"/>
            </a:endParaRPr>
          </a:p>
        </p:txBody>
      </p:sp>
    </p:spTree>
    <p:extLst>
      <p:ext uri="{BB962C8B-B14F-4D97-AF65-F5344CB8AC3E}">
        <p14:creationId xmlns:p14="http://schemas.microsoft.com/office/powerpoint/2010/main" val="44266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a:xfrm>
            <a:off x="-1" y="1828800"/>
            <a:ext cx="6872323" cy="4351337"/>
          </a:xfrm>
        </p:spPr>
        <p:txBody>
          <a:bodyPr/>
          <a:lstStyle/>
          <a:p>
            <a:pPr marL="0" indent="0">
              <a:buNone/>
            </a:pPr>
            <a:r>
              <a:rPr lang="en-US" dirty="0" smtClean="0"/>
              <a:t>We’re currently setting </a:t>
            </a:r>
            <a:r>
              <a:rPr lang="en-US" dirty="0" err="1" smtClean="0"/>
              <a:t>ARWorldTrackingConfiguration</a:t>
            </a:r>
            <a:r>
              <a:rPr lang="en-US" dirty="0" smtClean="0"/>
              <a:t> to </a:t>
            </a:r>
            <a:r>
              <a:rPr lang="en-US" dirty="0" err="1" smtClean="0"/>
              <a:t>gravityAndHeading</a:t>
            </a:r>
            <a:r>
              <a:rPr lang="en-US" dirty="0"/>
              <a:t> which modifies the coordinate system </a:t>
            </a:r>
            <a:r>
              <a:rPr lang="en-US" dirty="0" smtClean="0"/>
              <a:t>so the </a:t>
            </a:r>
            <a:r>
              <a:rPr lang="en-US" dirty="0"/>
              <a:t>y-axis is parallel to gravity, its x- and z-axes are oriented to compass heading, and its origin is the initial position of the device</a:t>
            </a:r>
            <a:r>
              <a:rPr lang="en-US" dirty="0" smtClean="0"/>
              <a:t>. </a:t>
            </a:r>
          </a:p>
          <a:p>
            <a:pPr marL="0" indent="0">
              <a:buNone/>
            </a:pPr>
            <a:r>
              <a:rPr lang="en-US" dirty="0" smtClean="0"/>
              <a:t>This works great to orientate our node to a real world location, but makes placement of the node harder to determine. </a:t>
            </a:r>
          </a:p>
          <a:p>
            <a:pPr marL="0" indent="0">
              <a:buNone/>
            </a:pPr>
            <a:r>
              <a:rPr lang="en-US" dirty="0" err="1" smtClean="0"/>
              <a:t>ARKit</a:t>
            </a:r>
            <a:r>
              <a:rPr lang="en-US" dirty="0" smtClean="0"/>
              <a:t> has an </a:t>
            </a:r>
            <a:r>
              <a:rPr lang="en-US" dirty="0" err="1" smtClean="0"/>
              <a:t>ARAnchor</a:t>
            </a:r>
            <a:r>
              <a:rPr lang="en-US" dirty="0" smtClean="0"/>
              <a:t> object that can be used for plane detection and object placement. We’re looking into detecting flat surfaces directly in front of the user’s device and attaching our arrow node to that anchor, so that the arrow will always be visible in the direction the user is facing.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323" y="0"/>
            <a:ext cx="4380837" cy="5029200"/>
          </a:xfrm>
          <a:prstGeom prst="rect">
            <a:avLst/>
          </a:prstGeom>
        </p:spPr>
      </p:pic>
    </p:spTree>
    <p:extLst>
      <p:ext uri="{BB962C8B-B14F-4D97-AF65-F5344CB8AC3E}">
        <p14:creationId xmlns:p14="http://schemas.microsoft.com/office/powerpoint/2010/main" val="191283251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338</TotalTime>
  <Words>655</Words>
  <Application>Microsoft Macintosh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Century Schoolbook</vt:lpstr>
      <vt:lpstr>Input</vt:lpstr>
      <vt:lpstr>Wingdings 2</vt:lpstr>
      <vt:lpstr>Arial</vt:lpstr>
      <vt:lpstr>View</vt:lpstr>
      <vt:lpstr>2017-18 Software Engineering Capstone Project</vt:lpstr>
      <vt:lpstr>Survey Results</vt:lpstr>
      <vt:lpstr>Vision and Scope Modifications</vt:lpstr>
      <vt:lpstr>SceneKit Library</vt:lpstr>
      <vt:lpstr>ARKit Library</vt:lpstr>
      <vt:lpstr>CoreLocation Library</vt:lpstr>
      <vt:lpstr>Combining it all</vt:lpstr>
      <vt:lpstr>PowerPoint Presentation</vt:lpstr>
      <vt:lpstr>Issues</vt:lpstr>
    </vt:vector>
  </TitlesOfParts>
  <Manager/>
  <Company/>
  <LinksUpToDate>false</LinksUpToDate>
  <SharedDoc>false</SharedDoc>
  <HyperlinkBase/>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2017-18 Software Engineering Capstone Project</dc:title>
  <dc:subject/>
  <dc:creator>Nick Setliff</dc:creator>
  <cp:keywords/>
  <dc:description/>
  <cp:lastModifiedBy>Nick Setliff</cp:lastModifiedBy>
  <cp:revision>29</cp:revision>
  <cp:lastPrinted>2017-10-04T21:23:24Z</cp:lastPrinted>
  <dcterms:created xsi:type="dcterms:W3CDTF">2017-10-03T01:30:52Z</dcterms:created>
  <dcterms:modified xsi:type="dcterms:W3CDTF">2017-12-06T18:52:06Z</dcterms:modified>
  <cp:category/>
</cp:coreProperties>
</file>