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aleway ExtraBold"/>
      <p:bold r:id="rId21"/>
      <p:boldItalic r:id="rId22"/>
    </p:embeddedFont>
    <p:embeddedFont>
      <p:font typeface="Raleway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alewayExtraBold-boldItalic.fntdata"/><Relationship Id="rId21" Type="http://schemas.openxmlformats.org/officeDocument/2006/relationships/font" Target="fonts/RalewayExtraBold-bold.fntdata"/><Relationship Id="rId24" Type="http://schemas.openxmlformats.org/officeDocument/2006/relationships/font" Target="fonts/RalewayLight-bold.fntdata"/><Relationship Id="rId23" Type="http://schemas.openxmlformats.org/officeDocument/2006/relationships/font" Target="fonts/Raleway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Light-boldItalic.fntdata"/><Relationship Id="rId25" Type="http://schemas.openxmlformats.org/officeDocument/2006/relationships/font" Target="fonts/Raleway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f98e6919_0_4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f98e6919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f98e6919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f98e69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f98e6919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f98e691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f98e6919_0_3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f98e691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f98e6919_0_3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f98e691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B600"/>
                </a:solidFill>
              </a:defRPr>
            </a:lvl1pPr>
            <a:lvl2pPr lvl="1" rtl="0">
              <a:buNone/>
              <a:defRPr>
                <a:solidFill>
                  <a:srgbClr val="FFB600"/>
                </a:solidFill>
              </a:defRPr>
            </a:lvl2pPr>
            <a:lvl3pPr lvl="2" rtl="0">
              <a:buNone/>
              <a:defRPr>
                <a:solidFill>
                  <a:srgbClr val="FFB600"/>
                </a:solidFill>
              </a:defRPr>
            </a:lvl3pPr>
            <a:lvl4pPr lvl="3" rtl="0">
              <a:buNone/>
              <a:defRPr>
                <a:solidFill>
                  <a:srgbClr val="FFB600"/>
                </a:solidFill>
              </a:defRPr>
            </a:lvl4pPr>
            <a:lvl5pPr lvl="4" rtl="0">
              <a:buNone/>
              <a:defRPr>
                <a:solidFill>
                  <a:srgbClr val="FFB600"/>
                </a:solidFill>
              </a:defRPr>
            </a:lvl5pPr>
            <a:lvl6pPr lvl="5" rtl="0">
              <a:buNone/>
              <a:defRPr>
                <a:solidFill>
                  <a:srgbClr val="FFB600"/>
                </a:solidFill>
              </a:defRPr>
            </a:lvl6pPr>
            <a:lvl7pPr lvl="6" rtl="0">
              <a:buNone/>
              <a:defRPr>
                <a:solidFill>
                  <a:srgbClr val="FFB600"/>
                </a:solidFill>
              </a:defRPr>
            </a:lvl7pPr>
            <a:lvl8pPr lvl="7" rtl="0">
              <a:buNone/>
              <a:defRPr>
                <a:solidFill>
                  <a:srgbClr val="FFB600"/>
                </a:solidFill>
              </a:defRPr>
            </a:lvl8pPr>
            <a:lvl9pPr lvl="8" rtl="0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786" y="444193"/>
            <a:ext cx="897496" cy="747131"/>
            <a:chOff x="1244325" y="314425"/>
            <a:chExt cx="444525" cy="370050"/>
          </a:xfrm>
        </p:grpSpPr>
        <p:sp>
          <p:nvSpPr>
            <p:cNvPr id="59" name="Google Shape;59;p12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they’re not perfect</a:t>
            </a:r>
            <a:endParaRPr/>
          </a:p>
        </p:txBody>
      </p:sp>
      <p:sp>
        <p:nvSpPr>
          <p:cNvPr id="168" name="Google Shape;168;p21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Problems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7938512" y="294106"/>
            <a:ext cx="979707" cy="97966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7931975" y="288110"/>
            <a:ext cx="979136" cy="97907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Tiny Changes, </a:t>
            </a:r>
            <a:r>
              <a:rPr lang="en" sz="4000">
                <a:solidFill>
                  <a:srgbClr val="FFB600"/>
                </a:solidFill>
              </a:rPr>
              <a:t>Big Mistakes</a:t>
            </a:r>
            <a:endParaRPr sz="4000">
              <a:solidFill>
                <a:srgbClr val="FFB600"/>
              </a:solidFill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19067" l="0" r="1136" t="0"/>
          <a:stretch/>
        </p:blipFill>
        <p:spPr>
          <a:xfrm>
            <a:off x="568250" y="2329750"/>
            <a:ext cx="4242224" cy="13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810000" y="3630800"/>
            <a:ext cx="896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Panda</a:t>
            </a:r>
            <a:endParaRPr sz="1800" strike="sng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3536500" y="3630800"/>
            <a:ext cx="1179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Gibbon?</a:t>
            </a:r>
            <a:endParaRPr sz="1800" strike="sngStrike">
              <a:solidFill>
                <a:srgbClr val="CC00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525" y="2018518"/>
            <a:ext cx="3662901" cy="199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https://machinelearningmastery.com/when-to-use-mlp-cnn-and-rnn-neural-networks/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https://medium.freecodecamp.org/an-intuitive-guide-to-convolutional-neural-networks-260c2de0a050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https://www.quora.com/What-are-the-current-problems-with-the-use-of-convolutional-neural-networks-CNN-for-vision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https://en.wikipedia.org/wiki/Convolutional_neural_network</a:t>
            </a:r>
            <a:endParaRPr sz="1400"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189" name="Google Shape;189;p2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625125" y="1066875"/>
            <a:ext cx="3315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CNN’s are just </a:t>
            </a:r>
            <a:r>
              <a:rPr i="1" lang="en" sz="3000"/>
              <a:t>types</a:t>
            </a:r>
            <a:r>
              <a:rPr lang="en" sz="3000"/>
              <a:t> of neural networks typically applied to </a:t>
            </a:r>
            <a:r>
              <a:rPr lang="en" sz="3000">
                <a:solidFill>
                  <a:srgbClr val="FFB600"/>
                </a:solidFill>
              </a:rPr>
              <a:t>analyzing visual imagery</a:t>
            </a:r>
            <a:endParaRPr sz="3000">
              <a:solidFill>
                <a:srgbClr val="FFB600"/>
              </a:solidFill>
            </a:endParaRP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300" y="1528451"/>
            <a:ext cx="4372400" cy="2086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3"/>
          <p:cNvGrpSpPr/>
          <p:nvPr/>
        </p:nvGrpSpPr>
        <p:grpSpPr>
          <a:xfrm>
            <a:off x="8061174" y="314648"/>
            <a:ext cx="784185" cy="752224"/>
            <a:chOff x="5241175" y="4959100"/>
            <a:chExt cx="539775" cy="517775"/>
          </a:xfrm>
        </p:grpSpPr>
        <p:sp>
          <p:nvSpPr>
            <p:cNvPr id="69" name="Google Shape;69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Inspired by the biology of the visual cortex</a:t>
            </a:r>
            <a:endParaRPr sz="3600"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922000" y="2627450"/>
            <a:ext cx="38712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Each neuron in our eye covers a different area of our visual field</a:t>
            </a:r>
            <a:endParaRPr sz="2000"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" name="Google Shape;82;p14"/>
          <p:cNvGrpSpPr/>
          <p:nvPr/>
        </p:nvGrpSpPr>
        <p:grpSpPr>
          <a:xfrm>
            <a:off x="8002114" y="386495"/>
            <a:ext cx="965855" cy="610494"/>
            <a:chOff x="3241525" y="3039450"/>
            <a:chExt cx="494600" cy="312625"/>
          </a:xfrm>
        </p:grpSpPr>
        <p:sp>
          <p:nvSpPr>
            <p:cNvPr id="83" name="Google Shape;83;p14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750" y="1133300"/>
            <a:ext cx="3016375" cy="2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663300" y="4438675"/>
            <a:ext cx="7817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aleway"/>
                <a:ea typeface="Raleway"/>
                <a:cs typeface="Raleway"/>
                <a:sym typeface="Raleway"/>
              </a:rPr>
              <a:t>Abstract architecture of a Convolutional Neural Network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Work?</a:t>
            </a:r>
            <a:endParaRPr/>
          </a:p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7952425" y="91725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?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689175" y="510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Step 1</a:t>
            </a:r>
            <a:endParaRPr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Process the Image</a:t>
            </a:r>
            <a:endParaRPr sz="3000"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18754" r="1436" t="0"/>
          <a:stretch/>
        </p:blipFill>
        <p:spPr>
          <a:xfrm>
            <a:off x="4709800" y="1160850"/>
            <a:ext cx="3894600" cy="28217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08" name="Google Shape;108;p1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89175" y="510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B600"/>
                </a:solidFill>
              </a:rPr>
              <a:t>Step 2</a:t>
            </a:r>
            <a:endParaRPr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matrices to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move the image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through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the network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17" name="Google Shape;117;p1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300" y="1334925"/>
            <a:ext cx="4629101" cy="24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689175" y="510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Step 3</a:t>
            </a:r>
            <a:endParaRPr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Tell the network “</a:t>
            </a:r>
            <a:r>
              <a:rPr i="1" lang="en" sz="3000"/>
              <a:t>what’s what</a:t>
            </a:r>
            <a:r>
              <a:rPr lang="en" sz="3000"/>
              <a:t>”...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27" name="Google Shape;127;p1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Image result for cat white background"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78" y="2211197"/>
            <a:ext cx="2279850" cy="14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7740" l="0" r="0" t="0"/>
          <a:stretch/>
        </p:blipFill>
        <p:spPr>
          <a:xfrm>
            <a:off x="3901551" y="2141935"/>
            <a:ext cx="1569325" cy="1563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andwritten 3 white background" id="131" name="Google Shape;131;p19"/>
          <p:cNvPicPr preferRelativeResize="0"/>
          <p:nvPr/>
        </p:nvPicPr>
        <p:blipFill rotWithShape="1">
          <a:blip r:embed="rId5">
            <a:alphaModFix/>
          </a:blip>
          <a:srcRect b="17326" l="27486" r="30219" t="13368"/>
          <a:stretch/>
        </p:blipFill>
        <p:spPr>
          <a:xfrm>
            <a:off x="6892275" y="2429922"/>
            <a:ext cx="1072450" cy="9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320300" y="3581522"/>
            <a:ext cx="1474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Cat</a:t>
            </a:r>
            <a:endParaRPr sz="18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Plane</a:t>
            </a:r>
            <a:endParaRPr sz="1800" strike="sng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trike="sng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Three</a:t>
            </a:r>
            <a:endParaRPr sz="1800" strike="sng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948800" y="3581522"/>
            <a:ext cx="1474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Cat</a:t>
            </a:r>
            <a:endParaRPr sz="1800" strike="sng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Plane</a:t>
            </a:r>
            <a:endParaRPr sz="18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Three</a:t>
            </a:r>
            <a:endParaRPr sz="1800" strike="sng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691100" y="3581522"/>
            <a:ext cx="1474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Cat</a:t>
            </a:r>
            <a:endParaRPr sz="1800" strike="sng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Plane</a:t>
            </a:r>
            <a:endParaRPr sz="1800" strike="sng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Three</a:t>
            </a:r>
            <a:endParaRPr sz="18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With that, all kinds of problems</a:t>
            </a:r>
            <a:r>
              <a:rPr lang="en" sz="3600">
                <a:solidFill>
                  <a:srgbClr val="FFB600"/>
                </a:solidFill>
              </a:rPr>
              <a:t> can be solved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1" name="Google Shape;141;p20"/>
          <p:cNvGrpSpPr/>
          <p:nvPr/>
        </p:nvGrpSpPr>
        <p:grpSpPr>
          <a:xfrm>
            <a:off x="3703042" y="600903"/>
            <a:ext cx="4036590" cy="3941676"/>
            <a:chOff x="2256567" y="677103"/>
            <a:chExt cx="4036590" cy="3941676"/>
          </a:xfrm>
        </p:grpSpPr>
        <p:sp>
          <p:nvSpPr>
            <p:cNvPr id="142" name="Google Shape;142;p20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48" name="Google Shape;148;p20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49" name="Google Shape;149;p20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4735950" y="24541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Image Recognition</a:t>
              </a:r>
              <a:endParaRPr sz="22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51" name="Google Shape;151;p20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52" name="Google Shape;152;p20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3557325" y="1613600"/>
              <a:ext cx="13122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Face Detection</a:t>
              </a:r>
              <a:endParaRPr sz="18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54" name="Google Shape;154;p20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55" name="Google Shape;155;p20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6" name="Google Shape;156;p20"/>
            <p:cNvSpPr txBox="1"/>
            <p:nvPr/>
          </p:nvSpPr>
          <p:spPr>
            <a:xfrm>
              <a:off x="706250" y="3995875"/>
              <a:ext cx="13617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Natural Language Processing</a:t>
              </a:r>
              <a:endParaRPr sz="16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57" name="Google Shape;157;p20"/>
          <p:cNvGrpSpPr/>
          <p:nvPr/>
        </p:nvGrpSpPr>
        <p:grpSpPr>
          <a:xfrm>
            <a:off x="7334059" y="1114293"/>
            <a:ext cx="1030262" cy="1030262"/>
            <a:chOff x="3490737" y="1374053"/>
            <a:chExt cx="1423800" cy="1423800"/>
          </a:xfrm>
        </p:grpSpPr>
        <p:sp>
          <p:nvSpPr>
            <p:cNvPr id="158" name="Google Shape;158;p20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3544622" y="1613595"/>
              <a:ext cx="132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Medical Image Analysis</a:t>
              </a:r>
              <a:endPara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60" name="Google Shape;160;p20"/>
          <p:cNvGrpSpPr/>
          <p:nvPr/>
        </p:nvGrpSpPr>
        <p:grpSpPr>
          <a:xfrm>
            <a:off x="8102154" y="335598"/>
            <a:ext cx="702207" cy="710323"/>
            <a:chOff x="5297950" y="1632050"/>
            <a:chExt cx="426200" cy="431100"/>
          </a:xfrm>
        </p:grpSpPr>
        <p:sp>
          <p:nvSpPr>
            <p:cNvPr id="161" name="Google Shape;161;p2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