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5"/>
    <p:restoredTop sz="84084"/>
  </p:normalViewPr>
  <p:slideViewPr>
    <p:cSldViewPr snapToGrid="0" snapToObjects="1">
      <p:cViewPr varScale="1">
        <p:scale>
          <a:sx n="64" d="100"/>
          <a:sy n="64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8BC6-0073-564C-ADE5-AE183DB9DAE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B55E1-EC24-CA4A-B7A1-1DC67DDB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Authentication</a:t>
            </a:r>
          </a:p>
          <a:p>
            <a:pPr lvl="1"/>
            <a:r>
              <a:rPr lang="en-US" altLang="en-US" dirty="0"/>
              <a:t>The cookie proves to the website that the client previously authenticated correctly</a:t>
            </a:r>
          </a:p>
          <a:p>
            <a:r>
              <a:rPr lang="en-US" altLang="en-US" dirty="0"/>
              <a:t>Personalization</a:t>
            </a:r>
          </a:p>
          <a:p>
            <a:pPr lvl="1"/>
            <a:r>
              <a:rPr lang="en-US" altLang="en-US" dirty="0"/>
              <a:t>Helps the website recognize the user from a previous visit</a:t>
            </a:r>
          </a:p>
          <a:p>
            <a:r>
              <a:rPr lang="en-US" altLang="en-US" dirty="0"/>
              <a:t>Tracking</a:t>
            </a:r>
          </a:p>
          <a:p>
            <a:pPr lvl="1"/>
            <a:r>
              <a:rPr lang="en-US" altLang="en-US" dirty="0"/>
              <a:t>Follow the user from site to site; learn his/her browsing behavior, preferences, and so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7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can a control be “repurposed?”</a:t>
            </a:r>
          </a:p>
          <a:p>
            <a:pPr lvl="1"/>
            <a:r>
              <a:rPr lang="en-US" altLang="en-US" dirty="0"/>
              <a:t>Once a control is installed, any webpage that knows the control’s class identifier (CLSID) can access it using an HTML object tag embedded in the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5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Language executed by the Web browser</a:t>
            </a:r>
          </a:p>
          <a:p>
            <a:pPr lvl="1"/>
            <a:r>
              <a:rPr lang="en-US" altLang="en-US" dirty="0"/>
              <a:t>Scripts are embedded in webpages</a:t>
            </a:r>
          </a:p>
          <a:p>
            <a:pPr lvl="1"/>
            <a:r>
              <a:rPr lang="en-US" altLang="en-US" dirty="0"/>
              <a:t>Can run before HTML is loaded, before page is viewed, while it is being viewed, or when leaving the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4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Example 1 returns "</a:t>
            </a:r>
            <a:r>
              <a:rPr lang="en-US" altLang="en-US" sz="2000" dirty="0" err="1"/>
              <a:t>ul</a:t>
            </a:r>
            <a:r>
              <a:rPr lang="en-US" altLang="en-US" sz="2000" dirty="0"/>
              <a:t>"</a:t>
            </a:r>
          </a:p>
          <a:p>
            <a:pPr lvl="1"/>
            <a:r>
              <a:rPr lang="en-US" altLang="en-US" sz="2000" dirty="0"/>
              <a:t>Example 2 returns "null"</a:t>
            </a:r>
          </a:p>
          <a:p>
            <a:pPr lvl="1"/>
            <a:r>
              <a:rPr lang="en-US" altLang="en-US" sz="2000" dirty="0"/>
              <a:t>Example 3 returns "li"</a:t>
            </a:r>
          </a:p>
          <a:p>
            <a:pPr lvl="1"/>
            <a:r>
              <a:rPr lang="en-US" altLang="en-US" sz="2000" dirty="0"/>
              <a:t>Example 4 returns "text"</a:t>
            </a:r>
          </a:p>
          <a:p>
            <a:pPr lvl="2"/>
            <a:r>
              <a:rPr lang="en-US" altLang="en-US" sz="1800" dirty="0"/>
              <a:t>A text node below the "li" which holds the actual text data as its value</a:t>
            </a:r>
          </a:p>
          <a:p>
            <a:pPr lvl="1"/>
            <a:r>
              <a:rPr lang="en-US" altLang="en-US" sz="2000" dirty="0"/>
              <a:t>Example 5 returns " Item 1 "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4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Bavlets</a:t>
            </a:r>
            <a:endParaRPr lang="en-US" altLang="en-US" dirty="0"/>
          </a:p>
          <a:p>
            <a:r>
              <a:rPr lang="en-US" altLang="en-US" dirty="0"/>
              <a:t>Script stored by the browser as a bookmark</a:t>
            </a:r>
          </a:p>
          <a:p>
            <a:r>
              <a:rPr lang="en-US" altLang="en-US" dirty="0"/>
              <a:t>Executed in the context of the current webpage</a:t>
            </a:r>
          </a:p>
          <a:p>
            <a:r>
              <a:rPr lang="en-US" altLang="en-US" dirty="0"/>
              <a:t>Typical uses:</a:t>
            </a:r>
          </a:p>
          <a:p>
            <a:pPr lvl="1"/>
            <a:r>
              <a:rPr lang="en-US" altLang="en-US" dirty="0"/>
              <a:t>Submit the current page to a blogging or bookmarking service</a:t>
            </a:r>
          </a:p>
          <a:p>
            <a:pPr lvl="1"/>
            <a:r>
              <a:rPr lang="en-US" altLang="en-US" dirty="0"/>
              <a:t>Query a search engine with highlighted text</a:t>
            </a:r>
          </a:p>
          <a:p>
            <a:pPr lvl="1"/>
            <a:r>
              <a:rPr lang="en-US" altLang="en-US" dirty="0"/>
              <a:t>Password managers</a:t>
            </a:r>
          </a:p>
          <a:p>
            <a:pPr lvl="2"/>
            <a:r>
              <a:rPr lang="en-US" altLang="en-US" dirty="0"/>
              <a:t>One-click sign-on</a:t>
            </a:r>
          </a:p>
          <a:p>
            <a:pPr lvl="2"/>
            <a:r>
              <a:rPr lang="en-US" altLang="en-US" dirty="0"/>
              <a:t>Automatically generate a strong password</a:t>
            </a:r>
          </a:p>
          <a:p>
            <a:pPr lvl="2"/>
            <a:r>
              <a:rPr lang="en-US" altLang="en-US" dirty="0"/>
              <a:t>Synchronize passwords across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17543BCD-1054-4440-A413-39540E8E0E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3D7069D3-B345-954E-B2F2-F2128F5E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6BA91ED9-553A-E348-B276-C2C5958BF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39D1F4D3-A788-4A49-8421-BA4EF06CA66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54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E44F136A-DE8E-DA46-89A8-130AAF91AC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36098F61-1343-F843-BE20-0B8B2CAB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2B3CA2E7-40E7-0B49-BB56-C0E801128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B1EA321A-C73A-034E-A0F2-6702010F377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Safely browse the Web</a:t>
            </a:r>
          </a:p>
          <a:p>
            <a:pPr lvl="1"/>
            <a:r>
              <a:rPr lang="en-US" altLang="en-US" dirty="0"/>
              <a:t>A malicious website cannot steal information from or modify legitimate sites or otherwise harm the user…</a:t>
            </a:r>
          </a:p>
          <a:p>
            <a:pPr lvl="1"/>
            <a:r>
              <a:rPr lang="en-US" altLang="en-US" dirty="0"/>
              <a:t>… even if visited concurrently with a legitimate site -  in a separate browser window, tab, or even iframe on the same webpage</a:t>
            </a:r>
          </a:p>
          <a:p>
            <a:r>
              <a:rPr lang="en-US" altLang="en-US" dirty="0"/>
              <a:t>Support secure Web applications</a:t>
            </a:r>
          </a:p>
          <a:p>
            <a:pPr lvl="1"/>
            <a:r>
              <a:rPr lang="en-US" altLang="en-US" dirty="0"/>
              <a:t>Applications delivered over the Web should have the same security properties we require for standalone applications   (what are these properties?)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Web browser</a:t>
            </a:r>
          </a:p>
          <a:p>
            <a:pPr lvl="1"/>
            <a:r>
              <a:rPr lang="en-US" altLang="en-US" dirty="0"/>
              <a:t>Responsible for securely confining Web content presented by visited websites</a:t>
            </a:r>
          </a:p>
          <a:p>
            <a:r>
              <a:rPr lang="en-US" altLang="en-US" dirty="0"/>
              <a:t>Web applications</a:t>
            </a:r>
          </a:p>
          <a:p>
            <a:pPr lvl="1"/>
            <a:r>
              <a:rPr lang="en-US" altLang="en-US" dirty="0"/>
              <a:t>Online merchants, banks, blogs, Google Apps …</a:t>
            </a:r>
          </a:p>
          <a:p>
            <a:pPr lvl="1"/>
            <a:r>
              <a:rPr lang="en-US" altLang="en-US" dirty="0"/>
              <a:t>Mix of server-side and client-side code</a:t>
            </a:r>
          </a:p>
          <a:p>
            <a:pPr lvl="2"/>
            <a:r>
              <a:rPr lang="en-US" altLang="en-US" dirty="0"/>
              <a:t>Server-side code written in PHP, Ruby, ASP, JSP… runs on the Web server</a:t>
            </a:r>
          </a:p>
          <a:p>
            <a:pPr lvl="2"/>
            <a:r>
              <a:rPr lang="en-US" altLang="en-US" dirty="0"/>
              <a:t>Client-side code written in JavaScript… runs in the Web browser</a:t>
            </a:r>
          </a:p>
          <a:p>
            <a:pPr lvl="1"/>
            <a:r>
              <a:rPr lang="en-US" altLang="en-US" dirty="0"/>
              <a:t>Many potential bugs: XSS, XSRF, SQL injection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– tackle browser and its components</a:t>
            </a:r>
          </a:p>
          <a:p>
            <a:r>
              <a:rPr lang="en-US" dirty="0"/>
              <a:t>OS – go after OS to impede browser operation</a:t>
            </a:r>
          </a:p>
          <a:p>
            <a:r>
              <a:rPr lang="en-US" dirty="0"/>
              <a:t>Sniffing network – intercept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9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Controls a malicious website (</a:t>
            </a:r>
            <a:r>
              <a:rPr lang="en-US" altLang="en-US" dirty="0" err="1"/>
              <a:t>attacker.com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Can even obtain an SSL/TLS certificate for his site ($0)</a:t>
            </a:r>
          </a:p>
          <a:p>
            <a:r>
              <a:rPr lang="en-US" altLang="en-US" dirty="0"/>
              <a:t>User visits </a:t>
            </a:r>
            <a:r>
              <a:rPr lang="en-US" altLang="en-US" dirty="0" err="1"/>
              <a:t>attacker.com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3399"/>
                </a:solidFill>
              </a:rPr>
              <a:t>– why?</a:t>
            </a:r>
          </a:p>
          <a:p>
            <a:pPr lvl="1"/>
            <a:r>
              <a:rPr lang="en-US" altLang="en-US" dirty="0"/>
              <a:t>Phishing email, enticing content, search results, placed by an ad network, blind luck …</a:t>
            </a:r>
          </a:p>
          <a:p>
            <a:pPr lvl="1"/>
            <a:r>
              <a:rPr lang="en-US" altLang="en-US" dirty="0"/>
              <a:t>Attacker’s Facebook app</a:t>
            </a:r>
          </a:p>
          <a:p>
            <a:r>
              <a:rPr lang="en-US" altLang="en-US" dirty="0"/>
              <a:t>Attacker has no other access to user machine!</a:t>
            </a:r>
          </a:p>
          <a:p>
            <a:r>
              <a:rPr lang="en-US" altLang="en-US" dirty="0"/>
              <a:t>Variation: “iframe attacker”</a:t>
            </a:r>
          </a:p>
          <a:p>
            <a:pPr lvl="1"/>
            <a:r>
              <a:rPr lang="en-US" altLang="en-US" dirty="0"/>
              <a:t>An iframe with malicious content included in an otherwise honest webpage</a:t>
            </a:r>
          </a:p>
          <a:p>
            <a:pPr lvl="2"/>
            <a:r>
              <a:rPr lang="en-US" altLang="en-US" dirty="0"/>
              <a:t>Syndicated advertising, mashups,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Microsoft’s 2006 “Web patrol” study identified hundreds of URLs that could successfully exploit unpatched Windows XP machines</a:t>
            </a:r>
          </a:p>
          <a:p>
            <a:pPr lvl="1"/>
            <a:r>
              <a:rPr lang="en-US" altLang="en-US" dirty="0"/>
              <a:t>Many interlinked by redirection and controlled by the same major players</a:t>
            </a:r>
          </a:p>
          <a:p>
            <a:r>
              <a:rPr lang="en-US" altLang="en-US" dirty="0"/>
              <a:t>“But I never visit risky websites”</a:t>
            </a:r>
          </a:p>
          <a:p>
            <a:pPr lvl="1"/>
            <a:r>
              <a:rPr lang="en-US" altLang="en-US" dirty="0"/>
              <a:t>11 exploit pages are among top 10,000 most visited</a:t>
            </a:r>
          </a:p>
          <a:p>
            <a:pPr lvl="1"/>
            <a:r>
              <a:rPr lang="en-US" altLang="en-US" dirty="0"/>
              <a:t>Trick: put up a page with popular content, get into search engines, page then redirects to the exploit site</a:t>
            </a:r>
          </a:p>
          <a:p>
            <a:pPr lvl="2"/>
            <a:r>
              <a:rPr lang="en-US" altLang="en-US" dirty="0"/>
              <a:t>One of the malicious sites was providing exploits to 75 “innocuous” sites focusing on (1) celebrities, (2) song lyrics, (3) wallpapers, (4) video game cheats, and (5) wrestling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Man-in-the-Browser</a:t>
            </a:r>
          </a:p>
          <a:p>
            <a:r>
              <a:rPr lang="en-US" dirty="0"/>
              <a:t>	Trojan horse that intercepts data – silent banker, even authentication cannot protect what it cannot control. Devastating </a:t>
            </a:r>
            <a:r>
              <a:rPr lang="en-US" dirty="0" err="1"/>
              <a:t>bcz</a:t>
            </a:r>
            <a:r>
              <a:rPr lang="en-US" dirty="0"/>
              <a:t> data is sent as valid, authenticated user</a:t>
            </a:r>
          </a:p>
          <a:p>
            <a:r>
              <a:rPr lang="en-US" dirty="0"/>
              <a:t>Keystroke Logger – </a:t>
            </a:r>
            <a:r>
              <a:rPr lang="en-US" dirty="0" err="1"/>
              <a:t>hw</a:t>
            </a:r>
            <a:r>
              <a:rPr lang="en-US" dirty="0"/>
              <a:t> or </a:t>
            </a:r>
            <a:r>
              <a:rPr lang="en-US" dirty="0" err="1"/>
              <a:t>sw</a:t>
            </a:r>
            <a:endParaRPr lang="en-US" dirty="0"/>
          </a:p>
          <a:p>
            <a:r>
              <a:rPr lang="en-US" dirty="0"/>
              <a:t>Page-in-the-Middle – redirect to another page</a:t>
            </a:r>
          </a:p>
          <a:p>
            <a:r>
              <a:rPr lang="en-US" dirty="0"/>
              <a:t>Program Download Substitution – users are usually wary</a:t>
            </a:r>
          </a:p>
          <a:p>
            <a:r>
              <a:rPr lang="en-US" dirty="0"/>
              <a:t>User-in-the-Middle – CAPTCHA and having humans solve them for bots, Google </a:t>
            </a:r>
            <a:r>
              <a:rPr lang="en-US" dirty="0" err="1"/>
              <a:t>reCAPTCA</a:t>
            </a:r>
            <a:r>
              <a:rPr lang="en-US" dirty="0"/>
              <a:t> uses computer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48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Authentication – something you are, know or have</a:t>
            </a:r>
          </a:p>
          <a:p>
            <a:r>
              <a:rPr lang="en-US" dirty="0"/>
              <a:t>Computer Authentication – Computer address, serial number, initial authentication vs continuous authentication</a:t>
            </a:r>
          </a:p>
          <a:p>
            <a:r>
              <a:rPr lang="en-US" dirty="0"/>
              <a:t>Phishing: unsuspecting user submits information to a malicious system</a:t>
            </a:r>
          </a:p>
          <a:p>
            <a:r>
              <a:rPr lang="en-US" dirty="0"/>
              <a:t>Authentication vulnerabilities: usability, computer to computer allows limited base – stored key, malicious </a:t>
            </a:r>
            <a:r>
              <a:rPr lang="en-US" dirty="0" err="1"/>
              <a:t>sw</a:t>
            </a:r>
            <a:r>
              <a:rPr lang="en-US" dirty="0"/>
              <a:t> eavesdropping, assurance</a:t>
            </a:r>
          </a:p>
          <a:p>
            <a:r>
              <a:rPr lang="en-US" dirty="0"/>
              <a:t>Success: shared secret, one time password, out of band authentication, continuous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ActiveX “controls” are compiled binaries that reside on the client machine</a:t>
            </a:r>
          </a:p>
          <a:p>
            <a:pPr lvl="1"/>
            <a:r>
              <a:rPr lang="en-US" altLang="en-US" dirty="0"/>
              <a:t>Downloaded and installed, like any other executable</a:t>
            </a:r>
          </a:p>
          <a:p>
            <a:pPr lvl="1"/>
            <a:r>
              <a:rPr lang="en-US" altLang="en-US" dirty="0"/>
              <a:t>Activated by an HTML object tag on the page</a:t>
            </a:r>
          </a:p>
          <a:p>
            <a:pPr lvl="1"/>
            <a:r>
              <a:rPr lang="en-US" altLang="en-US" dirty="0"/>
              <a:t>Run as native binaries, </a:t>
            </a:r>
            <a:r>
              <a:rPr lang="en-US" altLang="en-US" u="sng" dirty="0"/>
              <a:t>not</a:t>
            </a:r>
            <a:r>
              <a:rPr lang="en-US" altLang="en-US" dirty="0"/>
              <a:t> interpreted by the browser</a:t>
            </a:r>
          </a:p>
          <a:p>
            <a:r>
              <a:rPr lang="en-US" altLang="en-US" dirty="0"/>
              <a:t>Security model relies on three components</a:t>
            </a:r>
          </a:p>
          <a:p>
            <a:pPr lvl="1"/>
            <a:r>
              <a:rPr lang="en-US" altLang="en-US" dirty="0"/>
              <a:t>Digital signatures to verify the source of the control</a:t>
            </a:r>
          </a:p>
          <a:p>
            <a:pPr lvl="1"/>
            <a:r>
              <a:rPr lang="en-US" altLang="en-US" dirty="0"/>
              <a:t>Browser policy can reject controls from network zones</a:t>
            </a:r>
          </a:p>
          <a:p>
            <a:pPr lvl="1"/>
            <a:r>
              <a:rPr lang="en-US" altLang="en-US" dirty="0"/>
              <a:t>Controls can be marked by author as “safe for initialization” or “safe for scripting”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B55E1-EC24-CA4A-B7A1-1DC67DDB46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00D7-79C9-F544-82F7-BC299A27D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76521-E2F5-ED42-8B20-E8CEAA845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BE7F-A531-F649-B7AC-9F876E84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D830-377F-5F47-9C22-EED2ECD2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E975-BB32-9645-AF3A-7AECC21D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0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2D5-CFE6-8C4B-82BB-B7F42D99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32F1E-2A13-5A40-9791-A9F4BA5E7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F4243-EC61-B640-8EF8-1BA62FC0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10B9-F786-A34A-84B6-A30946E5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B076-F623-C94B-AC59-91F6D088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1122D-32CA-AB43-8BD0-097B846F9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AD1BA-BD8D-AD48-ABB7-EE46A777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ABA9-82A3-3D4A-891A-634AE511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5AEF-40B4-CE49-9398-8D251969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B7BE-DE4D-B140-AF1C-4FE1AD5D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ED7F-ADA1-5B4E-86D1-A8050C75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1F05-206E-8B4C-BF54-995EE8DF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C7E7-3ECF-3642-9321-A8245D3F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202F-C0E0-3549-ABAD-8D7773E5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8FE5-E385-1142-871F-63B929F0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4561-D3C1-C145-A875-EC2305B8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3767-6C68-E849-89D4-5C49CAC0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A64C-2017-C540-9848-F6A119ED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2DB5-3128-2346-BF84-B3D83B2D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4F5E-F4C4-1D4C-8535-86CD68EA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F963-7C85-D645-8118-A1DA692E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A561-283C-5C4B-8DFA-C40937CE1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79A5A-02B4-8F47-8B9B-AA1BB8E27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02106-0449-554C-BAF8-81295688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63EA2-9CA7-7845-9E3E-9AADD71D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549C-9FAF-C443-A288-995F6B54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1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0289-CBA3-FA41-A979-2E87C55E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3EDC2-FD21-A64C-B0E3-798090EE6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6A238-B49B-8845-8B74-CEF1F6BC2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C515E-1079-9D48-8A45-91E2EA95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FC06D-BAE4-3245-8B57-BBD179F6D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DD2A0-6CDA-B64C-B2B1-145837B7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17FDA-A76F-C845-BDFA-B6C9E6E0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2B51C-0681-C947-8C46-9FE962A4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76EA-D1ED-FB46-9C8C-E01BE3BF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F6681-6DEE-B043-91CA-5F857CEF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7C4F2-DF7B-F944-9C13-253C746F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F4581-617A-EB42-B482-7EE92AFA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0E87F-BA8D-2D46-8B0C-62218F21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E1DB7-9FDB-634A-996E-4D7FF5C3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3805E-3510-7C46-80C1-BF194D5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B14-35AA-3246-A99F-B28C56CF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659C-B8AC-B443-A016-EEEC4DAD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9CB4A-71E5-1947-830B-E66606B4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F25A8-043C-BC40-A35B-14E5A79B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6F0C0-919A-6D4A-8D5B-05C9CD91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BCA78-09A6-1240-A553-BBC0D34D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33D9-C822-334B-B061-609C26B9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9057E-8363-6144-ADB4-F5DD0F757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EC34E-759D-494C-BE7A-61D9CAF16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1C7E-7E94-4244-91BD-881510C5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8A919-46F8-F044-BEF8-17F61462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FF2E5-37D3-2B47-AD19-DFBC309E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996B-6E4C-1541-872B-C7C1354B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AEFF-EA65-4049-A211-64F90D75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4E0A-7734-9542-9478-26616C9E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D281-8433-ED46-99C3-86B4158D5DC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2C42-76E9-AD45-AFBA-00B57A503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2879-29C7-2A43-BB0F-512D1DE38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86BD-3398-854B-9A4D-C87EE818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5869-443B-C04B-B526-787BAFC2E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Browser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F65DB-60E3-A547-9E65-3E3881358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Ch. 4.1 from textbook</a:t>
            </a:r>
          </a:p>
          <a:p>
            <a:r>
              <a:rPr lang="en-US" dirty="0"/>
              <a:t>Slides adopted from Stanford Web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84018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5EFD83C-FB85-CE41-967B-FC697B95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 of These Should Be Safe</a:t>
            </a:r>
          </a:p>
        </p:txBody>
      </p:sp>
      <p:sp>
        <p:nvSpPr>
          <p:cNvPr id="1536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5ED63BA-6E5E-424C-BB9C-662DD396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0"/>
            <a:ext cx="8178800" cy="4457700"/>
          </a:xfrm>
        </p:spPr>
        <p:txBody>
          <a:bodyPr/>
          <a:lstStyle/>
          <a:p>
            <a:r>
              <a:rPr lang="en-US" altLang="en-US" dirty="0"/>
              <a:t>Safe to visit a website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Safe to visit two pages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at the same time</a:t>
            </a:r>
          </a:p>
          <a:p>
            <a:endParaRPr lang="en-US" altLang="en-US" dirty="0"/>
          </a:p>
          <a:p>
            <a:r>
              <a:rPr lang="en-US" altLang="en-US" dirty="0"/>
              <a:t>Safe delegation</a:t>
            </a:r>
          </a:p>
        </p:txBody>
      </p:sp>
      <p:pic>
        <p:nvPicPr>
          <p:cNvPr id="15364" name="Picture 3" descr="a.com.png">
            <a:extLst>
              <a:ext uri="{FF2B5EF4-FFF2-40B4-BE49-F238E27FC236}">
                <a16:creationId xmlns:a16="http://schemas.microsoft.com/office/drawing/2014/main" id="{E2A648C2-3037-044B-B6C2-958A8188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0"/>
            <a:ext cx="1854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a.com.png">
            <a:extLst>
              <a:ext uri="{FF2B5EF4-FFF2-40B4-BE49-F238E27FC236}">
                <a16:creationId xmlns:a16="http://schemas.microsoft.com/office/drawing/2014/main" id="{D08E95B6-FDD0-5743-9917-52C7B84BB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81350"/>
            <a:ext cx="1854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 descr="b.com.png">
            <a:extLst>
              <a:ext uri="{FF2B5EF4-FFF2-40B4-BE49-F238E27FC236}">
                <a16:creationId xmlns:a16="http://schemas.microsoft.com/office/drawing/2014/main" id="{12D21C63-5922-C74E-97D1-0B6D41BB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3181350"/>
            <a:ext cx="1854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6" descr="iframe.png">
            <a:extLst>
              <a:ext uri="{FF2B5EF4-FFF2-40B4-BE49-F238E27FC236}">
                <a16:creationId xmlns:a16="http://schemas.microsoft.com/office/drawing/2014/main" id="{7848602B-62E0-904F-9C65-9452F42BF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724400"/>
            <a:ext cx="1854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Slide Number Placeholder 5">
            <a:extLst>
              <a:ext uri="{FF2B5EF4-FFF2-40B4-BE49-F238E27FC236}">
                <a16:creationId xmlns:a16="http://schemas.microsoft.com/office/drawing/2014/main" id="{4FE3713F-8027-B246-80BE-55482638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CAAB8C56-002C-5E44-9B2C-7EA4CE31959A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7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>
            <a:extLst>
              <a:ext uri="{FF2B5EF4-FFF2-40B4-BE49-F238E27FC236}">
                <a16:creationId xmlns:a16="http://schemas.microsoft.com/office/drawing/2014/main" id="{8D346E4E-2605-554D-BC3F-EDBBCDC6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Vulnerabilities in 2011</a:t>
            </a:r>
          </a:p>
        </p:txBody>
      </p:sp>
      <p:sp>
        <p:nvSpPr>
          <p:cNvPr id="1028" name="Slide Number Placeholder 5">
            <a:extLst>
              <a:ext uri="{FF2B5EF4-FFF2-40B4-BE49-F238E27FC236}">
                <a16:creationId xmlns:a16="http://schemas.microsoft.com/office/drawing/2014/main" id="{62409CA1-086E-2B49-9368-48849120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F0B97B1-8A90-2347-BB66-F69219EA99BA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aphicFrame>
        <p:nvGraphicFramePr>
          <p:cNvPr id="1026" name="Chart 6">
            <a:extLst>
              <a:ext uri="{FF2B5EF4-FFF2-40B4-BE49-F238E27FC236}">
                <a16:creationId xmlns:a16="http://schemas.microsoft.com/office/drawing/2014/main" id="{B2029B73-D207-6C40-B5BE-7EA5E3922032}"/>
              </a:ext>
            </a:extLst>
          </p:cNvPr>
          <p:cNvGraphicFramePr>
            <a:graphicFrameLocks/>
          </p:cNvGraphicFramePr>
          <p:nvPr/>
        </p:nvGraphicFramePr>
        <p:xfrm>
          <a:off x="2997200" y="2133600"/>
          <a:ext cx="65024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3" imgW="13538200" imgH="8674100" progId="Excel.Chart.8">
                  <p:embed/>
                </p:oleObj>
              </mc:Choice>
              <mc:Fallback>
                <p:oleObj r:id="rId3" imgW="13538200" imgH="8674100" progId="Excel.Chart.8">
                  <p:embed/>
                  <p:pic>
                    <p:nvPicPr>
                      <p:cNvPr id="1026" name="Chart 6">
                        <a:extLst>
                          <a:ext uri="{FF2B5EF4-FFF2-40B4-BE49-F238E27FC236}">
                            <a16:creationId xmlns:a16="http://schemas.microsoft.com/office/drawing/2014/main" id="{B2029B73-D207-6C40-B5BE-7EA5E39220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33600"/>
                        <a:ext cx="6502400" cy="416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>
            <a:extLst>
              <a:ext uri="{FF2B5EF4-FFF2-40B4-BE49-F238E27FC236}">
                <a16:creationId xmlns:a16="http://schemas.microsoft.com/office/drawing/2014/main" id="{074A08AB-1E4A-9B4B-B672-E0359A676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1143000"/>
            <a:ext cx="24955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Source: IBM X-Force</a:t>
            </a:r>
          </a:p>
        </p:txBody>
      </p:sp>
    </p:spTree>
    <p:extLst>
      <p:ext uri="{BB962C8B-B14F-4D97-AF65-F5344CB8AC3E}">
        <p14:creationId xmlns:p14="http://schemas.microsoft.com/office/powerpoint/2010/main" val="333942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795E78F-6F52-D642-AABD-86D6C4677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Sides of Web Security</a:t>
            </a:r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1638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E6380AC7-39FA-DF47-BE41-A983ED453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178800" cy="5029200"/>
          </a:xfrm>
        </p:spPr>
        <p:txBody>
          <a:bodyPr/>
          <a:lstStyle/>
          <a:p>
            <a:r>
              <a:rPr lang="en-US" altLang="en-US" dirty="0"/>
              <a:t>Web browser</a:t>
            </a:r>
          </a:p>
          <a:p>
            <a:r>
              <a:rPr lang="en-US" altLang="en-US" dirty="0"/>
              <a:t>Web applications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30128353-8CC7-7F49-9B45-0590B54F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C745C461-11AA-DF4E-B58D-118C27E6085E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929F692-82FA-8546-916D-8C0FEC1C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C45CF838-4ACB-6540-A9DC-9EE9EDA47479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5518AF8-2FAA-9244-9E72-D9CF06545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051800" cy="914400"/>
          </a:xfrm>
        </p:spPr>
        <p:txBody>
          <a:bodyPr/>
          <a:lstStyle/>
          <a:p>
            <a:r>
              <a:rPr lang="en-US" altLang="en-US"/>
              <a:t>Where Does the Attacker Live?</a:t>
            </a:r>
            <a:endParaRPr lang="en-US" altLang="en-US" sz="280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1562618-F8EF-7A4D-AC29-51456385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16288"/>
            <a:ext cx="1905000" cy="1103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7413" name="AutoShape 4">
            <a:extLst>
              <a:ext uri="{FF2B5EF4-FFF2-40B4-BE49-F238E27FC236}">
                <a16:creationId xmlns:a16="http://schemas.microsoft.com/office/drawing/2014/main" id="{5F265B83-4A73-C24A-9CB9-B8DFD9A81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3048000" cy="3810000"/>
          </a:xfrm>
          <a:prstGeom prst="cloudCallout">
            <a:avLst>
              <a:gd name="adj1" fmla="val -138125"/>
              <a:gd name="adj2" fmla="val 535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414" name="Oval 5">
            <a:extLst>
              <a:ext uri="{FF2B5EF4-FFF2-40B4-BE49-F238E27FC236}">
                <a16:creationId xmlns:a16="http://schemas.microsoft.com/office/drawing/2014/main" id="{5B07A10A-EF65-2248-A24D-615DFCA23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4419600"/>
            <a:ext cx="3200400" cy="2260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Freeform 6">
            <a:extLst>
              <a:ext uri="{FF2B5EF4-FFF2-40B4-BE49-F238E27FC236}">
                <a16:creationId xmlns:a16="http://schemas.microsoft.com/office/drawing/2014/main" id="{6E21103A-6239-6F43-A385-AFC84D933B6D}"/>
              </a:ext>
            </a:extLst>
          </p:cNvPr>
          <p:cNvSpPr>
            <a:spLocks/>
          </p:cNvSpPr>
          <p:nvPr/>
        </p:nvSpPr>
        <p:spPr bwMode="auto">
          <a:xfrm>
            <a:off x="4114801" y="3495675"/>
            <a:ext cx="4314825" cy="401638"/>
          </a:xfrm>
          <a:custGeom>
            <a:avLst/>
            <a:gdLst>
              <a:gd name="T0" fmla="*/ 0 w 2718"/>
              <a:gd name="T1" fmla="*/ 2147483647 h 253"/>
              <a:gd name="T2" fmla="*/ 2147483647 w 2718"/>
              <a:gd name="T3" fmla="*/ 2147483647 h 253"/>
              <a:gd name="T4" fmla="*/ 2147483647 w 2718"/>
              <a:gd name="T5" fmla="*/ 2147483647 h 253"/>
              <a:gd name="T6" fmla="*/ 2147483647 w 2718"/>
              <a:gd name="T7" fmla="*/ 2147483647 h 253"/>
              <a:gd name="T8" fmla="*/ 0 60000 65536"/>
              <a:gd name="T9" fmla="*/ 0 60000 65536"/>
              <a:gd name="T10" fmla="*/ 0 60000 65536"/>
              <a:gd name="T11" fmla="*/ 0 60000 65536"/>
              <a:gd name="T12" fmla="*/ 0 w 2718"/>
              <a:gd name="T13" fmla="*/ 0 h 253"/>
              <a:gd name="T14" fmla="*/ 2718 w 2718"/>
              <a:gd name="T15" fmla="*/ 253 h 2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8" h="253">
                <a:moveTo>
                  <a:pt x="0" y="216"/>
                </a:moveTo>
                <a:cubicBezTo>
                  <a:pt x="68" y="216"/>
                  <a:pt x="146" y="253"/>
                  <a:pt x="408" y="217"/>
                </a:cubicBezTo>
                <a:cubicBezTo>
                  <a:pt x="670" y="181"/>
                  <a:pt x="1187" y="2"/>
                  <a:pt x="1572" y="1"/>
                </a:cubicBezTo>
                <a:cubicBezTo>
                  <a:pt x="1957" y="0"/>
                  <a:pt x="2479" y="167"/>
                  <a:pt x="2718" y="211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7">
            <a:extLst>
              <a:ext uri="{FF2B5EF4-FFF2-40B4-BE49-F238E27FC236}">
                <a16:creationId xmlns:a16="http://schemas.microsoft.com/office/drawing/2014/main" id="{9096302B-11A7-FF4B-8739-69108777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6" y="3752851"/>
            <a:ext cx="365125" cy="36512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8F8764C4-C4B7-FC46-8045-224437DA1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19600"/>
            <a:ext cx="1905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F9BCA762-25B8-1845-BC3D-21AECED1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76800"/>
            <a:ext cx="1905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AB3947DA-7DAF-564C-8995-1F5AE7B40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6" y="3336926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17420" name="Freeform 12">
            <a:extLst>
              <a:ext uri="{FF2B5EF4-FFF2-40B4-BE49-F238E27FC236}">
                <a16:creationId xmlns:a16="http://schemas.microsoft.com/office/drawing/2014/main" id="{98039DAC-600C-D249-91CB-458D009A81F1}"/>
              </a:ext>
            </a:extLst>
          </p:cNvPr>
          <p:cNvSpPr>
            <a:spLocks/>
          </p:cNvSpPr>
          <p:nvPr/>
        </p:nvSpPr>
        <p:spPr bwMode="auto">
          <a:xfrm>
            <a:off x="4114800" y="3797301"/>
            <a:ext cx="4305300" cy="455613"/>
          </a:xfrm>
          <a:custGeom>
            <a:avLst/>
            <a:gdLst>
              <a:gd name="T0" fmla="*/ 0 w 2712"/>
              <a:gd name="T1" fmla="*/ 2147483647 h 287"/>
              <a:gd name="T2" fmla="*/ 2147483647 w 2712"/>
              <a:gd name="T3" fmla="*/ 2147483647 h 287"/>
              <a:gd name="T4" fmla="*/ 2147483647 w 2712"/>
              <a:gd name="T5" fmla="*/ 2147483647 h 287"/>
              <a:gd name="T6" fmla="*/ 2147483647 w 2712"/>
              <a:gd name="T7" fmla="*/ 2147483647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2712"/>
              <a:gd name="T13" fmla="*/ 0 h 287"/>
              <a:gd name="T14" fmla="*/ 2712 w 2712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2" h="287">
                <a:moveTo>
                  <a:pt x="0" y="243"/>
                </a:moveTo>
                <a:cubicBezTo>
                  <a:pt x="68" y="244"/>
                  <a:pt x="161" y="287"/>
                  <a:pt x="408" y="249"/>
                </a:cubicBezTo>
                <a:cubicBezTo>
                  <a:pt x="655" y="211"/>
                  <a:pt x="1098" y="30"/>
                  <a:pt x="1482" y="15"/>
                </a:cubicBezTo>
                <a:cubicBezTo>
                  <a:pt x="1866" y="0"/>
                  <a:pt x="2456" y="129"/>
                  <a:pt x="2712" y="159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Explosion 1 14">
            <a:extLst>
              <a:ext uri="{FF2B5EF4-FFF2-40B4-BE49-F238E27FC236}">
                <a16:creationId xmlns:a16="http://schemas.microsoft.com/office/drawing/2014/main" id="{46237C0E-F75A-3742-8A0D-006C04DE8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4" y="3495676"/>
            <a:ext cx="1976437" cy="1838325"/>
          </a:xfrm>
          <a:prstGeom prst="irregularSeal1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Web attacker</a:t>
            </a:r>
          </a:p>
        </p:txBody>
      </p:sp>
      <p:sp>
        <p:nvSpPr>
          <p:cNvPr id="16" name="Explosion 1 15">
            <a:extLst>
              <a:ext uri="{FF2B5EF4-FFF2-40B4-BE49-F238E27FC236}">
                <a16:creationId xmlns:a16="http://schemas.microsoft.com/office/drawing/2014/main" id="{532D9463-7997-C249-9970-90F07254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38476"/>
            <a:ext cx="2362200" cy="1838325"/>
          </a:xfrm>
          <a:prstGeom prst="irregularSeal1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Network attacker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49DD6406-6214-F74C-9BBC-2AAEA9DE6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97314"/>
            <a:ext cx="2362200" cy="1838325"/>
          </a:xfrm>
          <a:prstGeom prst="irregularSeal1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Malware attacker</a:t>
            </a:r>
          </a:p>
        </p:txBody>
      </p:sp>
    </p:spTree>
    <p:extLst>
      <p:ext uri="{BB962C8B-B14F-4D97-AF65-F5344CB8AC3E}">
        <p14:creationId xmlns:p14="http://schemas.microsoft.com/office/powerpoint/2010/main" val="28188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B29AF9B-450C-884D-96FF-89A662AC9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Threat Models</a:t>
            </a:r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16793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42E12BBB-29B5-9645-900D-3C11CDF8A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953000"/>
          </a:xfrm>
        </p:spPr>
        <p:txBody>
          <a:bodyPr/>
          <a:lstStyle/>
          <a:p>
            <a:r>
              <a:rPr lang="en-US" altLang="en-US"/>
              <a:t>Web attacker</a:t>
            </a:r>
          </a:p>
          <a:p>
            <a:r>
              <a:rPr lang="en-US" altLang="en-US"/>
              <a:t>Network attacker</a:t>
            </a:r>
          </a:p>
          <a:p>
            <a:pPr lvl="1"/>
            <a:r>
              <a:rPr lang="en-US" altLang="en-US"/>
              <a:t>Passive: wireless eavesdropper</a:t>
            </a:r>
          </a:p>
          <a:p>
            <a:pPr lvl="1"/>
            <a:r>
              <a:rPr lang="en-US" altLang="en-US"/>
              <a:t>Active: evil Wi-Fi router, DNS poisoning</a:t>
            </a:r>
          </a:p>
          <a:p>
            <a:r>
              <a:rPr lang="en-US" altLang="en-US"/>
              <a:t>Malware attacker</a:t>
            </a:r>
          </a:p>
          <a:p>
            <a:pPr lvl="1"/>
            <a:r>
              <a:rPr lang="en-US" altLang="en-US"/>
              <a:t>Malicious code executes directly on victim’s computer</a:t>
            </a:r>
            <a:endParaRPr lang="en-US" altLang="en-US">
              <a:solidFill>
                <a:srgbClr val="FF3399"/>
              </a:solidFill>
            </a:endParaRPr>
          </a:p>
          <a:p>
            <a:pPr lvl="1"/>
            <a:r>
              <a:rPr lang="en-US" altLang="en-US"/>
              <a:t>To infect victim’s computer, can exploit software bugs (e.g., buffer overflow) or convince user to install malicious content </a:t>
            </a:r>
            <a:r>
              <a:rPr lang="en-US" altLang="en-US">
                <a:solidFill>
                  <a:srgbClr val="FF3399"/>
                </a:solidFill>
              </a:rPr>
              <a:t>(how?)</a:t>
            </a:r>
          </a:p>
          <a:p>
            <a:pPr lvl="2"/>
            <a:r>
              <a:rPr lang="en-US" altLang="en-US"/>
              <a:t>Masquerade as an antivirus program, video codec, etc.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50FB0BC3-665B-BD48-B6D7-B35ABBB8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314CDAB-9434-884E-8AEE-42C4151F8497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7" name="Line 4">
            <a:extLst>
              <a:ext uri="{FF2B5EF4-FFF2-40B4-BE49-F238E27FC236}">
                <a16:creationId xmlns:a16="http://schemas.microsoft.com/office/drawing/2014/main" id="{9FF96BB9-1ECE-0842-B524-F93F24CCA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0" cy="32004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EB77F74-6AF1-A346-90F0-2E0EF973C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Attacker</a:t>
            </a:r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16793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2E4AC8F-728D-5C41-B0CA-0CAEB93E7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953000"/>
          </a:xfrm>
        </p:spPr>
        <p:txBody>
          <a:bodyPr/>
          <a:lstStyle/>
          <a:p>
            <a:r>
              <a:rPr lang="en-US" altLang="en-US" dirty="0"/>
              <a:t>Controls a malicious website (</a:t>
            </a:r>
            <a:r>
              <a:rPr lang="en-US" altLang="en-US" dirty="0" err="1"/>
              <a:t>attacker.com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User visits </a:t>
            </a:r>
            <a:r>
              <a:rPr lang="en-US" altLang="en-US" dirty="0" err="1"/>
              <a:t>attacker.com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3399"/>
                </a:solidFill>
              </a:rPr>
              <a:t>– why?</a:t>
            </a:r>
          </a:p>
          <a:p>
            <a:r>
              <a:rPr lang="en-US" altLang="en-US" dirty="0"/>
              <a:t>Attacker has no other access to user machine!</a:t>
            </a:r>
          </a:p>
          <a:p>
            <a:r>
              <a:rPr lang="en-US" altLang="en-US" dirty="0"/>
              <a:t>Variation: “iframe attacker”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A7874099-8CBE-F547-9487-399B3CCD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C8671A16-09A3-7045-8E90-A0DE248D5D6D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5078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C50FD9B-5D63-C84A-8B9B-C29435B8E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Dangerous Websites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FEF1D73-695B-2949-96A2-DA624C1CB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5105400"/>
          </a:xfrm>
        </p:spPr>
        <p:txBody>
          <a:bodyPr/>
          <a:lstStyle/>
          <a:p>
            <a:r>
              <a:rPr lang="en-US" altLang="en-US" dirty="0"/>
              <a:t>Microsoft’s 2006 “Web patrol” study identified hundreds of URLs that could successfully exploit unpatched Windows XP machines</a:t>
            </a:r>
          </a:p>
          <a:p>
            <a:r>
              <a:rPr lang="en-US" altLang="en-US" dirty="0"/>
              <a:t>“But I never visit risky websites”</a:t>
            </a:r>
          </a:p>
          <a:p>
            <a:pPr lvl="1"/>
            <a:r>
              <a:rPr lang="en-US" altLang="en-US" dirty="0"/>
              <a:t>11 exploit pages are among top 10,000 most visited</a:t>
            </a:r>
          </a:p>
          <a:p>
            <a:pPr lvl="1"/>
            <a:r>
              <a:rPr lang="en-US" altLang="en-US" dirty="0"/>
              <a:t>Trick: put up a page with popular content, get into search engines, page then redirects to the exploit site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FE3D1C5A-09EA-E847-A5FC-17198901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42A072D4-DD2E-174E-A024-38E158D147A5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582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8C6-68B1-CD47-8830-9A024909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AA9-1299-964E-8CE2-DF560344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Web security model</a:t>
            </a:r>
          </a:p>
          <a:p>
            <a:r>
              <a:rPr lang="en-US" strike="sngStrike" dirty="0"/>
              <a:t>Browser attacks</a:t>
            </a:r>
          </a:p>
          <a:p>
            <a:r>
              <a:rPr lang="en-US" dirty="0"/>
              <a:t>ActiveX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Cookies &amp; SOP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6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35C3-2F48-D648-8B0C-53214D2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attack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62BB-372D-7144-B57D-E94BCBD6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Man-in-the-Browser</a:t>
            </a:r>
          </a:p>
          <a:p>
            <a:r>
              <a:rPr lang="en-US" dirty="0"/>
              <a:t>Keystroke Logger</a:t>
            </a:r>
          </a:p>
          <a:p>
            <a:r>
              <a:rPr lang="en-US" dirty="0"/>
              <a:t>Page-in-the-Middle</a:t>
            </a:r>
          </a:p>
          <a:p>
            <a:r>
              <a:rPr lang="en-US" dirty="0"/>
              <a:t>Program Download </a:t>
            </a:r>
            <a:br>
              <a:rPr lang="en-US" dirty="0"/>
            </a:br>
            <a:r>
              <a:rPr lang="en-US" dirty="0"/>
              <a:t>Substitution</a:t>
            </a:r>
          </a:p>
          <a:p>
            <a:r>
              <a:rPr lang="en-US" dirty="0"/>
              <a:t>User-in-the-Middle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86168-93A8-4A49-8D4F-75B976A8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424" y="1476375"/>
            <a:ext cx="7665814" cy="4700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7B861-3CF6-2C49-9598-0EE74B8E0D17}"/>
              </a:ext>
            </a:extLst>
          </p:cNvPr>
          <p:cNvSpPr txBox="1"/>
          <p:nvPr/>
        </p:nvSpPr>
        <p:spPr>
          <a:xfrm>
            <a:off x="3523345" y="6311900"/>
            <a:ext cx="8668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workplacetablet.com</a:t>
            </a:r>
            <a:r>
              <a:rPr lang="en-US" sz="1400" dirty="0"/>
              <a:t>/2015/09/14/the-man-in-the-browser-attack-why-no-one-is-safe-when-banking-online/</a:t>
            </a:r>
          </a:p>
        </p:txBody>
      </p:sp>
    </p:spTree>
    <p:extLst>
      <p:ext uri="{BB962C8B-B14F-4D97-AF65-F5344CB8AC3E}">
        <p14:creationId xmlns:p14="http://schemas.microsoft.com/office/powerpoint/2010/main" val="214947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A4E6-5676-BA40-AA14-45849B14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browser attacks succeed?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B8D7-3A97-4542-A40C-FADF8A23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Authentication</a:t>
            </a:r>
          </a:p>
          <a:p>
            <a:r>
              <a:rPr lang="en-US" dirty="0"/>
              <a:t>Computer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0F7C0-1EFD-A444-B69A-878E8C068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49" y="1280620"/>
            <a:ext cx="3995737" cy="55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4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8C6-68B1-CD47-8830-9A024909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AA9-1299-964E-8CE2-DF560344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security model</a:t>
            </a:r>
          </a:p>
          <a:p>
            <a:r>
              <a:rPr lang="en-US" dirty="0"/>
              <a:t>Browser attacks</a:t>
            </a:r>
          </a:p>
          <a:p>
            <a:r>
              <a:rPr lang="en-US" dirty="0"/>
              <a:t>ActiveX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Cookies &amp; SOP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2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8C6-68B1-CD47-8830-9A024909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AA9-1299-964E-8CE2-DF560344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Web security model</a:t>
            </a:r>
          </a:p>
          <a:p>
            <a:r>
              <a:rPr lang="en-US" strike="sngStrike" dirty="0"/>
              <a:t>Browser attacks</a:t>
            </a:r>
          </a:p>
          <a:p>
            <a:r>
              <a:rPr lang="en-US" dirty="0"/>
              <a:t>ActiveX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Cookies &amp; SOP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4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39597F72-272C-A048-BF04-0CF0A08B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C97E602-17D5-6243-A5A0-3428D77C2960}" type="slidenum">
              <a:rPr lang="en-US" altLang="en-US" sz="120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E8BBFC8-E001-554D-AB7C-B09043CC4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ActiveX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17D3548-4A5E-814B-803A-28057F238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305800" cy="5181600"/>
          </a:xfrm>
        </p:spPr>
        <p:txBody>
          <a:bodyPr/>
          <a:lstStyle/>
          <a:p>
            <a:r>
              <a:rPr lang="en-US" altLang="en-US" dirty="0"/>
              <a:t>ActiveX “controls” are compiled binaries that reside on the client machine</a:t>
            </a:r>
          </a:p>
          <a:p>
            <a:r>
              <a:rPr lang="en-US" altLang="en-US" dirty="0"/>
              <a:t>Security model relies on three components</a:t>
            </a:r>
          </a:p>
          <a:p>
            <a:pPr lvl="1"/>
            <a:r>
              <a:rPr lang="en-US" altLang="en-US" dirty="0"/>
              <a:t>Digital signatures </a:t>
            </a:r>
          </a:p>
          <a:p>
            <a:pPr lvl="1"/>
            <a:r>
              <a:rPr lang="en-US" altLang="en-US" dirty="0"/>
              <a:t>Browser policy</a:t>
            </a:r>
          </a:p>
          <a:p>
            <a:pPr lvl="1"/>
            <a:r>
              <a:rPr lang="en-US" altLang="en-US" dirty="0"/>
              <a:t>Controls</a:t>
            </a:r>
          </a:p>
          <a:p>
            <a:pPr lvl="1">
              <a:lnSpc>
                <a:spcPct val="30000"/>
              </a:lnSpc>
              <a:buFontTx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Once accepted, installed and started, no control over execution!</a:t>
            </a:r>
          </a:p>
        </p:txBody>
      </p:sp>
    </p:spTree>
    <p:extLst>
      <p:ext uri="{BB962C8B-B14F-4D97-AF65-F5344CB8AC3E}">
        <p14:creationId xmlns:p14="http://schemas.microsoft.com/office/powerpoint/2010/main" val="388207073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FA07DB2F-586C-DB45-AA2D-63CDE1B6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570C69D-5037-324A-9089-2A9801D6695A}" type="slidenum">
              <a:rPr lang="en-US" altLang="en-US" sz="120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43E8354-91D3-EB4A-9146-91F5CEDBF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ActiveX Controls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D1714046-D3A6-2647-A751-112C40B9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828800"/>
            <a:ext cx="42005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4">
            <a:extLst>
              <a:ext uri="{FF2B5EF4-FFF2-40B4-BE49-F238E27FC236}">
                <a16:creationId xmlns:a16="http://schemas.microsoft.com/office/drawing/2014/main" id="{D8210446-8415-6443-BAED-1ADCFDAF0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238" y="5268914"/>
            <a:ext cx="76363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If you install and run, no further control over the code,</a:t>
            </a:r>
          </a:p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same access as any other program you installed</a:t>
            </a:r>
          </a:p>
        </p:txBody>
      </p:sp>
    </p:spTree>
    <p:extLst>
      <p:ext uri="{BB962C8B-B14F-4D97-AF65-F5344CB8AC3E}">
        <p14:creationId xmlns:p14="http://schemas.microsoft.com/office/powerpoint/2010/main" val="35639317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13249009-DE68-3A4E-88FE-3ABA293A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47331508-2DDB-F242-88C8-519EBA659899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DC7314A-8CDC-564C-8216-0488C2E54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ActiveX Risks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10EB4DD-E7AB-2746-B5F9-5C078DA22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876800"/>
          </a:xfrm>
        </p:spPr>
        <p:txBody>
          <a:bodyPr/>
          <a:lstStyle/>
          <a:p>
            <a:r>
              <a:rPr lang="en-US" altLang="en-US" dirty="0"/>
              <a:t>From MSDN:</a:t>
            </a:r>
          </a:p>
          <a:p>
            <a:pPr lvl="1"/>
            <a:r>
              <a:rPr lang="en-US" altLang="en-US" sz="2000" dirty="0"/>
              <a:t>“An ActiveX control can be an extremely insecure way to provide a feature. Because it is a Component Object Model (COM) object, </a:t>
            </a:r>
            <a:r>
              <a:rPr lang="en-US" altLang="en-US" sz="2000" dirty="0">
                <a:solidFill>
                  <a:schemeClr val="hlink"/>
                </a:solidFill>
              </a:rPr>
              <a:t>it can do anything the user can do</a:t>
            </a:r>
            <a:r>
              <a:rPr lang="en-US" altLang="en-US" sz="2000" dirty="0"/>
              <a:t> from that computer. It can read from and write to the registry, and </a:t>
            </a:r>
            <a:r>
              <a:rPr lang="en-US" altLang="en-US" sz="2000" dirty="0">
                <a:solidFill>
                  <a:schemeClr val="hlink"/>
                </a:solidFill>
              </a:rPr>
              <a:t>it has access to the local file system</a:t>
            </a:r>
            <a:r>
              <a:rPr lang="en-US" altLang="en-US" sz="2000" dirty="0"/>
              <a:t>. From the moment a user downloads an ActiveX control, the control may be vulnerable to attack because </a:t>
            </a:r>
            <a:r>
              <a:rPr lang="en-US" altLang="en-US" sz="2000" dirty="0">
                <a:solidFill>
                  <a:schemeClr val="hlink"/>
                </a:solidFill>
              </a:rPr>
              <a:t>any Web application on the Internet can repurpose it</a:t>
            </a:r>
            <a:r>
              <a:rPr lang="en-US" altLang="en-US" sz="2000" dirty="0"/>
              <a:t>, that is, use the control for its own ends whether sincere or malicious.” </a:t>
            </a:r>
          </a:p>
          <a:p>
            <a:r>
              <a:rPr lang="en-US" altLang="en-US" dirty="0"/>
              <a:t>How can a control be “repurposed?”</a:t>
            </a:r>
          </a:p>
        </p:txBody>
      </p:sp>
    </p:spTree>
    <p:extLst>
      <p:ext uri="{BB962C8B-B14F-4D97-AF65-F5344CB8AC3E}">
        <p14:creationId xmlns:p14="http://schemas.microsoft.com/office/powerpoint/2010/main" val="16325100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8C6-68B1-CD47-8830-9A024909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AA9-1299-964E-8CE2-DF560344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Web security model</a:t>
            </a:r>
          </a:p>
          <a:p>
            <a:r>
              <a:rPr lang="en-US" strike="sngStrike" dirty="0"/>
              <a:t>Browser attacks</a:t>
            </a:r>
          </a:p>
          <a:p>
            <a:r>
              <a:rPr lang="en-US" strike="sngStrike" dirty="0"/>
              <a:t>ActiveX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Cookies &amp; SOP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8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BE9F334-A9D2-C040-8557-2C1BAAD4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Browser: Basic Execution Model</a:t>
            </a:r>
          </a:p>
        </p:txBody>
      </p:sp>
      <p:sp>
        <p:nvSpPr>
          <p:cNvPr id="25603" name="Content Placeholder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DD59B14-1B66-F04E-B92B-E9DD0DD3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178800" cy="4953000"/>
          </a:xfrm>
        </p:spPr>
        <p:txBody>
          <a:bodyPr/>
          <a:lstStyle/>
          <a:p>
            <a:r>
              <a:rPr lang="en-US" altLang="en-US"/>
              <a:t>Each browser window or frame:</a:t>
            </a:r>
          </a:p>
          <a:p>
            <a:pPr lvl="1"/>
            <a:r>
              <a:rPr lang="en-US" altLang="en-US"/>
              <a:t>Loads content</a:t>
            </a:r>
          </a:p>
          <a:p>
            <a:pPr lvl="1"/>
            <a:r>
              <a:rPr lang="en-US" altLang="en-US"/>
              <a:t>Renders</a:t>
            </a:r>
          </a:p>
          <a:p>
            <a:pPr lvl="2"/>
            <a:r>
              <a:rPr lang="en-US" altLang="en-US"/>
              <a:t>Processes HTML and executes scripts to display the page</a:t>
            </a:r>
          </a:p>
          <a:p>
            <a:pPr lvl="2"/>
            <a:r>
              <a:rPr lang="en-US" altLang="en-US"/>
              <a:t>May involve images, subframes, etc. </a:t>
            </a:r>
          </a:p>
          <a:p>
            <a:pPr lvl="1"/>
            <a:r>
              <a:rPr lang="en-US" altLang="en-US"/>
              <a:t>Responds to </a:t>
            </a:r>
            <a:r>
              <a:rPr lang="en-US" altLang="en-US">
                <a:solidFill>
                  <a:srgbClr val="C00000"/>
                </a:solidFill>
              </a:rPr>
              <a:t>events</a:t>
            </a:r>
          </a:p>
          <a:p>
            <a:r>
              <a:rPr lang="en-US" altLang="en-US"/>
              <a:t>Events</a:t>
            </a:r>
          </a:p>
          <a:p>
            <a:pPr lvl="1"/>
            <a:r>
              <a:rPr lang="en-US" altLang="en-US"/>
              <a:t>User actions: OnClick, OnMouseover</a:t>
            </a:r>
          </a:p>
          <a:p>
            <a:pPr lvl="1"/>
            <a:r>
              <a:rPr lang="en-US" altLang="en-US"/>
              <a:t>Rendering: OnLoad, OnUnload</a:t>
            </a:r>
          </a:p>
          <a:p>
            <a:pPr lvl="1"/>
            <a:r>
              <a:rPr lang="en-US" altLang="en-US"/>
              <a:t>Timing: setTimeout(), clearTimeout() </a:t>
            </a:r>
          </a:p>
          <a:p>
            <a:pPr lvl="1"/>
            <a:endParaRPr lang="en-US" altLang="en-US"/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7FF233C9-4AB7-1547-B825-1560F6A8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027E8F5E-9E45-3E42-B58E-2795AA3905C2}" type="slidenum">
              <a:rPr lang="en-US" altLang="en-US" sz="1200">
                <a:latin typeface="Arial" panose="020B0604020202020204" pitchFamily="34" charset="0"/>
              </a:rPr>
              <a:pPr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4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218486B-0F7B-154B-BEE9-608125A72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 and Scripts</a:t>
            </a:r>
          </a:p>
        </p:txBody>
      </p:sp>
      <p:sp>
        <p:nvSpPr>
          <p:cNvPr id="2662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9AC09B4-A15F-D247-86DA-15AB31257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9530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&lt;html&gt;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  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&lt;p&gt; The script on this page adds two numbers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&lt;script&gt;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var num1, num2, sum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num1 = prompt("Enter first number")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num2 = prompt("Enter second number")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sum = parseInt(num1) + parseInt(num2)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alert("Sum = " + sum)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&lt;/html&gt;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4F71E82F-A33B-FE44-B9B1-B8CF6FE33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455738"/>
            <a:ext cx="5257800" cy="8302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Browser receives content,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displays HTML and executes scripts</a:t>
            </a:r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4EA60026-0CE4-5841-A3E1-31E01521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15E1EA8-38B5-8249-AD45-B96FCF90D85F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5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>
            <a:extLst>
              <a:ext uri="{FF2B5EF4-FFF2-40B4-BE49-F238E27FC236}">
                <a16:creationId xmlns:a16="http://schemas.microsoft.com/office/drawing/2014/main" id="{B0C9D4E7-2A22-7B49-B3BC-9DA639CD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1"/>
            <a:ext cx="5029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pic>
        <p:nvPicPr>
          <p:cNvPr id="27651" name="Picture 5">
            <a:extLst>
              <a:ext uri="{FF2B5EF4-FFF2-40B4-BE49-F238E27FC236}">
                <a16:creationId xmlns:a16="http://schemas.microsoft.com/office/drawing/2014/main" id="{092E84DF-6BA4-AE4A-AA17-9FCFED68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1"/>
            <a:ext cx="5029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pic>
        <p:nvPicPr>
          <p:cNvPr id="27652" name="Picture 2">
            <a:extLst>
              <a:ext uri="{FF2B5EF4-FFF2-40B4-BE49-F238E27FC236}">
                <a16:creationId xmlns:a16="http://schemas.microsoft.com/office/drawing/2014/main" id="{FD383AE0-5673-F04D-BB6E-5E4A076E1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6482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pic>
        <p:nvPicPr>
          <p:cNvPr id="27653" name="Picture 3">
            <a:extLst>
              <a:ext uri="{FF2B5EF4-FFF2-40B4-BE49-F238E27FC236}">
                <a16:creationId xmlns:a16="http://schemas.microsoft.com/office/drawing/2014/main" id="{1D60CAD0-B74E-0140-9361-69C9F9F0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76800"/>
            <a:ext cx="21907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27654" name="Slide Number Placeholder 5">
            <a:extLst>
              <a:ext uri="{FF2B5EF4-FFF2-40B4-BE49-F238E27FC236}">
                <a16:creationId xmlns:a16="http://schemas.microsoft.com/office/drawing/2014/main" id="{8D1C8A49-57A3-4D46-B2A4-271EFFE2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1ED10B55-0B38-2846-9D12-0C3DF5A9A547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13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CAF12661-0EF6-C34E-9565-5A6BC573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C372B1E-BE2A-1B41-A4B2-F938A8FD1F22}" type="slidenum">
              <a:rPr lang="en-US" altLang="en-US" sz="120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33B946C-C394-C443-915E-09B7DFBDF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Event-Driven Script Execution</a:t>
            </a:r>
          </a:p>
        </p:txBody>
      </p:sp>
      <p:sp>
        <p:nvSpPr>
          <p:cNvPr id="6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4615D4E2-051A-0944-9AA6-6E746E90E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00200"/>
            <a:ext cx="8178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&lt;script type="text/javascript"&gt;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     function whichButton(event) {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		if (event.button==1) {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			alert("You clicked the left mouse button!") }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		else {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			alert("You clicked the right mouse button!") 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 		}}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&lt;/script&gt;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…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&lt;body onmousedown="whichButton(event)"&gt;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…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kumimoji="1" lang="en-US" kern="0"/>
              <a:t>&lt;/body&gt;</a:t>
            </a:r>
            <a:endParaRPr kumimoji="1" lang="en-US" kern="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2F925FF-55BB-6A48-B7E4-BFA4F3E1A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168776"/>
            <a:ext cx="3216275" cy="7080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Function gets executed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when some event happens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E827494-E821-B443-ABED-94C7B67AE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1" y="1828800"/>
            <a:ext cx="1660525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77EEADE-304B-DF49-BAB7-E6584E4E8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524001"/>
            <a:ext cx="2768600" cy="7080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Script defines a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page-specific function 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C514CAAA-F5A3-DF49-BE31-A03A560B1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87680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1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3734DA04-A03E-D64C-B064-8DF59B458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98551"/>
            <a:ext cx="68580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pic>
        <p:nvPicPr>
          <p:cNvPr id="29699" name="Picture 2">
            <a:extLst>
              <a:ext uri="{FF2B5EF4-FFF2-40B4-BE49-F238E27FC236}">
                <a16:creationId xmlns:a16="http://schemas.microsoft.com/office/drawing/2014/main" id="{54E12208-7C49-AA43-B7BF-99F91775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35288"/>
            <a:ext cx="33528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EB62905E-F095-E440-B77D-E0B7C1C3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FAD9F14C-52A6-1741-8F54-DFB5062760A3}" type="slidenum">
              <a:rPr lang="en-US" altLang="en-US" sz="1200">
                <a:latin typeface="Arial" panose="020B0604020202020204" pitchFamily="34" charset="0"/>
              </a:rPr>
              <a:pPr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0033E7AB-E355-E944-8D48-B0567801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067ACF29-8AA7-A948-BD12-A3501826406E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E98FACA-26AF-0948-AC5E-5CF06D1DA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051800" cy="914400"/>
          </a:xfrm>
        </p:spPr>
        <p:txBody>
          <a:bodyPr/>
          <a:lstStyle/>
          <a:p>
            <a:r>
              <a:rPr lang="en-US" altLang="en-US"/>
              <a:t>Browser and Network</a:t>
            </a:r>
            <a:endParaRPr lang="en-US" altLang="en-US" sz="280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6B19D95-2A5C-6F42-882C-2F11A5BC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16288"/>
            <a:ext cx="1905000" cy="1103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F5D30EA9-8A75-C549-81EC-983110D6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3048000" cy="3810000"/>
          </a:xfrm>
          <a:prstGeom prst="cloudCallout">
            <a:avLst>
              <a:gd name="adj1" fmla="val -138125"/>
              <a:gd name="adj2" fmla="val 535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8198" name="Oval 5">
            <a:extLst>
              <a:ext uri="{FF2B5EF4-FFF2-40B4-BE49-F238E27FC236}">
                <a16:creationId xmlns:a16="http://schemas.microsoft.com/office/drawing/2014/main" id="{4B9A364B-A385-2744-9311-A93456225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4419600"/>
            <a:ext cx="3200400" cy="2260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Freeform 6">
            <a:extLst>
              <a:ext uri="{FF2B5EF4-FFF2-40B4-BE49-F238E27FC236}">
                <a16:creationId xmlns:a16="http://schemas.microsoft.com/office/drawing/2014/main" id="{41992EEC-889B-614D-8633-E234F4C83CC6}"/>
              </a:ext>
            </a:extLst>
          </p:cNvPr>
          <p:cNvSpPr>
            <a:spLocks/>
          </p:cNvSpPr>
          <p:nvPr/>
        </p:nvSpPr>
        <p:spPr bwMode="auto">
          <a:xfrm>
            <a:off x="4114801" y="3495675"/>
            <a:ext cx="4314825" cy="401638"/>
          </a:xfrm>
          <a:custGeom>
            <a:avLst/>
            <a:gdLst>
              <a:gd name="T0" fmla="*/ 0 w 2718"/>
              <a:gd name="T1" fmla="*/ 2147483647 h 253"/>
              <a:gd name="T2" fmla="*/ 2147483647 w 2718"/>
              <a:gd name="T3" fmla="*/ 2147483647 h 253"/>
              <a:gd name="T4" fmla="*/ 2147483647 w 2718"/>
              <a:gd name="T5" fmla="*/ 2147483647 h 253"/>
              <a:gd name="T6" fmla="*/ 2147483647 w 2718"/>
              <a:gd name="T7" fmla="*/ 2147483647 h 253"/>
              <a:gd name="T8" fmla="*/ 0 60000 65536"/>
              <a:gd name="T9" fmla="*/ 0 60000 65536"/>
              <a:gd name="T10" fmla="*/ 0 60000 65536"/>
              <a:gd name="T11" fmla="*/ 0 60000 65536"/>
              <a:gd name="T12" fmla="*/ 0 w 2718"/>
              <a:gd name="T13" fmla="*/ 0 h 253"/>
              <a:gd name="T14" fmla="*/ 2718 w 2718"/>
              <a:gd name="T15" fmla="*/ 253 h 2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8" h="253">
                <a:moveTo>
                  <a:pt x="0" y="216"/>
                </a:moveTo>
                <a:cubicBezTo>
                  <a:pt x="68" y="216"/>
                  <a:pt x="146" y="253"/>
                  <a:pt x="408" y="217"/>
                </a:cubicBezTo>
                <a:cubicBezTo>
                  <a:pt x="670" y="181"/>
                  <a:pt x="1187" y="2"/>
                  <a:pt x="1572" y="1"/>
                </a:cubicBezTo>
                <a:cubicBezTo>
                  <a:pt x="1957" y="0"/>
                  <a:pt x="2479" y="167"/>
                  <a:pt x="2718" y="211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7">
            <a:extLst>
              <a:ext uri="{FF2B5EF4-FFF2-40B4-BE49-F238E27FC236}">
                <a16:creationId xmlns:a16="http://schemas.microsoft.com/office/drawing/2014/main" id="{191564DA-1526-EC48-BEAE-8B8F75D4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6" y="3752851"/>
            <a:ext cx="365125" cy="36512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C000B569-AD5B-8441-AED8-F47C8A66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19600"/>
            <a:ext cx="1905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21DD3DE5-0CED-3F43-9CA1-3BBD288F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76800"/>
            <a:ext cx="1905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4F7001EA-7625-D249-8D35-164D5CEA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6" y="3336926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8204" name="Freeform 12">
            <a:extLst>
              <a:ext uri="{FF2B5EF4-FFF2-40B4-BE49-F238E27FC236}">
                <a16:creationId xmlns:a16="http://schemas.microsoft.com/office/drawing/2014/main" id="{2B21F0AA-D715-AF44-954D-E8417AF35AA1}"/>
              </a:ext>
            </a:extLst>
          </p:cNvPr>
          <p:cNvSpPr>
            <a:spLocks/>
          </p:cNvSpPr>
          <p:nvPr/>
        </p:nvSpPr>
        <p:spPr bwMode="auto">
          <a:xfrm>
            <a:off x="4114800" y="3797301"/>
            <a:ext cx="4305300" cy="455613"/>
          </a:xfrm>
          <a:custGeom>
            <a:avLst/>
            <a:gdLst>
              <a:gd name="T0" fmla="*/ 0 w 2712"/>
              <a:gd name="T1" fmla="*/ 2147483647 h 287"/>
              <a:gd name="T2" fmla="*/ 2147483647 w 2712"/>
              <a:gd name="T3" fmla="*/ 2147483647 h 287"/>
              <a:gd name="T4" fmla="*/ 2147483647 w 2712"/>
              <a:gd name="T5" fmla="*/ 2147483647 h 287"/>
              <a:gd name="T6" fmla="*/ 2147483647 w 2712"/>
              <a:gd name="T7" fmla="*/ 2147483647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2712"/>
              <a:gd name="T13" fmla="*/ 0 h 287"/>
              <a:gd name="T14" fmla="*/ 2712 w 2712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2" h="287">
                <a:moveTo>
                  <a:pt x="0" y="243"/>
                </a:moveTo>
                <a:cubicBezTo>
                  <a:pt x="68" y="244"/>
                  <a:pt x="161" y="287"/>
                  <a:pt x="408" y="249"/>
                </a:cubicBezTo>
                <a:cubicBezTo>
                  <a:pt x="655" y="211"/>
                  <a:pt x="1098" y="30"/>
                  <a:pt x="1482" y="15"/>
                </a:cubicBezTo>
                <a:cubicBezTo>
                  <a:pt x="1866" y="0"/>
                  <a:pt x="2456" y="129"/>
                  <a:pt x="2712" y="159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3D39181E-DB54-DF44-A932-CA99EE29B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3240089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D4FA382E-B755-F842-91F2-C526C28AB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6" y="3910014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1033934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89C117F4-F0B6-3A41-B86E-12EAD1D7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31E19290-85ED-FE4C-A52A-392187F455C5}" type="slidenum">
              <a:rPr lang="en-US" altLang="en-US" sz="120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1CC1813-F0A6-2948-A4B1-767CAD8ED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B17D8F1-DCBC-9D44-8801-7B884BEE1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534400" cy="4876800"/>
          </a:xfrm>
        </p:spPr>
        <p:txBody>
          <a:bodyPr/>
          <a:lstStyle/>
          <a:p>
            <a:r>
              <a:rPr lang="en-US" altLang="en-US" dirty="0"/>
              <a:t>“The world’s most misunderstood programming language”</a:t>
            </a:r>
          </a:p>
          <a:p>
            <a:r>
              <a:rPr lang="en-US" altLang="en-US" dirty="0"/>
              <a:t>Language executed by the Web browser</a:t>
            </a:r>
          </a:p>
          <a:p>
            <a:r>
              <a:rPr lang="en-US" altLang="en-US" dirty="0"/>
              <a:t>Used to implement “active” webpages and Web applications</a:t>
            </a:r>
          </a:p>
          <a:p>
            <a:r>
              <a:rPr lang="en-US" altLang="en-US" dirty="0">
                <a:solidFill>
                  <a:srgbClr val="FF3399"/>
                </a:solidFill>
              </a:rPr>
              <a:t>A potentially malicious webpage gets to execute some code on user’s machine</a:t>
            </a:r>
          </a:p>
        </p:txBody>
      </p:sp>
    </p:spTree>
    <p:extLst>
      <p:ext uri="{BB962C8B-B14F-4D97-AF65-F5344CB8AC3E}">
        <p14:creationId xmlns:p14="http://schemas.microsoft.com/office/powerpoint/2010/main" val="28427272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91BB19EE-C883-E04F-B203-A766978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33707B08-566D-184E-B82F-45CD16BCF870}" type="slidenum">
              <a:rPr lang="en-US" altLang="en-US" sz="1200"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8F807B36-9865-7640-900A-8292FFCCDE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JavaScript History</a:t>
            </a:r>
          </a:p>
        </p:txBody>
      </p:sp>
      <p:sp>
        <p:nvSpPr>
          <p:cNvPr id="32772" name="Content Placeholder 2">
            <a:extLst>
              <a:ext uri="{FF2B5EF4-FFF2-40B4-BE49-F238E27FC236}">
                <a16:creationId xmlns:a16="http://schemas.microsoft.com/office/drawing/2014/main" id="{A0989A26-F1F2-824C-AEDF-393382CF81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1200" y="1600200"/>
            <a:ext cx="8178800" cy="4876800"/>
          </a:xfrm>
        </p:spPr>
        <p:txBody>
          <a:bodyPr/>
          <a:lstStyle/>
          <a:p>
            <a:r>
              <a:rPr lang="en-US" altLang="en-US"/>
              <a:t>Developed by Brendan Eich at Netscape </a:t>
            </a:r>
          </a:p>
          <a:p>
            <a:pPr lvl="1"/>
            <a:r>
              <a:rPr lang="en-US" altLang="en-US"/>
              <a:t>Scripting language for Navigator 2</a:t>
            </a:r>
          </a:p>
          <a:p>
            <a:r>
              <a:rPr lang="en-US" altLang="en-US"/>
              <a:t>Later standardized for browser compatibility</a:t>
            </a:r>
          </a:p>
          <a:p>
            <a:pPr lvl="1"/>
            <a:r>
              <a:rPr lang="en-US" altLang="en-US"/>
              <a:t>ECMAScript Edition 3 (aka JavaScript 1.5)</a:t>
            </a:r>
          </a:p>
          <a:p>
            <a:r>
              <a:rPr lang="en-US" altLang="en-US"/>
              <a:t>Related to Java in name only</a:t>
            </a:r>
          </a:p>
          <a:p>
            <a:pPr lvl="1"/>
            <a:r>
              <a:rPr lang="en-US" altLang="en-US"/>
              <a:t>Name was part of a marketing deal</a:t>
            </a:r>
          </a:p>
          <a:p>
            <a:pPr lvl="1"/>
            <a:r>
              <a:rPr lang="en-US" altLang="en-US"/>
              <a:t>“Java is to JavaScript as car is to carpet”</a:t>
            </a:r>
          </a:p>
          <a:p>
            <a:r>
              <a:rPr lang="en-US" altLang="en-US"/>
              <a:t>Various implementations available</a:t>
            </a:r>
          </a:p>
          <a:p>
            <a:pPr lvl="1"/>
            <a:r>
              <a:rPr lang="en-US" altLang="en-US"/>
              <a:t>SpiderMonkey, RhinoJava, others</a:t>
            </a:r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73A61E0C-DEBF-5042-93C5-2A7C1D69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226" y="685801"/>
            <a:ext cx="1120775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2041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101BC460-85B0-F642-9F6C-6141829F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FD86458F-FA30-0945-986C-F67242CD49C9}" type="slidenum">
              <a:rPr lang="en-US" altLang="en-US" sz="1200">
                <a:latin typeface="Arial" panose="020B0604020202020204" pitchFamily="34" charset="0"/>
              </a:rPr>
              <a:pPr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5CB42AB-4215-D544-BCF0-66EA37241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Uses of JavaScript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B56EBB6-B0A0-B04A-9905-4AA3BDB0B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924800" cy="4457700"/>
          </a:xfrm>
        </p:spPr>
        <p:txBody>
          <a:bodyPr/>
          <a:lstStyle/>
          <a:p>
            <a:r>
              <a:rPr lang="en-US" altLang="en-US"/>
              <a:t>Page embellishments and special effects</a:t>
            </a:r>
          </a:p>
          <a:p>
            <a:r>
              <a:rPr lang="en-US" altLang="en-US"/>
              <a:t>Dynamic content manipulation</a:t>
            </a:r>
          </a:p>
          <a:p>
            <a:r>
              <a:rPr lang="en-US" altLang="en-US"/>
              <a:t>Form validation</a:t>
            </a:r>
          </a:p>
          <a:p>
            <a:r>
              <a:rPr lang="en-US" altLang="en-US"/>
              <a:t>Navigation systems</a:t>
            </a:r>
          </a:p>
          <a:p>
            <a:r>
              <a:rPr lang="en-US" altLang="en-US"/>
              <a:t>Hundreds of applications</a:t>
            </a:r>
          </a:p>
          <a:p>
            <a:pPr lvl="1"/>
            <a:r>
              <a:rPr lang="en-US" altLang="en-US"/>
              <a:t>Google Docs, Google Maps, dashboard widgets in Mac OS X, Philips universal remotes …</a:t>
            </a:r>
          </a:p>
        </p:txBody>
      </p:sp>
    </p:spTree>
    <p:extLst>
      <p:ext uri="{BB962C8B-B14F-4D97-AF65-F5344CB8AC3E}">
        <p14:creationId xmlns:p14="http://schemas.microsoft.com/office/powerpoint/2010/main" val="2365034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4BF0ADB7-300A-B441-9BB6-257C596E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3C8DD11-8C89-3C4C-9328-87C8BCFE8004}" type="slidenum">
              <a:rPr lang="en-US" altLang="en-US" sz="1200">
                <a:latin typeface="Arial" panose="020B0604020202020204" pitchFamily="34" charset="0"/>
              </a:rPr>
              <a:pPr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D7151114-884B-4B48-93EB-728ADCD90A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30400" y="228600"/>
            <a:ext cx="8051800" cy="914400"/>
          </a:xfrm>
        </p:spPr>
        <p:txBody>
          <a:bodyPr/>
          <a:lstStyle/>
          <a:p>
            <a:r>
              <a:rPr lang="en-US" altLang="en-US"/>
              <a:t>JavaScript in Webpages</a:t>
            </a:r>
          </a:p>
        </p:txBody>
      </p:sp>
      <p:sp>
        <p:nvSpPr>
          <p:cNvPr id="34820" name="Content Placeholder 2">
            <a:extLst>
              <a:ext uri="{FF2B5EF4-FFF2-40B4-BE49-F238E27FC236}">
                <a16:creationId xmlns:a16="http://schemas.microsoft.com/office/drawing/2014/main" id="{593B44A9-A524-F542-8766-AC222C2E91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1200" y="1600200"/>
            <a:ext cx="8382000" cy="4953000"/>
          </a:xfrm>
        </p:spPr>
        <p:txBody>
          <a:bodyPr/>
          <a:lstStyle/>
          <a:p>
            <a:r>
              <a:rPr lang="en-US" altLang="en-US"/>
              <a:t>Embedded in HTML as a &lt;script&gt; element</a:t>
            </a:r>
          </a:p>
          <a:p>
            <a:pPr lvl="1"/>
            <a:r>
              <a:rPr lang="en-US" altLang="en-US"/>
              <a:t>Written directly inside a &lt;script&gt; element</a:t>
            </a:r>
          </a:p>
          <a:p>
            <a:pPr lvl="2"/>
            <a:r>
              <a:rPr lang="en-US" altLang="en-US"/>
              <a:t>&lt;script&gt; alert("Hello World!") &lt;/script&gt;</a:t>
            </a:r>
          </a:p>
          <a:p>
            <a:pPr lvl="1"/>
            <a:r>
              <a:rPr lang="en-US" altLang="en-US"/>
              <a:t>In a file linked as src attribute of a &lt;script&gt; element</a:t>
            </a:r>
          </a:p>
          <a:p>
            <a:pPr lvl="2">
              <a:buFontTx/>
              <a:buNone/>
            </a:pPr>
            <a:r>
              <a:rPr lang="en-US" altLang="en-US"/>
              <a:t>&lt;script type="text/JavaScript" src=“functions.js"&gt;&lt;/script&gt;</a:t>
            </a:r>
          </a:p>
          <a:p>
            <a:r>
              <a:rPr lang="en-US" altLang="en-US"/>
              <a:t>Event handler attribute</a:t>
            </a:r>
          </a:p>
          <a:p>
            <a:pPr lvl="2">
              <a:buFontTx/>
              <a:buNone/>
            </a:pPr>
            <a:r>
              <a:rPr lang="en-US" altLang="en-US"/>
              <a:t>&lt;a href="http://www.yahoo.com" onmouseover="alert('hi');"&gt;</a:t>
            </a:r>
          </a:p>
          <a:p>
            <a:r>
              <a:rPr lang="en-US" altLang="en-US"/>
              <a:t>Pseudo-URL referenced by a link</a:t>
            </a:r>
          </a:p>
          <a:p>
            <a:pPr lvl="2">
              <a:buFontTx/>
              <a:buNone/>
            </a:pPr>
            <a:r>
              <a:rPr lang="en-US" altLang="en-US"/>
              <a:t>&lt;a href=“JavaScript: alert(‘You clicked’);”&gt;Click me&lt;/a&gt;</a:t>
            </a:r>
          </a:p>
        </p:txBody>
      </p:sp>
    </p:spTree>
    <p:extLst>
      <p:ext uri="{BB962C8B-B14F-4D97-AF65-F5344CB8AC3E}">
        <p14:creationId xmlns:p14="http://schemas.microsoft.com/office/powerpoint/2010/main" val="296924538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711D2E3C-1490-5B45-A91B-318700546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 Object Model (DOM)</a:t>
            </a:r>
          </a:p>
        </p:txBody>
      </p:sp>
      <p:sp>
        <p:nvSpPr>
          <p:cNvPr id="35843" name="Rectangle 9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969AEC0A-D3CF-534D-B34C-652C41031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5105400"/>
          </a:xfrm>
        </p:spPr>
        <p:txBody>
          <a:bodyPr/>
          <a:lstStyle/>
          <a:p>
            <a:r>
              <a:rPr lang="en-US" altLang="en-US"/>
              <a:t>HTML page is structured data</a:t>
            </a:r>
          </a:p>
          <a:p>
            <a:r>
              <a:rPr lang="en-US" altLang="en-US"/>
              <a:t>DOM is object-oriented representation of the hierarchical HTML structure</a:t>
            </a:r>
          </a:p>
          <a:p>
            <a:pPr lvl="1"/>
            <a:r>
              <a:rPr lang="en-US" altLang="en-US"/>
              <a:t>Properties:  </a:t>
            </a:r>
            <a:r>
              <a:rPr lang="en-US" altLang="en-US">
                <a:solidFill>
                  <a:srgbClr val="7030A0"/>
                </a:solidFill>
              </a:rPr>
              <a:t>document.alinkColor, document.URL, document.forms[ ], document.links[ ], …</a:t>
            </a:r>
            <a:endParaRPr lang="en-US" altLang="en-US"/>
          </a:p>
          <a:p>
            <a:pPr lvl="1"/>
            <a:r>
              <a:rPr lang="en-US" altLang="en-US"/>
              <a:t>Methods:  </a:t>
            </a:r>
            <a:r>
              <a:rPr lang="en-US" altLang="en-US">
                <a:solidFill>
                  <a:srgbClr val="7030A0"/>
                </a:solidFill>
              </a:rPr>
              <a:t>document.write(document.referrer)</a:t>
            </a:r>
          </a:p>
          <a:p>
            <a:pPr lvl="2"/>
            <a:r>
              <a:rPr lang="en-US" altLang="en-US"/>
              <a:t>These change the content of the page!</a:t>
            </a:r>
          </a:p>
          <a:p>
            <a:r>
              <a:rPr lang="en-US" altLang="en-US"/>
              <a:t>Also Browser Object Model (BOM)</a:t>
            </a:r>
          </a:p>
          <a:p>
            <a:pPr lvl="1"/>
            <a:r>
              <a:rPr lang="en-US" altLang="en-US"/>
              <a:t>Window, Document, Frames[], History, Location, Navigator (type and version of browser)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3B47D157-6556-7949-8F36-B71BE946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3949151-4C51-294C-B8B8-FF966FC06479}" type="slidenum">
              <a:rPr lang="en-US" altLang="en-US" sz="1200">
                <a:latin typeface="Arial" panose="020B0604020202020204" pitchFamily="34" charset="0"/>
              </a:rPr>
              <a:pPr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5766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FAD37EE-BDA9-CC42-89E3-4839063B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Browser and Document Structure </a:t>
            </a:r>
          </a:p>
        </p:txBody>
      </p:sp>
      <p:pic>
        <p:nvPicPr>
          <p:cNvPr id="36867" name="Picture 2" descr="http://msconline.maconstate.edu/Tutorials/JSDHTML/JSDHTML01/Fig13.gif">
            <a:extLst>
              <a:ext uri="{FF2B5EF4-FFF2-40B4-BE49-F238E27FC236}">
                <a16:creationId xmlns:a16="http://schemas.microsoft.com/office/drawing/2014/main" id="{EADA1D95-2147-4E48-BCDD-78946D4096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1538289"/>
            <a:ext cx="5175250" cy="4243387"/>
          </a:xfr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2B706DE-56A9-AB4D-AFD0-188EEF54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81676"/>
            <a:ext cx="3810000" cy="64611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dirty="0">
                <a:solidFill>
                  <a:srgbClr val="808000"/>
                </a:solidFill>
              </a:rPr>
              <a:t>W3C standard differs from models supported in existing browsers</a:t>
            </a:r>
          </a:p>
        </p:txBody>
      </p:sp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0E0AA6A9-F522-4A45-9202-3F7A5D85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EEE4C2D-3595-DE40-87E8-303535204746}" type="slidenum">
              <a:rPr lang="en-US" altLang="en-US" sz="1200">
                <a:latin typeface="Arial" panose="020B0604020202020204" pitchFamily="34" charset="0"/>
              </a:rPr>
              <a:pPr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4118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6A5FE7C7-9319-3B46-A906-9F861630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2C1A203F-3255-DF41-A8F6-88B4B5B2C26B}" type="slidenum">
              <a:rPr lang="en-US" altLang="en-US" sz="1200">
                <a:latin typeface="Arial" panose="020B0604020202020204" pitchFamily="34" charset="0"/>
              </a:rPr>
              <a:pPr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EB963569-65EE-3A4F-8549-0DB57EC75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051800" cy="914400"/>
          </a:xfrm>
        </p:spPr>
        <p:txBody>
          <a:bodyPr/>
          <a:lstStyle/>
          <a:p>
            <a:r>
              <a:rPr lang="en-US" altLang="en-US"/>
              <a:t>Reading Properties with JavaScript</a:t>
            </a: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id="{24A317F2-7514-FF4E-B9D8-892D04D33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6106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Sample script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24722665-AEA6-5F42-AEA5-D7B8DACC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2209800"/>
            <a:ext cx="667385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cs typeface="Tahoma" pitchFamily="34" charset="0"/>
              </a:rPr>
              <a:t>1. </a:t>
            </a:r>
            <a:r>
              <a:rPr kumimoji="1" lang="en-US" dirty="0" err="1">
                <a:cs typeface="Tahoma" pitchFamily="34" charset="0"/>
              </a:rPr>
              <a:t>document.getElementById</a:t>
            </a:r>
            <a:r>
              <a:rPr kumimoji="1" lang="en-US" dirty="0">
                <a:cs typeface="Tahoma" pitchFamily="34" charset="0"/>
              </a:rPr>
              <a:t>('t1').</a:t>
            </a:r>
            <a:r>
              <a:rPr kumimoji="1" lang="en-US" dirty="0" err="1">
                <a:cs typeface="Tahoma" pitchFamily="34" charset="0"/>
              </a:rPr>
              <a:t>nodeName</a:t>
            </a:r>
            <a:endParaRPr kumimoji="1" lang="en-US" dirty="0"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cs typeface="Tahoma" pitchFamily="34" charset="0"/>
              </a:rPr>
              <a:t>2. </a:t>
            </a:r>
            <a:r>
              <a:rPr kumimoji="1" lang="en-US" dirty="0" err="1">
                <a:cs typeface="Tahoma" pitchFamily="34" charset="0"/>
              </a:rPr>
              <a:t>document.getElementById</a:t>
            </a:r>
            <a:r>
              <a:rPr kumimoji="1" lang="en-US" dirty="0">
                <a:cs typeface="Tahoma" pitchFamily="34" charset="0"/>
              </a:rPr>
              <a:t>('t1').</a:t>
            </a:r>
            <a:r>
              <a:rPr kumimoji="1" lang="en-US" dirty="0" err="1">
                <a:cs typeface="Tahoma" pitchFamily="34" charset="0"/>
              </a:rPr>
              <a:t>nodeValue</a:t>
            </a:r>
            <a:endParaRPr kumimoji="1" lang="en-US" dirty="0"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cs typeface="Tahoma" pitchFamily="34" charset="0"/>
              </a:rPr>
              <a:t>3. </a:t>
            </a:r>
            <a:r>
              <a:rPr kumimoji="1" lang="en-US" dirty="0" err="1">
                <a:cs typeface="Tahoma" pitchFamily="34" charset="0"/>
              </a:rPr>
              <a:t>document.getElementById</a:t>
            </a:r>
            <a:r>
              <a:rPr kumimoji="1" lang="en-US" dirty="0">
                <a:cs typeface="Tahoma" pitchFamily="34" charset="0"/>
              </a:rPr>
              <a:t>('t1').</a:t>
            </a:r>
            <a:r>
              <a:rPr kumimoji="1" lang="en-US" dirty="0" err="1">
                <a:cs typeface="Tahoma" pitchFamily="34" charset="0"/>
              </a:rPr>
              <a:t>firstChild.nodeName</a:t>
            </a:r>
            <a:endParaRPr kumimoji="1" lang="en-US" dirty="0"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cs typeface="Tahoma" pitchFamily="34" charset="0"/>
              </a:rPr>
              <a:t>4. </a:t>
            </a:r>
            <a:r>
              <a:rPr kumimoji="1" lang="en-US" dirty="0" err="1">
                <a:cs typeface="Tahoma" pitchFamily="34" charset="0"/>
              </a:rPr>
              <a:t>document.getElementById</a:t>
            </a:r>
            <a:r>
              <a:rPr kumimoji="1" lang="en-US" dirty="0">
                <a:cs typeface="Tahoma" pitchFamily="34" charset="0"/>
              </a:rPr>
              <a:t>('t1').</a:t>
            </a:r>
            <a:r>
              <a:rPr kumimoji="1" lang="en-US" dirty="0" err="1">
                <a:cs typeface="Tahoma" pitchFamily="34" charset="0"/>
              </a:rPr>
              <a:t>firstChild.firstChild.nodeName</a:t>
            </a:r>
            <a:endParaRPr kumimoji="1" lang="en-US" dirty="0"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cs typeface="Tahoma" pitchFamily="34" charset="0"/>
              </a:rPr>
              <a:t>5. </a:t>
            </a:r>
            <a:r>
              <a:rPr kumimoji="1" lang="en-US" dirty="0" err="1">
                <a:cs typeface="Tahoma" pitchFamily="34" charset="0"/>
              </a:rPr>
              <a:t>document.getElementById</a:t>
            </a:r>
            <a:r>
              <a:rPr kumimoji="1" lang="en-US" dirty="0">
                <a:cs typeface="Tahoma" pitchFamily="34" charset="0"/>
              </a:rPr>
              <a:t>('t1').</a:t>
            </a:r>
            <a:r>
              <a:rPr kumimoji="1" lang="en-US" dirty="0" err="1">
                <a:cs typeface="Tahoma" pitchFamily="34" charset="0"/>
              </a:rPr>
              <a:t>firstChild.firstChild.nodeValue</a:t>
            </a:r>
            <a:endParaRPr kumimoji="1" lang="en-US" dirty="0">
              <a:cs typeface="Tahoma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D1204D-49AE-1546-991E-1A78187B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873250"/>
            <a:ext cx="2514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id="t1"&gt;</a:t>
            </a:r>
          </a:p>
          <a:p>
            <a:pPr>
              <a:buFontTx/>
              <a:buNone/>
              <a:defRPr/>
            </a:pPr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 Item 1 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pPr>
              <a:buFontTx/>
              <a:buNone/>
              <a:defRPr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37895" name="Text Box 4">
            <a:extLst>
              <a:ext uri="{FF2B5EF4-FFF2-40B4-BE49-F238E27FC236}">
                <a16:creationId xmlns:a16="http://schemas.microsoft.com/office/drawing/2014/main" id="{24AFBDCA-9FEC-9741-B3DE-CA04AB989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1800" y="1447800"/>
            <a:ext cx="2235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Sample HTML</a:t>
            </a:r>
          </a:p>
        </p:txBody>
      </p:sp>
    </p:spTree>
    <p:extLst>
      <p:ext uri="{BB962C8B-B14F-4D97-AF65-F5344CB8AC3E}">
        <p14:creationId xmlns:p14="http://schemas.microsoft.com/office/powerpoint/2010/main" val="78245401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124DE6C2-31EE-9D4C-B5EA-C3C9514E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CAA4215-F81B-D743-BBC5-E32F0CEF7EE0}" type="slidenum">
              <a:rPr lang="en-US" altLang="en-US" sz="1200">
                <a:latin typeface="Arial" panose="020B0604020202020204" pitchFamily="34" charset="0"/>
              </a:rPr>
              <a:pPr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D8648088-3292-D545-A3F1-DC48D4718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051800" cy="914400"/>
          </a:xfrm>
        </p:spPr>
        <p:txBody>
          <a:bodyPr/>
          <a:lstStyle/>
          <a:p>
            <a:r>
              <a:rPr lang="en-US" altLang="en-US"/>
              <a:t>Page Manipulation with JavaScript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3B68D0C6-ED24-B846-9329-55E6DB923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 possibilities</a:t>
            </a:r>
          </a:p>
          <a:p>
            <a:pPr lvl="1"/>
            <a:r>
              <a:rPr lang="en-US" altLang="en-US"/>
              <a:t>createElement(elementName)</a:t>
            </a:r>
          </a:p>
          <a:p>
            <a:pPr lvl="1"/>
            <a:r>
              <a:rPr lang="en-US" altLang="en-US"/>
              <a:t>createTextNode(text)</a:t>
            </a:r>
          </a:p>
          <a:p>
            <a:pPr lvl="1"/>
            <a:r>
              <a:rPr lang="en-US" altLang="en-US"/>
              <a:t>appendChild(newChild)</a:t>
            </a:r>
          </a:p>
          <a:p>
            <a:pPr lvl="1"/>
            <a:r>
              <a:rPr lang="en-US" altLang="en-US"/>
              <a:t>removeChild(node)</a:t>
            </a:r>
          </a:p>
          <a:p>
            <a:r>
              <a:rPr lang="en-US" altLang="en-US"/>
              <a:t>Example: add a new list item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78E14A7B-BA78-1B4A-B253-E973069D4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4495800"/>
            <a:ext cx="558165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latin typeface="Times New Roman" pitchFamily="18" charset="0"/>
              </a:rPr>
              <a:t> </a:t>
            </a:r>
            <a:r>
              <a:rPr lang="en-US" sz="2000" dirty="0" err="1"/>
              <a:t>var</a:t>
            </a:r>
            <a:r>
              <a:rPr lang="en-US" sz="2000" dirty="0"/>
              <a:t> list = </a:t>
            </a:r>
            <a:r>
              <a:rPr lang="en-US" sz="2000" dirty="0" err="1"/>
              <a:t>document.getElementById</a:t>
            </a:r>
            <a:r>
              <a:rPr lang="en-US" sz="2000" dirty="0"/>
              <a:t>('t1')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newitem</a:t>
            </a:r>
            <a:r>
              <a:rPr lang="en-US" sz="2000" dirty="0"/>
              <a:t> = </a:t>
            </a:r>
            <a:r>
              <a:rPr lang="en-US" sz="2000" dirty="0" err="1"/>
              <a:t>document.createElement</a:t>
            </a:r>
            <a:r>
              <a:rPr lang="en-US" sz="2000" dirty="0"/>
              <a:t>('</a:t>
            </a:r>
            <a:r>
              <a:rPr lang="en-US" sz="2000" dirty="0" err="1"/>
              <a:t>li</a:t>
            </a:r>
            <a:r>
              <a:rPr lang="en-US" sz="2000" dirty="0"/>
              <a:t>')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newtext</a:t>
            </a:r>
            <a:r>
              <a:rPr lang="en-US" sz="2000" dirty="0"/>
              <a:t> = </a:t>
            </a:r>
            <a:r>
              <a:rPr lang="en-US" sz="2000" dirty="0" err="1"/>
              <a:t>document.createTextNode</a:t>
            </a:r>
            <a:r>
              <a:rPr lang="en-US" sz="2000" dirty="0"/>
              <a:t>(text)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000" dirty="0"/>
              <a:t> </a:t>
            </a:r>
            <a:r>
              <a:rPr lang="en-US" sz="2000" dirty="0" err="1"/>
              <a:t>list.appendChild</a:t>
            </a:r>
            <a:r>
              <a:rPr lang="en-US" sz="2000" dirty="0"/>
              <a:t>(</a:t>
            </a:r>
            <a:r>
              <a:rPr lang="en-US" sz="2000" dirty="0" err="1"/>
              <a:t>newitem</a:t>
            </a:r>
            <a:r>
              <a:rPr lang="en-US" sz="2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000" dirty="0"/>
              <a:t> </a:t>
            </a:r>
            <a:r>
              <a:rPr lang="en-US" sz="2000" dirty="0" err="1"/>
              <a:t>newitem.appendChild</a:t>
            </a:r>
            <a:r>
              <a:rPr lang="en-US" sz="2000" dirty="0"/>
              <a:t>(</a:t>
            </a:r>
            <a:r>
              <a:rPr lang="en-US" sz="2000" dirty="0" err="1"/>
              <a:t>newtext</a:t>
            </a:r>
            <a:r>
              <a:rPr lang="en-US" sz="20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D25AE-C798-2B41-A96E-9AF29587C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873250"/>
            <a:ext cx="2514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id="t1"&gt;</a:t>
            </a:r>
          </a:p>
          <a:p>
            <a:pPr>
              <a:buFontTx/>
              <a:buNone/>
              <a:defRPr/>
            </a:pPr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 Item 1 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pPr>
              <a:buFontTx/>
              <a:buNone/>
              <a:defRPr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38919" name="Text Box 4">
            <a:extLst>
              <a:ext uri="{FF2B5EF4-FFF2-40B4-BE49-F238E27FC236}">
                <a16:creationId xmlns:a16="http://schemas.microsoft.com/office/drawing/2014/main" id="{B4339A99-4BB7-B24B-B92E-572DDEAD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1800" y="1447800"/>
            <a:ext cx="2235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Sample HTML</a:t>
            </a:r>
          </a:p>
        </p:txBody>
      </p:sp>
    </p:spTree>
    <p:extLst>
      <p:ext uri="{BB962C8B-B14F-4D97-AF65-F5344CB8AC3E}">
        <p14:creationId xmlns:p14="http://schemas.microsoft.com/office/powerpoint/2010/main" val="389386440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582FF3B-0E5A-774B-80A0-2688DBFFC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JavaScript “Rootkit”</a:t>
            </a:r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CD44D415-4942-4C49-94B3-502EF2B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E4BD0DE8-2918-944B-9AAC-5F5BDFB9F835}" type="slidenum">
              <a:rPr lang="en-US" altLang="en-US" sz="1200">
                <a:latin typeface="Arial" panose="020B0604020202020204" pitchFamily="34" charset="0"/>
              </a:rPr>
              <a:pPr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4" name="Rectangle 7">
            <a:extLst>
              <a:ext uri="{FF2B5EF4-FFF2-40B4-BE49-F238E27FC236}">
                <a16:creationId xmlns:a16="http://schemas.microsoft.com/office/drawing/2014/main" id="{286A8A92-336D-8344-9F96-1693178C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76400"/>
            <a:ext cx="7416800" cy="487680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1106F1F6-4420-644C-AC1B-745AA7FF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1143000"/>
            <a:ext cx="47148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[“Rootkits for JavaScript environments”]</a:t>
            </a:r>
          </a:p>
        </p:txBody>
      </p:sp>
      <p:sp>
        <p:nvSpPr>
          <p:cNvPr id="40966" name="TextBox 12">
            <a:extLst>
              <a:ext uri="{FF2B5EF4-FFF2-40B4-BE49-F238E27FC236}">
                <a16:creationId xmlns:a16="http://schemas.microsoft.com/office/drawing/2014/main" id="{8C50FA0E-2201-EB48-AACE-A555434D1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4" y="5867401"/>
            <a:ext cx="3036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 malicious webpage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BFDB6-CB6A-7A4D-8BEE-9ACDA1ED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0"/>
            <a:ext cx="5181600" cy="16764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E296C-880E-8E4B-800D-F0AA4C3F0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6" y="3352800"/>
            <a:ext cx="252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JavaScript bookmark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C94F3-1261-EA43-A365-0582C18CA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01863"/>
            <a:ext cx="487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if (window.location.host == "bank.com")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   doLogin(password);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48EB71-A443-E04D-B5D6-18C98C71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1"/>
            <a:ext cx="5867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Malicious page defines a global variable named “window” whose value is a fake “location” object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var window = { location: { host: "bank.com" } };</a:t>
            </a:r>
          </a:p>
        </p:txBody>
      </p:sp>
      <p:sp>
        <p:nvSpPr>
          <p:cNvPr id="40971" name="AutoShape 4" descr="data:image/jpeg;base64,/9j/4AAQSkZJRgABAQAAAQABAAD/2wCEAAkGBhQSEBQUExQVFBQUFBAUFRUXEhUUFxUUFBUVFBQUFBQXHCYeFxkjGRQUHy8gJCcpLCwsFR4xNTAqNSYrLCkBCQoKDgwOGg8PFCkcHB0pKSkpKSkpKSkpKSkpKSkpKSkpKSkpKSkpKSkpKSkpLCkpKSkpLCkpKSkpKSkpKSksLP/AABEIAMEA8AMBIgACEQEDEQH/xAAbAAABBQEBAAAAAAAAAAAAAAADAQIEBQYAB//EAEMQAAIBAgMECAMFBQYGAwAAAAECAAMRBBIhBTFBUQYTImFxgZGxMqHBBxRCctFDUmKC8CMzc5LC8TQ1U2Oi4RUWJP/EABkBAAIDAQAAAAAAAAAAAAAAAAACAQMEBf/EACIRAAMAAgIDAQEBAQEAAAAAAAABAgMREiEEMUETUSIycf/aAAwDAQACEQMRAD8ArAkLTSOCQlNJ0DCKacEVkwLpBOsABLOMKKcTJJAaIseqzikABRpEeyxLQJBMkZkknJGskAABIpSSaGHLsFUFmOgA3zZ7H6DqLNX7R/6YPZH5j+L28YrpIeZdejDYfBPUNqaM55Kpb23S1odCMW/7ML+Z1Hy3z1LC4VUXKihRyAsPlJAp90qdl/5f08jxHQjFr+yzfldT8jKfF7OqUtKlN0/MpUeu6e6MsFUpgixAI4g6j0hzY35L4eEqI9Fnp21+gdCrcoOpfmvw+abvS0wu1ej9XDNaovZ4ONVPnwPcY6pMqrG0QGGkEWkhhItSNoqQt4RTAgxwaBI9pyRCYqw0ASNMchisJBAEzgY4zrQAmKseoiLCqI5WPEYVhAs60kBFpxrJDgRLQACFilIUCLaSBGKQZSSiIMrFJBARApJsBck2A4nwj2E0OwdlZe247RGg/dB117z7RLritlmOOb0WvRvY4orc2NQ/EeX8I7veaNEkLCJJ4GgmbkdOcfFaRJpwkDTMKYexWuzjBkwhgiZKZKQwwGIwwdSrKGUggqRcHyhmMRW1tJ2iXPR5v0n6MdRepTuaV9eJpk7gf4Tz8pl6iT2jF0gQQQCrAgg7iDwnlO3dm9RXan+EWKHmh+HXjy8pbNfDFljXaKsJFCwgSLllhQJlnBYTLGmAbFWcxjQZzRQGxwEZHiAE5Fh0SNprDqssKzgk4JDKs7LJQAwk7LCZYhEAB5YhEeBHAQAj5ZwWFIiRQDbLwoaqC3wr2j323Caahqt+ZufeZzZ9UAkcTl9Jp8J8MxZb/wBHW8bHqSdhX0lgraSvwq+MmUCddOMSTU0SFaFWpAXnACOmJSJBaCqN3xGue4fOBagvd4nX3i0xUh2fwgi9iINa9I6Kyk90YX1lLpotS2Sata4mN6c4G6LUG9DYn+Fv0Nj5maUtfTU6HXl4yFtbC9ZSZN+ZCB471+YEtiuyjJG0eahY9RHZJyibzk+hCIxxC5YxhAgBeOBiMIgkEisI0GLeNvIJLtFh1WIF1kimkt0VjVEULC9XFWnBABZINhJbJI7LJ0AIR6rFyxwWGgBMsblhXEYIpILDuRUPj+hHvNphKq5VuyhrDS8wtetkY23nJbzFiflOfDuoL50AI/E1jz0JNvKc+5XJ7Z18VPgtI9IoG24g+EmUmnleB6YZHCk2Gl7NmvbTTlx9JocL0uBBIu+UX7PHgBEb4mhf661o2jvYxVrAayiw+Nui3IvvbXidSL+doDG7UsCL287H0ifr2Nw+Fpj+kSJoNTe3dfmTymeq4mtiahWnou4sbhV77D4uOnhIGlVrfh07vId15f4LaVJFCgqFHfpeN+3wj8tkCt0aZQDTqkuLkEgAd9gDpLDA4p2UZhdgcpG7WWFPFU23EE25/WRXHbJ4b/PdEb2xlPEkBieAHzg8Wd1v6trFZ7QDv/XfGRVaMJtADrqgG7O3veRrQ+NU9bUzC3bYHle/OBnRn0ca12ziIxlhI0xhUR3EZaFeNtAkCRGwriDtIA0oGslUlj6mBIMdTokS+pZSmOCRAITLEIkIkGwkd1koiBqCBANRFAjkiNAYG4gTDPAtF0BW7QoFn0/dB9P9pI2ftqhS0qtd8oYggMACAcu6wP6w9KkWqi1vhJN+Qh9pdDutK1adNSbLmXdmA324eU5ubqjteN3CKDH9JMDUYKcMxJzWamAnatcAEDU8JGwdFkYtRL6ZWKOMrhSxAY20YXB1E3OztnOh7OGK68SoA4b+Mm43CHKga2Z3VbW1te515aShpP0au122WuztnKUFxvAPhcXlZtTYud8qDQanXefCafIETwEradW7XvJuUuiIpt7MbUw7moaSgDKGJJByiwuBYfGxNtNwvKXCdIMb1rIoaoAwBBw1qeUKG0Ybt7D+Xvm62ns2qzZlIYcm4eFpHobNxBsMoAvfeSOel98Jc+mhqTfaeiPsNGq6hDTYbxfTxXuMvvuuvhrJOEwPVr3znG88TE1ojeyDVFibmNoam58vEmdVUm8SthWZMqmzZXy97AXF/ONLFpFF0jxr1KuQaUQlYaAdqooVrnyvbzmaM1hwr/dP7RRmSnUJt+/lsfGZK81+O297MPnJJrRxMaZxMQmajnIawiTiZ15BI1hGNCwNQwJPT3w4jThRJNo4CbeRg2QnwcjvgZcBYopRXSG5FC2GIkStTmobDCR62zweEXoZUZq0aTLmtsuQauziJPFlipEBowrDVKTDhAZpUxh2EbLVJ/gUDuu49wD6TX7NxOlphaVYdfUUjU0lC/mQ9YNOOgMvNl7R11nMzP8A0dvxuoRsALyoZesxijhTBbzOgliMT2biUeyccBiaik9rs3lfWy+k9GoxQ7MpaYtx3XEs8RtJcsq6WOQjeL6275OVptEY00ixw7g6SclO0qR2XB4EC0nPitJOJr6Tct+h1apIWKq2EdUqyvxlWV1W2MlpCB9YanVAYX4AyNRSO68LUp5vxuqC/M3OnpBEMfiKgNJxaw6tzv5o155sp0HhNv0jxeRKltxV1t4kge5mHJmzB6Od5tdoW868beJeaDCKZ0SNJgA+BqR2aDdpGyT1cGEEAphAZtaMAYR4glhFlbICrHWjRHCVsBOrEG2FBhhHAyNtE7KuvssHhIFXYc0gEBisTTpi9RlQcybfKP8AoxlR5xtbCVMPi0q5GNPslmykgACzBjw095JpJlfTdc28N49RaWHSLpnhno1KKZnNRSoa1lBO43O+V2EYlEYm5KqT4oSh9hOd5M6ezueHldT2vRpaOLPVkHeBzvp+s8+2nialPFvUBIJOoPcJqqeK1OtuPpp9ZNxWAosAzZQdDrMyls3ujLYTauNxJCU6ZFyAWOigcxxPhNTsboWqHPUZ3qXuWLaWH4Qu5R4esucK9NVumUaDiLGSjihbT5Wk/mt9sHVfwJXS4txEhNUtpGPiCSdecEadyG104c4UtPoeXpaDM+kjVQD3/wBcYZ3tBLEIYQSg6UbQFHqGO5a6sf5Vbd6y9erPP/tK2lakgHCopY8tCAPrHiHT0U3fBbLfa+O+8qOq7QzZm0tuFlGviZQ1qRX4gR4iG6H40NTuTp3zTdejDn5Tr48KU9M42bK7rbMbeJmmsqYGi34B47pGfYVFuBXwMl4mV8kZ3NGMZeN0aF9HNvARD0Y/7h/yxfzr+E8kUV40mW+I6MVB8LBu49kyuxGzqqfEjDyv7RHLXwnaLGj9sOH/ABU6g9JOofavgzvLr4rPHBTEU0hLf1oT8ZPdMP8AaPgW/bAeItLCj01wbbsRT9Z5Rsr7Mq9akKrFaQYXRXBLNyOUbge+aXYv2a0KVmqjrX0Ovwg9y8fOOlVfCtxH9PQsNt2g4ulVWHMG8WrtxR8ILfIfOU1HBKgsqhQNwAAHoIQ0zLPyX0RSiTV2vVI0yr8z85Fq4ysf2jDwsPYRt9YdRcR+M/wbiioxVeqf2j/5jKDHhjqxJ8ST7zYV8OLSpxGyGqMEUXJ77WHEnjp3axKWuxkkYXGPYzR7Ox4akpWwsGHEfEQQT53HpNJjeg+GoKFdDXrvTdgXLrSS2mYolie0yi2p4y16OdBsPg1GcmrUNiS5uobS+RNwtz1M5uZrJ6On4ycmZobDr4oA0T1YNwzMOzbTdprLvC9EKWHQms5xL6m9TRV03heHiZZbd6TrSHYKk8O/uE8821tPEYgE3OW98o49x5zE2pWvZ08a+sVtl4lnqCjUVaGY9WWBZwOWp3b9ZOpbNekuapi6jE3sEKKOG/SV+ztg7QrjRqdNTrdhcjyml2f9nxXtV6xqn92wC+m71laTfZpdz6A7MR6guK1Ufxdgp4Ds3b6S9oqUFy5c893oIX7jlAtYADTQG3lIWKrXOXnDsop7YSnjM7G24abo969o1+yLchKXG7SUXJbKBqWPAdw/EeQG/wCcaU2+iqq4rbJG1dtimp4k6Aczw8pTf/HLWp2a1TMxL31Ba1z+nlBUMMcVUzEFKK3yg/E197MRxPyAsN15oFQDKAAAATbxsP1nXwYeK2zkZ83N9GF2TheqrVaV+zTYhR46+1pp8I2kpMt8TXPOoflYfSW+EUsdN0ukzssQ0PQp8Y1KVhrDpLkVscqR2WKohAscVoEUjTTh40mAp4D1MvOhuxvvGNpIw7AJd/yrrb1tF+5d02X2ebNyvUqEa2Cj3MyqNs01WkbWubsByBP0iWjb3c/lHuY4TWujMLOvEBiyBgFelyi0TJBW8FltABW990lUtj1rhqd1YcVcLa/BrqQw7rekTYuH6yoT+Fd/eeU0r1rCw0tMefLv/KNmHA29md2tj69BVer1b5Vdc4HaVnsBofhGngeMi08TWxAVBTu+W9ybIu8dojUa8BrLHaDq5yGxzXuOG72gdg4ujQBopoUcpvuS2lrk7za051Uv+TpxgePtGD2l0E2l1l3CVTfR0cKtuACtYj5yTg8FiaOtfDsFF+0pDqLflJPynp2KqNa4I0kKkx6up+aw87AxHiQ809bZltn7aQLo3hytvhn6TpxIv4zyXpDjDRxuIRCRTFV7AcNbkDuveATa6b3c+GsTja6HeSX6PU8X0rG5TmY6aazsHiLHM5F+XKed09vhf7td/lHjE4ivpcqvpHWKq+FNZpn6avbnSsAlKXac8tw8ZA2Zsl6zBqpJtw4D/wBxdi7DA+pmqoUAosN06GDApRzc2d2zqVEKoAGkg4zaYRiN5IFh33MkY3FhRYayAuDLHM28zU38RmImzdn8W4kk95O+XtGkALCJhsCTLCnhwslIGwKYeERYQmMXdHEHideMBnFoEDs0S8aWiXk7AwGFoAzX9HLLTNuZnlGzdqs1RKYOrMq+pnqmxSFW1+fvKYa+D0i1pt2m/l+sJAU27R8vrCgy9CDwYjtpOEbV3QAMraQBVqj9XT+Jt5t8I5mDasQthqToBNH0e2d1dO5+N9WP0mbPk4rSLsUb7ZMwGASjTCLw3k7yeJMr9u4vq6ZINjY2lrVq2mP6SM1VlpL+Nracpzsj4z/6dnxp12zJVOlzU2Ym5fW4sTbjbSO+zvHHFbTqVTc5KZdhawNR2yqbHiFzCajE9CKeUkABrWzgnNpxJ4mA6A9FlwzVqpYsXbKGPBF1t631mKYrl2bapOejcYqqFTWRKj5aFuNrnxOsj/eesq5b6L2m5WG4HxPtG1aoeqqjUXu3gJs5fTKsZ5p9pvQ13xNN8PTJeqGFRRbVkAIqHle5B8Jjv/rL0qirXXKwqUQUPJmAG7hrPdcdU/8A0sx3ZUA87kzA9LKnW4jMFawFPKwW4zI+YC8nFfO9FWfEpx8yPQ6OjgqiWeG2KBvIgDtE/hHrJOCVqh7RNuW4ToKUch0ywpALouvcIQ0HYa6CSKGHAEKN8t0IRaOy1Gu8w60xyhTBodY2kRsKIxm1jgI0jWSQNbcY1Ijvp6zqZgA4mNYzmMRoAIWnEwZM68gDxnoNs8tXWu3wUnQDvc7h5T1Z/wCzCnh9JRbP6P8AU7NWnuqZetPPObPb2EvqbCtRBG50B8Lj9ZVinS7Ht7ZJWt/aLydTbxXX2MngzM0MUR1Qb4qddUPeHBW/hqPSaJTLpYjDCNqNpG54ylR618tyFFsxHyHnCqUomZ5EnYGF6xy5HYGi95vqfpNYHAEj0KARQFFgAIKtUnOut9s6ODDyFxWIAUmUWxkz4lqh3KCF8eMPj2vv3d0kbHw9hfn/ALmY7rnSSOrxUzoXb+P6qg78AN/K/GVe0Npijhbg3sugG9idTL/aOz0rUmpuOy4IPnM9sboiuHYl6jVQNEDHRRGqa30TNTrRWdCek6PhyztasWfOCdxvZRrwC2h+hu3BiamIcblq9WvPIugPyJlRW6GUkxZqAmzNfLw1N/1lB96fCYuqaJyozXI/Db6cZm/16/g7qez0HbeMy1cpIvlFjfgSdZV7VwQyoQw+AgrxvcWb3kLZu1WxbtfQUwpao1IXN72FPML27zz3SdQ2UqZmCnMxGYsxZtNACT7Tf42GuXPRzPL8iXPBFSMPr9ZebOpaSJisPpu3y1wtLKoHhOjKOUwpMasdaIBLBB14x98cBEcQAW847owxc0AAVGiqYyo2n9c44HSQAt4maMZogaAHPGgxWaCdpBILHVrozcUOa3cN49JWbKq9TVNE/A4NWgeaHVkHep4cjD0a4qqHXeRZl5giVGDU1kegTkxGGbPRYjW34T3qdx8ZDf1AkTukahOrqjQrUpBuTAON/hNKJkcZjhicHVXKVqoMr0+K1Bbd3biD3yyq7QZ+yNBYZjx7xBP6S0TMVtDtKqnewBPnwms2fglT4RocpPeefsJ5/UcB05XHvN1svEEixuba+I5TPnrWjRgnbLPF4sILnQbr8jKDGbYN720HEbvOXWMbs7r/ANcpR16A3i48N1/CY8kuvR1MTWOdAPv5YgCxJ3ch3ky6p45UUC+4b+ffM2+KSgGLWUnjumQ2t08pk2RiQN+VS1z3Sji5fRY8q+nqT7YG8Srx+2wN5tzN93OYHCbcxNfSjRex/FUOUegufaW+E6Ms/axL5+PVqLJfv/e85ojHdIz15EyPqbYqYgnqFzAX/tGOVL7tDvbyHnIq9F6lR+sqsGtawAso8AdT4maijhQoAFgBuAFgI6obKZsjx5ntmDJ5V2Vmz6WWoyn8VRB4rTp5v68ZdNKnCtfEHuNU/wDgij3MtGM0T6MzBmkCYS8bOMYUWKBGhot4bAUmITEBi3k7A4mNYRC2s52itgAce8dGsfecxkbJGNEMVjB1DIbA4tGOY28a7xdhoo+i/wAI/l9hDYn/AJjQ/wAGr9J06R8QyIR/5jif8OjLGjOnQQzBVfiHiPpN9sv/AEL7Tp0z+QX+P7JOK+ESsr7v5hFnSk2P2Yj7RP8AhX85RbK/uqflOnRZ/wChMvo3ex/7vyWWCfWLOnRj0c6/Y+AxHw+k6dGfoVEHBf8AEv8Alf8A0SzqTp0JBjTFM6dLAOE4zp0QhHCO4Tp0ESDMQ/16zp0hgDb6j3jWizooAjBPOnSGSNWCrxZ0BT//2Q==">
            <a:extLst>
              <a:ext uri="{FF2B5EF4-FFF2-40B4-BE49-F238E27FC236}">
                <a16:creationId xmlns:a16="http://schemas.microsoft.com/office/drawing/2014/main" id="{52FC3EDF-B0B5-174E-B9E4-2F4CB295A6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94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10598" name="Picture 6" descr="http://mimg.ugo.com/200709/22206/dr-evil.jpg">
            <a:extLst>
              <a:ext uri="{FF2B5EF4-FFF2-40B4-BE49-F238E27FC236}">
                <a16:creationId xmlns:a16="http://schemas.microsoft.com/office/drawing/2014/main" id="{8548B960-2C4E-BD45-8219-A7950D4C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4343400"/>
            <a:ext cx="10636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344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6F137D6-7B72-234F-85FF-51AF03E60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661400" cy="914400"/>
          </a:xfrm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Let’s Detect Fake Objects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E7C5C9AC-422D-A745-9DD3-EF57E6C0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7E3DD27-B44A-C440-A525-610FA2FA6861}" type="slidenum">
              <a:rPr lang="en-US" altLang="en-US" sz="1200">
                <a:latin typeface="Arial" panose="020B0604020202020204" pitchFamily="34" charset="0"/>
              </a:rPr>
              <a:pPr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1988" name="Rectangle 7">
            <a:extLst>
              <a:ext uri="{FF2B5EF4-FFF2-40B4-BE49-F238E27FC236}">
                <a16:creationId xmlns:a16="http://schemas.microsoft.com/office/drawing/2014/main" id="{211DB854-0E91-CB41-B6F1-01E214AE3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76400"/>
            <a:ext cx="7416800" cy="487680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602F4B15-946D-0844-8987-B603232EF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1143000"/>
            <a:ext cx="47148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[“Rootkits for JavaScript environments”]</a:t>
            </a:r>
          </a:p>
        </p:txBody>
      </p:sp>
      <p:sp>
        <p:nvSpPr>
          <p:cNvPr id="41990" name="TextBox 12">
            <a:extLst>
              <a:ext uri="{FF2B5EF4-FFF2-40B4-BE49-F238E27FC236}">
                <a16:creationId xmlns:a16="http://schemas.microsoft.com/office/drawing/2014/main" id="{C469A30D-0988-744C-AE09-F8A100EE3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4" y="5867401"/>
            <a:ext cx="3036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 malicious webpage</a:t>
            </a:r>
          </a:p>
        </p:txBody>
      </p:sp>
      <p:sp>
        <p:nvSpPr>
          <p:cNvPr id="41991" name="Rectangle 13">
            <a:extLst>
              <a:ext uri="{FF2B5EF4-FFF2-40B4-BE49-F238E27FC236}">
                <a16:creationId xmlns:a16="http://schemas.microsoft.com/office/drawing/2014/main" id="{C29B5EAA-9141-C140-B647-0634918A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0"/>
            <a:ext cx="5257800" cy="16764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2" name="TextBox 14">
            <a:extLst>
              <a:ext uri="{FF2B5EF4-FFF2-40B4-BE49-F238E27FC236}">
                <a16:creationId xmlns:a16="http://schemas.microsoft.com/office/drawing/2014/main" id="{2BCE29DE-0791-1F41-98F9-AD4014E21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6" y="3409950"/>
            <a:ext cx="252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JavaScript bookmark</a:t>
            </a:r>
          </a:p>
        </p:txBody>
      </p:sp>
      <p:sp>
        <p:nvSpPr>
          <p:cNvPr id="41993" name="Rectangle 15">
            <a:extLst>
              <a:ext uri="{FF2B5EF4-FFF2-40B4-BE49-F238E27FC236}">
                <a16:creationId xmlns:a16="http://schemas.microsoft.com/office/drawing/2014/main" id="{1CB60DAB-A1CF-0A42-939E-4D19FBF1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01864"/>
            <a:ext cx="5181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window.location = “#”;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If window.location is a native object,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new value will be “https://bank.com/login#”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8DEE5F-D620-FC4C-8AE3-AF61CEAB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1"/>
            <a:ext cx="6477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window.__defineGetter__("location",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     function () { return "https://bank.com/login#"; });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window.__defineSetter__("location", function (v) { });</a:t>
            </a:r>
          </a:p>
        </p:txBody>
      </p:sp>
      <p:pic>
        <p:nvPicPr>
          <p:cNvPr id="11" name="Picture 6" descr="http://mimg.ugo.com/200709/22206/dr-evil.jpg">
            <a:extLst>
              <a:ext uri="{FF2B5EF4-FFF2-40B4-BE49-F238E27FC236}">
                <a16:creationId xmlns:a16="http://schemas.microsoft.com/office/drawing/2014/main" id="{DAD74713-C869-8543-A9D2-2E977BD5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5410200"/>
            <a:ext cx="10636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79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EA2EB462-9D58-624B-97B1-ACEF2D3E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1C58A2D-B253-E942-BB3A-A9EC94CB41DD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26030C7-60BF-1843-983F-77912AB41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229600" cy="914400"/>
          </a:xfrm>
        </p:spPr>
        <p:txBody>
          <a:bodyPr/>
          <a:lstStyle/>
          <a:p>
            <a:r>
              <a:rPr lang="en-US" altLang="en-US"/>
              <a:t>HTTP: HyperText Transfer Protocol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587D932-1A6A-BC49-9667-1B10CCB22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to request and return data </a:t>
            </a:r>
          </a:p>
          <a:p>
            <a:pPr lvl="1"/>
            <a:r>
              <a:rPr lang="en-US" altLang="en-US"/>
              <a:t>Methods: </a:t>
            </a:r>
            <a:r>
              <a:rPr lang="en-US" altLang="en-US">
                <a:latin typeface="Lucida Console" panose="020B0609040504020204" pitchFamily="49" charset="0"/>
              </a:rPr>
              <a:t>GET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POST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HEAD</a:t>
            </a:r>
            <a:r>
              <a:rPr lang="en-US" altLang="en-US"/>
              <a:t>, …</a:t>
            </a:r>
            <a:endParaRPr lang="en-US" altLang="en-US">
              <a:latin typeface="Lucida Console" panose="020B0609040504020204" pitchFamily="49" charset="0"/>
            </a:endParaRPr>
          </a:p>
          <a:p>
            <a:r>
              <a:rPr lang="en-US" altLang="en-US">
                <a:solidFill>
                  <a:schemeClr val="hlink"/>
                </a:solidFill>
              </a:rPr>
              <a:t>Stateless</a:t>
            </a:r>
            <a:r>
              <a:rPr lang="en-US" altLang="en-US"/>
              <a:t> request/response protocol</a:t>
            </a:r>
          </a:p>
          <a:p>
            <a:pPr lvl="1"/>
            <a:r>
              <a:rPr lang="en-US" altLang="en-US"/>
              <a:t>Each request is independent of previous requests</a:t>
            </a:r>
          </a:p>
          <a:p>
            <a:pPr lvl="1"/>
            <a:r>
              <a:rPr lang="en-US" altLang="en-US"/>
              <a:t>Statelessness has a significant impact on design and implementation of applications </a:t>
            </a:r>
          </a:p>
          <a:p>
            <a:r>
              <a:rPr lang="en-US" altLang="en-US"/>
              <a:t>Evolution</a:t>
            </a:r>
          </a:p>
          <a:p>
            <a:pPr lvl="1"/>
            <a:r>
              <a:rPr lang="en-US" altLang="en-US"/>
              <a:t>HTTP 1.0: simple </a:t>
            </a:r>
          </a:p>
          <a:p>
            <a:pPr lvl="1"/>
            <a:r>
              <a:rPr lang="en-US" altLang="en-US"/>
              <a:t>HTTP 1.1: more complex</a:t>
            </a:r>
          </a:p>
        </p:txBody>
      </p:sp>
    </p:spTree>
    <p:extLst>
      <p:ext uri="{BB962C8B-B14F-4D97-AF65-F5344CB8AC3E}">
        <p14:creationId xmlns:p14="http://schemas.microsoft.com/office/powerpoint/2010/main" val="2155545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D6D5A99-74E3-7E4B-A59F-BB0564CA8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661400" cy="914400"/>
          </a:xfrm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Let’s Detect Emulation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C1750C4B-B3C0-544E-8497-16766005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E56E4503-D27E-4341-83AA-7EE8F80398DF}" type="slidenum">
              <a:rPr lang="en-US" altLang="en-US" sz="1200">
                <a:latin typeface="Arial" panose="020B0604020202020204" pitchFamily="34" charset="0"/>
              </a:rPr>
              <a:pPr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2" name="Rectangle 7">
            <a:extLst>
              <a:ext uri="{FF2B5EF4-FFF2-40B4-BE49-F238E27FC236}">
                <a16:creationId xmlns:a16="http://schemas.microsoft.com/office/drawing/2014/main" id="{9E6345DC-5759-C74C-9B7D-852D15CC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76400"/>
            <a:ext cx="7416800" cy="487680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C32A6790-0668-C04F-AE42-FE62A378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1143000"/>
            <a:ext cx="47148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[“Rootkits for JavaScript environments”]</a:t>
            </a:r>
          </a:p>
        </p:txBody>
      </p:sp>
      <p:sp>
        <p:nvSpPr>
          <p:cNvPr id="43014" name="TextBox 12">
            <a:extLst>
              <a:ext uri="{FF2B5EF4-FFF2-40B4-BE49-F238E27FC236}">
                <a16:creationId xmlns:a16="http://schemas.microsoft.com/office/drawing/2014/main" id="{9FCADE9C-1CD2-2F4D-B3CE-466D168B6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4" y="5867401"/>
            <a:ext cx="3036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 malicious webpage</a:t>
            </a:r>
          </a:p>
        </p:txBody>
      </p:sp>
      <p:sp>
        <p:nvSpPr>
          <p:cNvPr id="43015" name="Rectangle 13">
            <a:extLst>
              <a:ext uri="{FF2B5EF4-FFF2-40B4-BE49-F238E27FC236}">
                <a16:creationId xmlns:a16="http://schemas.microsoft.com/office/drawing/2014/main" id="{8B682BC6-0A96-9B49-BC23-661E86FC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0"/>
            <a:ext cx="5257800" cy="16764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6" name="TextBox 14">
            <a:extLst>
              <a:ext uri="{FF2B5EF4-FFF2-40B4-BE49-F238E27FC236}">
                <a16:creationId xmlns:a16="http://schemas.microsoft.com/office/drawing/2014/main" id="{2E27CD6C-AD01-1A45-9712-2D6AAC39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6" y="3409950"/>
            <a:ext cx="252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JavaScript bookmark</a:t>
            </a:r>
          </a:p>
        </p:txBody>
      </p:sp>
      <p:sp>
        <p:nvSpPr>
          <p:cNvPr id="43017" name="Rectangle 15">
            <a:extLst>
              <a:ext uri="{FF2B5EF4-FFF2-40B4-BE49-F238E27FC236}">
                <a16:creationId xmlns:a16="http://schemas.microsoft.com/office/drawing/2014/main" id="{492ADD7D-AA87-0F49-AB6C-6C12B4F4C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01864"/>
            <a:ext cx="518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typeof obj.__lookupGetter__(propertyName) !== "undefined"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04C1C-5B14-8045-BB75-EC88D153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1"/>
            <a:ext cx="6477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Attacker emulates reflection API itself!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Object.prototype.__lookupGetter__ =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function() { ... };</a:t>
            </a:r>
          </a:p>
        </p:txBody>
      </p:sp>
      <p:pic>
        <p:nvPicPr>
          <p:cNvPr id="11" name="Picture 6" descr="http://mimg.ugo.com/200709/22206/dr-evil.jpg">
            <a:extLst>
              <a:ext uri="{FF2B5EF4-FFF2-40B4-BE49-F238E27FC236}">
                <a16:creationId xmlns:a16="http://schemas.microsoft.com/office/drawing/2014/main" id="{A99342FE-5BDD-7249-9C42-48EF136E8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6" y="4191000"/>
            <a:ext cx="10636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56347F-F02B-F54A-A2EA-71D04A2E3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9" y="2894014"/>
            <a:ext cx="431271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C00000"/>
                </a:solidFill>
              </a:rPr>
              <a:t>typeOf  and !== avoid asking for the value of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C00000"/>
                </a:solidFill>
              </a:rPr>
              <a:t>“undefined” (could be redefined by attacker!)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31B7E1E-9549-F141-AF99-003C7E697DE2}"/>
              </a:ext>
            </a:extLst>
          </p:cNvPr>
          <p:cNvSpPr>
            <a:spLocks noChangeArrowheads="1"/>
          </p:cNvSpPr>
          <p:nvPr/>
        </p:nvSpPr>
        <p:spPr bwMode="auto">
          <a:xfrm rot="12627226">
            <a:off x="3321050" y="2867025"/>
            <a:ext cx="330200" cy="185738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C00000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22" name="TextBox 18">
            <a:extLst>
              <a:ext uri="{FF2B5EF4-FFF2-40B4-BE49-F238E27FC236}">
                <a16:creationId xmlns:a16="http://schemas.microsoft.com/office/drawing/2014/main" id="{5DA7D9D4-BC01-5C4D-8646-2ECECBFFE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733550"/>
            <a:ext cx="2201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Use reflection API</a:t>
            </a:r>
          </a:p>
        </p:txBody>
      </p:sp>
    </p:spTree>
    <p:extLst>
      <p:ext uri="{BB962C8B-B14F-4D97-AF65-F5344CB8AC3E}">
        <p14:creationId xmlns:p14="http://schemas.microsoft.com/office/powerpoint/2010/main" val="548899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8C6-68B1-CD47-8830-9A024909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AA9-1299-964E-8CE2-DF560344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Web security model</a:t>
            </a:r>
          </a:p>
          <a:p>
            <a:r>
              <a:rPr lang="en-US" strike="sngStrike" dirty="0"/>
              <a:t>Browser attacks</a:t>
            </a:r>
          </a:p>
          <a:p>
            <a:r>
              <a:rPr lang="en-US" strike="sngStrike" dirty="0"/>
              <a:t>ActiveX</a:t>
            </a:r>
          </a:p>
          <a:p>
            <a:r>
              <a:rPr lang="en-US" strike="sngStrike" dirty="0" err="1"/>
              <a:t>Javascript</a:t>
            </a:r>
            <a:endParaRPr lang="en-US" strike="sngStrike" dirty="0"/>
          </a:p>
          <a:p>
            <a:r>
              <a:rPr lang="en-US" dirty="0"/>
              <a:t>Cookies &amp; SOP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0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ounded Rectangle 8">
            <a:extLst>
              <a:ext uri="{FF2B5EF4-FFF2-40B4-BE49-F238E27FC236}">
                <a16:creationId xmlns:a16="http://schemas.microsoft.com/office/drawing/2014/main" id="{CD732346-CA9F-2846-84D1-B20EA51B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72000"/>
            <a:ext cx="7315200" cy="990600"/>
          </a:xfrm>
          <a:prstGeom prst="roundRect">
            <a:avLst>
              <a:gd name="adj" fmla="val 16667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3" name="Rounded Rectangle 7">
            <a:extLst>
              <a:ext uri="{FF2B5EF4-FFF2-40B4-BE49-F238E27FC236}">
                <a16:creationId xmlns:a16="http://schemas.microsoft.com/office/drawing/2014/main" id="{0F0F5386-213F-BC46-AC2E-AAC1015AF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27300"/>
            <a:ext cx="7315200" cy="990600"/>
          </a:xfrm>
          <a:prstGeom prst="roundRect">
            <a:avLst>
              <a:gd name="adj" fmla="val 16667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6084" name="Content Placeholder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55FF102-2B28-C14A-8CD2-6738B09B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8001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Same Origin Policy (SOP) for DOM:</a:t>
            </a:r>
          </a:p>
          <a:p>
            <a:pPr marL="520700" lvl="1" indent="-233363">
              <a:lnSpc>
                <a:spcPts val="3400"/>
              </a:lnSpc>
              <a:spcBef>
                <a:spcPts val="1200"/>
              </a:spcBef>
              <a:buNone/>
            </a:pPr>
            <a:r>
              <a:rPr lang="en-US" altLang="en-US"/>
              <a:t>Origin A can access origin B’s DOM if A and B have same </a:t>
            </a:r>
            <a:r>
              <a:rPr lang="en-US" altLang="en-US" sz="2600" b="1"/>
              <a:t>(protocol, domain, port)</a:t>
            </a:r>
          </a:p>
          <a:p>
            <a:pPr marL="520700" lvl="1" indent="-233363"/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Same Origin Policy (SOP) for cookies: </a:t>
            </a:r>
          </a:p>
          <a:p>
            <a:pPr marL="520700" lvl="1" indent="-233363">
              <a:lnSpc>
                <a:spcPts val="3400"/>
              </a:lnSpc>
              <a:spcBef>
                <a:spcPts val="1200"/>
              </a:spcBef>
              <a:buNone/>
            </a:pPr>
            <a:r>
              <a:rPr lang="en-US" altLang="en-US"/>
              <a:t>Generally, based on</a:t>
            </a:r>
            <a:br>
              <a:rPr lang="en-US" altLang="en-US"/>
            </a:br>
            <a:r>
              <a:rPr lang="en-US" altLang="en-US" sz="2600" b="1"/>
              <a:t>([protocol], domain, path)</a:t>
            </a:r>
          </a:p>
          <a:p>
            <a:pPr marL="520700" lvl="1" indent="-233363"/>
            <a:endParaRPr lang="en-US" altLang="en-US"/>
          </a:p>
        </p:txBody>
      </p:sp>
      <p:grpSp>
        <p:nvGrpSpPr>
          <p:cNvPr id="46085" name="Group 6">
            <a:extLst>
              <a:ext uri="{FF2B5EF4-FFF2-40B4-BE49-F238E27FC236}">
                <a16:creationId xmlns:a16="http://schemas.microsoft.com/office/drawing/2014/main" id="{70469D1B-30E0-1248-BA15-5D3E70C93BC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334001"/>
            <a:ext cx="1265238" cy="963613"/>
            <a:chOff x="2209800" y="4984376"/>
            <a:chExt cx="1264763" cy="963911"/>
          </a:xfrm>
        </p:grpSpPr>
        <p:sp>
          <p:nvSpPr>
            <p:cNvPr id="46089" name="TextBox 4">
              <a:extLst>
                <a:ext uri="{FF2B5EF4-FFF2-40B4-BE49-F238E27FC236}">
                  <a16:creationId xmlns:a16="http://schemas.microsoft.com/office/drawing/2014/main" id="{3BB86966-9316-9D48-9B13-B2468816B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5486400"/>
              <a:ext cx="1264763" cy="46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C00000"/>
                  </a:solidFill>
                </a:rPr>
                <a:t>optional</a:t>
              </a:r>
            </a:p>
          </p:txBody>
        </p:sp>
        <p:sp>
          <p:nvSpPr>
            <p:cNvPr id="46090" name="Freeform 5">
              <a:extLst>
                <a:ext uri="{FF2B5EF4-FFF2-40B4-BE49-F238E27FC236}">
                  <a16:creationId xmlns:a16="http://schemas.microsoft.com/office/drawing/2014/main" id="{64FBA0C1-9D0F-7343-9858-BBD2B7AD2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129" y="4984376"/>
              <a:ext cx="519953" cy="573742"/>
            </a:xfrm>
            <a:custGeom>
              <a:avLst/>
              <a:gdLst>
                <a:gd name="T0" fmla="*/ 0 w 519953"/>
                <a:gd name="T1" fmla="*/ 573742 h 573742"/>
                <a:gd name="T2" fmla="*/ 394447 w 519953"/>
                <a:gd name="T3" fmla="*/ 340659 h 573742"/>
                <a:gd name="T4" fmla="*/ 519953 w 519953"/>
                <a:gd name="T5" fmla="*/ 0 h 573742"/>
                <a:gd name="T6" fmla="*/ 0 60000 65536"/>
                <a:gd name="T7" fmla="*/ 0 60000 65536"/>
                <a:gd name="T8" fmla="*/ 0 60000 65536"/>
                <a:gd name="T9" fmla="*/ 0 w 519953"/>
                <a:gd name="T10" fmla="*/ 0 h 573742"/>
                <a:gd name="T11" fmla="*/ 519953 w 519953"/>
                <a:gd name="T12" fmla="*/ 573742 h 5737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9953" h="573742">
                  <a:moveTo>
                    <a:pt x="0" y="573742"/>
                  </a:moveTo>
                  <a:cubicBezTo>
                    <a:pt x="153894" y="505012"/>
                    <a:pt x="307788" y="436283"/>
                    <a:pt x="394447" y="340659"/>
                  </a:cubicBezTo>
                  <a:cubicBezTo>
                    <a:pt x="481106" y="245035"/>
                    <a:pt x="500529" y="122517"/>
                    <a:pt x="519953" y="0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086" name="Rectangle 9">
            <a:extLst>
              <a:ext uri="{FF2B5EF4-FFF2-40B4-BE49-F238E27FC236}">
                <a16:creationId xmlns:a16="http://schemas.microsoft.com/office/drawing/2014/main" id="{EF762A3E-18C7-554C-AA26-71AB6503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143000"/>
            <a:ext cx="5410200" cy="6096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i="1">
                <a:solidFill>
                  <a:schemeClr val="tx1"/>
                </a:solidFill>
              </a:rPr>
              <a:t>protocol://domain:port/path?params</a:t>
            </a:r>
          </a:p>
        </p:txBody>
      </p:sp>
      <p:sp>
        <p:nvSpPr>
          <p:cNvPr id="46087" name="Title 9">
            <a:extLst>
              <a:ext uri="{FF2B5EF4-FFF2-40B4-BE49-F238E27FC236}">
                <a16:creationId xmlns:a16="http://schemas.microsoft.com/office/drawing/2014/main" id="{F1A48E98-71D0-ED49-B034-E5D7718B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Same Origin Policy</a:t>
            </a:r>
          </a:p>
        </p:txBody>
      </p:sp>
      <p:sp>
        <p:nvSpPr>
          <p:cNvPr id="46088" name="Slide Number Placeholder 3">
            <a:extLst>
              <a:ext uri="{FF2B5EF4-FFF2-40B4-BE49-F238E27FC236}">
                <a16:creationId xmlns:a16="http://schemas.microsoft.com/office/drawing/2014/main" id="{16CE5A33-4FF1-1A4A-ABC6-8673C5CD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7A7DFB17-1CCA-7C49-8CF4-697883854B6C}" type="slidenum">
              <a:rPr lang="en-US" altLang="en-US" sz="1200">
                <a:latin typeface="Arial" panose="020B0604020202020204" pitchFamily="34" charset="0"/>
              </a:rPr>
              <a:pPr/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14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5">
            <a:extLst>
              <a:ext uri="{FF2B5EF4-FFF2-40B4-BE49-F238E27FC236}">
                <a16:creationId xmlns:a16="http://schemas.microsoft.com/office/drawing/2014/main" id="{A475E2C6-D5DB-5848-9BF1-842D5F08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Setting Cookies by Server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5AD7E6B2-2F42-E145-A683-0B94C254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F7712AD-D775-3E49-A25C-D4953C27FD43}" type="slidenum">
              <a:rPr lang="en-US" altLang="en-US" sz="1200" smtClean="0">
                <a:latin typeface="Arial" panose="020B0604020202020204" pitchFamily="34" charset="0"/>
              </a:rPr>
              <a:pPr/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A1A0C64D-E7F9-8340-B8E0-97050D36A59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124200"/>
            <a:ext cx="4275842" cy="685800"/>
            <a:chOff x="4495800" y="3124200"/>
            <a:chExt cx="4275789" cy="6858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591EC2-F16F-EF4D-A8F5-61B3AB56E520}"/>
                </a:ext>
              </a:extLst>
            </p:cNvPr>
            <p:cNvSpPr/>
            <p:nvPr/>
          </p:nvSpPr>
          <p:spPr bwMode="auto">
            <a:xfrm>
              <a:off x="4495800" y="3124200"/>
              <a:ext cx="3505156" cy="685800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3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/>
            <a:lstStyle/>
            <a:p>
              <a:pPr>
                <a:buFontTx/>
                <a:buNone/>
                <a:defRPr/>
              </a:pP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BEA7D5-3ADF-8B47-BDEC-F56C62FDF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2231" y="3152775"/>
              <a:ext cx="7293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FF3399"/>
                  </a:solidFill>
                </a:rPr>
                <a:t>scope</a:t>
              </a:r>
            </a:p>
          </p:txBody>
        </p:sp>
      </p:grpSp>
      <p:sp>
        <p:nvSpPr>
          <p:cNvPr id="17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896A275-500B-E64B-A2ED-7C0A0D28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73914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en-US" sz="2400" kern="0" dirty="0"/>
              <a:t>Delete cookie by setting “expires” to date in past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en-US" sz="2400" kern="0" dirty="0"/>
              <a:t>Default scope is domain and path of setting URL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B13E580-9C9B-1F48-A151-4D75054A8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16922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1CFE2E1B-5422-164D-A42F-F3C52C6C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828800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lang="en-US" dirty="0"/>
              <a:t>Browser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312B0CD9-E3E3-814B-8063-986A2BB0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304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EA26856A-6F5D-6E4D-A5C4-7D9E95A9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590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9BD9F240-24DA-5149-B079-016A67B365E3}"/>
              </a:ext>
            </a:extLst>
          </p:cNvPr>
          <p:cNvSpPr>
            <a:spLocks/>
          </p:cNvSpPr>
          <p:nvPr/>
        </p:nvSpPr>
        <p:spPr bwMode="auto">
          <a:xfrm>
            <a:off x="3714750" y="2525713"/>
            <a:ext cx="400050" cy="385762"/>
          </a:xfrm>
          <a:custGeom>
            <a:avLst/>
            <a:gdLst>
              <a:gd name="T0" fmla="*/ 0 w 252"/>
              <a:gd name="T1" fmla="*/ 2147483647 h 243"/>
              <a:gd name="T2" fmla="*/ 2147483647 w 252"/>
              <a:gd name="T3" fmla="*/ 2147483647 h 243"/>
              <a:gd name="T4" fmla="*/ 2147483647 w 252"/>
              <a:gd name="T5" fmla="*/ 0 h 243"/>
              <a:gd name="T6" fmla="*/ 0 w 252"/>
              <a:gd name="T7" fmla="*/ 2147483647 h 243"/>
              <a:gd name="T8" fmla="*/ 0 w 252"/>
              <a:gd name="T9" fmla="*/ 2147483647 h 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243"/>
              <a:gd name="T17" fmla="*/ 252 w 252"/>
              <a:gd name="T18" fmla="*/ 243 h 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23" name="AutoShape 10">
            <a:extLst>
              <a:ext uri="{FF2B5EF4-FFF2-40B4-BE49-F238E27FC236}">
                <a16:creationId xmlns:a16="http://schemas.microsoft.com/office/drawing/2014/main" id="{7B206B20-0A42-664E-A6DE-7B2EA5D2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6160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lang="en-US" dirty="0"/>
              <a:t>Server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A2060-CC9D-4F47-8DAC-F6562DFAD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550" y="1519238"/>
            <a:ext cx="830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000" dirty="0"/>
              <a:t>GET …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B7A678B-0899-F047-ACC0-C07E391C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62201"/>
            <a:ext cx="5638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371600" algn="l"/>
              </a:tabLst>
              <a:defRPr/>
            </a:pPr>
            <a:r>
              <a:rPr lang="en-US" sz="2000" dirty="0"/>
              <a:t>HTTP Header:</a:t>
            </a:r>
          </a:p>
          <a:p>
            <a:pPr>
              <a:tabLst>
                <a:tab pos="1371600" algn="l"/>
              </a:tabLst>
              <a:defRPr/>
            </a:pPr>
            <a:r>
              <a:rPr lang="en-US" sz="2000" dirty="0"/>
              <a:t>Set-cookie:	NAME=VALUE;</a:t>
            </a:r>
          </a:p>
          <a:p>
            <a:pPr>
              <a:tabLst>
                <a:tab pos="1371600" algn="l"/>
              </a:tabLst>
              <a:defRPr/>
            </a:pPr>
            <a:r>
              <a:rPr lang="en-US" sz="2000" dirty="0"/>
              <a:t>	domain = (when to send);</a:t>
            </a:r>
          </a:p>
          <a:p>
            <a:pPr>
              <a:tabLst>
                <a:tab pos="1371600" algn="l"/>
              </a:tabLst>
              <a:defRPr/>
            </a:pPr>
            <a:r>
              <a:rPr lang="en-US" sz="2000" dirty="0"/>
              <a:t>	path =     (when to send);</a:t>
            </a:r>
          </a:p>
          <a:p>
            <a:pPr>
              <a:tabLst>
                <a:tab pos="1371600" algn="l"/>
              </a:tabLst>
              <a:defRPr/>
            </a:pPr>
            <a:r>
              <a:rPr lang="en-US" sz="2000" dirty="0"/>
              <a:t>	secure =  (only send over HTTPS);</a:t>
            </a:r>
          </a:p>
          <a:p>
            <a:pPr>
              <a:tabLst>
                <a:tab pos="1371600" algn="l"/>
              </a:tabLst>
              <a:defRPr/>
            </a:pPr>
            <a:r>
              <a:rPr lang="en-US" sz="2000" dirty="0"/>
              <a:t>	expires =  (when expires);</a:t>
            </a:r>
          </a:p>
          <a:p>
            <a:pPr>
              <a:tabLst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dirty="0" err="1"/>
              <a:t>HttpOnly</a:t>
            </a:r>
            <a:r>
              <a:rPr lang="en-US" sz="2000" dirty="0"/>
              <a:t> 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9824B4BA-DE5E-2641-8C6B-A26D605C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352800"/>
            <a:ext cx="1885453" cy="70788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if expires=NULL:</a:t>
            </a:r>
          </a:p>
          <a:p>
            <a:pPr>
              <a:buFontTx/>
              <a:buNone/>
              <a:defRPr/>
            </a:pPr>
            <a:r>
              <a:rPr lang="en-US" sz="2000" dirty="0"/>
              <a:t>this session only</a:t>
            </a:r>
          </a:p>
        </p:txBody>
      </p:sp>
      <p:cxnSp>
        <p:nvCxnSpPr>
          <p:cNvPr id="47119" name="Straight Arrow Connector 24">
            <a:extLst>
              <a:ext uri="{FF2B5EF4-FFF2-40B4-BE49-F238E27FC236}">
                <a16:creationId xmlns:a16="http://schemas.microsoft.com/office/drawing/2014/main" id="{3940EC55-A342-254B-B97E-7D22DBEBA0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1981200"/>
            <a:ext cx="419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Straight Arrow Connector 26">
            <a:extLst>
              <a:ext uri="{FF2B5EF4-FFF2-40B4-BE49-F238E27FC236}">
                <a16:creationId xmlns:a16="http://schemas.microsoft.com/office/drawing/2014/main" id="{7C524521-4B4D-4346-8259-0136990195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14800" y="2360614"/>
            <a:ext cx="419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17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C55DCC91-2C11-804C-8866-9D2ED0A1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912938"/>
            <a:ext cx="5186363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6">
            <a:extLst>
              <a:ext uri="{FF2B5EF4-FFF2-40B4-BE49-F238E27FC236}">
                <a16:creationId xmlns:a16="http://schemas.microsoft.com/office/drawing/2014/main" id="{506531C5-DC51-A748-B3C7-9187CD57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46613"/>
            <a:ext cx="2514600" cy="228600"/>
          </a:xfrm>
          <a:prstGeom prst="rect">
            <a:avLst/>
          </a:prstGeom>
          <a:solidFill>
            <a:srgbClr val="B3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39814-3580-3E47-B8D6-6AFDB19D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08613"/>
            <a:ext cx="1219200" cy="3810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Title 5">
            <a:extLst>
              <a:ext uri="{FF2B5EF4-FFF2-40B4-BE49-F238E27FC236}">
                <a16:creationId xmlns:a16="http://schemas.microsoft.com/office/drawing/2014/main" id="{06CBF84D-8F46-E942-A359-E9A2A20E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Viewing Cookies in Browser</a:t>
            </a:r>
          </a:p>
        </p:txBody>
      </p:sp>
      <p:sp>
        <p:nvSpPr>
          <p:cNvPr id="48134" name="Slide Number Placeholder 3">
            <a:extLst>
              <a:ext uri="{FF2B5EF4-FFF2-40B4-BE49-F238E27FC236}">
                <a16:creationId xmlns:a16="http://schemas.microsoft.com/office/drawing/2014/main" id="{C084410D-0D96-C345-8811-740C50FC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8A7E33D1-E09F-8D49-A8C0-844CE4CDD791}" type="slidenum">
              <a:rPr lang="en-US" altLang="en-US" sz="1200">
                <a:latin typeface="Arial" panose="020B0604020202020204" pitchFamily="34" charset="0"/>
              </a:rPr>
              <a:pPr/>
              <a:t>44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4EEF8E3-E3DD-AE48-8A21-FB576273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5562600"/>
            <a:ext cx="6096000" cy="106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/>
              <a:t>Both cookies stored in browser’s cookie jar,</a:t>
            </a:r>
          </a:p>
          <a:p>
            <a:pPr>
              <a:spcBef>
                <a:spcPts val="800"/>
              </a:spcBef>
              <a:buNone/>
            </a:pPr>
            <a:r>
              <a:rPr lang="en-US" altLang="en-US" sz="2400"/>
              <a:t>both are in scope of </a:t>
            </a:r>
            <a:r>
              <a:rPr lang="en-US" altLang="en-US" sz="2400" b="1">
                <a:solidFill>
                  <a:srgbClr val="2D44A4"/>
                </a:solidFill>
              </a:rPr>
              <a:t>login.site.com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FA332-5C24-A84A-8FDB-BA01E316307E}"/>
              </a:ext>
            </a:extLst>
          </p:cNvPr>
          <p:cNvSpPr txBox="1"/>
          <p:nvPr/>
        </p:nvSpPr>
        <p:spPr>
          <a:xfrm>
            <a:off x="2438400" y="2286000"/>
            <a:ext cx="2455352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u="sng" dirty="0"/>
              <a:t>cookie 1</a:t>
            </a:r>
          </a:p>
          <a:p>
            <a:pPr>
              <a:buFontTx/>
              <a:buNone/>
              <a:defRPr/>
            </a:pPr>
            <a:r>
              <a:rPr lang="en-US" dirty="0"/>
              <a:t>name = </a:t>
            </a:r>
            <a:r>
              <a:rPr lang="en-US" b="1" dirty="0" err="1">
                <a:solidFill>
                  <a:srgbClr val="FF3399"/>
                </a:solidFill>
              </a:rPr>
              <a:t>userid</a:t>
            </a:r>
            <a:endParaRPr lang="en-US" b="1" dirty="0">
              <a:solidFill>
                <a:srgbClr val="FF3399"/>
              </a:solidFill>
            </a:endParaRPr>
          </a:p>
          <a:p>
            <a:pPr>
              <a:buFontTx/>
              <a:buNone/>
              <a:defRPr/>
            </a:pPr>
            <a:r>
              <a:rPr lang="en-US" dirty="0"/>
              <a:t>value =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</a:t>
            </a:r>
          </a:p>
          <a:p>
            <a:pPr>
              <a:buFontTx/>
              <a:buNone/>
              <a:defRPr/>
            </a:pPr>
            <a:r>
              <a:rPr lang="en-US" dirty="0"/>
              <a:t>domain = </a:t>
            </a:r>
            <a:r>
              <a:rPr lang="en-US" b="1" dirty="0">
                <a:solidFill>
                  <a:srgbClr val="FF3399"/>
                </a:solidFill>
              </a:rPr>
              <a:t>login.site.com</a:t>
            </a:r>
          </a:p>
          <a:p>
            <a:pPr>
              <a:buFontTx/>
              <a:buNone/>
              <a:defRPr/>
            </a:pPr>
            <a:r>
              <a:rPr lang="en-US" dirty="0"/>
              <a:t>path = </a:t>
            </a:r>
            <a:r>
              <a:rPr lang="en-US" b="1" dirty="0">
                <a:solidFill>
                  <a:srgbClr val="FF3399"/>
                </a:solidFill>
              </a:rPr>
              <a:t>/</a:t>
            </a:r>
          </a:p>
          <a:p>
            <a:pPr>
              <a:buFontTx/>
              <a:buNone/>
              <a:defRPr/>
            </a:pPr>
            <a:r>
              <a:rPr lang="en-US" dirty="0"/>
              <a:t>secure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998C4-33DE-7B4D-A657-4EE11F71EA3A}"/>
              </a:ext>
            </a:extLst>
          </p:cNvPr>
          <p:cNvSpPr txBox="1"/>
          <p:nvPr/>
        </p:nvSpPr>
        <p:spPr>
          <a:xfrm>
            <a:off x="6599239" y="2286000"/>
            <a:ext cx="1987275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u="sng" dirty="0"/>
              <a:t>cookie 2</a:t>
            </a:r>
          </a:p>
          <a:p>
            <a:pPr>
              <a:buFontTx/>
              <a:buNone/>
              <a:defRPr/>
            </a:pPr>
            <a:r>
              <a:rPr lang="en-US" dirty="0"/>
              <a:t>name = </a:t>
            </a:r>
            <a:r>
              <a:rPr lang="en-US" b="1" dirty="0" err="1">
                <a:solidFill>
                  <a:srgbClr val="FF3399"/>
                </a:solidFill>
              </a:rPr>
              <a:t>userid</a:t>
            </a:r>
            <a:endParaRPr lang="en-US" b="1" dirty="0">
              <a:solidFill>
                <a:srgbClr val="FF3399"/>
              </a:solidFill>
            </a:endParaRPr>
          </a:p>
          <a:p>
            <a:pPr>
              <a:buFontTx/>
              <a:buNone/>
              <a:defRPr/>
            </a:pPr>
            <a:r>
              <a:rPr lang="en-US" dirty="0"/>
              <a:t>value =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test123</a:t>
            </a:r>
          </a:p>
          <a:p>
            <a:pPr>
              <a:buFontTx/>
              <a:buNone/>
              <a:defRPr/>
            </a:pPr>
            <a:r>
              <a:rPr lang="en-US" dirty="0"/>
              <a:t>domain = </a:t>
            </a:r>
            <a:r>
              <a:rPr lang="en-US" b="1" dirty="0">
                <a:solidFill>
                  <a:srgbClr val="FF3399"/>
                </a:solidFill>
              </a:rPr>
              <a:t>.</a:t>
            </a:r>
            <a:r>
              <a:rPr lang="en-US" b="1" dirty="0" err="1">
                <a:solidFill>
                  <a:srgbClr val="FF3399"/>
                </a:solidFill>
              </a:rPr>
              <a:t>site.com</a:t>
            </a:r>
            <a:endParaRPr lang="en-US" b="1" dirty="0">
              <a:solidFill>
                <a:srgbClr val="FF3399"/>
              </a:solidFill>
            </a:endParaRPr>
          </a:p>
          <a:p>
            <a:pPr>
              <a:buFontTx/>
              <a:buNone/>
              <a:defRPr/>
            </a:pPr>
            <a:r>
              <a:rPr lang="en-US" dirty="0"/>
              <a:t>path = </a:t>
            </a:r>
            <a:r>
              <a:rPr lang="en-US" b="1" dirty="0">
                <a:solidFill>
                  <a:srgbClr val="FF3399"/>
                </a:solidFill>
              </a:rPr>
              <a:t>/</a:t>
            </a:r>
          </a:p>
          <a:p>
            <a:pPr>
              <a:buFontTx/>
              <a:buNone/>
              <a:defRPr/>
            </a:pPr>
            <a:r>
              <a:rPr lang="en-US" dirty="0"/>
              <a:t>secure</a:t>
            </a:r>
          </a:p>
        </p:txBody>
      </p:sp>
      <p:sp>
        <p:nvSpPr>
          <p:cNvPr id="50181" name="TextBox 5">
            <a:extLst>
              <a:ext uri="{FF2B5EF4-FFF2-40B4-BE49-F238E27FC236}">
                <a16:creationId xmlns:a16="http://schemas.microsoft.com/office/drawing/2014/main" id="{F7FCE528-5249-E549-979A-A377AE5A9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5003801"/>
            <a:ext cx="2249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distinct cookies</a:t>
            </a:r>
          </a:p>
        </p:txBody>
      </p:sp>
      <p:sp>
        <p:nvSpPr>
          <p:cNvPr id="50182" name="Freeform 6">
            <a:extLst>
              <a:ext uri="{FF2B5EF4-FFF2-40B4-BE49-F238E27FC236}">
                <a16:creationId xmlns:a16="http://schemas.microsoft.com/office/drawing/2014/main" id="{2DF47111-2AE2-AD47-B438-BA798C1D0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4" y="4714876"/>
            <a:ext cx="1228725" cy="581025"/>
          </a:xfrm>
          <a:custGeom>
            <a:avLst/>
            <a:gdLst>
              <a:gd name="T0" fmla="*/ 1188061 w 1229710"/>
              <a:gd name="T1" fmla="*/ 565398 h 580696"/>
              <a:gd name="T2" fmla="*/ 350324 w 1229710"/>
              <a:gd name="T3" fmla="*/ 500776 h 580696"/>
              <a:gd name="T4" fmla="*/ 0 w 1229710"/>
              <a:gd name="T5" fmla="*/ 0 h 580696"/>
              <a:gd name="T6" fmla="*/ 0 60000 65536"/>
              <a:gd name="T7" fmla="*/ 0 60000 65536"/>
              <a:gd name="T8" fmla="*/ 0 60000 65536"/>
              <a:gd name="T9" fmla="*/ 0 w 1229710"/>
              <a:gd name="T10" fmla="*/ 0 h 580696"/>
              <a:gd name="T11" fmla="*/ 1229710 w 1229710"/>
              <a:gd name="T12" fmla="*/ 580696 h 580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9710" h="580696">
                <a:moveTo>
                  <a:pt x="1229710" y="551793"/>
                </a:moveTo>
                <a:cubicBezTo>
                  <a:pt x="898634" y="566244"/>
                  <a:pt x="567558" y="580696"/>
                  <a:pt x="362606" y="488731"/>
                </a:cubicBezTo>
                <a:cubicBezTo>
                  <a:pt x="157654" y="396766"/>
                  <a:pt x="78827" y="198383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3" name="Freeform 7">
            <a:extLst>
              <a:ext uri="{FF2B5EF4-FFF2-40B4-BE49-F238E27FC236}">
                <a16:creationId xmlns:a16="http://schemas.microsoft.com/office/drawing/2014/main" id="{FFB89857-4AC9-FA44-AB9B-9AF3870D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14876"/>
            <a:ext cx="835025" cy="536575"/>
          </a:xfrm>
          <a:custGeom>
            <a:avLst/>
            <a:gdLst>
              <a:gd name="T0" fmla="*/ 0 w 835572"/>
              <a:gd name="T1" fmla="*/ 560060 h 536028"/>
              <a:gd name="T2" fmla="*/ 674423 w 835572"/>
              <a:gd name="T3" fmla="*/ 428279 h 536028"/>
              <a:gd name="T4" fmla="*/ 812371 w 835572"/>
              <a:gd name="T5" fmla="*/ 0 h 536028"/>
              <a:gd name="T6" fmla="*/ 0 60000 65536"/>
              <a:gd name="T7" fmla="*/ 0 60000 65536"/>
              <a:gd name="T8" fmla="*/ 0 60000 65536"/>
              <a:gd name="T9" fmla="*/ 0 w 835572"/>
              <a:gd name="T10" fmla="*/ 0 h 536028"/>
              <a:gd name="T11" fmla="*/ 835572 w 835572"/>
              <a:gd name="T12" fmla="*/ 536028 h 536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5572" h="536028">
                <a:moveTo>
                  <a:pt x="0" y="536028"/>
                </a:moveTo>
                <a:cubicBezTo>
                  <a:pt x="277210" y="517634"/>
                  <a:pt x="554420" y="499241"/>
                  <a:pt x="693682" y="409903"/>
                </a:cubicBezTo>
                <a:cubicBezTo>
                  <a:pt x="832944" y="320565"/>
                  <a:pt x="834258" y="160282"/>
                  <a:pt x="8355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4" name="Title 8">
            <a:extLst>
              <a:ext uri="{FF2B5EF4-FFF2-40B4-BE49-F238E27FC236}">
                <a16:creationId xmlns:a16="http://schemas.microsoft.com/office/drawing/2014/main" id="{F5AA97B4-81E7-C049-B381-91F98CC2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Cookie Identification</a:t>
            </a:r>
          </a:p>
        </p:txBody>
      </p:sp>
      <p:sp>
        <p:nvSpPr>
          <p:cNvPr id="50185" name="Slide Number Placeholder 3">
            <a:extLst>
              <a:ext uri="{FF2B5EF4-FFF2-40B4-BE49-F238E27FC236}">
                <a16:creationId xmlns:a16="http://schemas.microsoft.com/office/drawing/2014/main" id="{554905D8-652B-BB49-85C9-97B86941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1688DE3D-59C6-4A4F-93EA-630D8BB33CE0}" type="slidenum">
              <a:rPr lang="en-US" altLang="en-US" sz="1200">
                <a:latin typeface="Arial" panose="020B0604020202020204" pitchFamily="34" charset="0"/>
              </a:rPr>
              <a:pPr/>
              <a:t>45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" name="Content Placeholder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9FC8684C-41FE-F44F-B033-6E9A336376C2}"/>
              </a:ext>
            </a:extLst>
          </p:cNvPr>
          <p:cNvSpPr txBox="1">
            <a:spLocks/>
          </p:cNvSpPr>
          <p:nvPr/>
        </p:nvSpPr>
        <p:spPr bwMode="auto">
          <a:xfrm>
            <a:off x="2438400" y="152400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kumimoji="1" lang="en-US" sz="2800" kern="0" dirty="0"/>
              <a:t>Cookies are identified by </a:t>
            </a:r>
            <a:r>
              <a:rPr kumimoji="1" lang="en-US" sz="2800" kern="0" dirty="0">
                <a:solidFill>
                  <a:srgbClr val="FF3399"/>
                </a:solidFill>
              </a:rPr>
              <a:t>(name, domain, path)</a:t>
            </a:r>
            <a:endParaRPr kumimoji="1" lang="en-US" sz="2800" b="1" kern="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29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0A758BE9-80BA-2445-8931-0588E20E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00200"/>
            <a:ext cx="81534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u="sng"/>
              <a:t>domain</a:t>
            </a:r>
            <a:r>
              <a:rPr lang="en-US" altLang="en-US"/>
              <a:t>:  any domain suffix of URL-hostname, 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              except top-level domain (TLD)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r>
              <a:rPr lang="en-US" altLang="en-US" sz="2000"/>
              <a:t>            Which cookies can be set by </a:t>
            </a:r>
            <a:r>
              <a:rPr lang="en-US" altLang="en-US" sz="2000" b="1">
                <a:solidFill>
                  <a:srgbClr val="2D44A4"/>
                </a:solidFill>
              </a:rPr>
              <a:t>login.site.com</a:t>
            </a:r>
            <a:r>
              <a:rPr lang="en-US" altLang="en-US" sz="2000"/>
              <a:t>?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r>
              <a:rPr lang="en-US" altLang="en-US" sz="2400"/>
              <a:t>	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/>
              <a:t>		</a:t>
            </a:r>
            <a:r>
              <a:rPr lang="en-US" altLang="en-US" sz="2000" b="1">
                <a:solidFill>
                  <a:srgbClr val="2D44A4"/>
                </a:solidFill>
              </a:rPr>
              <a:t>login.site.com</a:t>
            </a:r>
            <a:r>
              <a:rPr lang="en-US" altLang="en-US" sz="2000"/>
              <a:t> can set cookies for all of </a:t>
            </a:r>
            <a:r>
              <a:rPr lang="en-US" altLang="en-US" sz="2000" b="1">
                <a:solidFill>
                  <a:srgbClr val="2D44A4"/>
                </a:solidFill>
              </a:rPr>
              <a:t>.site.com </a:t>
            </a:r>
            <a:br>
              <a:rPr lang="en-US" altLang="en-US" sz="2000"/>
            </a:br>
            <a:r>
              <a:rPr lang="en-US" altLang="en-US" sz="2000"/>
              <a:t>	but not for another site or TLD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2D44A4"/>
                </a:solidFill>
              </a:rPr>
              <a:t>					Problematic for sites like .utexas.edu</a:t>
            </a:r>
            <a:endParaRPr lang="en-US" altLang="en-US" sz="2400" u="sng"/>
          </a:p>
          <a:p>
            <a:pPr>
              <a:buFont typeface="Wingdings" pitchFamily="2" charset="2"/>
              <a:buNone/>
            </a:pPr>
            <a:r>
              <a:rPr lang="en-US" altLang="en-US" u="sng"/>
              <a:t>path</a:t>
            </a:r>
            <a:r>
              <a:rPr lang="en-US" altLang="en-US"/>
              <a:t>:  anything</a:t>
            </a:r>
            <a:endParaRPr lang="en-US" altLang="en-US" sz="2400"/>
          </a:p>
        </p:txBody>
      </p:sp>
      <p:sp>
        <p:nvSpPr>
          <p:cNvPr id="51203" name="TextBox 3">
            <a:extLst>
              <a:ext uri="{FF2B5EF4-FFF2-40B4-BE49-F238E27FC236}">
                <a16:creationId xmlns:a16="http://schemas.microsoft.com/office/drawing/2014/main" id="{CC0A97C4-92FC-7E4E-B79C-9354D2C38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4" y="3352801"/>
            <a:ext cx="207056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000" u="sng"/>
              <a:t>allowed domains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solidFill>
                  <a:srgbClr val="2D44A4"/>
                </a:solidFill>
              </a:rPr>
              <a:t>login.site.com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solidFill>
                  <a:srgbClr val="2D44A4"/>
                </a:solidFill>
              </a:rPr>
              <a:t> .site.com</a:t>
            </a:r>
          </a:p>
        </p:txBody>
      </p:sp>
      <p:sp>
        <p:nvSpPr>
          <p:cNvPr id="51204" name="TextBox 4">
            <a:extLst>
              <a:ext uri="{FF2B5EF4-FFF2-40B4-BE49-F238E27FC236}">
                <a16:creationId xmlns:a16="http://schemas.microsoft.com/office/drawing/2014/main" id="{41B51EC6-3A9F-D747-910D-9317A7DC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1" y="3352801"/>
            <a:ext cx="24622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000" u="sng"/>
              <a:t>disallowed domains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solidFill>
                  <a:srgbClr val="2D44A4"/>
                </a:solidFill>
              </a:rPr>
              <a:t>user.site.com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solidFill>
                  <a:srgbClr val="2D44A4"/>
                </a:solidFill>
              </a:rPr>
              <a:t>othersite.com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solidFill>
                  <a:srgbClr val="2D44A4"/>
                </a:solidFill>
              </a:rPr>
              <a:t>.com</a:t>
            </a:r>
          </a:p>
        </p:txBody>
      </p:sp>
      <p:sp>
        <p:nvSpPr>
          <p:cNvPr id="51205" name="Title 5">
            <a:extLst>
              <a:ext uri="{FF2B5EF4-FFF2-40B4-BE49-F238E27FC236}">
                <a16:creationId xmlns:a16="http://schemas.microsoft.com/office/drawing/2014/main" id="{CF55B9C5-E6C1-1C42-A82B-59989E77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SOP for Writing Cookies</a:t>
            </a:r>
          </a:p>
        </p:txBody>
      </p:sp>
      <p:sp>
        <p:nvSpPr>
          <p:cNvPr id="51206" name="Line 5">
            <a:extLst>
              <a:ext uri="{FF2B5EF4-FFF2-40B4-BE49-F238E27FC236}">
                <a16:creationId xmlns:a16="http://schemas.microsoft.com/office/drawing/2014/main" id="{DD61E388-77EC-924B-ADC2-4AEF82F4DB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5294314"/>
            <a:ext cx="381000" cy="268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Slide Number Placeholder 3">
            <a:extLst>
              <a:ext uri="{FF2B5EF4-FFF2-40B4-BE49-F238E27FC236}">
                <a16:creationId xmlns:a16="http://schemas.microsoft.com/office/drawing/2014/main" id="{A4B3AC01-A1DF-CE40-820F-539F88EA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BAC163F-323E-E24E-BDF9-F1C01CDB5B4C}" type="slidenum">
              <a:rPr lang="en-US" altLang="en-US" sz="1200">
                <a:latin typeface="Arial" panose="020B0604020202020204" pitchFamily="34" charset="0"/>
              </a:rPr>
              <a:pPr/>
              <a:t>46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8" name="Rectangle 20">
            <a:extLst>
              <a:ext uri="{FF2B5EF4-FFF2-40B4-BE49-F238E27FC236}">
                <a16:creationId xmlns:a16="http://schemas.microsoft.com/office/drawing/2014/main" id="{1D00AEF9-EB5A-5040-A854-31A19C240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6" y="3559176"/>
            <a:ext cx="587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4000">
                <a:solidFill>
                  <a:srgbClr val="008000"/>
                </a:solidFill>
                <a:sym typeface="Wingdings" pitchFamily="2" charset="2"/>
              </a:rPr>
              <a:t></a:t>
            </a:r>
            <a:endParaRPr lang="en-US" altLang="en-US" sz="4000">
              <a:solidFill>
                <a:srgbClr val="CC0000"/>
              </a:solidFill>
              <a:sym typeface="Wingdings" pitchFamily="2" charset="2"/>
            </a:endParaRPr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E69378DB-C9F0-A840-AD4B-B53CAF32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4" y="3962401"/>
            <a:ext cx="509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4000">
                <a:solidFill>
                  <a:srgbClr val="CC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72C3A9BB-FC1E-7947-B055-A76589214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4" y="3581401"/>
            <a:ext cx="509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4000">
                <a:solidFill>
                  <a:srgbClr val="CC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F428E61E-119F-F142-9D98-E09722E9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343401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4000">
                <a:solidFill>
                  <a:srgbClr val="CC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51212" name="Rectangle 20">
            <a:extLst>
              <a:ext uri="{FF2B5EF4-FFF2-40B4-BE49-F238E27FC236}">
                <a16:creationId xmlns:a16="http://schemas.microsoft.com/office/drawing/2014/main" id="{7501A932-1933-2441-9EFF-73B84263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962401"/>
            <a:ext cx="587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4000">
                <a:solidFill>
                  <a:srgbClr val="008000"/>
                </a:solidFill>
                <a:sym typeface="Wingdings" pitchFamily="2" charset="2"/>
              </a:rPr>
              <a:t></a:t>
            </a:r>
            <a:endParaRPr lang="en-US" altLang="en-US" sz="4000">
              <a:solidFill>
                <a:srgbClr val="CC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5884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854CF59-BD5C-3347-96B3-BA511392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3124200"/>
            <a:ext cx="8077200" cy="3276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C00000"/>
                </a:solidFill>
              </a:rPr>
              <a:t>Browser sends all cookies in </a:t>
            </a:r>
            <a:r>
              <a:rPr lang="en-US" altLang="en-US" u="sng">
                <a:solidFill>
                  <a:srgbClr val="C00000"/>
                </a:solidFill>
              </a:rPr>
              <a:t>URL scope</a:t>
            </a:r>
            <a:r>
              <a:rPr lang="en-US" altLang="en-US"/>
              <a:t>:</a:t>
            </a:r>
          </a:p>
          <a:p>
            <a:pPr>
              <a:spcBef>
                <a:spcPts val="1200"/>
              </a:spcBef>
            </a:pPr>
            <a:r>
              <a:rPr lang="en-US" altLang="en-US"/>
              <a:t>cookie-domain is domain-suffix of URL-domain</a:t>
            </a:r>
          </a:p>
          <a:p>
            <a:pPr>
              <a:spcBef>
                <a:spcPts val="1200"/>
              </a:spcBef>
            </a:pPr>
            <a:r>
              <a:rPr lang="en-US" altLang="en-US"/>
              <a:t>cookie-path is prefix of URL-path</a:t>
            </a:r>
          </a:p>
          <a:p>
            <a:pPr>
              <a:spcBef>
                <a:spcPts val="1200"/>
              </a:spcBef>
            </a:pPr>
            <a:r>
              <a:rPr lang="en-US" altLang="en-US"/>
              <a:t>protocol=HTTPS if cookie is “secure”</a:t>
            </a:r>
          </a:p>
          <a:p>
            <a:pPr>
              <a:lnSpc>
                <a:spcPct val="50000"/>
              </a:lnSpc>
              <a:spcBef>
                <a:spcPts val="1200"/>
              </a:spcBef>
              <a:buNone/>
            </a:pPr>
            <a:endParaRPr lang="en-US" altLang="en-US"/>
          </a:p>
          <a:p>
            <a:pPr>
              <a:spcBef>
                <a:spcPts val="1200"/>
              </a:spcBef>
              <a:buNone/>
            </a:pPr>
            <a:r>
              <a:rPr lang="en-US" altLang="en-US"/>
              <a:t>Goal: server only sees cookies in its scope</a:t>
            </a:r>
          </a:p>
          <a:p>
            <a:pPr>
              <a:spcBef>
                <a:spcPts val="1200"/>
              </a:spcBef>
              <a:buNone/>
            </a:pPr>
            <a:endParaRPr lang="en-US" altLang="en-US"/>
          </a:p>
          <a:p>
            <a:pPr>
              <a:spcBef>
                <a:spcPts val="1200"/>
              </a:spcBef>
              <a:buNone/>
            </a:pPr>
            <a:endParaRPr lang="en-US" altLang="en-US"/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CCCD5ECF-311E-2F4A-800C-6DCFEA82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1604963"/>
            <a:ext cx="32600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GET  //URL-domain/URL-path</a:t>
            </a:r>
          </a:p>
          <a:p>
            <a:pPr>
              <a:buFontTx/>
              <a:buNone/>
              <a:defRPr/>
            </a:pPr>
            <a:r>
              <a:rPr lang="en-US" sz="2000" dirty="0"/>
              <a:t>Cookie:  NAME = VALUE</a:t>
            </a:r>
          </a:p>
        </p:txBody>
      </p:sp>
      <p:sp>
        <p:nvSpPr>
          <p:cNvPr id="52228" name="Title 12">
            <a:extLst>
              <a:ext uri="{FF2B5EF4-FFF2-40B4-BE49-F238E27FC236}">
                <a16:creationId xmlns:a16="http://schemas.microsoft.com/office/drawing/2014/main" id="{9A3C3D0B-250C-174A-89F5-D73312E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SOP for Sending Cookies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98F7B1B-098C-9B44-86EE-3ECF4A174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16922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3515008F-E886-EF46-A866-3C321ABB7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828800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lang="en-US" dirty="0"/>
              <a:t>Browser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D8D2B52-16E6-4D40-9A29-C7F0BBF3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304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4B08FB-5635-B14C-8D08-EF432598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590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69392D1A-B424-224F-8D1B-2097B3FEF868}"/>
              </a:ext>
            </a:extLst>
          </p:cNvPr>
          <p:cNvSpPr>
            <a:spLocks/>
          </p:cNvSpPr>
          <p:nvPr/>
        </p:nvSpPr>
        <p:spPr bwMode="auto">
          <a:xfrm>
            <a:off x="3714750" y="2525713"/>
            <a:ext cx="400050" cy="385762"/>
          </a:xfrm>
          <a:custGeom>
            <a:avLst/>
            <a:gdLst>
              <a:gd name="T0" fmla="*/ 0 w 252"/>
              <a:gd name="T1" fmla="*/ 2147483647 h 243"/>
              <a:gd name="T2" fmla="*/ 2147483647 w 252"/>
              <a:gd name="T3" fmla="*/ 2147483647 h 243"/>
              <a:gd name="T4" fmla="*/ 2147483647 w 252"/>
              <a:gd name="T5" fmla="*/ 0 h 243"/>
              <a:gd name="T6" fmla="*/ 0 w 252"/>
              <a:gd name="T7" fmla="*/ 2147483647 h 243"/>
              <a:gd name="T8" fmla="*/ 0 w 252"/>
              <a:gd name="T9" fmla="*/ 2147483647 h 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243"/>
              <a:gd name="T17" fmla="*/ 252 w 252"/>
              <a:gd name="T18" fmla="*/ 243 h 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22" name="AutoShape 10">
            <a:extLst>
              <a:ext uri="{FF2B5EF4-FFF2-40B4-BE49-F238E27FC236}">
                <a16:creationId xmlns:a16="http://schemas.microsoft.com/office/drawing/2014/main" id="{E21A4A4C-2C50-E04A-8469-F9ED388D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6160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lang="en-US" dirty="0"/>
              <a:t>Server</a:t>
            </a:r>
          </a:p>
        </p:txBody>
      </p:sp>
      <p:cxnSp>
        <p:nvCxnSpPr>
          <p:cNvPr id="52235" name="Straight Arrow Connector 24">
            <a:extLst>
              <a:ext uri="{FF2B5EF4-FFF2-40B4-BE49-F238E27FC236}">
                <a16:creationId xmlns:a16="http://schemas.microsoft.com/office/drawing/2014/main" id="{F590E431-325D-F541-B5B0-899B1DDAE1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1981200"/>
            <a:ext cx="419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Straight Arrow Connector 26">
            <a:extLst>
              <a:ext uri="{FF2B5EF4-FFF2-40B4-BE49-F238E27FC236}">
                <a16:creationId xmlns:a16="http://schemas.microsoft.com/office/drawing/2014/main" id="{E1ABEBD2-AFC2-A547-91D8-25277DFAC08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14800" y="2514600"/>
            <a:ext cx="419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7" name="Slide Number Placeholder 3">
            <a:extLst>
              <a:ext uri="{FF2B5EF4-FFF2-40B4-BE49-F238E27FC236}">
                <a16:creationId xmlns:a16="http://schemas.microsoft.com/office/drawing/2014/main" id="{DA69C7FD-C55E-324F-AB4F-9CCBC59E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E9B74DEE-D622-F04F-ADAF-9531EE9005ED}" type="slidenum">
              <a:rPr lang="en-US" altLang="en-US" sz="1200">
                <a:latin typeface="Arial" panose="020B0604020202020204" pitchFamily="34" charset="0"/>
              </a:rPr>
              <a:pPr/>
              <a:t>47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71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57CC8AC-CA7E-D846-90B3-16B2F96D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228600"/>
            <a:ext cx="8472488" cy="914400"/>
          </a:xfrm>
        </p:spPr>
        <p:txBody>
          <a:bodyPr/>
          <a:lstStyle/>
          <a:p>
            <a:r>
              <a:rPr lang="en-US" altLang="en-US"/>
              <a:t>Examples of Cookie SOP</a:t>
            </a:r>
          </a:p>
        </p:txBody>
      </p:sp>
      <p:sp>
        <p:nvSpPr>
          <p:cNvPr id="6147" name="Content Placeholder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0FF70387-28BC-744E-9E9D-87880526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88" y="4659313"/>
            <a:ext cx="3810000" cy="1676400"/>
          </a:xfrm>
        </p:spPr>
        <p:txBody>
          <a:bodyPr/>
          <a:lstStyle/>
          <a:p>
            <a:pPr>
              <a:buNone/>
              <a:tabLst>
                <a:tab pos="4114800" algn="l"/>
              </a:tabLst>
            </a:pPr>
            <a:r>
              <a:rPr lang="en-US" altLang="en-US" sz="2400"/>
              <a:t>http://checkout.site.com/</a:t>
            </a:r>
          </a:p>
          <a:p>
            <a:pPr>
              <a:buNone/>
              <a:tabLst>
                <a:tab pos="4114800" algn="l"/>
              </a:tabLst>
            </a:pPr>
            <a:r>
              <a:rPr lang="en-US" altLang="en-US" sz="2400"/>
              <a:t>http://login.site.com/</a:t>
            </a:r>
          </a:p>
          <a:p>
            <a:pPr>
              <a:buNone/>
              <a:tabLst>
                <a:tab pos="4114800" algn="l"/>
              </a:tabLst>
            </a:pPr>
            <a:r>
              <a:rPr lang="en-US" altLang="en-US" sz="2400"/>
              <a:t>https://login.site.com/</a:t>
            </a:r>
          </a:p>
          <a:p>
            <a:pPr>
              <a:buNone/>
              <a:tabLst>
                <a:tab pos="4114800" algn="l"/>
              </a:tabLst>
            </a:pPr>
            <a:endParaRPr lang="en-US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29328-3863-DB4D-A883-AC07A1B34F83}"/>
              </a:ext>
            </a:extLst>
          </p:cNvPr>
          <p:cNvSpPr txBox="1"/>
          <p:nvPr/>
        </p:nvSpPr>
        <p:spPr>
          <a:xfrm>
            <a:off x="2362200" y="1581150"/>
            <a:ext cx="24553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u="sng" dirty="0"/>
              <a:t>cookie 1</a:t>
            </a:r>
          </a:p>
          <a:p>
            <a:pPr>
              <a:buFontTx/>
              <a:buNone/>
              <a:defRPr/>
            </a:pPr>
            <a:r>
              <a:rPr lang="en-US" dirty="0"/>
              <a:t>name =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Tx/>
              <a:buNone/>
              <a:defRPr/>
            </a:pPr>
            <a:r>
              <a:rPr lang="en-US" dirty="0"/>
              <a:t>value =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u1</a:t>
            </a:r>
          </a:p>
          <a:p>
            <a:pPr>
              <a:buFontTx/>
              <a:buNone/>
              <a:defRPr/>
            </a:pPr>
            <a:r>
              <a:rPr lang="en-US" dirty="0"/>
              <a:t>domain =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login.site.com</a:t>
            </a:r>
          </a:p>
          <a:p>
            <a:pPr>
              <a:buFontTx/>
              <a:buNone/>
              <a:defRPr/>
            </a:pPr>
            <a:r>
              <a:rPr lang="en-US" dirty="0"/>
              <a:t>path =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buFontTx/>
              <a:buNone/>
              <a:defRPr/>
            </a:pPr>
            <a:r>
              <a:rPr lang="en-US" dirty="0"/>
              <a:t>secure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A1DA8-55B0-E343-A7BA-F010E994240E}"/>
              </a:ext>
            </a:extLst>
          </p:cNvPr>
          <p:cNvSpPr txBox="1"/>
          <p:nvPr/>
        </p:nvSpPr>
        <p:spPr>
          <a:xfrm>
            <a:off x="6523039" y="1581150"/>
            <a:ext cx="19872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u="sng" dirty="0"/>
              <a:t>cookie 2</a:t>
            </a:r>
          </a:p>
          <a:p>
            <a:pPr>
              <a:buFontTx/>
              <a:buNone/>
              <a:defRPr/>
            </a:pPr>
            <a:r>
              <a:rPr lang="en-US" dirty="0"/>
              <a:t>name =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Tx/>
              <a:buNone/>
              <a:defRPr/>
            </a:pPr>
            <a:r>
              <a:rPr lang="en-US" dirty="0"/>
              <a:t>value =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u2</a:t>
            </a:r>
          </a:p>
          <a:p>
            <a:pPr>
              <a:buFontTx/>
              <a:buNone/>
              <a:defRPr/>
            </a:pPr>
            <a:r>
              <a:rPr lang="en-US" dirty="0"/>
              <a:t>domain =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site.com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Tx/>
              <a:buNone/>
              <a:defRPr/>
            </a:pPr>
            <a:r>
              <a:rPr lang="en-US" dirty="0"/>
              <a:t>path =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buFontTx/>
              <a:buNone/>
              <a:defRPr/>
            </a:pPr>
            <a:r>
              <a:rPr lang="en-US" dirty="0"/>
              <a:t>non-secure</a:t>
            </a:r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86820538-B7FC-4642-9CA7-D9B663AC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4171950"/>
            <a:ext cx="2904321" cy="40011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both set by </a:t>
            </a:r>
            <a:r>
              <a:rPr lang="en-US" sz="2000" b="1" dirty="0"/>
              <a:t>login.site.com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6662F-2B21-CC41-B003-59CAD062D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4659314"/>
            <a:ext cx="437038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en-US">
                <a:solidFill>
                  <a:srgbClr val="00B050"/>
                </a:solidFill>
              </a:rPr>
              <a:t>cookie: userid=u2</a:t>
            </a:r>
          </a:p>
          <a:p>
            <a:pPr>
              <a:spcBef>
                <a:spcPts val="1000"/>
              </a:spcBef>
            </a:pPr>
            <a:r>
              <a:rPr lang="en-US" altLang="en-US">
                <a:solidFill>
                  <a:srgbClr val="00B050"/>
                </a:solidFill>
              </a:rPr>
              <a:t>cookie: userid=u2</a:t>
            </a:r>
          </a:p>
          <a:p>
            <a:pPr>
              <a:spcBef>
                <a:spcPts val="1000"/>
              </a:spcBef>
            </a:pPr>
            <a:r>
              <a:rPr lang="en-US" altLang="en-US">
                <a:solidFill>
                  <a:srgbClr val="00B050"/>
                </a:solidFill>
              </a:rPr>
              <a:t>cookie: userid=u1; userid=u2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E6E2F-1DB8-F842-8518-31755716A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6107114"/>
            <a:ext cx="4532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 (arbitrary order; in FF3 most specific first)</a:t>
            </a:r>
          </a:p>
        </p:txBody>
      </p:sp>
      <p:sp>
        <p:nvSpPr>
          <p:cNvPr id="53257" name="Slide Number Placeholder 3">
            <a:extLst>
              <a:ext uri="{FF2B5EF4-FFF2-40B4-BE49-F238E27FC236}">
                <a16:creationId xmlns:a16="http://schemas.microsoft.com/office/drawing/2014/main" id="{6936B10D-58FB-2548-BB23-EE3915B7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4ED35A04-CA83-DD4A-A154-21FFED5AF7E8}" type="slidenum">
              <a:rPr lang="en-US" altLang="en-US" sz="1200">
                <a:latin typeface="Arial" panose="020B0604020202020204" pitchFamily="34" charset="0"/>
              </a:rPr>
              <a:pPr/>
              <a:t>48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id="{EEF9DBD2-7610-5A47-9516-FBC9247B5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Cookie Protocol Issues</a:t>
            </a:r>
          </a:p>
        </p:txBody>
      </p:sp>
      <p:sp>
        <p:nvSpPr>
          <p:cNvPr id="28675" name="Rectangle 9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DC49C23-3988-B14C-86D5-905211934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191000"/>
          </a:xfrm>
        </p:spPr>
        <p:txBody>
          <a:bodyPr/>
          <a:lstStyle/>
          <a:p>
            <a:r>
              <a:rPr lang="en-US" altLang="en-US"/>
              <a:t>What does the server know about the cookie sent to it by the browser?</a:t>
            </a:r>
          </a:p>
          <a:p>
            <a:r>
              <a:rPr lang="en-US" altLang="en-US"/>
              <a:t>Server only sees </a:t>
            </a:r>
            <a:r>
              <a:rPr lang="en-US" altLang="en-US">
                <a:solidFill>
                  <a:srgbClr val="C00000"/>
                </a:solidFill>
              </a:rPr>
              <a:t>Cookie: Name=Value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… does </a:t>
            </a:r>
            <a:r>
              <a:rPr lang="en-US" altLang="en-US" u="sng"/>
              <a:t>not</a:t>
            </a:r>
            <a:r>
              <a:rPr lang="en-US" altLang="en-US"/>
              <a:t> see cookie attributes (e.g., “secure”)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… does </a:t>
            </a:r>
            <a:r>
              <a:rPr lang="en-US" altLang="en-US" u="sng"/>
              <a:t>not</a:t>
            </a:r>
            <a:r>
              <a:rPr lang="en-US" altLang="en-US"/>
              <a:t> see which domain set the cookie</a:t>
            </a:r>
          </a:p>
          <a:p>
            <a:pPr lvl="1"/>
            <a:r>
              <a:rPr lang="en-US" altLang="en-US"/>
              <a:t>RFC 2109 (cookie RFC) has an option for including domain, path in Cookie header, but not supported by browsers</a:t>
            </a:r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45B8B0E2-64F0-254E-AAEA-5170CD5C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752CF541-E9D7-0E42-B2B0-5167A3835B2A}" type="slidenum">
              <a:rPr lang="en-US" altLang="en-US" sz="1200">
                <a:latin typeface="Arial" panose="020B0604020202020204" pitchFamily="34" charset="0"/>
              </a:rPr>
              <a:pPr/>
              <a:t>49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29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B10052A9-B29E-0848-B3BD-A36F352E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2877823-1FB0-3C42-9686-B19BF9EBB0EB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F066A5EE-2E01-D048-A7F0-BBEAE4DD1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51126"/>
            <a:ext cx="8305800" cy="22066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GET /default.asp HTTP/1.0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Accept: image/gif, image/x-bitmap, image/jpeg, */*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Accept-Language: en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User-Agent: Mozilla/1.22 (compatible; MSIE 2.0; Windows 95)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Connection: Keep-Alive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If-Modified-Since: Sunday, 17-Apr-96 04:32:58 GMT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43DC281-D9EF-774F-ACD0-281B60CD2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Request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4B099B63-7B03-0D4A-9BD8-4268673B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09776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Method</a:t>
            </a:r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21692F59-4BC4-D342-9613-AE374847B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09776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10247" name="Text Box 6">
            <a:extLst>
              <a:ext uri="{FF2B5EF4-FFF2-40B4-BE49-F238E27FC236}">
                <a16:creationId xmlns:a16="http://schemas.microsoft.com/office/drawing/2014/main" id="{7EF94CE6-CE53-E440-B11A-36570BBF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009776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HTTP version</a:t>
            </a:r>
          </a:p>
        </p:txBody>
      </p:sp>
      <p:sp>
        <p:nvSpPr>
          <p:cNvPr id="10248" name="Line 7">
            <a:extLst>
              <a:ext uri="{FF2B5EF4-FFF2-40B4-BE49-F238E27FC236}">
                <a16:creationId xmlns:a16="http://schemas.microsoft.com/office/drawing/2014/main" id="{7F4D5F5B-C91D-164C-B6B3-EED9C5E01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33625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9" name="Line 8">
            <a:extLst>
              <a:ext uri="{FF2B5EF4-FFF2-40B4-BE49-F238E27FC236}">
                <a16:creationId xmlns:a16="http://schemas.microsoft.com/office/drawing/2014/main" id="{3D97D5AC-2A4F-1B44-BF3D-D9E97DACD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333625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6C89C147-E184-E04D-ACC3-BCD19B454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33625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1" name="Text Box 10">
            <a:extLst>
              <a:ext uri="{FF2B5EF4-FFF2-40B4-BE49-F238E27FC236}">
                <a16:creationId xmlns:a16="http://schemas.microsoft.com/office/drawing/2014/main" id="{B33674DA-221F-0B41-BC77-897F9BEB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009776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Headers</a:t>
            </a:r>
          </a:p>
        </p:txBody>
      </p:sp>
      <p:sp>
        <p:nvSpPr>
          <p:cNvPr id="10252" name="Line 11">
            <a:extLst>
              <a:ext uri="{FF2B5EF4-FFF2-40B4-BE49-F238E27FC236}">
                <a16:creationId xmlns:a16="http://schemas.microsoft.com/office/drawing/2014/main" id="{5B9CF22B-0E31-6B4D-9CC0-B1CDA3796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3000" y="2386013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3" name="Text Box 12">
            <a:extLst>
              <a:ext uri="{FF2B5EF4-FFF2-40B4-BE49-F238E27FC236}">
                <a16:creationId xmlns:a16="http://schemas.microsoft.com/office/drawing/2014/main" id="{551AD688-2D23-D04C-922C-34BCD8CC2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72088"/>
            <a:ext cx="238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Data – none for GET</a:t>
            </a:r>
          </a:p>
        </p:txBody>
      </p:sp>
      <p:sp>
        <p:nvSpPr>
          <p:cNvPr id="10254" name="Line 13">
            <a:extLst>
              <a:ext uri="{FF2B5EF4-FFF2-40B4-BE49-F238E27FC236}">
                <a16:creationId xmlns:a16="http://schemas.microsoft.com/office/drawing/2014/main" id="{1DBE7349-DC0D-D942-B7D5-E2EDA1EC1B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4733925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5" name="Text Box 14">
            <a:extLst>
              <a:ext uri="{FF2B5EF4-FFF2-40B4-BE49-F238E27FC236}">
                <a16:creationId xmlns:a16="http://schemas.microsoft.com/office/drawing/2014/main" id="{27B28410-7EC1-2D4F-B5CF-38C1931A8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05376"/>
            <a:ext cx="126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Blank line</a:t>
            </a:r>
          </a:p>
        </p:txBody>
      </p:sp>
      <p:sp>
        <p:nvSpPr>
          <p:cNvPr id="10256" name="Line 15">
            <a:extLst>
              <a:ext uri="{FF2B5EF4-FFF2-40B4-BE49-F238E27FC236}">
                <a16:creationId xmlns:a16="http://schemas.microsoft.com/office/drawing/2014/main" id="{47DB41B2-DC8B-0E44-94F6-0F0D815078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4429125"/>
            <a:ext cx="2362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9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1369DC0-04A7-3A46-8F8C-A6228FF5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3820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Alice logs in at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login.site.com</a:t>
            </a:r>
            <a:r>
              <a:rPr lang="en-US" dirty="0"/>
              <a:t>    </a:t>
            </a:r>
          </a:p>
          <a:p>
            <a:pPr lvl="1"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login.site.com</a:t>
            </a:r>
            <a:r>
              <a:rPr lang="en-US" dirty="0"/>
              <a:t> sets session-id cookie for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site.com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/>
              <a:t>Alice visits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evil.site.com</a:t>
            </a:r>
          </a:p>
          <a:p>
            <a:pPr lvl="1">
              <a:defRPr/>
            </a:pPr>
            <a:r>
              <a:rPr lang="en-US" dirty="0"/>
              <a:t>Overwrites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site.com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session-id cookie with session-id of user “</a:t>
            </a:r>
            <a:r>
              <a:rPr lang="en-US" dirty="0" err="1"/>
              <a:t>badguy</a:t>
            </a:r>
            <a:r>
              <a:rPr lang="en-US" dirty="0"/>
              <a:t>”  - not a violation of SOP!  </a:t>
            </a:r>
            <a:r>
              <a:rPr lang="en-US" dirty="0">
                <a:solidFill>
                  <a:srgbClr val="FF3399"/>
                </a:solidFill>
              </a:rPr>
              <a:t>(why?)</a:t>
            </a:r>
          </a:p>
          <a:p>
            <a:pPr>
              <a:defRPr/>
            </a:pPr>
            <a:r>
              <a:rPr lang="en-US" dirty="0"/>
              <a:t>Alice visits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cs361s.site.com</a:t>
            </a:r>
            <a:r>
              <a:rPr lang="en-US" dirty="0"/>
              <a:t> to submit homework</a:t>
            </a:r>
          </a:p>
          <a:p>
            <a:pPr lvl="1"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cs361s.site.com</a:t>
            </a:r>
            <a:r>
              <a:rPr lang="en-US" dirty="0"/>
              <a:t> thinks it is talking to “</a:t>
            </a:r>
            <a:r>
              <a:rPr lang="en-US" dirty="0" err="1"/>
              <a:t>badguy</a:t>
            </a:r>
            <a:r>
              <a:rPr lang="en-US" dirty="0"/>
              <a:t>”</a:t>
            </a:r>
          </a:p>
          <a:p>
            <a:pPr>
              <a:defRPr/>
            </a:pPr>
            <a:r>
              <a:rPr lang="en-US" dirty="0"/>
              <a:t>Problem: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cs361s.site.com</a:t>
            </a:r>
            <a:r>
              <a:rPr lang="en-US" dirty="0"/>
              <a:t> expects session-id from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login.site.com</a:t>
            </a:r>
            <a:r>
              <a:rPr lang="en-US" dirty="0"/>
              <a:t>, cannot tell that session-id cookie has been overwritten by a “sibling” domain</a:t>
            </a:r>
          </a:p>
        </p:txBody>
      </p:sp>
      <p:sp>
        <p:nvSpPr>
          <p:cNvPr id="55299" name="Title 6">
            <a:extLst>
              <a:ext uri="{FF2B5EF4-FFF2-40B4-BE49-F238E27FC236}">
                <a16:creationId xmlns:a16="http://schemas.microsoft.com/office/drawing/2014/main" id="{C0E6F0D1-33A0-4241-8567-9768523F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Set The Cookie?</a:t>
            </a: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E30BF89B-1F38-4F45-915C-BC754F86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F8AE2E21-82C0-E844-969D-EE5BBC165CE4}" type="slidenum">
              <a:rPr lang="en-US" altLang="en-US" sz="1200">
                <a:latin typeface="Arial" panose="020B0604020202020204" pitchFamily="34" charset="0"/>
              </a:rPr>
              <a:pPr/>
              <a:t>50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97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7">
            <a:extLst>
              <a:ext uri="{FF2B5EF4-FFF2-40B4-BE49-F238E27FC236}">
                <a16:creationId xmlns:a16="http://schemas.microsoft.com/office/drawing/2014/main" id="{E2E8D0A9-7811-1847-9D53-70850A02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Overwriting “Secure” Cookies</a:t>
            </a:r>
          </a:p>
        </p:txBody>
      </p:sp>
      <p:sp>
        <p:nvSpPr>
          <p:cNvPr id="14339" name="Content Placeholder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94B83635-E6A6-054B-9A2C-C9B2F46A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3820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Alice logs in at </a:t>
            </a:r>
            <a:r>
              <a:rPr lang="en-US" dirty="0">
                <a:solidFill>
                  <a:srgbClr val="C00000"/>
                </a:solidFill>
              </a:rPr>
              <a:t>https:</a:t>
            </a:r>
            <a:r>
              <a:rPr lang="en-US" dirty="0"/>
              <a:t>//www.google.com   https://www.google.com/accounts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Alice visits </a:t>
            </a:r>
            <a:r>
              <a:rPr lang="en-US" dirty="0">
                <a:solidFill>
                  <a:srgbClr val="C00000"/>
                </a:solidFill>
              </a:rPr>
              <a:t>http:</a:t>
            </a:r>
            <a:r>
              <a:rPr lang="en-US" dirty="0"/>
              <a:t>//www.google.com</a:t>
            </a:r>
          </a:p>
          <a:p>
            <a:pPr lvl="1">
              <a:defRPr/>
            </a:pPr>
            <a:r>
              <a:rPr lang="en-US" dirty="0"/>
              <a:t>Automatically, due to the phishing filter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Network attacker </a:t>
            </a:r>
            <a:r>
              <a:rPr lang="en-US" dirty="0"/>
              <a:t>can inject into response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Set-Cookie:  LSID=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badguy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 secure</a:t>
            </a:r>
          </a:p>
          <a:p>
            <a:pPr lvl="1">
              <a:defRPr/>
            </a:pPr>
            <a:r>
              <a:rPr lang="en-US" dirty="0"/>
              <a:t>Browser thinks this cookie came from http://google.com, allows it to </a:t>
            </a:r>
            <a:r>
              <a:rPr lang="en-US" dirty="0">
                <a:solidFill>
                  <a:srgbClr val="FF0000"/>
                </a:solidFill>
              </a:rPr>
              <a:t>overwrite secure cookie</a:t>
            </a:r>
          </a:p>
        </p:txBody>
      </p:sp>
      <p:sp>
        <p:nvSpPr>
          <p:cNvPr id="56324" name="Slide Number Placeholder 5">
            <a:extLst>
              <a:ext uri="{FF2B5EF4-FFF2-40B4-BE49-F238E27FC236}">
                <a16:creationId xmlns:a16="http://schemas.microsoft.com/office/drawing/2014/main" id="{0807ECDA-970D-6347-AB2D-065D1C93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78E524E-38F7-DE4F-AEC8-360B22AF05E1}" type="slidenum">
              <a:rPr lang="en-US" altLang="en-US" sz="1200">
                <a:latin typeface="Arial" panose="020B0604020202020204" pitchFamily="34" charset="0"/>
              </a:rPr>
              <a:pPr/>
              <a:t>51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id="{1BDEA797-0E51-3A4D-B4EC-DBF837E4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8" t="48659" r="32237" b="38725"/>
          <a:stretch>
            <a:fillRect/>
          </a:stretch>
        </p:blipFill>
        <p:spPr bwMode="auto">
          <a:xfrm>
            <a:off x="2286001" y="2173288"/>
            <a:ext cx="8239125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56326" name="Rounded Rectangle 4">
            <a:extLst>
              <a:ext uri="{FF2B5EF4-FFF2-40B4-BE49-F238E27FC236}">
                <a16:creationId xmlns:a16="http://schemas.microsoft.com/office/drawing/2014/main" id="{08DC6435-1CD7-3746-A34E-801163F36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971800"/>
            <a:ext cx="8239125" cy="469900"/>
          </a:xfrm>
          <a:prstGeom prst="roundRect">
            <a:avLst>
              <a:gd name="adj" fmla="val 16667"/>
            </a:avLst>
          </a:prstGeom>
          <a:solidFill>
            <a:schemeClr val="accent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1BAC95-8CA8-AF4A-AD8F-D49C1E1CFD36}"/>
              </a:ext>
            </a:extLst>
          </p:cNvPr>
          <p:cNvSpPr/>
          <p:nvPr/>
        </p:nvSpPr>
        <p:spPr>
          <a:xfrm>
            <a:off x="8458200" y="3641726"/>
            <a:ext cx="2057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LSID, GAUSR are </a:t>
            </a:r>
          </a:p>
          <a:p>
            <a:pPr>
              <a:buFontTx/>
              <a:buNone/>
              <a:defRPr/>
            </a:pPr>
            <a:r>
              <a:rPr lang="en-US" dirty="0"/>
              <a:t>“secure” cookies</a:t>
            </a:r>
          </a:p>
        </p:txBody>
      </p:sp>
      <p:sp>
        <p:nvSpPr>
          <p:cNvPr id="56328" name="Line 5">
            <a:extLst>
              <a:ext uri="{FF2B5EF4-FFF2-40B4-BE49-F238E27FC236}">
                <a16:creationId xmlns:a16="http://schemas.microsoft.com/office/drawing/2014/main" id="{F8F0DB6F-2811-E147-B1FC-EC94585C1F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8200" y="3232150"/>
            <a:ext cx="381000" cy="4191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8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E33D9A76-4649-6B4B-B4D1-77677DCC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E66324C1-0501-7140-91D4-E168D4C51FC3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36DCB8BC-B9CB-0043-8A53-1D6E06C21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2760664"/>
            <a:ext cx="7086600" cy="25733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HTTP/1.0 200 OK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Date: Sun, 21 Apr 1996 02:20:42 GMT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Server: Microsoft-Internet-Information-Server/5.0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Connection: keep-alive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Content-Type: text/html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Last-Modified: Thu, 18 Apr 1996 17:39:05 GMT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Content-Length: 2543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&lt;HTML&gt; Some data... blah, blah, blah &lt;/HTML&gt;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CB92298-2F8C-EF44-931D-4606C98F2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Response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5FB1097C-BD82-9E49-B623-FF434133C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1790701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HTTP version</a:t>
            </a:r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BC67FC1A-0215-054A-BFA2-46BFCED42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788" y="211455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B639DB78-CB8F-6B46-AB7E-A074C3AE6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1790701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Status code</a:t>
            </a:r>
          </a:p>
        </p:txBody>
      </p:sp>
      <p:sp>
        <p:nvSpPr>
          <p:cNvPr id="11272" name="Text Box 7">
            <a:extLst>
              <a:ext uri="{FF2B5EF4-FFF2-40B4-BE49-F238E27FC236}">
                <a16:creationId xmlns:a16="http://schemas.microsoft.com/office/drawing/2014/main" id="{CCB55301-60FA-2D42-8DB1-63C559F14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0" y="1790701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Reason phrase</a:t>
            </a:r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97E46FC1-998E-5C4B-8D57-E96D2BC691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2388" y="2114550"/>
            <a:ext cx="685800" cy="661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4" name="Line 9">
            <a:extLst>
              <a:ext uri="{FF2B5EF4-FFF2-40B4-BE49-F238E27FC236}">
                <a16:creationId xmlns:a16="http://schemas.microsoft.com/office/drawing/2014/main" id="{C3CB3A92-1DF2-C643-A754-8B8E3DCD08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5788" y="2114550"/>
            <a:ext cx="1676400" cy="738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5" name="Text Box 10">
            <a:extLst>
              <a:ext uri="{FF2B5EF4-FFF2-40B4-BE49-F238E27FC236}">
                <a16:creationId xmlns:a16="http://schemas.microsoft.com/office/drawing/2014/main" id="{424479A0-D091-F04B-8EFC-A36258639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388" y="1866901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Headers</a:t>
            </a:r>
          </a:p>
        </p:txBody>
      </p:sp>
      <p:sp>
        <p:nvSpPr>
          <p:cNvPr id="11276" name="Line 11">
            <a:extLst>
              <a:ext uri="{FF2B5EF4-FFF2-40B4-BE49-F238E27FC236}">
                <a16:creationId xmlns:a16="http://schemas.microsoft.com/office/drawing/2014/main" id="{C686BD88-F29A-7943-AF52-BBCC8561A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0988" y="2190750"/>
            <a:ext cx="1371600" cy="1042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7" name="Text Box 12">
            <a:extLst>
              <a:ext uri="{FF2B5EF4-FFF2-40B4-BE49-F238E27FC236}">
                <a16:creationId xmlns:a16="http://schemas.microsoft.com/office/drawing/2014/main" id="{0D2E0AC3-4064-5247-84F6-606119002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1350" y="3843338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1278" name="Line 13">
            <a:extLst>
              <a:ext uri="{FF2B5EF4-FFF2-40B4-BE49-F238E27FC236}">
                <a16:creationId xmlns:a16="http://schemas.microsoft.com/office/drawing/2014/main" id="{F6BD7B7E-BFE2-434A-8250-568A2B28F3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4224338"/>
            <a:ext cx="145415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9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9CFD69AD-7307-7447-AD30-30F722B3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95914FA-7BDE-0E46-8C60-6A8731589363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B6F4109-FE16-474C-8A74-313B4DC6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Website Storing Info In Browser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99901A9-1EF0-9943-87D0-E658E87F3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   A </a:t>
            </a:r>
            <a:r>
              <a:rPr lang="en-US" altLang="en-US">
                <a:solidFill>
                  <a:schemeClr val="hlink"/>
                </a:solidFill>
              </a:rPr>
              <a:t>cookie</a:t>
            </a:r>
            <a:r>
              <a:rPr lang="en-US" altLang="en-US"/>
              <a:t> is a file created by a website to store information in the browser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55156D32-A1BE-1346-8149-2D6C992B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27590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AutoShape 5">
            <a:extLst>
              <a:ext uri="{FF2B5EF4-FFF2-40B4-BE49-F238E27FC236}">
                <a16:creationId xmlns:a16="http://schemas.microsoft.com/office/drawing/2014/main" id="{7BE00CBB-634E-2E42-B4BC-4CCCB6DD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859088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2295" name="AutoShape 6">
            <a:extLst>
              <a:ext uri="{FF2B5EF4-FFF2-40B4-BE49-F238E27FC236}">
                <a16:creationId xmlns:a16="http://schemas.microsoft.com/office/drawing/2014/main" id="{52B4310C-507F-7C4C-8A7D-0228EFF56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972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Rectangle 7">
            <a:extLst>
              <a:ext uri="{FF2B5EF4-FFF2-40B4-BE49-F238E27FC236}">
                <a16:creationId xmlns:a16="http://schemas.microsoft.com/office/drawing/2014/main" id="{07A75926-A4B2-CE48-8D6F-0AF17C0C1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258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7" name="Freeform 8">
            <a:extLst>
              <a:ext uri="{FF2B5EF4-FFF2-40B4-BE49-F238E27FC236}">
                <a16:creationId xmlns:a16="http://schemas.microsoft.com/office/drawing/2014/main" id="{8B57D637-890B-2E42-A431-D8944639BF6E}"/>
              </a:ext>
            </a:extLst>
          </p:cNvPr>
          <p:cNvSpPr>
            <a:spLocks/>
          </p:cNvSpPr>
          <p:nvPr/>
        </p:nvSpPr>
        <p:spPr bwMode="auto">
          <a:xfrm>
            <a:off x="3714750" y="3592513"/>
            <a:ext cx="400050" cy="385762"/>
          </a:xfrm>
          <a:custGeom>
            <a:avLst/>
            <a:gdLst>
              <a:gd name="T0" fmla="*/ 0 w 252"/>
              <a:gd name="T1" fmla="*/ 2147483647 h 243"/>
              <a:gd name="T2" fmla="*/ 2147483647 w 252"/>
              <a:gd name="T3" fmla="*/ 2147483647 h 243"/>
              <a:gd name="T4" fmla="*/ 2147483647 w 252"/>
              <a:gd name="T5" fmla="*/ 0 h 243"/>
              <a:gd name="T6" fmla="*/ 0 w 252"/>
              <a:gd name="T7" fmla="*/ 2147483647 h 243"/>
              <a:gd name="T8" fmla="*/ 0 w 252"/>
              <a:gd name="T9" fmla="*/ 2147483647 h 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243"/>
              <a:gd name="T17" fmla="*/ 252 w 252"/>
              <a:gd name="T18" fmla="*/ 243 h 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298" name="AutoShape 9">
            <a:extLst>
              <a:ext uri="{FF2B5EF4-FFF2-40B4-BE49-F238E27FC236}">
                <a16:creationId xmlns:a16="http://schemas.microsoft.com/office/drawing/2014/main" id="{19887C5D-7805-F740-A375-46D908AA4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6828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299" name="Line 10">
            <a:extLst>
              <a:ext uri="{FF2B5EF4-FFF2-40B4-BE49-F238E27FC236}">
                <a16:creationId xmlns:a16="http://schemas.microsoft.com/office/drawing/2014/main" id="{C39A6EEE-D0CC-0B4D-94B6-D929248C1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48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300" name="Text Box 11">
            <a:extLst>
              <a:ext uri="{FF2B5EF4-FFF2-40B4-BE49-F238E27FC236}">
                <a16:creationId xmlns:a16="http://schemas.microsoft.com/office/drawing/2014/main" id="{B29B5741-AD6F-2745-BD96-DF0EAFC91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303" y="2667001"/>
            <a:ext cx="19159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POST login.cgi</a:t>
            </a:r>
          </a:p>
          <a:p>
            <a:pPr algn="ctr"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username and pwd</a:t>
            </a:r>
          </a:p>
        </p:txBody>
      </p:sp>
      <p:sp>
        <p:nvSpPr>
          <p:cNvPr id="12301" name="Line 12">
            <a:extLst>
              <a:ext uri="{FF2B5EF4-FFF2-40B4-BE49-F238E27FC236}">
                <a16:creationId xmlns:a16="http://schemas.microsoft.com/office/drawing/2014/main" id="{CB95F52C-8819-E242-BF3A-6F5E748F0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429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EA2367EC-4C92-ED4B-AD2F-4333A6A26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4884738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03" name="AutoShape 15">
            <a:extLst>
              <a:ext uri="{FF2B5EF4-FFF2-40B4-BE49-F238E27FC236}">
                <a16:creationId xmlns:a16="http://schemas.microsoft.com/office/drawing/2014/main" id="{2685FEE0-9152-9445-963E-98E86E59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984750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2304" name="AutoShape 16">
            <a:extLst>
              <a:ext uri="{FF2B5EF4-FFF2-40B4-BE49-F238E27FC236}">
                <a16:creationId xmlns:a16="http://schemas.microsoft.com/office/drawing/2014/main" id="{818FF84B-AB00-CE4E-BE6F-D0FA720B2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22938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C14810FC-97D9-4E40-A2EE-B166F16A5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92772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06" name="Freeform 18">
            <a:extLst>
              <a:ext uri="{FF2B5EF4-FFF2-40B4-BE49-F238E27FC236}">
                <a16:creationId xmlns:a16="http://schemas.microsoft.com/office/drawing/2014/main" id="{66E18293-2981-EA41-BA0D-ED0293584DA6}"/>
              </a:ext>
            </a:extLst>
          </p:cNvPr>
          <p:cNvSpPr>
            <a:spLocks/>
          </p:cNvSpPr>
          <p:nvPr/>
        </p:nvSpPr>
        <p:spPr bwMode="auto">
          <a:xfrm>
            <a:off x="3714750" y="5694363"/>
            <a:ext cx="400050" cy="385762"/>
          </a:xfrm>
          <a:custGeom>
            <a:avLst/>
            <a:gdLst>
              <a:gd name="T0" fmla="*/ 0 w 252"/>
              <a:gd name="T1" fmla="*/ 2147483647 h 243"/>
              <a:gd name="T2" fmla="*/ 2147483647 w 252"/>
              <a:gd name="T3" fmla="*/ 2147483647 h 243"/>
              <a:gd name="T4" fmla="*/ 2147483647 w 252"/>
              <a:gd name="T5" fmla="*/ 0 h 243"/>
              <a:gd name="T6" fmla="*/ 0 w 252"/>
              <a:gd name="T7" fmla="*/ 2147483647 h 243"/>
              <a:gd name="T8" fmla="*/ 0 w 252"/>
              <a:gd name="T9" fmla="*/ 2147483647 h 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243"/>
              <a:gd name="T17" fmla="*/ 252 w 252"/>
              <a:gd name="T18" fmla="*/ 243 h 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307" name="AutoShape 19">
            <a:extLst>
              <a:ext uri="{FF2B5EF4-FFF2-40B4-BE49-F238E27FC236}">
                <a16:creationId xmlns:a16="http://schemas.microsoft.com/office/drawing/2014/main" id="{E10FF761-C4A2-6540-B97D-3F14AEE5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808539"/>
            <a:ext cx="1219200" cy="1271587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6F1E20E6-1B67-9446-B7E9-EE42A821E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257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A2E9B6F7-6C42-1D4C-98DA-D4F785E11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64" y="4857750"/>
            <a:ext cx="2370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GET restricted.html</a:t>
            </a:r>
          </a:p>
        </p:txBody>
      </p:sp>
      <p:sp>
        <p:nvSpPr>
          <p:cNvPr id="12310" name="Text Box 23">
            <a:extLst>
              <a:ext uri="{FF2B5EF4-FFF2-40B4-BE49-F238E27FC236}">
                <a16:creationId xmlns:a16="http://schemas.microsoft.com/office/drawing/2014/main" id="{18E00C93-268D-2649-BE30-D5817D4F8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5257800"/>
            <a:ext cx="2703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Cookie: NAME=VALUE</a:t>
            </a:r>
          </a:p>
        </p:txBody>
      </p:sp>
      <p:sp>
        <p:nvSpPr>
          <p:cNvPr id="12311" name="Text Box 24">
            <a:extLst>
              <a:ext uri="{FF2B5EF4-FFF2-40B4-BE49-F238E27FC236}">
                <a16:creationId xmlns:a16="http://schemas.microsoft.com/office/drawing/2014/main" id="{C07ACF02-A0C9-0345-BA5C-D5A4C5C86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6248401"/>
            <a:ext cx="540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sz="2000">
                <a:solidFill>
                  <a:schemeClr val="tx1"/>
                </a:solidFill>
              </a:rPr>
              <a:t>HTTP is a stateless protocol; cookies add state</a:t>
            </a:r>
            <a:endParaRPr lang="en-US" altLang="en-US" sz="1800"/>
          </a:p>
        </p:txBody>
      </p:sp>
      <p:sp>
        <p:nvSpPr>
          <p:cNvPr id="12312" name="AutoShape 25">
            <a:extLst>
              <a:ext uri="{FF2B5EF4-FFF2-40B4-BE49-F238E27FC236}">
                <a16:creationId xmlns:a16="http://schemas.microsoft.com/office/drawing/2014/main" id="{DA1AE3F4-46BF-B543-874F-3BB04A05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4" y="4114801"/>
            <a:ext cx="1658937" cy="480131"/>
          </a:xfrm>
          <a:prstGeom prst="wedgeRectCallout">
            <a:avLst>
              <a:gd name="adj1" fmla="val -95708"/>
              <a:gd name="adj2" fmla="val -538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If expires = NULL,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this session only</a:t>
            </a:r>
          </a:p>
        </p:txBody>
      </p:sp>
      <p:sp>
        <p:nvSpPr>
          <p:cNvPr id="12313" name="Rectangle 26">
            <a:extLst>
              <a:ext uri="{FF2B5EF4-FFF2-40B4-BE49-F238E27FC236}">
                <a16:creationId xmlns:a16="http://schemas.microsoft.com/office/drawing/2014/main" id="{025DDD7B-E392-E14B-8941-EA209E25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44876"/>
            <a:ext cx="4572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371600" algn="l"/>
              </a:tabLst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1371600" algn="l"/>
              </a:tabLst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1371600" algn="l"/>
              </a:tabLst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1371600" algn="l"/>
              </a:tabLst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1371600" algn="l"/>
              </a:tabLst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tabLst>
                <a:tab pos="1371600" algn="l"/>
              </a:tabLst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tabLst>
                <a:tab pos="1371600" algn="l"/>
              </a:tabLst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tabLst>
                <a:tab pos="1371600" algn="l"/>
              </a:tabLst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tabLst>
                <a:tab pos="1371600" algn="l"/>
              </a:tabLst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HTTP Header:</a:t>
            </a:r>
          </a:p>
          <a:p>
            <a:pPr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Set-cookie:	NAME=VALUE ;</a:t>
            </a:r>
          </a:p>
          <a:p>
            <a:pPr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	domain = (who can read) ;</a:t>
            </a:r>
          </a:p>
          <a:p>
            <a:pPr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	expires = (when expires) ;</a:t>
            </a:r>
          </a:p>
          <a:p>
            <a:pPr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	secure = (send only over HTTPS)</a:t>
            </a:r>
          </a:p>
        </p:txBody>
      </p:sp>
    </p:spTree>
    <p:extLst>
      <p:ext uri="{BB962C8B-B14F-4D97-AF65-F5344CB8AC3E}">
        <p14:creationId xmlns:p14="http://schemas.microsoft.com/office/powerpoint/2010/main" val="119918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45723CB-BEE7-A140-B704-002A73C0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F441B9F3-D89F-8540-AAC9-91E20669DABC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629C611-9114-394F-A9A0-950C235E8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Cookies Used For?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2AA92D2-B7A1-084A-9802-5A72A0718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924800" cy="4457700"/>
          </a:xfrm>
        </p:spPr>
        <p:txBody>
          <a:bodyPr/>
          <a:lstStyle/>
          <a:p>
            <a:r>
              <a:rPr lang="en-US" altLang="en-US" dirty="0"/>
              <a:t>Authentication</a:t>
            </a:r>
          </a:p>
          <a:p>
            <a:r>
              <a:rPr lang="en-US" altLang="en-US" dirty="0"/>
              <a:t>Personalization</a:t>
            </a:r>
          </a:p>
          <a:p>
            <a:r>
              <a:rPr lang="en-US" altLang="en-US" dirty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28204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A6365BF-666B-884B-90E3-3B414DF5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of Web Security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985B00F-979E-3443-8C98-EBFCA80B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178800" cy="4876800"/>
          </a:xfrm>
        </p:spPr>
        <p:txBody>
          <a:bodyPr/>
          <a:lstStyle/>
          <a:p>
            <a:r>
              <a:rPr lang="en-US" altLang="en-US" dirty="0"/>
              <a:t>Safely browse the Web</a:t>
            </a:r>
          </a:p>
          <a:p>
            <a:r>
              <a:rPr lang="en-US" altLang="en-US" dirty="0"/>
              <a:t>Support secure Web applications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48F36A1D-4524-E244-AB4F-ED97341C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FCCF103-CD85-5D4E-A420-1C2570991BD2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5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3067</Words>
  <Application>Microsoft Macintosh PowerPoint</Application>
  <PresentationFormat>Widescreen</PresentationFormat>
  <Paragraphs>571</Paragraphs>
  <Slides>51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Gulim</vt:lpstr>
      <vt:lpstr>Arial</vt:lpstr>
      <vt:lpstr>Calibri</vt:lpstr>
      <vt:lpstr>Calibri Light</vt:lpstr>
      <vt:lpstr>Courier New</vt:lpstr>
      <vt:lpstr>Lucida Console</vt:lpstr>
      <vt:lpstr>Monotype Sorts</vt:lpstr>
      <vt:lpstr>Tahoma</vt:lpstr>
      <vt:lpstr>Times New Roman</vt:lpstr>
      <vt:lpstr>Wingdings</vt:lpstr>
      <vt:lpstr>Office Theme</vt:lpstr>
      <vt:lpstr>Microsoft Office Excel Chart</vt:lpstr>
      <vt:lpstr>Browser Attacks</vt:lpstr>
      <vt:lpstr>Outline</vt:lpstr>
      <vt:lpstr>Browser and Network</vt:lpstr>
      <vt:lpstr>HTTP: HyperText Transfer Protocol</vt:lpstr>
      <vt:lpstr>HTTP Request</vt:lpstr>
      <vt:lpstr>HTTP Response</vt:lpstr>
      <vt:lpstr>Website Storing Info In Browser</vt:lpstr>
      <vt:lpstr>What Are Cookies Used For?</vt:lpstr>
      <vt:lpstr>Goals of Web Security</vt:lpstr>
      <vt:lpstr>All of These Should Be Safe</vt:lpstr>
      <vt:lpstr>Security Vulnerabilities in 2011</vt:lpstr>
      <vt:lpstr>Two Sides of Web Security</vt:lpstr>
      <vt:lpstr>Where Does the Attacker Live?</vt:lpstr>
      <vt:lpstr>Web Threat Models</vt:lpstr>
      <vt:lpstr>Web Attacker</vt:lpstr>
      <vt:lpstr>Dangerous Websites</vt:lpstr>
      <vt:lpstr>Outline</vt:lpstr>
      <vt:lpstr>Browser attack types</vt:lpstr>
      <vt:lpstr>How do browser attacks succeed?</vt:lpstr>
      <vt:lpstr>Outline</vt:lpstr>
      <vt:lpstr>ActiveX</vt:lpstr>
      <vt:lpstr>Installing ActiveX Controls</vt:lpstr>
      <vt:lpstr>ActiveX Risks</vt:lpstr>
      <vt:lpstr>Outline</vt:lpstr>
      <vt:lpstr>Browser: Basic Execution Model</vt:lpstr>
      <vt:lpstr>HTML and Scripts</vt:lpstr>
      <vt:lpstr>PowerPoint Presentation</vt:lpstr>
      <vt:lpstr>Event-Driven Script Execution</vt:lpstr>
      <vt:lpstr>PowerPoint Presentation</vt:lpstr>
      <vt:lpstr>JavaScript</vt:lpstr>
      <vt:lpstr>JavaScript History</vt:lpstr>
      <vt:lpstr>Common Uses of JavaScript</vt:lpstr>
      <vt:lpstr>JavaScript in Webpages</vt:lpstr>
      <vt:lpstr>Document Object Model (DOM)</vt:lpstr>
      <vt:lpstr>Browser and Document Structure </vt:lpstr>
      <vt:lpstr>Reading Properties with JavaScript</vt:lpstr>
      <vt:lpstr>Page Manipulation with JavaScript</vt:lpstr>
      <vt:lpstr>A JavaScript “Rootkit”</vt:lpstr>
      <vt:lpstr>Let’s Detect Fake Objects</vt:lpstr>
      <vt:lpstr>Let’s Detect Emulation</vt:lpstr>
      <vt:lpstr>Outline</vt:lpstr>
      <vt:lpstr>Same Origin Policy</vt:lpstr>
      <vt:lpstr>Setting Cookies by Server</vt:lpstr>
      <vt:lpstr>Viewing Cookies in Browser</vt:lpstr>
      <vt:lpstr>Cookie Identification</vt:lpstr>
      <vt:lpstr>SOP for Writing Cookies</vt:lpstr>
      <vt:lpstr>SOP for Sending Cookies</vt:lpstr>
      <vt:lpstr>Examples of Cookie SOP</vt:lpstr>
      <vt:lpstr>Cookie Protocol Issues</vt:lpstr>
      <vt:lpstr>Who Set The Cookie?</vt:lpstr>
      <vt:lpstr>Overwriting “Secure” Cookies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Attacks</dc:title>
  <dc:creator>Xenia Mountrouidou</dc:creator>
  <cp:lastModifiedBy>Xenia Mountrouidou</cp:lastModifiedBy>
  <cp:revision>8</cp:revision>
  <dcterms:created xsi:type="dcterms:W3CDTF">2018-02-25T22:42:54Z</dcterms:created>
  <dcterms:modified xsi:type="dcterms:W3CDTF">2018-02-26T01:12:22Z</dcterms:modified>
</cp:coreProperties>
</file>