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3"/>
  </p:notesMasterIdLst>
  <p:sldIdLst>
    <p:sldId id="266" r:id="rId3"/>
    <p:sldId id="257" r:id="rId4"/>
    <p:sldId id="258" r:id="rId5"/>
    <p:sldId id="267" r:id="rId6"/>
    <p:sldId id="269" r:id="rId7"/>
    <p:sldId id="268" r:id="rId8"/>
    <p:sldId id="262" r:id="rId9"/>
    <p:sldId id="265" r:id="rId10"/>
    <p:sldId id="259" r:id="rId11"/>
    <p:sldId id="264" r:id="rId12"/>
  </p:sldIdLst>
  <p:sldSz cx="9144000" cy="5143500" type="screen16x9"/>
  <p:notesSz cx="6858000" cy="9144000"/>
  <p:embeddedFontLst>
    <p:embeddedFont>
      <p:font typeface="Kantumruy Pro Medium" pitchFamily="2" charset="0"/>
      <p:regular r:id="rId14"/>
      <p:bold r:id="rId15"/>
      <p:italic r:id="rId16"/>
      <p:boldItalic r:id="rId17"/>
    </p:embeddedFont>
    <p:embeddedFont>
      <p:font typeface="Proxima Nova" panose="02000506030000020004"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99"/>
    <p:restoredTop sz="94720"/>
  </p:normalViewPr>
  <p:slideViewPr>
    <p:cSldViewPr snapToGrid="0">
      <p:cViewPr varScale="1">
        <p:scale>
          <a:sx n="169" d="100"/>
          <a:sy n="169" d="100"/>
        </p:scale>
        <p:origin x="432"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42e3e7cd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42e3e7cd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9a1ceff241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9a1ceff241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9b3ad37aea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9b3ad37aea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9b3ad37aea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9b3ad37aea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a49e1220f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a49e1220f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1488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615259f380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615259f380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9b3ad37ae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9b3ad37a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9b3ad37a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9b3ad37a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8270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a49e1220f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a49e1220f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solidFill>
                  <a:srgbClr val="000000"/>
                </a:solidFill>
                <a:effectLst/>
                <a:latin typeface="Helvetica" pitchFamily="2" charset="0"/>
              </a:rPr>
              <a:t> "Can you elaborate on how DYNAMOS dynamically generates microservice compositions in response to changing data exchange policies or user demands, and what benefits this offers over static configurations?”</a:t>
            </a:r>
            <a:br>
              <a:rPr lang="en-GB" dirty="0">
                <a:solidFill>
                  <a:srgbClr val="000000"/>
                </a:solidFill>
                <a:effectLst/>
                <a:latin typeface="Helvetica" pitchFamily="2" charset="0"/>
              </a:rPr>
            </a:br>
            <a:br>
              <a:rPr lang="en-GB" dirty="0">
                <a:solidFill>
                  <a:srgbClr val="000000"/>
                </a:solidFill>
                <a:effectLst/>
                <a:latin typeface="Helvetica" pitchFamily="2" charset="0"/>
              </a:rPr>
            </a:br>
            <a:r>
              <a:rPr lang="en-GB" dirty="0">
                <a:solidFill>
                  <a:srgbClr val="000000"/>
                </a:solidFill>
                <a:effectLst/>
                <a:latin typeface="Helvetica" pitchFamily="2" charset="0"/>
              </a:rPr>
              <a:t>The microservices are generated based on a </a:t>
            </a:r>
            <a:r>
              <a:rPr lang="en-GB" dirty="0" err="1">
                <a:solidFill>
                  <a:srgbClr val="000000"/>
                </a:solidFill>
                <a:effectLst/>
                <a:latin typeface="Helvetica" pitchFamily="2" charset="0"/>
              </a:rPr>
              <a:t>preset</a:t>
            </a:r>
            <a:r>
              <a:rPr lang="en-GB" dirty="0">
                <a:solidFill>
                  <a:srgbClr val="000000"/>
                </a:solidFill>
                <a:effectLst/>
                <a:latin typeface="Helvetica" pitchFamily="2" charset="0"/>
              </a:rPr>
              <a:t> IO configuration. Based on this, environmental information, and possibly request information an DAG or microservice chain is generated. The advantage is that functionality can be changed dynamically without developer intervention when agreements change and the system can take decisions on optimal selections. </a:t>
            </a:r>
          </a:p>
          <a:p>
            <a:endParaRPr lang="en-GB" dirty="0">
              <a:solidFill>
                <a:srgbClr val="000000"/>
              </a:solidFill>
              <a:effectLst/>
              <a:latin typeface="Helvetica" pitchFamily="2" charset="0"/>
            </a:endParaRPr>
          </a:p>
          <a:p>
            <a:r>
              <a:rPr lang="en-GB" dirty="0">
                <a:solidFill>
                  <a:srgbClr val="000000"/>
                </a:solidFill>
                <a:effectLst/>
                <a:latin typeface="Helvetica" pitchFamily="2" charset="0"/>
              </a:rPr>
              <a:t>“Given DYNAMOS's emphasis on programmable policy for data exchange, how does the system effectively enforce security and compliance across dynamically composed microservices</a:t>
            </a:r>
            <a:br>
              <a:rPr lang="en-GB" dirty="0">
                <a:solidFill>
                  <a:srgbClr val="000000"/>
                </a:solidFill>
                <a:effectLst/>
                <a:latin typeface="Helvetica" pitchFamily="2" charset="0"/>
              </a:rPr>
            </a:br>
            <a:br>
              <a:rPr lang="en-GB" dirty="0">
                <a:solidFill>
                  <a:srgbClr val="000000"/>
                </a:solidFill>
                <a:effectLst/>
                <a:latin typeface="Helvetica" pitchFamily="2" charset="0"/>
              </a:rPr>
            </a:br>
            <a:r>
              <a:rPr lang="en-GB" dirty="0">
                <a:solidFill>
                  <a:srgbClr val="000000"/>
                </a:solidFill>
                <a:effectLst/>
                <a:latin typeface="Helvetica" pitchFamily="2" charset="0"/>
              </a:rPr>
              <a:t>The microservices themselves can be audited and signed. The programmable policy part is a full </a:t>
            </a:r>
            <a:r>
              <a:rPr lang="en-GB" dirty="0" err="1">
                <a:solidFill>
                  <a:srgbClr val="000000"/>
                </a:solidFill>
                <a:effectLst/>
                <a:latin typeface="Helvetica" pitchFamily="2" charset="0"/>
              </a:rPr>
              <a:t>reseach</a:t>
            </a:r>
            <a:r>
              <a:rPr lang="en-GB" dirty="0">
                <a:solidFill>
                  <a:srgbClr val="000000"/>
                </a:solidFill>
                <a:effectLst/>
                <a:latin typeface="Helvetica" pitchFamily="2" charset="0"/>
              </a:rPr>
              <a:t> branch within the UVA. Furthermore, we are in the process of writing a paper to see if we can do MBT on dynamic microservices.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60968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21"/>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86" name="Google Shape;86;p21"/>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7" name="Google Shape;87;p21"/>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89" name="Google Shape;8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_rels/slide10.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0.png"/><Relationship Id="rId3" Type="http://schemas.openxmlformats.org/officeDocument/2006/relationships/image" Target="../media/image4.png"/><Relationship Id="rId7" Type="http://schemas.openxmlformats.org/officeDocument/2006/relationships/image" Target="../media/image2.png"/><Relationship Id="rId12"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4.xml"/><Relationship Id="rId6" Type="http://schemas.openxmlformats.org/officeDocument/2006/relationships/image" Target="../media/image1.png"/><Relationship Id="rId11" Type="http://schemas.openxmlformats.org/officeDocument/2006/relationships/image" Target="../media/image8.png"/><Relationship Id="rId5" Type="http://schemas.openxmlformats.org/officeDocument/2006/relationships/image" Target="../media/image24.png"/><Relationship Id="rId10" Type="http://schemas.openxmlformats.org/officeDocument/2006/relationships/image" Target="../media/image7.jpg"/><Relationship Id="rId4" Type="http://schemas.openxmlformats.org/officeDocument/2006/relationships/image" Target="../media/image6.png"/><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1.jp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jpg"/><Relationship Id="rId4" Type="http://schemas.openxmlformats.org/officeDocument/2006/relationships/image" Target="../media/image1.pn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3.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image" Target="../media/image15.png"/><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2.png"/><Relationship Id="rId11" Type="http://schemas.openxmlformats.org/officeDocument/2006/relationships/image" Target="../media/image7.jpg"/><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image" Target="../media/image16.png"/><Relationship Id="rId9" Type="http://schemas.openxmlformats.org/officeDocument/2006/relationships/image" Target="../media/image5.png"/><Relationship Id="rId14"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title"/>
          </p:nvPr>
        </p:nvSpPr>
        <p:spPr>
          <a:xfrm>
            <a:off x="159301" y="1395531"/>
            <a:ext cx="4045200" cy="219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DYNAMOS:</a:t>
            </a:r>
            <a:br>
              <a:rPr lang="en-US" dirty="0"/>
            </a:br>
            <a:r>
              <a:rPr lang="en-US" sz="3200" dirty="0"/>
              <a:t>Dynamically Adaptive microservice-OS</a:t>
            </a:r>
            <a:br>
              <a:rPr lang="en-US" sz="3200" dirty="0"/>
            </a:br>
            <a:br>
              <a:rPr lang="en-US" dirty="0"/>
            </a:br>
            <a:r>
              <a:rPr lang="en-US" sz="1800" dirty="0"/>
              <a:t>Dynamic microservices for data-exchange scenario</a:t>
            </a:r>
          </a:p>
        </p:txBody>
      </p:sp>
      <p:sp>
        <p:nvSpPr>
          <p:cNvPr id="105" name="Google Shape;105;p2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9250" algn="l" rtl="0">
              <a:spcBef>
                <a:spcPts val="0"/>
              </a:spcBef>
              <a:spcAft>
                <a:spcPts val="0"/>
              </a:spcAft>
              <a:buSzPts val="1900"/>
              <a:buChar char="●"/>
            </a:pPr>
            <a:r>
              <a:rPr lang="en-US" dirty="0"/>
              <a:t>Master Software Engineering at the University of Amsterdam</a:t>
            </a:r>
          </a:p>
          <a:p>
            <a:pPr marL="457200" lvl="0" indent="-349250" algn="l" rtl="0">
              <a:spcBef>
                <a:spcPts val="0"/>
              </a:spcBef>
              <a:spcAft>
                <a:spcPts val="0"/>
              </a:spcAft>
              <a:buSzPts val="1900"/>
              <a:buChar char="●"/>
            </a:pPr>
            <a:r>
              <a:rPr lang="en-US" dirty="0"/>
              <a:t>Create ‘atomic’ microservices, to be combined for different use cases</a:t>
            </a:r>
          </a:p>
          <a:p>
            <a:pPr marL="457200" lvl="0" indent="-349250" algn="l" rtl="0">
              <a:spcBef>
                <a:spcPts val="0"/>
              </a:spcBef>
              <a:spcAft>
                <a:spcPts val="0"/>
              </a:spcAft>
              <a:buSzPts val="1900"/>
              <a:buChar char="●"/>
            </a:pPr>
            <a:r>
              <a:rPr lang="en-US" dirty="0"/>
              <a:t>Middleware to orchestrate services, restricted by </a:t>
            </a:r>
            <a:r>
              <a:rPr lang="en-US" b="1" i="1" dirty="0"/>
              <a:t>programmable policy</a:t>
            </a:r>
            <a:endParaRPr lang="en-US" dirty="0"/>
          </a:p>
        </p:txBody>
      </p:sp>
      <p:grpSp>
        <p:nvGrpSpPr>
          <p:cNvPr id="106" name="Google Shape;106;p25"/>
          <p:cNvGrpSpPr/>
          <p:nvPr/>
        </p:nvGrpSpPr>
        <p:grpSpPr>
          <a:xfrm>
            <a:off x="7798" y="4677828"/>
            <a:ext cx="4563997" cy="361752"/>
            <a:chOff x="76200" y="4384759"/>
            <a:chExt cx="9046575" cy="662307"/>
          </a:xfrm>
        </p:grpSpPr>
        <p:pic>
          <p:nvPicPr>
            <p:cNvPr id="107" name="Google Shape;107;p25"/>
            <p:cNvPicPr preferRelativeResize="0"/>
            <p:nvPr/>
          </p:nvPicPr>
          <p:blipFill>
            <a:blip r:embed="rId3">
              <a:alphaModFix/>
            </a:blip>
            <a:stretch>
              <a:fillRect/>
            </a:stretch>
          </p:blipFill>
          <p:spPr>
            <a:xfrm>
              <a:off x="5104511" y="4668174"/>
              <a:ext cx="1520554" cy="375104"/>
            </a:xfrm>
            <a:prstGeom prst="rect">
              <a:avLst/>
            </a:prstGeom>
            <a:noFill/>
            <a:ln>
              <a:noFill/>
            </a:ln>
          </p:spPr>
        </p:pic>
        <p:pic>
          <p:nvPicPr>
            <p:cNvPr id="108" name="Google Shape;108;p25"/>
            <p:cNvPicPr preferRelativeResize="0"/>
            <p:nvPr/>
          </p:nvPicPr>
          <p:blipFill>
            <a:blip r:embed="rId4">
              <a:alphaModFix/>
            </a:blip>
            <a:stretch>
              <a:fillRect/>
            </a:stretch>
          </p:blipFill>
          <p:spPr>
            <a:xfrm>
              <a:off x="7194456" y="4669735"/>
              <a:ext cx="379769" cy="371987"/>
            </a:xfrm>
            <a:prstGeom prst="rect">
              <a:avLst/>
            </a:prstGeom>
            <a:noFill/>
            <a:ln>
              <a:noFill/>
            </a:ln>
          </p:spPr>
        </p:pic>
        <p:pic>
          <p:nvPicPr>
            <p:cNvPr id="109" name="Google Shape;109;p25"/>
            <p:cNvPicPr preferRelativeResize="0"/>
            <p:nvPr/>
          </p:nvPicPr>
          <p:blipFill>
            <a:blip r:embed="rId5">
              <a:alphaModFix/>
            </a:blip>
            <a:stretch>
              <a:fillRect/>
            </a:stretch>
          </p:blipFill>
          <p:spPr>
            <a:xfrm>
              <a:off x="76200" y="4610951"/>
              <a:ext cx="1193160" cy="406673"/>
            </a:xfrm>
            <a:prstGeom prst="rect">
              <a:avLst/>
            </a:prstGeom>
            <a:noFill/>
            <a:ln>
              <a:noFill/>
            </a:ln>
          </p:spPr>
        </p:pic>
        <p:pic>
          <p:nvPicPr>
            <p:cNvPr id="110" name="Google Shape;110;p25"/>
            <p:cNvPicPr preferRelativeResize="0"/>
            <p:nvPr/>
          </p:nvPicPr>
          <p:blipFill>
            <a:blip r:embed="rId6">
              <a:alphaModFix/>
            </a:blip>
            <a:stretch>
              <a:fillRect/>
            </a:stretch>
          </p:blipFill>
          <p:spPr>
            <a:xfrm>
              <a:off x="3154095" y="4704216"/>
              <a:ext cx="1861739" cy="329380"/>
            </a:xfrm>
            <a:prstGeom prst="rect">
              <a:avLst/>
            </a:prstGeom>
            <a:noFill/>
            <a:ln>
              <a:noFill/>
            </a:ln>
          </p:spPr>
        </p:pic>
        <p:pic>
          <p:nvPicPr>
            <p:cNvPr id="111" name="Google Shape;111;p25"/>
            <p:cNvPicPr preferRelativeResize="0"/>
            <p:nvPr/>
          </p:nvPicPr>
          <p:blipFill>
            <a:blip r:embed="rId7">
              <a:alphaModFix/>
            </a:blip>
            <a:stretch>
              <a:fillRect/>
            </a:stretch>
          </p:blipFill>
          <p:spPr>
            <a:xfrm>
              <a:off x="1295726" y="4669741"/>
              <a:ext cx="1013069" cy="371981"/>
            </a:xfrm>
            <a:prstGeom prst="rect">
              <a:avLst/>
            </a:prstGeom>
            <a:noFill/>
            <a:ln>
              <a:noFill/>
            </a:ln>
          </p:spPr>
        </p:pic>
        <p:pic>
          <p:nvPicPr>
            <p:cNvPr id="112" name="Google Shape;112;p25"/>
            <p:cNvPicPr preferRelativeResize="0"/>
            <p:nvPr/>
          </p:nvPicPr>
          <p:blipFill>
            <a:blip r:embed="rId8">
              <a:alphaModFix/>
            </a:blip>
            <a:stretch>
              <a:fillRect/>
            </a:stretch>
          </p:blipFill>
          <p:spPr>
            <a:xfrm>
              <a:off x="2335152" y="4584651"/>
              <a:ext cx="788054" cy="459276"/>
            </a:xfrm>
            <a:prstGeom prst="rect">
              <a:avLst/>
            </a:prstGeom>
            <a:noFill/>
            <a:ln>
              <a:noFill/>
            </a:ln>
          </p:spPr>
        </p:pic>
        <p:pic>
          <p:nvPicPr>
            <p:cNvPr id="113" name="Google Shape;113;p25"/>
            <p:cNvPicPr preferRelativeResize="0"/>
            <p:nvPr/>
          </p:nvPicPr>
          <p:blipFill>
            <a:blip r:embed="rId9">
              <a:alphaModFix/>
            </a:blip>
            <a:stretch>
              <a:fillRect/>
            </a:stretch>
          </p:blipFill>
          <p:spPr>
            <a:xfrm>
              <a:off x="6713742" y="4384759"/>
              <a:ext cx="407069" cy="659165"/>
            </a:xfrm>
            <a:prstGeom prst="rect">
              <a:avLst/>
            </a:prstGeom>
            <a:noFill/>
            <a:ln>
              <a:noFill/>
            </a:ln>
          </p:spPr>
        </p:pic>
        <p:pic>
          <p:nvPicPr>
            <p:cNvPr id="114" name="Google Shape;114;p25"/>
            <p:cNvPicPr preferRelativeResize="0"/>
            <p:nvPr/>
          </p:nvPicPr>
          <p:blipFill>
            <a:blip r:embed="rId10">
              <a:alphaModFix/>
            </a:blip>
            <a:stretch>
              <a:fillRect/>
            </a:stretch>
          </p:blipFill>
          <p:spPr>
            <a:xfrm>
              <a:off x="8143606" y="4667351"/>
              <a:ext cx="979169" cy="371975"/>
            </a:xfrm>
            <a:prstGeom prst="rect">
              <a:avLst/>
            </a:prstGeom>
            <a:noFill/>
            <a:ln>
              <a:noFill/>
            </a:ln>
          </p:spPr>
        </p:pic>
        <p:pic>
          <p:nvPicPr>
            <p:cNvPr id="115" name="Google Shape;115;p25"/>
            <p:cNvPicPr preferRelativeResize="0"/>
            <p:nvPr/>
          </p:nvPicPr>
          <p:blipFill>
            <a:blip r:embed="rId11">
              <a:alphaModFix/>
            </a:blip>
            <a:stretch>
              <a:fillRect/>
            </a:stretch>
          </p:blipFill>
          <p:spPr>
            <a:xfrm>
              <a:off x="7676818" y="4507399"/>
              <a:ext cx="379775" cy="539667"/>
            </a:xfrm>
            <a:prstGeom prst="rect">
              <a:avLst/>
            </a:prstGeom>
            <a:noFill/>
            <a:ln>
              <a:noFill/>
            </a:ln>
          </p:spPr>
        </p:pic>
      </p:grpSp>
      <p:pic>
        <p:nvPicPr>
          <p:cNvPr id="2" name="Picture 1" descr="A qr code with black squares&#10;&#10;Description automatically generated">
            <a:extLst>
              <a:ext uri="{FF2B5EF4-FFF2-40B4-BE49-F238E27FC236}">
                <a16:creationId xmlns:a16="http://schemas.microsoft.com/office/drawing/2014/main" id="{1191538F-5C48-D9B5-BAA6-ED195125E652}"/>
              </a:ext>
            </a:extLst>
          </p:cNvPr>
          <p:cNvPicPr>
            <a:picLocks noChangeAspect="1"/>
          </p:cNvPicPr>
          <p:nvPr/>
        </p:nvPicPr>
        <p:blipFill>
          <a:blip r:embed="rId12"/>
          <a:stretch>
            <a:fillRect/>
          </a:stretch>
        </p:blipFill>
        <p:spPr>
          <a:xfrm>
            <a:off x="7899468" y="202232"/>
            <a:ext cx="1022006" cy="102200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How to use</a:t>
            </a:r>
            <a:endParaRPr sz="3600"/>
          </a:p>
        </p:txBody>
      </p:sp>
      <p:pic>
        <p:nvPicPr>
          <p:cNvPr id="279" name="Google Shape;279;p33"/>
          <p:cNvPicPr preferRelativeResize="0"/>
          <p:nvPr/>
        </p:nvPicPr>
        <p:blipFill>
          <a:blip r:embed="rId3">
            <a:alphaModFix/>
          </a:blip>
          <a:stretch>
            <a:fillRect/>
          </a:stretch>
        </p:blipFill>
        <p:spPr>
          <a:xfrm>
            <a:off x="292998" y="2571750"/>
            <a:ext cx="1876434" cy="331975"/>
          </a:xfrm>
          <a:prstGeom prst="rect">
            <a:avLst/>
          </a:prstGeom>
          <a:noFill/>
          <a:ln>
            <a:noFill/>
          </a:ln>
        </p:spPr>
      </p:pic>
      <p:pic>
        <p:nvPicPr>
          <p:cNvPr id="280" name="Google Shape;280;p33"/>
          <p:cNvPicPr preferRelativeResize="0"/>
          <p:nvPr/>
        </p:nvPicPr>
        <p:blipFill>
          <a:blip r:embed="rId4">
            <a:alphaModFix/>
          </a:blip>
          <a:stretch>
            <a:fillRect/>
          </a:stretch>
        </p:blipFill>
        <p:spPr>
          <a:xfrm>
            <a:off x="758171" y="1870363"/>
            <a:ext cx="946082" cy="551374"/>
          </a:xfrm>
          <a:prstGeom prst="rect">
            <a:avLst/>
          </a:prstGeom>
          <a:noFill/>
          <a:ln>
            <a:noFill/>
          </a:ln>
        </p:spPr>
      </p:pic>
      <p:sp>
        <p:nvSpPr>
          <p:cNvPr id="281" name="Google Shape;281;p33"/>
          <p:cNvSpPr txBox="1"/>
          <p:nvPr/>
        </p:nvSpPr>
        <p:spPr>
          <a:xfrm>
            <a:off x="293000" y="2969575"/>
            <a:ext cx="1985400" cy="87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1. </a:t>
            </a:r>
            <a:endParaRPr sz="1800">
              <a:solidFill>
                <a:schemeClr val="accent3"/>
              </a:solidFill>
              <a:latin typeface="Proxima Nova"/>
              <a:ea typeface="Proxima Nova"/>
              <a:cs typeface="Proxima Nova"/>
              <a:sym typeface="Proxima Nova"/>
            </a:endParaRPr>
          </a:p>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Install or clone DYNAMOS profile</a:t>
            </a:r>
            <a:endParaRPr sz="1800">
              <a:solidFill>
                <a:schemeClr val="accent3"/>
              </a:solidFill>
              <a:latin typeface="Proxima Nova"/>
              <a:ea typeface="Proxima Nova"/>
              <a:cs typeface="Proxima Nova"/>
              <a:sym typeface="Proxima Nova"/>
            </a:endParaRPr>
          </a:p>
        </p:txBody>
      </p:sp>
      <p:sp>
        <p:nvSpPr>
          <p:cNvPr id="282" name="Google Shape;282;p33"/>
          <p:cNvSpPr txBox="1"/>
          <p:nvPr/>
        </p:nvSpPr>
        <p:spPr>
          <a:xfrm>
            <a:off x="3579300" y="2969575"/>
            <a:ext cx="1985400" cy="87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2. </a:t>
            </a:r>
            <a:endParaRPr sz="1800">
              <a:solidFill>
                <a:schemeClr val="accent3"/>
              </a:solidFill>
              <a:latin typeface="Proxima Nova"/>
              <a:ea typeface="Proxima Nova"/>
              <a:cs typeface="Proxima Nova"/>
              <a:sym typeface="Proxima Nova"/>
            </a:endParaRPr>
          </a:p>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Clone DYNAMOS</a:t>
            </a:r>
            <a:endParaRPr sz="1800">
              <a:solidFill>
                <a:schemeClr val="accent3"/>
              </a:solidFill>
              <a:latin typeface="Proxima Nova"/>
              <a:ea typeface="Proxima Nova"/>
              <a:cs typeface="Proxima Nova"/>
              <a:sym typeface="Proxima Nova"/>
            </a:endParaRPr>
          </a:p>
          <a:p>
            <a:pPr marL="0" lvl="0" indent="0" algn="ctr" rtl="0">
              <a:spcBef>
                <a:spcPts val="0"/>
              </a:spcBef>
              <a:spcAft>
                <a:spcPts val="0"/>
              </a:spcAft>
              <a:buNone/>
            </a:pPr>
            <a:endParaRPr sz="1800">
              <a:solidFill>
                <a:schemeClr val="accent3"/>
              </a:solidFill>
              <a:latin typeface="Proxima Nova"/>
              <a:ea typeface="Proxima Nova"/>
              <a:cs typeface="Proxima Nova"/>
              <a:sym typeface="Proxima Nova"/>
            </a:endParaRPr>
          </a:p>
        </p:txBody>
      </p:sp>
      <p:sp>
        <p:nvSpPr>
          <p:cNvPr id="283" name="Google Shape;283;p33"/>
          <p:cNvSpPr txBox="1"/>
          <p:nvPr/>
        </p:nvSpPr>
        <p:spPr>
          <a:xfrm>
            <a:off x="6846900" y="2969563"/>
            <a:ext cx="1985400" cy="87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3. </a:t>
            </a:r>
            <a:endParaRPr sz="1800">
              <a:solidFill>
                <a:schemeClr val="accent3"/>
              </a:solidFill>
              <a:latin typeface="Proxima Nova"/>
              <a:ea typeface="Proxima Nova"/>
              <a:cs typeface="Proxima Nova"/>
              <a:sym typeface="Proxima Nova"/>
            </a:endParaRPr>
          </a:p>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Start experiments</a:t>
            </a:r>
            <a:endParaRPr sz="1800" baseline="30000">
              <a:solidFill>
                <a:schemeClr val="accent3"/>
              </a:solidFill>
              <a:latin typeface="Proxima Nova"/>
              <a:ea typeface="Proxima Nova"/>
              <a:cs typeface="Proxima Nova"/>
              <a:sym typeface="Proxima Nova"/>
            </a:endParaRPr>
          </a:p>
        </p:txBody>
      </p:sp>
      <p:cxnSp>
        <p:nvCxnSpPr>
          <p:cNvPr id="284" name="Google Shape;284;p33"/>
          <p:cNvCxnSpPr/>
          <p:nvPr/>
        </p:nvCxnSpPr>
        <p:spPr>
          <a:xfrm>
            <a:off x="2594500" y="2733838"/>
            <a:ext cx="894000" cy="7800"/>
          </a:xfrm>
          <a:prstGeom prst="straightConnector1">
            <a:avLst/>
          </a:prstGeom>
          <a:noFill/>
          <a:ln w="38100" cap="flat" cmpd="sng">
            <a:solidFill>
              <a:schemeClr val="dk1"/>
            </a:solidFill>
            <a:prstDash val="solid"/>
            <a:round/>
            <a:headEnd type="none" w="med" len="med"/>
            <a:tailEnd type="triangle" w="med" len="med"/>
          </a:ln>
        </p:spPr>
      </p:cxnSp>
      <p:cxnSp>
        <p:nvCxnSpPr>
          <p:cNvPr id="285" name="Google Shape;285;p33"/>
          <p:cNvCxnSpPr/>
          <p:nvPr/>
        </p:nvCxnSpPr>
        <p:spPr>
          <a:xfrm>
            <a:off x="5564700" y="2741638"/>
            <a:ext cx="894000" cy="7800"/>
          </a:xfrm>
          <a:prstGeom prst="straightConnector1">
            <a:avLst/>
          </a:prstGeom>
          <a:noFill/>
          <a:ln w="38100" cap="flat" cmpd="sng">
            <a:solidFill>
              <a:schemeClr val="dk1"/>
            </a:solidFill>
            <a:prstDash val="solid"/>
            <a:round/>
            <a:headEnd type="none" w="med" len="med"/>
            <a:tailEnd type="triangle" w="med" len="med"/>
          </a:ln>
        </p:spPr>
      </p:cxnSp>
      <p:pic>
        <p:nvPicPr>
          <p:cNvPr id="287" name="Google Shape;287;p33"/>
          <p:cNvPicPr preferRelativeResize="0"/>
          <p:nvPr/>
        </p:nvPicPr>
        <p:blipFill>
          <a:blip r:embed="rId5">
            <a:alphaModFix/>
          </a:blip>
          <a:stretch>
            <a:fillRect/>
          </a:stretch>
        </p:blipFill>
        <p:spPr>
          <a:xfrm>
            <a:off x="6624475" y="1322525"/>
            <a:ext cx="2269866" cy="1647049"/>
          </a:xfrm>
          <a:prstGeom prst="rect">
            <a:avLst/>
          </a:prstGeom>
          <a:noFill/>
          <a:ln>
            <a:noFill/>
          </a:ln>
        </p:spPr>
      </p:pic>
      <p:sp>
        <p:nvSpPr>
          <p:cNvPr id="288" name="Google Shape;288;p33"/>
          <p:cNvSpPr txBox="1"/>
          <p:nvPr/>
        </p:nvSpPr>
        <p:spPr>
          <a:xfrm>
            <a:off x="5564700" y="4588100"/>
            <a:ext cx="3543300" cy="45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aseline="30000">
                <a:solidFill>
                  <a:srgbClr val="263165"/>
                </a:solidFill>
                <a:latin typeface="Kantumruy Pro Medium"/>
                <a:ea typeface="Kantumruy Pro Medium"/>
                <a:cs typeface="Kantumruy Pro Medium"/>
                <a:sym typeface="Kantumruy Pro Medium"/>
              </a:rPr>
              <a:t>*</a:t>
            </a:r>
            <a:r>
              <a:rPr lang="en" sz="800">
                <a:solidFill>
                  <a:srgbClr val="263165"/>
                </a:solidFill>
                <a:latin typeface="Kantumruy Pro Medium"/>
                <a:ea typeface="Kantumruy Pro Medium"/>
                <a:cs typeface="Kantumruy Pro Medium"/>
                <a:sym typeface="Kantumruy Pro Medium"/>
              </a:rPr>
              <a:t> Shakeri, S., Veen, L.E., &amp; Grosso, P. (2020). Evaluation of Container Overlays for Secure Data Sharing. 2020 IEEE 45th LCN Symposium on Emerging Topics in Networking (LCN Symposium), 99-108.</a:t>
            </a:r>
            <a:endParaRPr sz="800">
              <a:solidFill>
                <a:srgbClr val="263165"/>
              </a:solidFill>
              <a:latin typeface="Kantumruy Pro Medium"/>
              <a:ea typeface="Kantumruy Pro Medium"/>
              <a:cs typeface="Kantumruy Pro Medium"/>
              <a:sym typeface="Kantumruy Pro Medium"/>
            </a:endParaRPr>
          </a:p>
        </p:txBody>
      </p:sp>
      <p:sp>
        <p:nvSpPr>
          <p:cNvPr id="289" name="Google Shape;289;p33"/>
          <p:cNvSpPr txBox="1"/>
          <p:nvPr/>
        </p:nvSpPr>
        <p:spPr>
          <a:xfrm>
            <a:off x="8730850" y="1175925"/>
            <a:ext cx="1635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baseline="30000">
                <a:solidFill>
                  <a:schemeClr val="accent3"/>
                </a:solidFill>
                <a:latin typeface="Proxima Nova"/>
                <a:ea typeface="Proxima Nova"/>
                <a:cs typeface="Proxima Nova"/>
                <a:sym typeface="Proxima Nova"/>
              </a:rPr>
              <a:t>*</a:t>
            </a:r>
            <a:endParaRPr/>
          </a:p>
        </p:txBody>
      </p:sp>
      <p:grpSp>
        <p:nvGrpSpPr>
          <p:cNvPr id="290" name="Google Shape;290;p33"/>
          <p:cNvGrpSpPr/>
          <p:nvPr/>
        </p:nvGrpSpPr>
        <p:grpSpPr>
          <a:xfrm>
            <a:off x="7798" y="4677828"/>
            <a:ext cx="4563997" cy="361752"/>
            <a:chOff x="76200" y="4384759"/>
            <a:chExt cx="9046575" cy="662307"/>
          </a:xfrm>
        </p:grpSpPr>
        <p:pic>
          <p:nvPicPr>
            <p:cNvPr id="291" name="Google Shape;291;p33"/>
            <p:cNvPicPr preferRelativeResize="0"/>
            <p:nvPr/>
          </p:nvPicPr>
          <p:blipFill>
            <a:blip r:embed="rId6">
              <a:alphaModFix/>
            </a:blip>
            <a:stretch>
              <a:fillRect/>
            </a:stretch>
          </p:blipFill>
          <p:spPr>
            <a:xfrm>
              <a:off x="5104511" y="4668174"/>
              <a:ext cx="1520554" cy="375104"/>
            </a:xfrm>
            <a:prstGeom prst="rect">
              <a:avLst/>
            </a:prstGeom>
            <a:noFill/>
            <a:ln>
              <a:noFill/>
            </a:ln>
          </p:spPr>
        </p:pic>
        <p:pic>
          <p:nvPicPr>
            <p:cNvPr id="292" name="Google Shape;292;p33"/>
            <p:cNvPicPr preferRelativeResize="0"/>
            <p:nvPr/>
          </p:nvPicPr>
          <p:blipFill>
            <a:blip r:embed="rId7">
              <a:alphaModFix/>
            </a:blip>
            <a:stretch>
              <a:fillRect/>
            </a:stretch>
          </p:blipFill>
          <p:spPr>
            <a:xfrm>
              <a:off x="7194456" y="4669735"/>
              <a:ext cx="379769" cy="371987"/>
            </a:xfrm>
            <a:prstGeom prst="rect">
              <a:avLst/>
            </a:prstGeom>
            <a:noFill/>
            <a:ln>
              <a:noFill/>
            </a:ln>
          </p:spPr>
        </p:pic>
        <p:pic>
          <p:nvPicPr>
            <p:cNvPr id="293" name="Google Shape;293;p33"/>
            <p:cNvPicPr preferRelativeResize="0"/>
            <p:nvPr/>
          </p:nvPicPr>
          <p:blipFill>
            <a:blip r:embed="rId8">
              <a:alphaModFix/>
            </a:blip>
            <a:stretch>
              <a:fillRect/>
            </a:stretch>
          </p:blipFill>
          <p:spPr>
            <a:xfrm>
              <a:off x="76200" y="4610951"/>
              <a:ext cx="1193160" cy="406673"/>
            </a:xfrm>
            <a:prstGeom prst="rect">
              <a:avLst/>
            </a:prstGeom>
            <a:noFill/>
            <a:ln>
              <a:noFill/>
            </a:ln>
          </p:spPr>
        </p:pic>
        <p:pic>
          <p:nvPicPr>
            <p:cNvPr id="294" name="Google Shape;294;p33"/>
            <p:cNvPicPr preferRelativeResize="0"/>
            <p:nvPr/>
          </p:nvPicPr>
          <p:blipFill>
            <a:blip r:embed="rId3">
              <a:alphaModFix/>
            </a:blip>
            <a:stretch>
              <a:fillRect/>
            </a:stretch>
          </p:blipFill>
          <p:spPr>
            <a:xfrm>
              <a:off x="3154095" y="4704216"/>
              <a:ext cx="1861739" cy="329380"/>
            </a:xfrm>
            <a:prstGeom prst="rect">
              <a:avLst/>
            </a:prstGeom>
            <a:noFill/>
            <a:ln>
              <a:noFill/>
            </a:ln>
          </p:spPr>
        </p:pic>
        <p:pic>
          <p:nvPicPr>
            <p:cNvPr id="295" name="Google Shape;295;p33"/>
            <p:cNvPicPr preferRelativeResize="0"/>
            <p:nvPr/>
          </p:nvPicPr>
          <p:blipFill>
            <a:blip r:embed="rId9">
              <a:alphaModFix/>
            </a:blip>
            <a:stretch>
              <a:fillRect/>
            </a:stretch>
          </p:blipFill>
          <p:spPr>
            <a:xfrm>
              <a:off x="1295726" y="4669741"/>
              <a:ext cx="1013069" cy="371981"/>
            </a:xfrm>
            <a:prstGeom prst="rect">
              <a:avLst/>
            </a:prstGeom>
            <a:noFill/>
            <a:ln>
              <a:noFill/>
            </a:ln>
          </p:spPr>
        </p:pic>
        <p:pic>
          <p:nvPicPr>
            <p:cNvPr id="296" name="Google Shape;296;p33"/>
            <p:cNvPicPr preferRelativeResize="0"/>
            <p:nvPr/>
          </p:nvPicPr>
          <p:blipFill>
            <a:blip r:embed="rId4">
              <a:alphaModFix/>
            </a:blip>
            <a:stretch>
              <a:fillRect/>
            </a:stretch>
          </p:blipFill>
          <p:spPr>
            <a:xfrm>
              <a:off x="2335152" y="4584651"/>
              <a:ext cx="788054" cy="459276"/>
            </a:xfrm>
            <a:prstGeom prst="rect">
              <a:avLst/>
            </a:prstGeom>
            <a:noFill/>
            <a:ln>
              <a:noFill/>
            </a:ln>
          </p:spPr>
        </p:pic>
        <p:pic>
          <p:nvPicPr>
            <p:cNvPr id="297" name="Google Shape;297;p33"/>
            <p:cNvPicPr preferRelativeResize="0"/>
            <p:nvPr/>
          </p:nvPicPr>
          <p:blipFill>
            <a:blip r:embed="rId10">
              <a:alphaModFix/>
            </a:blip>
            <a:stretch>
              <a:fillRect/>
            </a:stretch>
          </p:blipFill>
          <p:spPr>
            <a:xfrm>
              <a:off x="6713742" y="4384759"/>
              <a:ext cx="407069" cy="659165"/>
            </a:xfrm>
            <a:prstGeom prst="rect">
              <a:avLst/>
            </a:prstGeom>
            <a:noFill/>
            <a:ln>
              <a:noFill/>
            </a:ln>
          </p:spPr>
        </p:pic>
        <p:pic>
          <p:nvPicPr>
            <p:cNvPr id="298" name="Google Shape;298;p33"/>
            <p:cNvPicPr preferRelativeResize="0"/>
            <p:nvPr/>
          </p:nvPicPr>
          <p:blipFill>
            <a:blip r:embed="rId11">
              <a:alphaModFix/>
            </a:blip>
            <a:stretch>
              <a:fillRect/>
            </a:stretch>
          </p:blipFill>
          <p:spPr>
            <a:xfrm>
              <a:off x="8143606" y="4667351"/>
              <a:ext cx="979169" cy="371975"/>
            </a:xfrm>
            <a:prstGeom prst="rect">
              <a:avLst/>
            </a:prstGeom>
            <a:noFill/>
            <a:ln>
              <a:noFill/>
            </a:ln>
          </p:spPr>
        </p:pic>
        <p:pic>
          <p:nvPicPr>
            <p:cNvPr id="299" name="Google Shape;299;p33"/>
            <p:cNvPicPr preferRelativeResize="0"/>
            <p:nvPr/>
          </p:nvPicPr>
          <p:blipFill>
            <a:blip r:embed="rId12">
              <a:alphaModFix/>
            </a:blip>
            <a:stretch>
              <a:fillRect/>
            </a:stretch>
          </p:blipFill>
          <p:spPr>
            <a:xfrm>
              <a:off x="7676818" y="4507399"/>
              <a:ext cx="379775" cy="539667"/>
            </a:xfrm>
            <a:prstGeom prst="rect">
              <a:avLst/>
            </a:prstGeom>
            <a:noFill/>
            <a:ln>
              <a:noFill/>
            </a:ln>
          </p:spPr>
        </p:pic>
      </p:grpSp>
      <p:pic>
        <p:nvPicPr>
          <p:cNvPr id="2" name="Picture 1" descr="A qr code with black squares&#10;&#10;Description automatically generated">
            <a:extLst>
              <a:ext uri="{FF2B5EF4-FFF2-40B4-BE49-F238E27FC236}">
                <a16:creationId xmlns:a16="http://schemas.microsoft.com/office/drawing/2014/main" id="{8509F28F-C0D8-3BB5-C9BF-FABED8B19661}"/>
              </a:ext>
            </a:extLst>
          </p:cNvPr>
          <p:cNvPicPr>
            <a:picLocks noChangeAspect="1"/>
          </p:cNvPicPr>
          <p:nvPr/>
        </p:nvPicPr>
        <p:blipFill>
          <a:blip r:embed="rId13"/>
          <a:stretch>
            <a:fillRect/>
          </a:stretch>
        </p:blipFill>
        <p:spPr>
          <a:xfrm>
            <a:off x="3894437" y="1514207"/>
            <a:ext cx="1410970" cy="14109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me</a:t>
            </a:r>
            <a:endParaRPr/>
          </a:p>
        </p:txBody>
      </p:sp>
      <p:pic>
        <p:nvPicPr>
          <p:cNvPr id="123" name="Google Shape;123;p26"/>
          <p:cNvPicPr preferRelativeResize="0"/>
          <p:nvPr/>
        </p:nvPicPr>
        <p:blipFill>
          <a:blip r:embed="rId3">
            <a:alphaModFix/>
          </a:blip>
          <a:stretch>
            <a:fillRect/>
          </a:stretch>
        </p:blipFill>
        <p:spPr>
          <a:xfrm>
            <a:off x="7116944" y="915307"/>
            <a:ext cx="1715349" cy="2571768"/>
          </a:xfrm>
          <a:prstGeom prst="rect">
            <a:avLst/>
          </a:prstGeom>
          <a:noFill/>
          <a:ln>
            <a:noFill/>
          </a:ln>
        </p:spPr>
      </p:pic>
      <p:grpSp>
        <p:nvGrpSpPr>
          <p:cNvPr id="124" name="Google Shape;124;p26"/>
          <p:cNvGrpSpPr/>
          <p:nvPr/>
        </p:nvGrpSpPr>
        <p:grpSpPr>
          <a:xfrm>
            <a:off x="7798" y="4677828"/>
            <a:ext cx="4563997" cy="361752"/>
            <a:chOff x="76200" y="4384759"/>
            <a:chExt cx="9046575" cy="662307"/>
          </a:xfrm>
        </p:grpSpPr>
        <p:pic>
          <p:nvPicPr>
            <p:cNvPr id="125" name="Google Shape;125;p26"/>
            <p:cNvPicPr preferRelativeResize="0"/>
            <p:nvPr/>
          </p:nvPicPr>
          <p:blipFill>
            <a:blip r:embed="rId4">
              <a:alphaModFix/>
            </a:blip>
            <a:stretch>
              <a:fillRect/>
            </a:stretch>
          </p:blipFill>
          <p:spPr>
            <a:xfrm>
              <a:off x="5104511" y="4668174"/>
              <a:ext cx="1520554" cy="375104"/>
            </a:xfrm>
            <a:prstGeom prst="rect">
              <a:avLst/>
            </a:prstGeom>
            <a:noFill/>
            <a:ln>
              <a:noFill/>
            </a:ln>
          </p:spPr>
        </p:pic>
        <p:pic>
          <p:nvPicPr>
            <p:cNvPr id="126" name="Google Shape;126;p26"/>
            <p:cNvPicPr preferRelativeResize="0"/>
            <p:nvPr/>
          </p:nvPicPr>
          <p:blipFill>
            <a:blip r:embed="rId5">
              <a:alphaModFix/>
            </a:blip>
            <a:stretch>
              <a:fillRect/>
            </a:stretch>
          </p:blipFill>
          <p:spPr>
            <a:xfrm>
              <a:off x="7194456" y="4669735"/>
              <a:ext cx="379769" cy="371987"/>
            </a:xfrm>
            <a:prstGeom prst="rect">
              <a:avLst/>
            </a:prstGeom>
            <a:noFill/>
            <a:ln>
              <a:noFill/>
            </a:ln>
          </p:spPr>
        </p:pic>
        <p:pic>
          <p:nvPicPr>
            <p:cNvPr id="127" name="Google Shape;127;p26"/>
            <p:cNvPicPr preferRelativeResize="0"/>
            <p:nvPr/>
          </p:nvPicPr>
          <p:blipFill>
            <a:blip r:embed="rId6">
              <a:alphaModFix/>
            </a:blip>
            <a:stretch>
              <a:fillRect/>
            </a:stretch>
          </p:blipFill>
          <p:spPr>
            <a:xfrm>
              <a:off x="76200" y="4610951"/>
              <a:ext cx="1193160" cy="406673"/>
            </a:xfrm>
            <a:prstGeom prst="rect">
              <a:avLst/>
            </a:prstGeom>
            <a:noFill/>
            <a:ln>
              <a:noFill/>
            </a:ln>
          </p:spPr>
        </p:pic>
        <p:pic>
          <p:nvPicPr>
            <p:cNvPr id="128" name="Google Shape;128;p26"/>
            <p:cNvPicPr preferRelativeResize="0"/>
            <p:nvPr/>
          </p:nvPicPr>
          <p:blipFill>
            <a:blip r:embed="rId7">
              <a:alphaModFix/>
            </a:blip>
            <a:stretch>
              <a:fillRect/>
            </a:stretch>
          </p:blipFill>
          <p:spPr>
            <a:xfrm>
              <a:off x="3154095" y="4704216"/>
              <a:ext cx="1861739" cy="329380"/>
            </a:xfrm>
            <a:prstGeom prst="rect">
              <a:avLst/>
            </a:prstGeom>
            <a:noFill/>
            <a:ln>
              <a:noFill/>
            </a:ln>
          </p:spPr>
        </p:pic>
        <p:pic>
          <p:nvPicPr>
            <p:cNvPr id="129" name="Google Shape;129;p26"/>
            <p:cNvPicPr preferRelativeResize="0"/>
            <p:nvPr/>
          </p:nvPicPr>
          <p:blipFill>
            <a:blip r:embed="rId8">
              <a:alphaModFix/>
            </a:blip>
            <a:stretch>
              <a:fillRect/>
            </a:stretch>
          </p:blipFill>
          <p:spPr>
            <a:xfrm>
              <a:off x="1295726" y="4669741"/>
              <a:ext cx="1013069" cy="371981"/>
            </a:xfrm>
            <a:prstGeom prst="rect">
              <a:avLst/>
            </a:prstGeom>
            <a:noFill/>
            <a:ln>
              <a:noFill/>
            </a:ln>
          </p:spPr>
        </p:pic>
        <p:pic>
          <p:nvPicPr>
            <p:cNvPr id="130" name="Google Shape;130;p26"/>
            <p:cNvPicPr preferRelativeResize="0"/>
            <p:nvPr/>
          </p:nvPicPr>
          <p:blipFill>
            <a:blip r:embed="rId9">
              <a:alphaModFix/>
            </a:blip>
            <a:stretch>
              <a:fillRect/>
            </a:stretch>
          </p:blipFill>
          <p:spPr>
            <a:xfrm>
              <a:off x="2335152" y="4584651"/>
              <a:ext cx="788054" cy="459276"/>
            </a:xfrm>
            <a:prstGeom prst="rect">
              <a:avLst/>
            </a:prstGeom>
            <a:noFill/>
            <a:ln>
              <a:noFill/>
            </a:ln>
          </p:spPr>
        </p:pic>
        <p:pic>
          <p:nvPicPr>
            <p:cNvPr id="131" name="Google Shape;131;p26"/>
            <p:cNvPicPr preferRelativeResize="0"/>
            <p:nvPr/>
          </p:nvPicPr>
          <p:blipFill>
            <a:blip r:embed="rId10">
              <a:alphaModFix/>
            </a:blip>
            <a:stretch>
              <a:fillRect/>
            </a:stretch>
          </p:blipFill>
          <p:spPr>
            <a:xfrm>
              <a:off x="6713742" y="4384759"/>
              <a:ext cx="407069" cy="659165"/>
            </a:xfrm>
            <a:prstGeom prst="rect">
              <a:avLst/>
            </a:prstGeom>
            <a:noFill/>
            <a:ln>
              <a:noFill/>
            </a:ln>
          </p:spPr>
        </p:pic>
        <p:pic>
          <p:nvPicPr>
            <p:cNvPr id="132" name="Google Shape;132;p26"/>
            <p:cNvPicPr preferRelativeResize="0"/>
            <p:nvPr/>
          </p:nvPicPr>
          <p:blipFill>
            <a:blip r:embed="rId11">
              <a:alphaModFix/>
            </a:blip>
            <a:stretch>
              <a:fillRect/>
            </a:stretch>
          </p:blipFill>
          <p:spPr>
            <a:xfrm>
              <a:off x="8143606" y="4667351"/>
              <a:ext cx="979169" cy="371975"/>
            </a:xfrm>
            <a:prstGeom prst="rect">
              <a:avLst/>
            </a:prstGeom>
            <a:noFill/>
            <a:ln>
              <a:noFill/>
            </a:ln>
          </p:spPr>
        </p:pic>
        <p:pic>
          <p:nvPicPr>
            <p:cNvPr id="133" name="Google Shape;133;p26"/>
            <p:cNvPicPr preferRelativeResize="0"/>
            <p:nvPr/>
          </p:nvPicPr>
          <p:blipFill>
            <a:blip r:embed="rId12">
              <a:alphaModFix/>
            </a:blip>
            <a:stretch>
              <a:fillRect/>
            </a:stretch>
          </p:blipFill>
          <p:spPr>
            <a:xfrm>
              <a:off x="7676818" y="4507399"/>
              <a:ext cx="379775" cy="539667"/>
            </a:xfrm>
            <a:prstGeom prst="rect">
              <a:avLst/>
            </a:prstGeom>
            <a:noFill/>
            <a:ln>
              <a:noFill/>
            </a:ln>
          </p:spPr>
        </p:pic>
      </p:grpSp>
      <p:sp>
        <p:nvSpPr>
          <p:cNvPr id="122" name="Google Shape;122;p26"/>
          <p:cNvSpPr txBox="1">
            <a:spLocks noGrp="1"/>
          </p:cNvSpPr>
          <p:nvPr>
            <p:ph type="body" idx="1"/>
          </p:nvPr>
        </p:nvSpPr>
        <p:spPr>
          <a:xfrm>
            <a:off x="308772" y="1066675"/>
            <a:ext cx="6722400" cy="363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700" b="1" dirty="0"/>
              <a:t>Education</a:t>
            </a:r>
            <a:br>
              <a:rPr lang="en-GB" sz="1700" b="1" dirty="0"/>
            </a:br>
            <a:r>
              <a:rPr lang="en-GB" sz="1700" dirty="0"/>
              <a:t>Master Software Engineering - University of Amsterdam (2023)</a:t>
            </a:r>
            <a:br>
              <a:rPr lang="en-GB" sz="1700" dirty="0"/>
            </a:br>
            <a:r>
              <a:rPr lang="en-GB" sz="1700" dirty="0"/>
              <a:t>Thesis: DYNAMOS, Dynamically Adaptive Microservice-based OS</a:t>
            </a:r>
            <a:r>
              <a:rPr lang="en-GB" dirty="0"/>
              <a:t> 	</a:t>
            </a:r>
            <a:r>
              <a:rPr lang="en-GB" sz="1400" dirty="0"/>
              <a:t>A Middleware for Data Exchange Systems </a:t>
            </a:r>
            <a:endParaRPr lang="en-GB" dirty="0"/>
          </a:p>
          <a:p>
            <a:pPr marL="0" lvl="0" indent="0" algn="l" rtl="0">
              <a:spcBef>
                <a:spcPts val="1600"/>
              </a:spcBef>
              <a:spcAft>
                <a:spcPts val="1600"/>
              </a:spcAft>
              <a:buNone/>
            </a:pPr>
            <a:r>
              <a:rPr lang="en" sz="1700" b="1" dirty="0"/>
              <a:t>Work</a:t>
            </a:r>
            <a:br>
              <a:rPr lang="en" sz="1700" b="1" dirty="0"/>
            </a:br>
            <a:r>
              <a:rPr lang="en" sz="1700" dirty="0"/>
              <a:t>Cloud consultant – (AI) developer - </a:t>
            </a:r>
            <a:r>
              <a:rPr lang="en" sz="1700" dirty="0" err="1"/>
              <a:t>devOps</a:t>
            </a:r>
            <a:r>
              <a:rPr lang="en" sz="1700" dirty="0"/>
              <a:t> engineer - hotel manager</a:t>
            </a:r>
            <a:br>
              <a:rPr lang="en" sz="1700" dirty="0"/>
            </a:br>
            <a:br>
              <a:rPr lang="en" sz="1700" dirty="0"/>
            </a:br>
            <a:r>
              <a:rPr lang="en" sz="1700" b="1" dirty="0"/>
              <a:t>Personal</a:t>
            </a:r>
            <a:br>
              <a:rPr lang="en" sz="1700" b="1" dirty="0"/>
            </a:br>
            <a:r>
              <a:rPr lang="en" sz="1700" dirty="0"/>
              <a:t>Born in ‘87</a:t>
            </a:r>
            <a:br>
              <a:rPr lang="en" sz="1700" dirty="0"/>
            </a:br>
            <a:r>
              <a:rPr lang="en" sz="1700" dirty="0"/>
              <a:t>Lives in Utrecht</a:t>
            </a:r>
            <a:br>
              <a:rPr lang="en" b="1" dirty="0"/>
            </a:b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idx="4294967295"/>
          </p:nvPr>
        </p:nvSpPr>
        <p:spPr>
          <a:xfrm>
            <a:off x="311700" y="445025"/>
            <a:ext cx="6789300" cy="100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Data exchange marketplaces</a:t>
            </a:r>
            <a:endParaRPr sz="3600"/>
          </a:p>
        </p:txBody>
      </p:sp>
      <p:grpSp>
        <p:nvGrpSpPr>
          <p:cNvPr id="139" name="Google Shape;139;p27"/>
          <p:cNvGrpSpPr/>
          <p:nvPr/>
        </p:nvGrpSpPr>
        <p:grpSpPr>
          <a:xfrm>
            <a:off x="7798" y="4677828"/>
            <a:ext cx="4563997" cy="361752"/>
            <a:chOff x="76200" y="4384759"/>
            <a:chExt cx="9046575" cy="662307"/>
          </a:xfrm>
        </p:grpSpPr>
        <p:pic>
          <p:nvPicPr>
            <p:cNvPr id="140" name="Google Shape;140;p27"/>
            <p:cNvPicPr preferRelativeResize="0"/>
            <p:nvPr/>
          </p:nvPicPr>
          <p:blipFill>
            <a:blip r:embed="rId3">
              <a:alphaModFix/>
            </a:blip>
            <a:stretch>
              <a:fillRect/>
            </a:stretch>
          </p:blipFill>
          <p:spPr>
            <a:xfrm>
              <a:off x="5104511" y="4668174"/>
              <a:ext cx="1520554" cy="375104"/>
            </a:xfrm>
            <a:prstGeom prst="rect">
              <a:avLst/>
            </a:prstGeom>
            <a:noFill/>
            <a:ln>
              <a:noFill/>
            </a:ln>
          </p:spPr>
        </p:pic>
        <p:pic>
          <p:nvPicPr>
            <p:cNvPr id="141" name="Google Shape;141;p27"/>
            <p:cNvPicPr preferRelativeResize="0"/>
            <p:nvPr/>
          </p:nvPicPr>
          <p:blipFill>
            <a:blip r:embed="rId4">
              <a:alphaModFix/>
            </a:blip>
            <a:stretch>
              <a:fillRect/>
            </a:stretch>
          </p:blipFill>
          <p:spPr>
            <a:xfrm>
              <a:off x="7194456" y="4669735"/>
              <a:ext cx="379769" cy="371987"/>
            </a:xfrm>
            <a:prstGeom prst="rect">
              <a:avLst/>
            </a:prstGeom>
            <a:noFill/>
            <a:ln>
              <a:noFill/>
            </a:ln>
          </p:spPr>
        </p:pic>
        <p:pic>
          <p:nvPicPr>
            <p:cNvPr id="142" name="Google Shape;142;p27"/>
            <p:cNvPicPr preferRelativeResize="0"/>
            <p:nvPr/>
          </p:nvPicPr>
          <p:blipFill>
            <a:blip r:embed="rId5">
              <a:alphaModFix/>
            </a:blip>
            <a:stretch>
              <a:fillRect/>
            </a:stretch>
          </p:blipFill>
          <p:spPr>
            <a:xfrm>
              <a:off x="76200" y="4610951"/>
              <a:ext cx="1193160" cy="406673"/>
            </a:xfrm>
            <a:prstGeom prst="rect">
              <a:avLst/>
            </a:prstGeom>
            <a:noFill/>
            <a:ln>
              <a:noFill/>
            </a:ln>
          </p:spPr>
        </p:pic>
        <p:pic>
          <p:nvPicPr>
            <p:cNvPr id="143" name="Google Shape;143;p27"/>
            <p:cNvPicPr preferRelativeResize="0"/>
            <p:nvPr/>
          </p:nvPicPr>
          <p:blipFill>
            <a:blip r:embed="rId6">
              <a:alphaModFix/>
            </a:blip>
            <a:stretch>
              <a:fillRect/>
            </a:stretch>
          </p:blipFill>
          <p:spPr>
            <a:xfrm>
              <a:off x="3154095" y="4704216"/>
              <a:ext cx="1861739" cy="329380"/>
            </a:xfrm>
            <a:prstGeom prst="rect">
              <a:avLst/>
            </a:prstGeom>
            <a:noFill/>
            <a:ln>
              <a:noFill/>
            </a:ln>
          </p:spPr>
        </p:pic>
        <p:pic>
          <p:nvPicPr>
            <p:cNvPr id="144" name="Google Shape;144;p27"/>
            <p:cNvPicPr preferRelativeResize="0"/>
            <p:nvPr/>
          </p:nvPicPr>
          <p:blipFill>
            <a:blip r:embed="rId7">
              <a:alphaModFix/>
            </a:blip>
            <a:stretch>
              <a:fillRect/>
            </a:stretch>
          </p:blipFill>
          <p:spPr>
            <a:xfrm>
              <a:off x="1295726" y="4669741"/>
              <a:ext cx="1013069" cy="371981"/>
            </a:xfrm>
            <a:prstGeom prst="rect">
              <a:avLst/>
            </a:prstGeom>
            <a:noFill/>
            <a:ln>
              <a:noFill/>
            </a:ln>
          </p:spPr>
        </p:pic>
        <p:pic>
          <p:nvPicPr>
            <p:cNvPr id="145" name="Google Shape;145;p27"/>
            <p:cNvPicPr preferRelativeResize="0"/>
            <p:nvPr/>
          </p:nvPicPr>
          <p:blipFill>
            <a:blip r:embed="rId8">
              <a:alphaModFix/>
            </a:blip>
            <a:stretch>
              <a:fillRect/>
            </a:stretch>
          </p:blipFill>
          <p:spPr>
            <a:xfrm>
              <a:off x="2335152" y="4584651"/>
              <a:ext cx="788054" cy="459276"/>
            </a:xfrm>
            <a:prstGeom prst="rect">
              <a:avLst/>
            </a:prstGeom>
            <a:noFill/>
            <a:ln>
              <a:noFill/>
            </a:ln>
          </p:spPr>
        </p:pic>
        <p:pic>
          <p:nvPicPr>
            <p:cNvPr id="146" name="Google Shape;146;p27"/>
            <p:cNvPicPr preferRelativeResize="0"/>
            <p:nvPr/>
          </p:nvPicPr>
          <p:blipFill>
            <a:blip r:embed="rId9">
              <a:alphaModFix/>
            </a:blip>
            <a:stretch>
              <a:fillRect/>
            </a:stretch>
          </p:blipFill>
          <p:spPr>
            <a:xfrm>
              <a:off x="6713742" y="4384759"/>
              <a:ext cx="407069" cy="659165"/>
            </a:xfrm>
            <a:prstGeom prst="rect">
              <a:avLst/>
            </a:prstGeom>
            <a:noFill/>
            <a:ln>
              <a:noFill/>
            </a:ln>
          </p:spPr>
        </p:pic>
        <p:pic>
          <p:nvPicPr>
            <p:cNvPr id="147" name="Google Shape;147;p27"/>
            <p:cNvPicPr preferRelativeResize="0"/>
            <p:nvPr/>
          </p:nvPicPr>
          <p:blipFill>
            <a:blip r:embed="rId10">
              <a:alphaModFix/>
            </a:blip>
            <a:stretch>
              <a:fillRect/>
            </a:stretch>
          </p:blipFill>
          <p:spPr>
            <a:xfrm>
              <a:off x="8143606" y="4667351"/>
              <a:ext cx="979169" cy="371975"/>
            </a:xfrm>
            <a:prstGeom prst="rect">
              <a:avLst/>
            </a:prstGeom>
            <a:noFill/>
            <a:ln>
              <a:noFill/>
            </a:ln>
          </p:spPr>
        </p:pic>
        <p:pic>
          <p:nvPicPr>
            <p:cNvPr id="148" name="Google Shape;148;p27"/>
            <p:cNvPicPr preferRelativeResize="0"/>
            <p:nvPr/>
          </p:nvPicPr>
          <p:blipFill>
            <a:blip r:embed="rId11">
              <a:alphaModFix/>
            </a:blip>
            <a:stretch>
              <a:fillRect/>
            </a:stretch>
          </p:blipFill>
          <p:spPr>
            <a:xfrm>
              <a:off x="7676818" y="4507399"/>
              <a:ext cx="379775" cy="539667"/>
            </a:xfrm>
            <a:prstGeom prst="rect">
              <a:avLst/>
            </a:prstGeom>
            <a:noFill/>
            <a:ln>
              <a:noFill/>
            </a:ln>
          </p:spPr>
        </p:pic>
      </p:grpSp>
      <p:sp>
        <p:nvSpPr>
          <p:cNvPr id="149" name="Google Shape;149;p27"/>
          <p:cNvSpPr txBox="1"/>
          <p:nvPr/>
        </p:nvSpPr>
        <p:spPr>
          <a:xfrm>
            <a:off x="7800" y="2480600"/>
            <a:ext cx="3344400" cy="1293000"/>
          </a:xfrm>
          <a:prstGeom prst="rect">
            <a:avLst/>
          </a:prstGeom>
          <a:noFill/>
          <a:ln>
            <a:noFill/>
          </a:ln>
        </p:spPr>
        <p:txBody>
          <a:bodyPr spcFirstLastPara="1" wrap="square" lIns="91425" tIns="91425" rIns="91425" bIns="91425" anchor="ctr" anchorCtr="0">
            <a:spAutoFit/>
          </a:bodyPr>
          <a:lstStyle/>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 AMdEX translates your data sharing agreements into machine-readable policies, that can automatically be enforced.</a:t>
            </a:r>
            <a:endParaRPr/>
          </a:p>
        </p:txBody>
      </p:sp>
      <p:pic>
        <p:nvPicPr>
          <p:cNvPr id="150" name="Google Shape;150;p27"/>
          <p:cNvPicPr preferRelativeResize="0"/>
          <p:nvPr/>
        </p:nvPicPr>
        <p:blipFill>
          <a:blip r:embed="rId7">
            <a:alphaModFix/>
          </a:blip>
          <a:stretch>
            <a:fillRect/>
          </a:stretch>
        </p:blipFill>
        <p:spPr>
          <a:xfrm>
            <a:off x="968389" y="1750684"/>
            <a:ext cx="1332675" cy="529775"/>
          </a:xfrm>
          <a:prstGeom prst="rect">
            <a:avLst/>
          </a:prstGeom>
          <a:noFill/>
          <a:ln>
            <a:noFill/>
          </a:ln>
        </p:spPr>
      </p:pic>
      <p:cxnSp>
        <p:nvCxnSpPr>
          <p:cNvPr id="151" name="Google Shape;151;p27"/>
          <p:cNvCxnSpPr/>
          <p:nvPr/>
        </p:nvCxnSpPr>
        <p:spPr>
          <a:xfrm>
            <a:off x="3550525" y="2591575"/>
            <a:ext cx="1030200" cy="7800"/>
          </a:xfrm>
          <a:prstGeom prst="straightConnector1">
            <a:avLst/>
          </a:prstGeom>
          <a:noFill/>
          <a:ln w="38100" cap="flat" cmpd="sng">
            <a:solidFill>
              <a:schemeClr val="dk1"/>
            </a:solidFill>
            <a:prstDash val="solid"/>
            <a:round/>
            <a:headEnd type="none" w="med" len="med"/>
            <a:tailEnd type="triangle" w="med" len="med"/>
          </a:ln>
        </p:spPr>
      </p:cxnSp>
      <p:sp>
        <p:nvSpPr>
          <p:cNvPr id="152" name="Google Shape;152;p27"/>
          <p:cNvSpPr txBox="1">
            <a:spLocks noGrp="1"/>
          </p:cNvSpPr>
          <p:nvPr>
            <p:ph type="body" idx="4294967295"/>
          </p:nvPr>
        </p:nvSpPr>
        <p:spPr>
          <a:xfrm>
            <a:off x="4813274" y="1521525"/>
            <a:ext cx="4179585" cy="315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Use cases:</a:t>
            </a:r>
            <a:endParaRPr b="1" dirty="0"/>
          </a:p>
          <a:p>
            <a:pPr marL="457200" lvl="0" indent="-342900" algn="l" rtl="0">
              <a:spcBef>
                <a:spcPts val="1600"/>
              </a:spcBef>
              <a:spcAft>
                <a:spcPts val="0"/>
              </a:spcAft>
              <a:buSzPts val="1800"/>
              <a:buChar char="●"/>
            </a:pPr>
            <a:r>
              <a:rPr lang="en" dirty="0"/>
              <a:t>Medical analysis, hospitals sharing </a:t>
            </a:r>
            <a:r>
              <a:rPr lang="en"/>
              <a:t>patient dataFederate </a:t>
            </a:r>
            <a:r>
              <a:rPr lang="en" dirty="0"/>
              <a:t>Machine Learning  (Predictive maintenance for airlines)</a:t>
            </a:r>
            <a:endParaRPr dirty="0"/>
          </a:p>
          <a:p>
            <a:pPr marL="457200" lvl="0" indent="-342900" algn="l" rtl="0">
              <a:spcBef>
                <a:spcPts val="1600"/>
              </a:spcBef>
              <a:spcAft>
                <a:spcPts val="1600"/>
              </a:spcAft>
              <a:buSzPts val="1800"/>
              <a:buChar char="●"/>
            </a:pPr>
            <a:r>
              <a:rPr lang="en" dirty="0"/>
              <a:t>Sharing anonymous sensor data (smart buildings)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Goal</a:t>
            </a:r>
            <a:endParaRPr sz="3600" dirty="0"/>
          </a:p>
        </p:txBody>
      </p:sp>
      <p:sp>
        <p:nvSpPr>
          <p:cNvPr id="144" name="Google Shape;144;p27"/>
          <p:cNvSpPr txBox="1"/>
          <p:nvPr/>
        </p:nvSpPr>
        <p:spPr>
          <a:xfrm>
            <a:off x="189823" y="1157824"/>
            <a:ext cx="5940632" cy="3985676"/>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Orchestrate microservice configurations </a:t>
            </a:r>
          </a:p>
          <a:p>
            <a:pPr marL="107950" lvl="0" algn="l" rtl="0">
              <a:spcBef>
                <a:spcPts val="0"/>
              </a:spcBef>
              <a:spcAft>
                <a:spcPts val="0"/>
              </a:spcAft>
              <a:buClr>
                <a:schemeClr val="dk1"/>
              </a:buClr>
              <a:buSzPts val="1900"/>
            </a:pPr>
            <a:r>
              <a:rPr lang="en" sz="1900" dirty="0">
                <a:solidFill>
                  <a:schemeClr val="dk1"/>
                </a:solidFill>
                <a:latin typeface="Proxima Nova"/>
                <a:ea typeface="Proxima Nova"/>
                <a:cs typeface="Proxima Nova"/>
                <a:sym typeface="Proxima Nova"/>
              </a:rPr>
              <a:t>      aligned </a:t>
            </a:r>
            <a:r>
              <a:rPr lang="en-GB" sz="1900" dirty="0">
                <a:solidFill>
                  <a:schemeClr val="dk1"/>
                </a:solidFill>
                <a:latin typeface="Proxima Nova"/>
                <a:ea typeface="Proxima Nova"/>
                <a:cs typeface="Proxima Nova"/>
                <a:sym typeface="Proxima Nova"/>
              </a:rPr>
              <a:t>with</a:t>
            </a:r>
            <a:r>
              <a:rPr lang="en" sz="1900" dirty="0">
                <a:solidFill>
                  <a:schemeClr val="dk1"/>
                </a:solidFill>
                <a:latin typeface="Proxima Nova"/>
                <a:ea typeface="Proxima Nova"/>
                <a:cs typeface="Proxima Nova"/>
                <a:sym typeface="Proxima Nova"/>
              </a:rPr>
              <a:t> data-sharing archetypes</a:t>
            </a:r>
            <a:br>
              <a:rPr lang="en" sz="1900" dirty="0">
                <a:solidFill>
                  <a:schemeClr val="dk1"/>
                </a:solidFill>
                <a:latin typeface="Proxima Nova"/>
                <a:ea typeface="Proxima Nova"/>
                <a:cs typeface="Proxima Nova"/>
                <a:sym typeface="Proxima Nova"/>
              </a:rPr>
            </a:b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Create </a:t>
            </a:r>
            <a:r>
              <a:rPr lang="en" sz="1900" b="1" i="1" dirty="0">
                <a:solidFill>
                  <a:schemeClr val="dk1"/>
                </a:solidFill>
                <a:latin typeface="Proxima Nova"/>
                <a:ea typeface="Proxima Nova"/>
                <a:cs typeface="Proxima Nova"/>
                <a:sym typeface="Proxima Nova"/>
              </a:rPr>
              <a:t>Trust; </a:t>
            </a:r>
            <a:r>
              <a:rPr lang="en" sz="1900" dirty="0">
                <a:solidFill>
                  <a:schemeClr val="dk1"/>
                </a:solidFill>
                <a:latin typeface="Proxima Nova"/>
                <a:ea typeface="Proxima Nova"/>
                <a:cs typeface="Proxima Nova"/>
                <a:sym typeface="Proxima Nova"/>
              </a:rPr>
              <a:t>the system will follow policy</a:t>
            </a:r>
          </a:p>
          <a:p>
            <a:pPr marL="457200" lvl="0" indent="-349250" algn="l" rtl="0">
              <a:spcBef>
                <a:spcPts val="0"/>
              </a:spcBef>
              <a:spcAft>
                <a:spcPts val="0"/>
              </a:spcAft>
              <a:buClr>
                <a:schemeClr val="dk1"/>
              </a:buClr>
              <a:buSzPts val="1900"/>
              <a:buFont typeface="Proxima Nova"/>
              <a:buChar char="●"/>
            </a:pP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Create algorithms to optimize on extra-functional properties (Green IT, server load, optimal archetype selection)</a:t>
            </a:r>
          </a:p>
          <a:p>
            <a:pPr marL="457200" lvl="0" indent="-349250" algn="l" rtl="0">
              <a:spcBef>
                <a:spcPts val="0"/>
              </a:spcBef>
              <a:spcAft>
                <a:spcPts val="0"/>
              </a:spcAft>
              <a:buClr>
                <a:schemeClr val="dk1"/>
              </a:buClr>
              <a:buSzPts val="1900"/>
              <a:buFont typeface="Proxima Nova"/>
              <a:buChar char="●"/>
            </a:pP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Self-adaptivity, deployments, archetypes and configurations can change </a:t>
            </a:r>
            <a:r>
              <a:rPr lang="en" sz="1900" b="1" i="1" dirty="0">
                <a:solidFill>
                  <a:schemeClr val="dk1"/>
                </a:solidFill>
                <a:latin typeface="Proxima Nova"/>
                <a:ea typeface="Proxima Nova"/>
                <a:cs typeface="Proxima Nova"/>
                <a:sym typeface="Proxima Nova"/>
              </a:rPr>
              <a:t>per request</a:t>
            </a:r>
            <a:endParaRPr lang="en" sz="1900" b="1"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endParaRPr sz="1900" dirty="0">
              <a:solidFill>
                <a:schemeClr val="dk1"/>
              </a:solidFill>
              <a:latin typeface="Proxima Nova"/>
              <a:ea typeface="Proxima Nova"/>
              <a:cs typeface="Proxima Nova"/>
              <a:sym typeface="Proxima Nova"/>
            </a:endParaRPr>
          </a:p>
        </p:txBody>
      </p:sp>
      <p:grpSp>
        <p:nvGrpSpPr>
          <p:cNvPr id="145" name="Google Shape;145;p27"/>
          <p:cNvGrpSpPr/>
          <p:nvPr/>
        </p:nvGrpSpPr>
        <p:grpSpPr>
          <a:xfrm>
            <a:off x="7798" y="4677828"/>
            <a:ext cx="4563997" cy="361752"/>
            <a:chOff x="76200" y="4384759"/>
            <a:chExt cx="9046575" cy="662307"/>
          </a:xfrm>
        </p:grpSpPr>
        <p:pic>
          <p:nvPicPr>
            <p:cNvPr id="146" name="Google Shape;146;p27"/>
            <p:cNvPicPr preferRelativeResize="0"/>
            <p:nvPr/>
          </p:nvPicPr>
          <p:blipFill>
            <a:blip r:embed="rId3">
              <a:alphaModFix/>
            </a:blip>
            <a:stretch>
              <a:fillRect/>
            </a:stretch>
          </p:blipFill>
          <p:spPr>
            <a:xfrm>
              <a:off x="5104511" y="4668174"/>
              <a:ext cx="1520554" cy="375104"/>
            </a:xfrm>
            <a:prstGeom prst="rect">
              <a:avLst/>
            </a:prstGeom>
            <a:noFill/>
            <a:ln>
              <a:noFill/>
            </a:ln>
          </p:spPr>
        </p:pic>
        <p:pic>
          <p:nvPicPr>
            <p:cNvPr id="147" name="Google Shape;147;p27"/>
            <p:cNvPicPr preferRelativeResize="0"/>
            <p:nvPr/>
          </p:nvPicPr>
          <p:blipFill>
            <a:blip r:embed="rId4">
              <a:alphaModFix/>
            </a:blip>
            <a:stretch>
              <a:fillRect/>
            </a:stretch>
          </p:blipFill>
          <p:spPr>
            <a:xfrm>
              <a:off x="7194456" y="4669735"/>
              <a:ext cx="379769" cy="371987"/>
            </a:xfrm>
            <a:prstGeom prst="rect">
              <a:avLst/>
            </a:prstGeom>
            <a:noFill/>
            <a:ln>
              <a:noFill/>
            </a:ln>
          </p:spPr>
        </p:pic>
        <p:pic>
          <p:nvPicPr>
            <p:cNvPr id="148" name="Google Shape;148;p27"/>
            <p:cNvPicPr preferRelativeResize="0"/>
            <p:nvPr/>
          </p:nvPicPr>
          <p:blipFill>
            <a:blip r:embed="rId5">
              <a:alphaModFix/>
            </a:blip>
            <a:stretch>
              <a:fillRect/>
            </a:stretch>
          </p:blipFill>
          <p:spPr>
            <a:xfrm>
              <a:off x="76200" y="4610951"/>
              <a:ext cx="1193160" cy="406673"/>
            </a:xfrm>
            <a:prstGeom prst="rect">
              <a:avLst/>
            </a:prstGeom>
            <a:noFill/>
            <a:ln>
              <a:noFill/>
            </a:ln>
          </p:spPr>
        </p:pic>
        <p:pic>
          <p:nvPicPr>
            <p:cNvPr id="149" name="Google Shape;149;p27"/>
            <p:cNvPicPr preferRelativeResize="0"/>
            <p:nvPr/>
          </p:nvPicPr>
          <p:blipFill>
            <a:blip r:embed="rId6">
              <a:alphaModFix/>
            </a:blip>
            <a:stretch>
              <a:fillRect/>
            </a:stretch>
          </p:blipFill>
          <p:spPr>
            <a:xfrm>
              <a:off x="3154095" y="4704216"/>
              <a:ext cx="1861739" cy="329380"/>
            </a:xfrm>
            <a:prstGeom prst="rect">
              <a:avLst/>
            </a:prstGeom>
            <a:noFill/>
            <a:ln>
              <a:noFill/>
            </a:ln>
          </p:spPr>
        </p:pic>
        <p:pic>
          <p:nvPicPr>
            <p:cNvPr id="150" name="Google Shape;150;p27"/>
            <p:cNvPicPr preferRelativeResize="0"/>
            <p:nvPr/>
          </p:nvPicPr>
          <p:blipFill>
            <a:blip r:embed="rId7">
              <a:alphaModFix/>
            </a:blip>
            <a:stretch>
              <a:fillRect/>
            </a:stretch>
          </p:blipFill>
          <p:spPr>
            <a:xfrm>
              <a:off x="1295726" y="4669741"/>
              <a:ext cx="1013069" cy="371981"/>
            </a:xfrm>
            <a:prstGeom prst="rect">
              <a:avLst/>
            </a:prstGeom>
            <a:noFill/>
            <a:ln>
              <a:noFill/>
            </a:ln>
          </p:spPr>
        </p:pic>
        <p:pic>
          <p:nvPicPr>
            <p:cNvPr id="151" name="Google Shape;151;p27"/>
            <p:cNvPicPr preferRelativeResize="0"/>
            <p:nvPr/>
          </p:nvPicPr>
          <p:blipFill>
            <a:blip r:embed="rId8">
              <a:alphaModFix/>
            </a:blip>
            <a:stretch>
              <a:fillRect/>
            </a:stretch>
          </p:blipFill>
          <p:spPr>
            <a:xfrm>
              <a:off x="2335152" y="4584651"/>
              <a:ext cx="788054" cy="459276"/>
            </a:xfrm>
            <a:prstGeom prst="rect">
              <a:avLst/>
            </a:prstGeom>
            <a:noFill/>
            <a:ln>
              <a:noFill/>
            </a:ln>
          </p:spPr>
        </p:pic>
        <p:pic>
          <p:nvPicPr>
            <p:cNvPr id="152" name="Google Shape;152;p27"/>
            <p:cNvPicPr preferRelativeResize="0"/>
            <p:nvPr/>
          </p:nvPicPr>
          <p:blipFill>
            <a:blip r:embed="rId9">
              <a:alphaModFix/>
            </a:blip>
            <a:stretch>
              <a:fillRect/>
            </a:stretch>
          </p:blipFill>
          <p:spPr>
            <a:xfrm>
              <a:off x="6713742" y="4384759"/>
              <a:ext cx="407069" cy="659165"/>
            </a:xfrm>
            <a:prstGeom prst="rect">
              <a:avLst/>
            </a:prstGeom>
            <a:noFill/>
            <a:ln>
              <a:noFill/>
            </a:ln>
          </p:spPr>
        </p:pic>
        <p:pic>
          <p:nvPicPr>
            <p:cNvPr id="153" name="Google Shape;153;p27"/>
            <p:cNvPicPr preferRelativeResize="0"/>
            <p:nvPr/>
          </p:nvPicPr>
          <p:blipFill>
            <a:blip r:embed="rId10">
              <a:alphaModFix/>
            </a:blip>
            <a:stretch>
              <a:fillRect/>
            </a:stretch>
          </p:blipFill>
          <p:spPr>
            <a:xfrm>
              <a:off x="8143606" y="4667351"/>
              <a:ext cx="979169" cy="371975"/>
            </a:xfrm>
            <a:prstGeom prst="rect">
              <a:avLst/>
            </a:prstGeom>
            <a:noFill/>
            <a:ln>
              <a:noFill/>
            </a:ln>
          </p:spPr>
        </p:pic>
        <p:pic>
          <p:nvPicPr>
            <p:cNvPr id="154" name="Google Shape;154;p27"/>
            <p:cNvPicPr preferRelativeResize="0"/>
            <p:nvPr/>
          </p:nvPicPr>
          <p:blipFill>
            <a:blip r:embed="rId11">
              <a:alphaModFix/>
            </a:blip>
            <a:stretch>
              <a:fillRect/>
            </a:stretch>
          </p:blipFill>
          <p:spPr>
            <a:xfrm>
              <a:off x="7676818" y="4507399"/>
              <a:ext cx="379775" cy="539667"/>
            </a:xfrm>
            <a:prstGeom prst="rect">
              <a:avLst/>
            </a:prstGeom>
            <a:noFill/>
            <a:ln>
              <a:noFill/>
            </a:ln>
          </p:spPr>
        </p:pic>
      </p:grpSp>
      <p:pic>
        <p:nvPicPr>
          <p:cNvPr id="3" name="Picture 2">
            <a:extLst>
              <a:ext uri="{FF2B5EF4-FFF2-40B4-BE49-F238E27FC236}">
                <a16:creationId xmlns:a16="http://schemas.microsoft.com/office/drawing/2014/main" id="{1B78E299-3F6A-9AAB-D7D3-06308FFC9794}"/>
              </a:ext>
            </a:extLst>
          </p:cNvPr>
          <p:cNvPicPr>
            <a:picLocks noChangeAspect="1"/>
          </p:cNvPicPr>
          <p:nvPr/>
        </p:nvPicPr>
        <p:blipFill>
          <a:blip r:embed="rId12"/>
          <a:stretch>
            <a:fillRect/>
          </a:stretch>
        </p:blipFill>
        <p:spPr>
          <a:xfrm>
            <a:off x="6280261" y="1403147"/>
            <a:ext cx="1219200" cy="2260600"/>
          </a:xfrm>
          <a:prstGeom prst="rect">
            <a:avLst/>
          </a:prstGeom>
        </p:spPr>
      </p:pic>
      <p:pic>
        <p:nvPicPr>
          <p:cNvPr id="5" name="Picture 4">
            <a:extLst>
              <a:ext uri="{FF2B5EF4-FFF2-40B4-BE49-F238E27FC236}">
                <a16:creationId xmlns:a16="http://schemas.microsoft.com/office/drawing/2014/main" id="{B5654075-9BEF-C36E-C357-10AEFB3CB8B3}"/>
              </a:ext>
            </a:extLst>
          </p:cNvPr>
          <p:cNvPicPr>
            <a:picLocks noChangeAspect="1"/>
          </p:cNvPicPr>
          <p:nvPr/>
        </p:nvPicPr>
        <p:blipFill>
          <a:blip r:embed="rId13"/>
          <a:stretch>
            <a:fillRect/>
          </a:stretch>
        </p:blipFill>
        <p:spPr>
          <a:xfrm>
            <a:off x="7499461" y="1828800"/>
            <a:ext cx="1587500" cy="1485900"/>
          </a:xfrm>
          <a:prstGeom prst="rect">
            <a:avLst/>
          </a:prstGeom>
        </p:spPr>
      </p:pic>
      <p:sp>
        <p:nvSpPr>
          <p:cNvPr id="6" name="TextBox 5">
            <a:extLst>
              <a:ext uri="{FF2B5EF4-FFF2-40B4-BE49-F238E27FC236}">
                <a16:creationId xmlns:a16="http://schemas.microsoft.com/office/drawing/2014/main" id="{8966A1A4-A36C-9566-5124-5270738665E1}"/>
              </a:ext>
            </a:extLst>
          </p:cNvPr>
          <p:cNvSpPr txBox="1"/>
          <p:nvPr/>
        </p:nvSpPr>
        <p:spPr>
          <a:xfrm>
            <a:off x="7212466" y="3797886"/>
            <a:ext cx="1258678" cy="307777"/>
          </a:xfrm>
          <a:prstGeom prst="rect">
            <a:avLst/>
          </a:prstGeom>
          <a:noFill/>
        </p:spPr>
        <p:txBody>
          <a:bodyPr wrap="none" rtlCol="0">
            <a:spAutoFit/>
          </a:bodyPr>
          <a:lstStyle/>
          <a:p>
            <a:r>
              <a:rPr lang="en-NL" b="1" dirty="0"/>
              <a:t>Archetypes</a:t>
            </a:r>
            <a:r>
              <a:rPr lang="en-NL" b="1" baseline="30000" dirty="0"/>
              <a:t>1</a:t>
            </a:r>
          </a:p>
        </p:txBody>
      </p:sp>
      <p:sp>
        <p:nvSpPr>
          <p:cNvPr id="2" name="Google Shape;288;p33">
            <a:extLst>
              <a:ext uri="{FF2B5EF4-FFF2-40B4-BE49-F238E27FC236}">
                <a16:creationId xmlns:a16="http://schemas.microsoft.com/office/drawing/2014/main" id="{EF001365-DE79-8236-E597-17A8B8D1E8FB}"/>
              </a:ext>
            </a:extLst>
          </p:cNvPr>
          <p:cNvSpPr txBox="1"/>
          <p:nvPr/>
        </p:nvSpPr>
        <p:spPr>
          <a:xfrm>
            <a:off x="5701272" y="4559159"/>
            <a:ext cx="3543300" cy="455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800" baseline="30000" dirty="0">
                <a:solidFill>
                  <a:srgbClr val="263165"/>
                </a:solidFill>
                <a:latin typeface="Kantumruy Pro Medium"/>
                <a:ea typeface="Kantumruy Pro Medium"/>
                <a:cs typeface="Kantumruy Pro Medium"/>
                <a:sym typeface="Kantumruy Pro Medium"/>
              </a:rPr>
              <a:t>1</a:t>
            </a:r>
            <a:r>
              <a:rPr lang="en" sz="800" dirty="0">
                <a:solidFill>
                  <a:srgbClr val="263165"/>
                </a:solidFill>
                <a:latin typeface="Kantumruy Pro Medium"/>
                <a:ea typeface="Kantumruy Pro Medium"/>
                <a:cs typeface="Kantumruy Pro Medium"/>
                <a:sym typeface="Kantumruy Pro Medium"/>
              </a:rPr>
              <a:t> </a:t>
            </a:r>
            <a:r>
              <a:rPr lang="en" sz="800" dirty="0" err="1">
                <a:solidFill>
                  <a:srgbClr val="263165"/>
                </a:solidFill>
                <a:latin typeface="Kantumruy Pro Medium"/>
                <a:ea typeface="Kantumruy Pro Medium"/>
                <a:cs typeface="Kantumruy Pro Medium"/>
                <a:sym typeface="Kantumruy Pro Medium"/>
              </a:rPr>
              <a:t>Shakeri</a:t>
            </a:r>
            <a:r>
              <a:rPr lang="en" sz="800" dirty="0">
                <a:solidFill>
                  <a:srgbClr val="263165"/>
                </a:solidFill>
                <a:latin typeface="Kantumruy Pro Medium"/>
                <a:ea typeface="Kantumruy Pro Medium"/>
                <a:cs typeface="Kantumruy Pro Medium"/>
                <a:sym typeface="Kantumruy Pro Medium"/>
              </a:rPr>
              <a:t>, S., Veen, L.E., &amp; Grosso, P. (2020). Evaluation of Container Overlays for Secure Data Sharing. 2020 IEEE 45th LCN Symposium on Emerging Topics in Networking (LCN Symposium), 99-108.</a:t>
            </a:r>
            <a:endParaRPr sz="800" dirty="0">
              <a:solidFill>
                <a:srgbClr val="263165"/>
              </a:solidFill>
              <a:latin typeface="Kantumruy Pro Medium"/>
              <a:ea typeface="Kantumruy Pro Medium"/>
              <a:cs typeface="Kantumruy Pro Medium"/>
              <a:sym typeface="Kantumruy Pr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grpSp>
        <p:nvGrpSpPr>
          <p:cNvPr id="107" name="Google Shape;107;p25"/>
          <p:cNvGrpSpPr/>
          <p:nvPr/>
        </p:nvGrpSpPr>
        <p:grpSpPr>
          <a:xfrm>
            <a:off x="76200" y="4384759"/>
            <a:ext cx="9046575" cy="662307"/>
            <a:chOff x="76200" y="4384759"/>
            <a:chExt cx="9046575" cy="662307"/>
          </a:xfrm>
        </p:grpSpPr>
        <p:pic>
          <p:nvPicPr>
            <p:cNvPr id="108" name="Google Shape;108;p25"/>
            <p:cNvPicPr preferRelativeResize="0"/>
            <p:nvPr/>
          </p:nvPicPr>
          <p:blipFill>
            <a:blip r:embed="rId3">
              <a:alphaModFix/>
            </a:blip>
            <a:stretch>
              <a:fillRect/>
            </a:stretch>
          </p:blipFill>
          <p:spPr>
            <a:xfrm>
              <a:off x="5104511" y="4668174"/>
              <a:ext cx="1520554" cy="375104"/>
            </a:xfrm>
            <a:prstGeom prst="rect">
              <a:avLst/>
            </a:prstGeom>
            <a:noFill/>
            <a:ln>
              <a:noFill/>
            </a:ln>
          </p:spPr>
        </p:pic>
        <p:pic>
          <p:nvPicPr>
            <p:cNvPr id="109" name="Google Shape;109;p25"/>
            <p:cNvPicPr preferRelativeResize="0"/>
            <p:nvPr/>
          </p:nvPicPr>
          <p:blipFill>
            <a:blip r:embed="rId4">
              <a:alphaModFix/>
            </a:blip>
            <a:stretch>
              <a:fillRect/>
            </a:stretch>
          </p:blipFill>
          <p:spPr>
            <a:xfrm>
              <a:off x="7194456" y="4669735"/>
              <a:ext cx="379769" cy="371987"/>
            </a:xfrm>
            <a:prstGeom prst="rect">
              <a:avLst/>
            </a:prstGeom>
            <a:noFill/>
            <a:ln>
              <a:noFill/>
            </a:ln>
          </p:spPr>
        </p:pic>
        <p:pic>
          <p:nvPicPr>
            <p:cNvPr id="110" name="Google Shape;110;p25"/>
            <p:cNvPicPr preferRelativeResize="0"/>
            <p:nvPr/>
          </p:nvPicPr>
          <p:blipFill>
            <a:blip r:embed="rId5">
              <a:alphaModFix/>
            </a:blip>
            <a:stretch>
              <a:fillRect/>
            </a:stretch>
          </p:blipFill>
          <p:spPr>
            <a:xfrm>
              <a:off x="76200" y="4610951"/>
              <a:ext cx="1193160" cy="406673"/>
            </a:xfrm>
            <a:prstGeom prst="rect">
              <a:avLst/>
            </a:prstGeom>
            <a:noFill/>
            <a:ln>
              <a:noFill/>
            </a:ln>
          </p:spPr>
        </p:pic>
        <p:pic>
          <p:nvPicPr>
            <p:cNvPr id="111" name="Google Shape;111;p25"/>
            <p:cNvPicPr preferRelativeResize="0"/>
            <p:nvPr/>
          </p:nvPicPr>
          <p:blipFill>
            <a:blip r:embed="rId6">
              <a:alphaModFix/>
            </a:blip>
            <a:stretch>
              <a:fillRect/>
            </a:stretch>
          </p:blipFill>
          <p:spPr>
            <a:xfrm>
              <a:off x="3154095" y="4704216"/>
              <a:ext cx="1861739" cy="329380"/>
            </a:xfrm>
            <a:prstGeom prst="rect">
              <a:avLst/>
            </a:prstGeom>
            <a:noFill/>
            <a:ln>
              <a:noFill/>
            </a:ln>
          </p:spPr>
        </p:pic>
        <p:pic>
          <p:nvPicPr>
            <p:cNvPr id="112" name="Google Shape;112;p25"/>
            <p:cNvPicPr preferRelativeResize="0"/>
            <p:nvPr/>
          </p:nvPicPr>
          <p:blipFill>
            <a:blip r:embed="rId7">
              <a:alphaModFix/>
            </a:blip>
            <a:stretch>
              <a:fillRect/>
            </a:stretch>
          </p:blipFill>
          <p:spPr>
            <a:xfrm>
              <a:off x="1295726" y="4669741"/>
              <a:ext cx="1013069" cy="371981"/>
            </a:xfrm>
            <a:prstGeom prst="rect">
              <a:avLst/>
            </a:prstGeom>
            <a:noFill/>
            <a:ln>
              <a:noFill/>
            </a:ln>
          </p:spPr>
        </p:pic>
        <p:pic>
          <p:nvPicPr>
            <p:cNvPr id="113" name="Google Shape;113;p25"/>
            <p:cNvPicPr preferRelativeResize="0"/>
            <p:nvPr/>
          </p:nvPicPr>
          <p:blipFill>
            <a:blip r:embed="rId8">
              <a:alphaModFix/>
            </a:blip>
            <a:stretch>
              <a:fillRect/>
            </a:stretch>
          </p:blipFill>
          <p:spPr>
            <a:xfrm>
              <a:off x="2335152" y="4584651"/>
              <a:ext cx="788054" cy="459276"/>
            </a:xfrm>
            <a:prstGeom prst="rect">
              <a:avLst/>
            </a:prstGeom>
            <a:noFill/>
            <a:ln>
              <a:noFill/>
            </a:ln>
          </p:spPr>
        </p:pic>
        <p:pic>
          <p:nvPicPr>
            <p:cNvPr id="114" name="Google Shape;114;p25"/>
            <p:cNvPicPr preferRelativeResize="0"/>
            <p:nvPr/>
          </p:nvPicPr>
          <p:blipFill>
            <a:blip r:embed="rId9">
              <a:alphaModFix/>
            </a:blip>
            <a:stretch>
              <a:fillRect/>
            </a:stretch>
          </p:blipFill>
          <p:spPr>
            <a:xfrm>
              <a:off x="6713742" y="4384759"/>
              <a:ext cx="407069" cy="659165"/>
            </a:xfrm>
            <a:prstGeom prst="rect">
              <a:avLst/>
            </a:prstGeom>
            <a:noFill/>
            <a:ln>
              <a:noFill/>
            </a:ln>
          </p:spPr>
        </p:pic>
        <p:pic>
          <p:nvPicPr>
            <p:cNvPr id="115" name="Google Shape;115;p25"/>
            <p:cNvPicPr preferRelativeResize="0"/>
            <p:nvPr/>
          </p:nvPicPr>
          <p:blipFill>
            <a:blip r:embed="rId10">
              <a:alphaModFix/>
            </a:blip>
            <a:stretch>
              <a:fillRect/>
            </a:stretch>
          </p:blipFill>
          <p:spPr>
            <a:xfrm>
              <a:off x="8143606" y="4667351"/>
              <a:ext cx="979169" cy="371975"/>
            </a:xfrm>
            <a:prstGeom prst="rect">
              <a:avLst/>
            </a:prstGeom>
            <a:noFill/>
            <a:ln>
              <a:noFill/>
            </a:ln>
          </p:spPr>
        </p:pic>
        <p:pic>
          <p:nvPicPr>
            <p:cNvPr id="116" name="Google Shape;116;p25"/>
            <p:cNvPicPr preferRelativeResize="0"/>
            <p:nvPr/>
          </p:nvPicPr>
          <p:blipFill>
            <a:blip r:embed="rId11">
              <a:alphaModFix/>
            </a:blip>
            <a:stretch>
              <a:fillRect/>
            </a:stretch>
          </p:blipFill>
          <p:spPr>
            <a:xfrm>
              <a:off x="7676818" y="4507399"/>
              <a:ext cx="379775" cy="539667"/>
            </a:xfrm>
            <a:prstGeom prst="rect">
              <a:avLst/>
            </a:prstGeom>
            <a:noFill/>
            <a:ln>
              <a:noFill/>
            </a:ln>
          </p:spPr>
        </p:pic>
      </p:grpSp>
      <p:pic>
        <p:nvPicPr>
          <p:cNvPr id="6" name="Picture 5" descr="A screenshot of a computer&#10;&#10;Description automatically generated">
            <a:extLst>
              <a:ext uri="{FF2B5EF4-FFF2-40B4-BE49-F238E27FC236}">
                <a16:creationId xmlns:a16="http://schemas.microsoft.com/office/drawing/2014/main" id="{941B068C-682A-F374-195B-F4021ED2C84A}"/>
              </a:ext>
            </a:extLst>
          </p:cNvPr>
          <p:cNvPicPr>
            <a:picLocks noChangeAspect="1"/>
          </p:cNvPicPr>
          <p:nvPr/>
        </p:nvPicPr>
        <p:blipFill>
          <a:blip r:embed="rId12"/>
          <a:stretch>
            <a:fillRect/>
          </a:stretch>
        </p:blipFill>
        <p:spPr>
          <a:xfrm>
            <a:off x="1714500" y="303699"/>
            <a:ext cx="5715000" cy="4203700"/>
          </a:xfrm>
          <a:prstGeom prst="rect">
            <a:avLst/>
          </a:prstGeom>
        </p:spPr>
      </p:pic>
    </p:spTree>
    <p:extLst>
      <p:ext uri="{BB962C8B-B14F-4D97-AF65-F5344CB8AC3E}">
        <p14:creationId xmlns:p14="http://schemas.microsoft.com/office/powerpoint/2010/main" val="1591823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How it works</a:t>
            </a:r>
            <a:endParaRPr sz="3600"/>
          </a:p>
        </p:txBody>
      </p:sp>
      <p:sp>
        <p:nvSpPr>
          <p:cNvPr id="121" name="Google Shape;121;p26"/>
          <p:cNvSpPr txBox="1"/>
          <p:nvPr/>
        </p:nvSpPr>
        <p:spPr>
          <a:xfrm>
            <a:off x="-750" y="3412525"/>
            <a:ext cx="2902800" cy="10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1. </a:t>
            </a:r>
            <a:endParaRPr sz="1800">
              <a:solidFill>
                <a:schemeClr val="accent3"/>
              </a:solidFill>
              <a:latin typeface="Proxima Nova"/>
              <a:ea typeface="Proxima Nova"/>
              <a:cs typeface="Proxima Nova"/>
              <a:sym typeface="Proxima Nova"/>
            </a:endParaRPr>
          </a:p>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Check policy and additional requirements</a:t>
            </a:r>
            <a:endParaRPr sz="1800">
              <a:solidFill>
                <a:schemeClr val="accent3"/>
              </a:solidFill>
              <a:latin typeface="Proxima Nova"/>
              <a:ea typeface="Proxima Nova"/>
              <a:cs typeface="Proxima Nova"/>
              <a:sym typeface="Proxima Nova"/>
            </a:endParaRPr>
          </a:p>
        </p:txBody>
      </p:sp>
      <p:sp>
        <p:nvSpPr>
          <p:cNvPr id="122" name="Google Shape;122;p26"/>
          <p:cNvSpPr txBox="1"/>
          <p:nvPr/>
        </p:nvSpPr>
        <p:spPr>
          <a:xfrm>
            <a:off x="3579300" y="3453900"/>
            <a:ext cx="2709300" cy="87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2. </a:t>
            </a:r>
            <a:br>
              <a:rPr lang="en" sz="1800">
                <a:solidFill>
                  <a:schemeClr val="accent3"/>
                </a:solidFill>
                <a:latin typeface="Proxima Nova"/>
                <a:ea typeface="Proxima Nova"/>
                <a:cs typeface="Proxima Nova"/>
                <a:sym typeface="Proxima Nova"/>
              </a:rPr>
            </a:br>
            <a:r>
              <a:rPr lang="en" sz="1800">
                <a:solidFill>
                  <a:schemeClr val="accent3"/>
                </a:solidFill>
                <a:latin typeface="Proxima Nova"/>
                <a:ea typeface="Proxima Nova"/>
                <a:cs typeface="Proxima Nova"/>
                <a:sym typeface="Proxima Nova"/>
              </a:rPr>
              <a:t>Generate microservice chain</a:t>
            </a:r>
            <a:endParaRPr sz="1800">
              <a:solidFill>
                <a:schemeClr val="accent3"/>
              </a:solidFill>
              <a:latin typeface="Proxima Nova"/>
              <a:ea typeface="Proxima Nova"/>
              <a:cs typeface="Proxima Nova"/>
              <a:sym typeface="Proxima Nova"/>
            </a:endParaRPr>
          </a:p>
          <a:p>
            <a:pPr marL="0" lvl="0" indent="0" algn="ctr" rtl="0">
              <a:spcBef>
                <a:spcPts val="0"/>
              </a:spcBef>
              <a:spcAft>
                <a:spcPts val="0"/>
              </a:spcAft>
              <a:buNone/>
            </a:pPr>
            <a:endParaRPr sz="1800">
              <a:solidFill>
                <a:schemeClr val="accent3"/>
              </a:solidFill>
              <a:latin typeface="Proxima Nova"/>
              <a:ea typeface="Proxima Nova"/>
              <a:cs typeface="Proxima Nova"/>
              <a:sym typeface="Proxima Nova"/>
            </a:endParaRPr>
          </a:p>
        </p:txBody>
      </p:sp>
      <p:sp>
        <p:nvSpPr>
          <p:cNvPr id="123" name="Google Shape;123;p26"/>
          <p:cNvSpPr txBox="1"/>
          <p:nvPr/>
        </p:nvSpPr>
        <p:spPr>
          <a:xfrm>
            <a:off x="6846900" y="3453900"/>
            <a:ext cx="2297100" cy="87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3"/>
                </a:solidFill>
                <a:latin typeface="Proxima Nova"/>
                <a:ea typeface="Proxima Nova"/>
                <a:cs typeface="Proxima Nova"/>
                <a:sym typeface="Proxima Nova"/>
              </a:rPr>
              <a:t>3. </a:t>
            </a:r>
            <a:endParaRPr sz="1800" dirty="0">
              <a:solidFill>
                <a:schemeClr val="accent3"/>
              </a:solidFill>
              <a:latin typeface="Proxima Nova"/>
              <a:ea typeface="Proxima Nova"/>
              <a:cs typeface="Proxima Nova"/>
              <a:sym typeface="Proxima Nova"/>
            </a:endParaRPr>
          </a:p>
          <a:p>
            <a:pPr marL="0" lvl="0" indent="0" algn="ctr" rtl="0">
              <a:spcBef>
                <a:spcPts val="0"/>
              </a:spcBef>
              <a:spcAft>
                <a:spcPts val="0"/>
              </a:spcAft>
              <a:buNone/>
            </a:pPr>
            <a:r>
              <a:rPr lang="en" sz="1800" dirty="0">
                <a:solidFill>
                  <a:schemeClr val="accent3"/>
                </a:solidFill>
                <a:latin typeface="Proxima Nova"/>
                <a:ea typeface="Proxima Nova"/>
                <a:cs typeface="Proxima Nova"/>
                <a:sym typeface="Proxima Nova"/>
              </a:rPr>
              <a:t>Create single-use data-exchange jobs</a:t>
            </a:r>
            <a:endParaRPr sz="1800" baseline="30000" dirty="0">
              <a:solidFill>
                <a:schemeClr val="accent3"/>
              </a:solidFill>
              <a:latin typeface="Proxima Nova"/>
              <a:ea typeface="Proxima Nova"/>
              <a:cs typeface="Proxima Nova"/>
              <a:sym typeface="Proxima Nova"/>
            </a:endParaRPr>
          </a:p>
        </p:txBody>
      </p:sp>
      <p:pic>
        <p:nvPicPr>
          <p:cNvPr id="124" name="Google Shape;124;p26"/>
          <p:cNvPicPr preferRelativeResize="0"/>
          <p:nvPr/>
        </p:nvPicPr>
        <p:blipFill>
          <a:blip r:embed="rId3">
            <a:alphaModFix/>
          </a:blip>
          <a:stretch>
            <a:fillRect/>
          </a:stretch>
        </p:blipFill>
        <p:spPr>
          <a:xfrm>
            <a:off x="3180040" y="445025"/>
            <a:ext cx="3146354" cy="3050644"/>
          </a:xfrm>
          <a:prstGeom prst="rect">
            <a:avLst/>
          </a:prstGeom>
          <a:noFill/>
          <a:ln>
            <a:noFill/>
          </a:ln>
        </p:spPr>
      </p:pic>
      <p:cxnSp>
        <p:nvCxnSpPr>
          <p:cNvPr id="125" name="Google Shape;125;p26"/>
          <p:cNvCxnSpPr/>
          <p:nvPr/>
        </p:nvCxnSpPr>
        <p:spPr>
          <a:xfrm>
            <a:off x="6213625" y="3996238"/>
            <a:ext cx="699900" cy="0"/>
          </a:xfrm>
          <a:prstGeom prst="straightConnector1">
            <a:avLst/>
          </a:prstGeom>
          <a:noFill/>
          <a:ln w="38100" cap="flat" cmpd="sng">
            <a:solidFill>
              <a:schemeClr val="dk1"/>
            </a:solidFill>
            <a:prstDash val="solid"/>
            <a:round/>
            <a:headEnd type="none" w="med" len="med"/>
            <a:tailEnd type="triangle" w="med" len="med"/>
          </a:ln>
        </p:spPr>
      </p:cxnSp>
      <p:cxnSp>
        <p:nvCxnSpPr>
          <p:cNvPr id="126" name="Google Shape;126;p26"/>
          <p:cNvCxnSpPr/>
          <p:nvPr/>
        </p:nvCxnSpPr>
        <p:spPr>
          <a:xfrm>
            <a:off x="2839825" y="3996250"/>
            <a:ext cx="699900" cy="0"/>
          </a:xfrm>
          <a:prstGeom prst="straightConnector1">
            <a:avLst/>
          </a:prstGeom>
          <a:noFill/>
          <a:ln w="38100" cap="flat" cmpd="sng">
            <a:solidFill>
              <a:schemeClr val="dk1"/>
            </a:solidFill>
            <a:prstDash val="solid"/>
            <a:round/>
            <a:headEnd type="none" w="med" len="med"/>
            <a:tailEnd type="triangle" w="med" len="med"/>
          </a:ln>
        </p:spPr>
      </p:cxnSp>
      <p:pic>
        <p:nvPicPr>
          <p:cNvPr id="127" name="Google Shape;127;p26"/>
          <p:cNvPicPr preferRelativeResize="0"/>
          <p:nvPr/>
        </p:nvPicPr>
        <p:blipFill>
          <a:blip r:embed="rId4">
            <a:alphaModFix/>
          </a:blip>
          <a:stretch>
            <a:fillRect/>
          </a:stretch>
        </p:blipFill>
        <p:spPr>
          <a:xfrm>
            <a:off x="503461" y="1457074"/>
            <a:ext cx="1894375" cy="1866325"/>
          </a:xfrm>
          <a:prstGeom prst="rect">
            <a:avLst/>
          </a:prstGeom>
          <a:noFill/>
          <a:ln>
            <a:noFill/>
          </a:ln>
        </p:spPr>
      </p:pic>
      <p:grpSp>
        <p:nvGrpSpPr>
          <p:cNvPr id="129" name="Google Shape;129;p26"/>
          <p:cNvGrpSpPr/>
          <p:nvPr/>
        </p:nvGrpSpPr>
        <p:grpSpPr>
          <a:xfrm>
            <a:off x="7798" y="4677828"/>
            <a:ext cx="4563997" cy="361752"/>
            <a:chOff x="76200" y="4384759"/>
            <a:chExt cx="9046575" cy="662307"/>
          </a:xfrm>
        </p:grpSpPr>
        <p:pic>
          <p:nvPicPr>
            <p:cNvPr id="130" name="Google Shape;130;p26"/>
            <p:cNvPicPr preferRelativeResize="0"/>
            <p:nvPr/>
          </p:nvPicPr>
          <p:blipFill>
            <a:blip r:embed="rId5">
              <a:alphaModFix/>
            </a:blip>
            <a:stretch>
              <a:fillRect/>
            </a:stretch>
          </p:blipFill>
          <p:spPr>
            <a:xfrm>
              <a:off x="5104511" y="4668174"/>
              <a:ext cx="1520554" cy="375104"/>
            </a:xfrm>
            <a:prstGeom prst="rect">
              <a:avLst/>
            </a:prstGeom>
            <a:noFill/>
            <a:ln>
              <a:noFill/>
            </a:ln>
          </p:spPr>
        </p:pic>
        <p:pic>
          <p:nvPicPr>
            <p:cNvPr id="131" name="Google Shape;131;p26"/>
            <p:cNvPicPr preferRelativeResize="0"/>
            <p:nvPr/>
          </p:nvPicPr>
          <p:blipFill>
            <a:blip r:embed="rId6">
              <a:alphaModFix/>
            </a:blip>
            <a:stretch>
              <a:fillRect/>
            </a:stretch>
          </p:blipFill>
          <p:spPr>
            <a:xfrm>
              <a:off x="7194456" y="4669735"/>
              <a:ext cx="379769" cy="371987"/>
            </a:xfrm>
            <a:prstGeom prst="rect">
              <a:avLst/>
            </a:prstGeom>
            <a:noFill/>
            <a:ln>
              <a:noFill/>
            </a:ln>
          </p:spPr>
        </p:pic>
        <p:pic>
          <p:nvPicPr>
            <p:cNvPr id="132" name="Google Shape;132;p26"/>
            <p:cNvPicPr preferRelativeResize="0"/>
            <p:nvPr/>
          </p:nvPicPr>
          <p:blipFill>
            <a:blip r:embed="rId7">
              <a:alphaModFix/>
            </a:blip>
            <a:stretch>
              <a:fillRect/>
            </a:stretch>
          </p:blipFill>
          <p:spPr>
            <a:xfrm>
              <a:off x="76200" y="4610951"/>
              <a:ext cx="1193160" cy="406673"/>
            </a:xfrm>
            <a:prstGeom prst="rect">
              <a:avLst/>
            </a:prstGeom>
            <a:noFill/>
            <a:ln>
              <a:noFill/>
            </a:ln>
          </p:spPr>
        </p:pic>
        <p:pic>
          <p:nvPicPr>
            <p:cNvPr id="133" name="Google Shape;133;p26"/>
            <p:cNvPicPr preferRelativeResize="0"/>
            <p:nvPr/>
          </p:nvPicPr>
          <p:blipFill>
            <a:blip r:embed="rId8">
              <a:alphaModFix/>
            </a:blip>
            <a:stretch>
              <a:fillRect/>
            </a:stretch>
          </p:blipFill>
          <p:spPr>
            <a:xfrm>
              <a:off x="3154095" y="4704216"/>
              <a:ext cx="1861739" cy="329380"/>
            </a:xfrm>
            <a:prstGeom prst="rect">
              <a:avLst/>
            </a:prstGeom>
            <a:noFill/>
            <a:ln>
              <a:noFill/>
            </a:ln>
          </p:spPr>
        </p:pic>
        <p:pic>
          <p:nvPicPr>
            <p:cNvPr id="134" name="Google Shape;134;p26"/>
            <p:cNvPicPr preferRelativeResize="0"/>
            <p:nvPr/>
          </p:nvPicPr>
          <p:blipFill>
            <a:blip r:embed="rId9">
              <a:alphaModFix/>
            </a:blip>
            <a:stretch>
              <a:fillRect/>
            </a:stretch>
          </p:blipFill>
          <p:spPr>
            <a:xfrm>
              <a:off x="1295726" y="4669741"/>
              <a:ext cx="1013069" cy="371981"/>
            </a:xfrm>
            <a:prstGeom prst="rect">
              <a:avLst/>
            </a:prstGeom>
            <a:noFill/>
            <a:ln>
              <a:noFill/>
            </a:ln>
          </p:spPr>
        </p:pic>
        <p:pic>
          <p:nvPicPr>
            <p:cNvPr id="135" name="Google Shape;135;p26"/>
            <p:cNvPicPr preferRelativeResize="0"/>
            <p:nvPr/>
          </p:nvPicPr>
          <p:blipFill>
            <a:blip r:embed="rId10">
              <a:alphaModFix/>
            </a:blip>
            <a:stretch>
              <a:fillRect/>
            </a:stretch>
          </p:blipFill>
          <p:spPr>
            <a:xfrm>
              <a:off x="2335152" y="4584651"/>
              <a:ext cx="788054" cy="459276"/>
            </a:xfrm>
            <a:prstGeom prst="rect">
              <a:avLst/>
            </a:prstGeom>
            <a:noFill/>
            <a:ln>
              <a:noFill/>
            </a:ln>
          </p:spPr>
        </p:pic>
        <p:pic>
          <p:nvPicPr>
            <p:cNvPr id="136" name="Google Shape;136;p26"/>
            <p:cNvPicPr preferRelativeResize="0"/>
            <p:nvPr/>
          </p:nvPicPr>
          <p:blipFill>
            <a:blip r:embed="rId11">
              <a:alphaModFix/>
            </a:blip>
            <a:stretch>
              <a:fillRect/>
            </a:stretch>
          </p:blipFill>
          <p:spPr>
            <a:xfrm>
              <a:off x="6713742" y="4384759"/>
              <a:ext cx="407069" cy="659165"/>
            </a:xfrm>
            <a:prstGeom prst="rect">
              <a:avLst/>
            </a:prstGeom>
            <a:noFill/>
            <a:ln>
              <a:noFill/>
            </a:ln>
          </p:spPr>
        </p:pic>
        <p:pic>
          <p:nvPicPr>
            <p:cNvPr id="137" name="Google Shape;137;p26"/>
            <p:cNvPicPr preferRelativeResize="0"/>
            <p:nvPr/>
          </p:nvPicPr>
          <p:blipFill>
            <a:blip r:embed="rId12">
              <a:alphaModFix/>
            </a:blip>
            <a:stretch>
              <a:fillRect/>
            </a:stretch>
          </p:blipFill>
          <p:spPr>
            <a:xfrm>
              <a:off x="8143606" y="4667351"/>
              <a:ext cx="979169" cy="371975"/>
            </a:xfrm>
            <a:prstGeom prst="rect">
              <a:avLst/>
            </a:prstGeom>
            <a:noFill/>
            <a:ln>
              <a:noFill/>
            </a:ln>
          </p:spPr>
        </p:pic>
        <p:pic>
          <p:nvPicPr>
            <p:cNvPr id="138" name="Google Shape;138;p26"/>
            <p:cNvPicPr preferRelativeResize="0"/>
            <p:nvPr/>
          </p:nvPicPr>
          <p:blipFill>
            <a:blip r:embed="rId13">
              <a:alphaModFix/>
            </a:blip>
            <a:stretch>
              <a:fillRect/>
            </a:stretch>
          </p:blipFill>
          <p:spPr>
            <a:xfrm>
              <a:off x="7676818" y="4507399"/>
              <a:ext cx="379775" cy="539667"/>
            </a:xfrm>
            <a:prstGeom prst="rect">
              <a:avLst/>
            </a:prstGeom>
            <a:noFill/>
            <a:ln>
              <a:noFill/>
            </a:ln>
          </p:spPr>
        </p:pic>
      </p:grpSp>
      <p:pic>
        <p:nvPicPr>
          <p:cNvPr id="7" name="Picture 6" descr="A diagram of a computer hardware processing process&#10;&#10;Description automatically generated with medium confidence">
            <a:extLst>
              <a:ext uri="{FF2B5EF4-FFF2-40B4-BE49-F238E27FC236}">
                <a16:creationId xmlns:a16="http://schemas.microsoft.com/office/drawing/2014/main" id="{12610F9F-B990-7D01-CCBA-0723108C7D4C}"/>
              </a:ext>
            </a:extLst>
          </p:cNvPr>
          <p:cNvPicPr>
            <a:picLocks noChangeAspect="1"/>
          </p:cNvPicPr>
          <p:nvPr/>
        </p:nvPicPr>
        <p:blipFill>
          <a:blip r:embed="rId14"/>
          <a:stretch>
            <a:fillRect/>
          </a:stretch>
        </p:blipFill>
        <p:spPr>
          <a:xfrm>
            <a:off x="6288600" y="1670069"/>
            <a:ext cx="2789708" cy="16738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1"/>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DEMO</a:t>
            </a:r>
            <a:endParaRPr sz="3600"/>
          </a:p>
        </p:txBody>
      </p:sp>
      <p:pic>
        <p:nvPicPr>
          <p:cNvPr id="216" name="Google Shape;216;p31"/>
          <p:cNvPicPr preferRelativeResize="0"/>
          <p:nvPr/>
        </p:nvPicPr>
        <p:blipFill>
          <a:blip r:embed="rId3">
            <a:alphaModFix/>
          </a:blip>
          <a:stretch>
            <a:fillRect/>
          </a:stretch>
        </p:blipFill>
        <p:spPr>
          <a:xfrm>
            <a:off x="1982437" y="3735629"/>
            <a:ext cx="630137" cy="584996"/>
          </a:xfrm>
          <a:prstGeom prst="rect">
            <a:avLst/>
          </a:prstGeom>
          <a:noFill/>
          <a:ln>
            <a:noFill/>
          </a:ln>
        </p:spPr>
      </p:pic>
      <p:sp>
        <p:nvSpPr>
          <p:cNvPr id="217" name="Google Shape;217;p31"/>
          <p:cNvSpPr/>
          <p:nvPr/>
        </p:nvSpPr>
        <p:spPr>
          <a:xfrm>
            <a:off x="76200" y="1202002"/>
            <a:ext cx="4493400" cy="2807100"/>
          </a:xfrm>
          <a:prstGeom prst="ellipse">
            <a:avLst/>
          </a:prstGeom>
          <a:noFill/>
          <a:ln w="38100" cap="flat" cmpd="sng">
            <a:solidFill>
              <a:srgbClr val="263165"/>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8" name="Google Shape;218;p31"/>
          <p:cNvPicPr preferRelativeResize="0"/>
          <p:nvPr/>
        </p:nvPicPr>
        <p:blipFill>
          <a:blip r:embed="rId4">
            <a:alphaModFix/>
          </a:blip>
          <a:stretch>
            <a:fillRect/>
          </a:stretch>
        </p:blipFill>
        <p:spPr>
          <a:xfrm>
            <a:off x="2008308" y="3061099"/>
            <a:ext cx="578398" cy="480687"/>
          </a:xfrm>
          <a:prstGeom prst="rect">
            <a:avLst/>
          </a:prstGeom>
          <a:noFill/>
          <a:ln>
            <a:noFill/>
          </a:ln>
        </p:spPr>
      </p:pic>
      <p:pic>
        <p:nvPicPr>
          <p:cNvPr id="219" name="Google Shape;219;p31"/>
          <p:cNvPicPr preferRelativeResize="0"/>
          <p:nvPr/>
        </p:nvPicPr>
        <p:blipFill>
          <a:blip r:embed="rId5">
            <a:alphaModFix/>
          </a:blip>
          <a:stretch>
            <a:fillRect/>
          </a:stretch>
        </p:blipFill>
        <p:spPr>
          <a:xfrm>
            <a:off x="739625" y="1618814"/>
            <a:ext cx="702306" cy="651995"/>
          </a:xfrm>
          <a:prstGeom prst="rect">
            <a:avLst/>
          </a:prstGeom>
          <a:noFill/>
          <a:ln>
            <a:noFill/>
          </a:ln>
        </p:spPr>
      </p:pic>
      <p:pic>
        <p:nvPicPr>
          <p:cNvPr id="220" name="Google Shape;220;p31"/>
          <p:cNvPicPr preferRelativeResize="0"/>
          <p:nvPr/>
        </p:nvPicPr>
        <p:blipFill>
          <a:blip r:embed="rId5">
            <a:alphaModFix/>
          </a:blip>
          <a:stretch>
            <a:fillRect/>
          </a:stretch>
        </p:blipFill>
        <p:spPr>
          <a:xfrm>
            <a:off x="3287084" y="1668477"/>
            <a:ext cx="685849" cy="636707"/>
          </a:xfrm>
          <a:prstGeom prst="rect">
            <a:avLst/>
          </a:prstGeom>
          <a:noFill/>
          <a:ln>
            <a:noFill/>
          </a:ln>
        </p:spPr>
      </p:pic>
      <p:cxnSp>
        <p:nvCxnSpPr>
          <p:cNvPr id="221" name="Google Shape;221;p31"/>
          <p:cNvCxnSpPr/>
          <p:nvPr/>
        </p:nvCxnSpPr>
        <p:spPr>
          <a:xfrm rot="10800000" flipH="1">
            <a:off x="2392589" y="2574229"/>
            <a:ext cx="1200" cy="485700"/>
          </a:xfrm>
          <a:prstGeom prst="straightConnector1">
            <a:avLst/>
          </a:prstGeom>
          <a:noFill/>
          <a:ln w="9525" cap="flat" cmpd="sng">
            <a:solidFill>
              <a:srgbClr val="263165"/>
            </a:solidFill>
            <a:prstDash val="solid"/>
            <a:round/>
            <a:headEnd type="none" w="med" len="med"/>
            <a:tailEnd type="triangle" w="med" len="med"/>
          </a:ln>
        </p:spPr>
      </p:cxnSp>
      <p:cxnSp>
        <p:nvCxnSpPr>
          <p:cNvPr id="222" name="Google Shape;222;p31"/>
          <p:cNvCxnSpPr/>
          <p:nvPr/>
        </p:nvCxnSpPr>
        <p:spPr>
          <a:xfrm>
            <a:off x="2199866" y="2588852"/>
            <a:ext cx="5400" cy="492300"/>
          </a:xfrm>
          <a:prstGeom prst="straightConnector1">
            <a:avLst/>
          </a:prstGeom>
          <a:noFill/>
          <a:ln w="9525" cap="flat" cmpd="sng">
            <a:solidFill>
              <a:srgbClr val="263165"/>
            </a:solidFill>
            <a:prstDash val="solid"/>
            <a:round/>
            <a:headEnd type="none" w="med" len="med"/>
            <a:tailEnd type="triangle" w="med" len="med"/>
          </a:ln>
        </p:spPr>
      </p:cxnSp>
      <p:sp>
        <p:nvSpPr>
          <p:cNvPr id="223" name="Google Shape;223;p31"/>
          <p:cNvSpPr txBox="1"/>
          <p:nvPr/>
        </p:nvSpPr>
        <p:spPr>
          <a:xfrm>
            <a:off x="2337625" y="2710100"/>
            <a:ext cx="946200" cy="2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Algorithm</a:t>
            </a:r>
            <a:endParaRPr sz="1200">
              <a:latin typeface="Kantumruy Pro Medium"/>
              <a:ea typeface="Kantumruy Pro Medium"/>
              <a:cs typeface="Kantumruy Pro Medium"/>
              <a:sym typeface="Kantumruy Pro Medium"/>
            </a:endParaRPr>
          </a:p>
        </p:txBody>
      </p:sp>
      <p:sp>
        <p:nvSpPr>
          <p:cNvPr id="224" name="Google Shape;224;p31"/>
          <p:cNvSpPr txBox="1"/>
          <p:nvPr/>
        </p:nvSpPr>
        <p:spPr>
          <a:xfrm>
            <a:off x="1512351" y="2686448"/>
            <a:ext cx="813600" cy="22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Result</a:t>
            </a:r>
            <a:endParaRPr sz="1200">
              <a:latin typeface="Kantumruy Pro Medium"/>
              <a:ea typeface="Kantumruy Pro Medium"/>
              <a:cs typeface="Kantumruy Pro Medium"/>
              <a:sym typeface="Kantumruy Pro Medium"/>
            </a:endParaRPr>
          </a:p>
        </p:txBody>
      </p:sp>
      <p:sp>
        <p:nvSpPr>
          <p:cNvPr id="225" name="Google Shape;225;p31"/>
          <p:cNvSpPr txBox="1"/>
          <p:nvPr/>
        </p:nvSpPr>
        <p:spPr>
          <a:xfrm>
            <a:off x="2975914" y="2705449"/>
            <a:ext cx="543600" cy="14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latin typeface="Kantumruy Pro Medium"/>
              <a:ea typeface="Kantumruy Pro Medium"/>
              <a:cs typeface="Kantumruy Pro Medium"/>
              <a:sym typeface="Kantumruy Pro Medium"/>
            </a:endParaRPr>
          </a:p>
        </p:txBody>
      </p:sp>
      <p:sp>
        <p:nvSpPr>
          <p:cNvPr id="226" name="Google Shape;226;p31"/>
          <p:cNvSpPr txBox="1"/>
          <p:nvPr/>
        </p:nvSpPr>
        <p:spPr>
          <a:xfrm>
            <a:off x="2667698" y="1819783"/>
            <a:ext cx="813600" cy="2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Data</a:t>
            </a:r>
            <a:endParaRPr sz="1200">
              <a:latin typeface="Kantumruy Pro Medium"/>
              <a:ea typeface="Kantumruy Pro Medium"/>
              <a:cs typeface="Kantumruy Pro Medium"/>
              <a:sym typeface="Kantumruy Pro Medium"/>
            </a:endParaRPr>
          </a:p>
        </p:txBody>
      </p:sp>
      <p:pic>
        <p:nvPicPr>
          <p:cNvPr id="227" name="Google Shape;227;p31"/>
          <p:cNvPicPr preferRelativeResize="0"/>
          <p:nvPr/>
        </p:nvPicPr>
        <p:blipFill>
          <a:blip r:embed="rId6">
            <a:alphaModFix/>
          </a:blip>
          <a:stretch>
            <a:fillRect/>
          </a:stretch>
        </p:blipFill>
        <p:spPr>
          <a:xfrm>
            <a:off x="2044496" y="2045682"/>
            <a:ext cx="556843" cy="516952"/>
          </a:xfrm>
          <a:prstGeom prst="rect">
            <a:avLst/>
          </a:prstGeom>
          <a:noFill/>
          <a:ln>
            <a:noFill/>
          </a:ln>
        </p:spPr>
      </p:pic>
      <p:cxnSp>
        <p:nvCxnSpPr>
          <p:cNvPr id="228" name="Google Shape;228;p31"/>
          <p:cNvCxnSpPr>
            <a:stCxn id="220" idx="1"/>
            <a:endCxn id="227" idx="3"/>
          </p:cNvCxnSpPr>
          <p:nvPr/>
        </p:nvCxnSpPr>
        <p:spPr>
          <a:xfrm flipH="1">
            <a:off x="2601284" y="1986830"/>
            <a:ext cx="685800" cy="317400"/>
          </a:xfrm>
          <a:prstGeom prst="straightConnector1">
            <a:avLst/>
          </a:prstGeom>
          <a:noFill/>
          <a:ln w="9525" cap="flat" cmpd="sng">
            <a:solidFill>
              <a:srgbClr val="263165"/>
            </a:solidFill>
            <a:prstDash val="solid"/>
            <a:round/>
            <a:headEnd type="none" w="med" len="med"/>
            <a:tailEnd type="triangle" w="med" len="med"/>
          </a:ln>
        </p:spPr>
      </p:cxnSp>
      <p:cxnSp>
        <p:nvCxnSpPr>
          <p:cNvPr id="229" name="Google Shape;229;p31"/>
          <p:cNvCxnSpPr>
            <a:stCxn id="219" idx="3"/>
            <a:endCxn id="227" idx="1"/>
          </p:cNvCxnSpPr>
          <p:nvPr/>
        </p:nvCxnSpPr>
        <p:spPr>
          <a:xfrm>
            <a:off x="1441931" y="1944811"/>
            <a:ext cx="602700" cy="359400"/>
          </a:xfrm>
          <a:prstGeom prst="straightConnector1">
            <a:avLst/>
          </a:prstGeom>
          <a:noFill/>
          <a:ln w="9525" cap="flat" cmpd="sng">
            <a:solidFill>
              <a:srgbClr val="263165"/>
            </a:solidFill>
            <a:prstDash val="solid"/>
            <a:round/>
            <a:headEnd type="none" w="med" len="med"/>
            <a:tailEnd type="triangle" w="med" len="med"/>
          </a:ln>
        </p:spPr>
      </p:cxnSp>
      <p:sp>
        <p:nvSpPr>
          <p:cNvPr id="230" name="Google Shape;230;p31"/>
          <p:cNvSpPr txBox="1"/>
          <p:nvPr/>
        </p:nvSpPr>
        <p:spPr>
          <a:xfrm>
            <a:off x="1634849" y="1866902"/>
            <a:ext cx="813600" cy="2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Data</a:t>
            </a:r>
            <a:endParaRPr sz="1200">
              <a:latin typeface="Kantumruy Pro Medium"/>
              <a:ea typeface="Kantumruy Pro Medium"/>
              <a:cs typeface="Kantumruy Pro Medium"/>
              <a:sym typeface="Kantumruy Pro Medium"/>
            </a:endParaRPr>
          </a:p>
        </p:txBody>
      </p:sp>
      <p:pic>
        <p:nvPicPr>
          <p:cNvPr id="231" name="Google Shape;231;p31"/>
          <p:cNvPicPr preferRelativeResize="0"/>
          <p:nvPr/>
        </p:nvPicPr>
        <p:blipFill>
          <a:blip r:embed="rId7">
            <a:alphaModFix/>
          </a:blip>
          <a:stretch>
            <a:fillRect/>
          </a:stretch>
        </p:blipFill>
        <p:spPr>
          <a:xfrm>
            <a:off x="1340242" y="1607797"/>
            <a:ext cx="1965316" cy="1847404"/>
          </a:xfrm>
          <a:prstGeom prst="rect">
            <a:avLst/>
          </a:prstGeom>
          <a:noFill/>
          <a:ln>
            <a:noFill/>
          </a:ln>
        </p:spPr>
      </p:pic>
      <p:pic>
        <p:nvPicPr>
          <p:cNvPr id="232" name="Google Shape;232;p31"/>
          <p:cNvPicPr preferRelativeResize="0"/>
          <p:nvPr/>
        </p:nvPicPr>
        <p:blipFill>
          <a:blip r:embed="rId3">
            <a:alphaModFix/>
          </a:blip>
          <a:stretch>
            <a:fillRect/>
          </a:stretch>
        </p:blipFill>
        <p:spPr>
          <a:xfrm>
            <a:off x="6645017" y="3671391"/>
            <a:ext cx="608611" cy="571772"/>
          </a:xfrm>
          <a:prstGeom prst="rect">
            <a:avLst/>
          </a:prstGeom>
          <a:noFill/>
          <a:ln>
            <a:noFill/>
          </a:ln>
        </p:spPr>
      </p:pic>
      <p:sp>
        <p:nvSpPr>
          <p:cNvPr id="233" name="Google Shape;233;p31"/>
          <p:cNvSpPr/>
          <p:nvPr/>
        </p:nvSpPr>
        <p:spPr>
          <a:xfrm>
            <a:off x="4803900" y="1195038"/>
            <a:ext cx="4340100" cy="2743500"/>
          </a:xfrm>
          <a:prstGeom prst="ellipse">
            <a:avLst/>
          </a:prstGeom>
          <a:noFill/>
          <a:ln w="38100" cap="flat" cmpd="sng">
            <a:solidFill>
              <a:srgbClr val="263165"/>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4" name="Google Shape;234;p31"/>
          <p:cNvPicPr preferRelativeResize="0"/>
          <p:nvPr/>
        </p:nvPicPr>
        <p:blipFill>
          <a:blip r:embed="rId4">
            <a:alphaModFix/>
          </a:blip>
          <a:stretch>
            <a:fillRect/>
          </a:stretch>
        </p:blipFill>
        <p:spPr>
          <a:xfrm>
            <a:off x="6670005" y="3012109"/>
            <a:ext cx="558639" cy="469821"/>
          </a:xfrm>
          <a:prstGeom prst="rect">
            <a:avLst/>
          </a:prstGeom>
          <a:noFill/>
          <a:ln>
            <a:noFill/>
          </a:ln>
        </p:spPr>
      </p:pic>
      <p:pic>
        <p:nvPicPr>
          <p:cNvPr id="235" name="Google Shape;235;p31"/>
          <p:cNvPicPr preferRelativeResize="0"/>
          <p:nvPr/>
        </p:nvPicPr>
        <p:blipFill>
          <a:blip r:embed="rId5">
            <a:alphaModFix/>
          </a:blip>
          <a:stretch>
            <a:fillRect/>
          </a:stretch>
        </p:blipFill>
        <p:spPr>
          <a:xfrm>
            <a:off x="5444662" y="1602427"/>
            <a:ext cx="678314" cy="637256"/>
          </a:xfrm>
          <a:prstGeom prst="rect">
            <a:avLst/>
          </a:prstGeom>
          <a:noFill/>
          <a:ln>
            <a:noFill/>
          </a:ln>
        </p:spPr>
      </p:pic>
      <p:pic>
        <p:nvPicPr>
          <p:cNvPr id="236" name="Google Shape;236;p31"/>
          <p:cNvPicPr preferRelativeResize="0"/>
          <p:nvPr/>
        </p:nvPicPr>
        <p:blipFill>
          <a:blip r:embed="rId5">
            <a:alphaModFix/>
          </a:blip>
          <a:stretch>
            <a:fillRect/>
          </a:stretch>
        </p:blipFill>
        <p:spPr>
          <a:xfrm>
            <a:off x="7905099" y="1636035"/>
            <a:ext cx="678314" cy="637256"/>
          </a:xfrm>
          <a:prstGeom prst="rect">
            <a:avLst/>
          </a:prstGeom>
          <a:noFill/>
          <a:ln>
            <a:noFill/>
          </a:ln>
        </p:spPr>
      </p:pic>
      <p:cxnSp>
        <p:nvCxnSpPr>
          <p:cNvPr id="237" name="Google Shape;237;p31"/>
          <p:cNvCxnSpPr/>
          <p:nvPr/>
        </p:nvCxnSpPr>
        <p:spPr>
          <a:xfrm rot="10800000">
            <a:off x="5939791" y="2262686"/>
            <a:ext cx="963000" cy="836100"/>
          </a:xfrm>
          <a:prstGeom prst="straightConnector1">
            <a:avLst/>
          </a:prstGeom>
          <a:noFill/>
          <a:ln w="9525" cap="flat" cmpd="sng">
            <a:solidFill>
              <a:srgbClr val="263165"/>
            </a:solidFill>
            <a:prstDash val="solid"/>
            <a:round/>
            <a:headEnd type="none" w="med" len="med"/>
            <a:tailEnd type="triangle" w="med" len="med"/>
          </a:ln>
        </p:spPr>
      </p:cxnSp>
      <p:cxnSp>
        <p:nvCxnSpPr>
          <p:cNvPr id="238" name="Google Shape;238;p31"/>
          <p:cNvCxnSpPr/>
          <p:nvPr/>
        </p:nvCxnSpPr>
        <p:spPr>
          <a:xfrm>
            <a:off x="5826126" y="2320330"/>
            <a:ext cx="946200" cy="795000"/>
          </a:xfrm>
          <a:prstGeom prst="straightConnector1">
            <a:avLst/>
          </a:prstGeom>
          <a:noFill/>
          <a:ln w="9525" cap="flat" cmpd="sng">
            <a:solidFill>
              <a:srgbClr val="263165"/>
            </a:solidFill>
            <a:prstDash val="solid"/>
            <a:round/>
            <a:headEnd type="none" w="med" len="med"/>
            <a:tailEnd type="triangle" w="med" len="med"/>
          </a:ln>
        </p:spPr>
      </p:cxnSp>
      <p:sp>
        <p:nvSpPr>
          <p:cNvPr id="239" name="Google Shape;239;p31"/>
          <p:cNvSpPr txBox="1"/>
          <p:nvPr/>
        </p:nvSpPr>
        <p:spPr>
          <a:xfrm>
            <a:off x="6059350" y="2246301"/>
            <a:ext cx="930000" cy="2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Algorithm</a:t>
            </a:r>
            <a:endParaRPr sz="1200">
              <a:latin typeface="Kantumruy Pro Medium"/>
              <a:ea typeface="Kantumruy Pro Medium"/>
              <a:cs typeface="Kantumruy Pro Medium"/>
              <a:sym typeface="Kantumruy Pro Medium"/>
            </a:endParaRPr>
          </a:p>
        </p:txBody>
      </p:sp>
      <p:sp>
        <p:nvSpPr>
          <p:cNvPr id="240" name="Google Shape;240;p31"/>
          <p:cNvSpPr txBox="1"/>
          <p:nvPr/>
        </p:nvSpPr>
        <p:spPr>
          <a:xfrm>
            <a:off x="5926186" y="2845441"/>
            <a:ext cx="746100" cy="22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Result</a:t>
            </a:r>
            <a:endParaRPr sz="1200">
              <a:latin typeface="Kantumruy Pro Medium"/>
              <a:ea typeface="Kantumruy Pro Medium"/>
              <a:cs typeface="Kantumruy Pro Medium"/>
              <a:sym typeface="Kantumruy Pro Medium"/>
            </a:endParaRPr>
          </a:p>
        </p:txBody>
      </p:sp>
      <p:cxnSp>
        <p:nvCxnSpPr>
          <p:cNvPr id="241" name="Google Shape;241;p31"/>
          <p:cNvCxnSpPr>
            <a:stCxn id="235" idx="3"/>
            <a:endCxn id="235" idx="0"/>
          </p:cNvCxnSpPr>
          <p:nvPr/>
        </p:nvCxnSpPr>
        <p:spPr>
          <a:xfrm rot="10800000">
            <a:off x="5783676" y="1602455"/>
            <a:ext cx="339300" cy="318600"/>
          </a:xfrm>
          <a:prstGeom prst="curvedConnector4">
            <a:avLst>
              <a:gd name="adj1" fmla="val -72422"/>
              <a:gd name="adj2" fmla="val 178097"/>
            </a:avLst>
          </a:prstGeom>
          <a:noFill/>
          <a:ln w="9525" cap="flat" cmpd="sng">
            <a:solidFill>
              <a:srgbClr val="263165"/>
            </a:solidFill>
            <a:prstDash val="solid"/>
            <a:round/>
            <a:headEnd type="none" w="med" len="med"/>
            <a:tailEnd type="triangle" w="med" len="med"/>
          </a:ln>
        </p:spPr>
      </p:cxnSp>
      <p:sp>
        <p:nvSpPr>
          <p:cNvPr id="242" name="Google Shape;242;p31"/>
          <p:cNvSpPr txBox="1"/>
          <p:nvPr/>
        </p:nvSpPr>
        <p:spPr>
          <a:xfrm>
            <a:off x="6283992" y="1448156"/>
            <a:ext cx="7857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Data</a:t>
            </a:r>
            <a:endParaRPr sz="1200">
              <a:latin typeface="Kantumruy Pro Medium"/>
              <a:ea typeface="Kantumruy Pro Medium"/>
              <a:cs typeface="Kantumruy Pro Medium"/>
              <a:sym typeface="Kantumruy Pro Medium"/>
            </a:endParaRPr>
          </a:p>
        </p:txBody>
      </p:sp>
      <p:cxnSp>
        <p:nvCxnSpPr>
          <p:cNvPr id="243" name="Google Shape;243;p31"/>
          <p:cNvCxnSpPr/>
          <p:nvPr/>
        </p:nvCxnSpPr>
        <p:spPr>
          <a:xfrm rot="10800000" flipH="1">
            <a:off x="7103735" y="2294222"/>
            <a:ext cx="930000" cy="774300"/>
          </a:xfrm>
          <a:prstGeom prst="straightConnector1">
            <a:avLst/>
          </a:prstGeom>
          <a:noFill/>
          <a:ln w="9525" cap="flat" cmpd="sng">
            <a:solidFill>
              <a:srgbClr val="263165"/>
            </a:solidFill>
            <a:prstDash val="solid"/>
            <a:round/>
            <a:headEnd type="none" w="med" len="med"/>
            <a:tailEnd type="triangle" w="med" len="med"/>
          </a:ln>
        </p:spPr>
      </p:cxnSp>
      <p:cxnSp>
        <p:nvCxnSpPr>
          <p:cNvPr id="244" name="Google Shape;244;p31"/>
          <p:cNvCxnSpPr/>
          <p:nvPr/>
        </p:nvCxnSpPr>
        <p:spPr>
          <a:xfrm flipH="1">
            <a:off x="7196508" y="2351710"/>
            <a:ext cx="966600" cy="814200"/>
          </a:xfrm>
          <a:prstGeom prst="straightConnector1">
            <a:avLst/>
          </a:prstGeom>
          <a:noFill/>
          <a:ln w="9525" cap="flat" cmpd="sng">
            <a:solidFill>
              <a:srgbClr val="263165"/>
            </a:solidFill>
            <a:prstDash val="solid"/>
            <a:round/>
            <a:headEnd type="none" w="med" len="med"/>
            <a:tailEnd type="triangle" w="med" len="med"/>
          </a:ln>
        </p:spPr>
      </p:cxnSp>
      <p:sp>
        <p:nvSpPr>
          <p:cNvPr id="245" name="Google Shape;245;p31"/>
          <p:cNvSpPr txBox="1"/>
          <p:nvPr/>
        </p:nvSpPr>
        <p:spPr>
          <a:xfrm>
            <a:off x="7363448" y="2862609"/>
            <a:ext cx="746100" cy="2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Result</a:t>
            </a:r>
            <a:endParaRPr sz="1200">
              <a:latin typeface="Kantumruy Pro Medium"/>
              <a:ea typeface="Kantumruy Pro Medium"/>
              <a:cs typeface="Kantumruy Pro Medium"/>
              <a:sym typeface="Kantumruy Pro Medium"/>
            </a:endParaRPr>
          </a:p>
        </p:txBody>
      </p:sp>
      <p:cxnSp>
        <p:nvCxnSpPr>
          <p:cNvPr id="246" name="Google Shape;246;p31"/>
          <p:cNvCxnSpPr>
            <a:stCxn id="236" idx="1"/>
            <a:endCxn id="236" idx="0"/>
          </p:cNvCxnSpPr>
          <p:nvPr/>
        </p:nvCxnSpPr>
        <p:spPr>
          <a:xfrm rot="10800000" flipH="1">
            <a:off x="7905099" y="1636063"/>
            <a:ext cx="339300" cy="318600"/>
          </a:xfrm>
          <a:prstGeom prst="curvedConnector4">
            <a:avLst>
              <a:gd name="adj1" fmla="val -72422"/>
              <a:gd name="adj2" fmla="val 178097"/>
            </a:avLst>
          </a:prstGeom>
          <a:noFill/>
          <a:ln w="9525" cap="flat" cmpd="sng">
            <a:solidFill>
              <a:srgbClr val="263165"/>
            </a:solidFill>
            <a:prstDash val="solid"/>
            <a:round/>
            <a:headEnd type="none" w="med" len="med"/>
            <a:tailEnd type="triangle" w="med" len="med"/>
          </a:ln>
        </p:spPr>
      </p:cxnSp>
      <p:sp>
        <p:nvSpPr>
          <p:cNvPr id="247" name="Google Shape;247;p31"/>
          <p:cNvSpPr txBox="1"/>
          <p:nvPr/>
        </p:nvSpPr>
        <p:spPr>
          <a:xfrm>
            <a:off x="7226945" y="1437829"/>
            <a:ext cx="7857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Data</a:t>
            </a:r>
            <a:endParaRPr sz="1200">
              <a:latin typeface="Kantumruy Pro Medium"/>
              <a:ea typeface="Kantumruy Pro Medium"/>
              <a:cs typeface="Kantumruy Pro Medium"/>
              <a:sym typeface="Kantumruy Pro Medium"/>
            </a:endParaRPr>
          </a:p>
        </p:txBody>
      </p:sp>
      <p:sp>
        <p:nvSpPr>
          <p:cNvPr id="248" name="Google Shape;248;p31"/>
          <p:cNvSpPr txBox="1"/>
          <p:nvPr/>
        </p:nvSpPr>
        <p:spPr>
          <a:xfrm>
            <a:off x="7028000" y="2246301"/>
            <a:ext cx="930000" cy="2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Algorithm</a:t>
            </a:r>
            <a:endParaRPr sz="1200">
              <a:latin typeface="Kantumruy Pro Medium"/>
              <a:ea typeface="Kantumruy Pro Medium"/>
              <a:cs typeface="Kantumruy Pro Medium"/>
              <a:sym typeface="Kantumruy Pro Medium"/>
            </a:endParaRPr>
          </a:p>
        </p:txBody>
      </p:sp>
      <p:pic>
        <p:nvPicPr>
          <p:cNvPr id="249" name="Google Shape;249;p31"/>
          <p:cNvPicPr preferRelativeResize="0"/>
          <p:nvPr/>
        </p:nvPicPr>
        <p:blipFill>
          <a:blip r:embed="rId8">
            <a:alphaModFix/>
          </a:blip>
          <a:stretch>
            <a:fillRect/>
          </a:stretch>
        </p:blipFill>
        <p:spPr>
          <a:xfrm>
            <a:off x="6333550" y="1280751"/>
            <a:ext cx="1231574" cy="230535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4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3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1"/>
          <p:cNvSpPr txBox="1">
            <a:spLocks noGrp="1"/>
          </p:cNvSpPr>
          <p:nvPr>
            <p:ph type="title"/>
          </p:nvPr>
        </p:nvSpPr>
        <p:spPr>
          <a:xfrm>
            <a:off x="311700" y="64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DEMO</a:t>
            </a:r>
            <a:endParaRPr sz="3600"/>
          </a:p>
        </p:txBody>
      </p:sp>
      <p:pic>
        <p:nvPicPr>
          <p:cNvPr id="216" name="Google Shape;216;p31"/>
          <p:cNvPicPr preferRelativeResize="0"/>
          <p:nvPr/>
        </p:nvPicPr>
        <p:blipFill>
          <a:blip r:embed="rId3">
            <a:alphaModFix/>
          </a:blip>
          <a:stretch>
            <a:fillRect/>
          </a:stretch>
        </p:blipFill>
        <p:spPr>
          <a:xfrm>
            <a:off x="1982437" y="3735629"/>
            <a:ext cx="630137" cy="584996"/>
          </a:xfrm>
          <a:prstGeom prst="rect">
            <a:avLst/>
          </a:prstGeom>
          <a:noFill/>
          <a:ln>
            <a:noFill/>
          </a:ln>
        </p:spPr>
      </p:pic>
      <p:sp>
        <p:nvSpPr>
          <p:cNvPr id="217" name="Google Shape;217;p31"/>
          <p:cNvSpPr/>
          <p:nvPr/>
        </p:nvSpPr>
        <p:spPr>
          <a:xfrm>
            <a:off x="76200" y="1202002"/>
            <a:ext cx="4493400" cy="2807100"/>
          </a:xfrm>
          <a:prstGeom prst="ellipse">
            <a:avLst/>
          </a:prstGeom>
          <a:noFill/>
          <a:ln w="38100" cap="flat" cmpd="sng">
            <a:solidFill>
              <a:srgbClr val="263165"/>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8" name="Google Shape;218;p31"/>
          <p:cNvPicPr preferRelativeResize="0"/>
          <p:nvPr/>
        </p:nvPicPr>
        <p:blipFill>
          <a:blip r:embed="rId4">
            <a:alphaModFix/>
          </a:blip>
          <a:stretch>
            <a:fillRect/>
          </a:stretch>
        </p:blipFill>
        <p:spPr>
          <a:xfrm>
            <a:off x="2008308" y="3061099"/>
            <a:ext cx="578398" cy="480687"/>
          </a:xfrm>
          <a:prstGeom prst="rect">
            <a:avLst/>
          </a:prstGeom>
          <a:noFill/>
          <a:ln>
            <a:noFill/>
          </a:ln>
        </p:spPr>
      </p:pic>
      <p:pic>
        <p:nvPicPr>
          <p:cNvPr id="219" name="Google Shape;219;p31"/>
          <p:cNvPicPr preferRelativeResize="0"/>
          <p:nvPr/>
        </p:nvPicPr>
        <p:blipFill>
          <a:blip r:embed="rId5">
            <a:alphaModFix/>
          </a:blip>
          <a:stretch>
            <a:fillRect/>
          </a:stretch>
        </p:blipFill>
        <p:spPr>
          <a:xfrm>
            <a:off x="739625" y="1618814"/>
            <a:ext cx="702306" cy="651995"/>
          </a:xfrm>
          <a:prstGeom prst="rect">
            <a:avLst/>
          </a:prstGeom>
          <a:noFill/>
          <a:ln>
            <a:noFill/>
          </a:ln>
        </p:spPr>
      </p:pic>
      <p:pic>
        <p:nvPicPr>
          <p:cNvPr id="220" name="Google Shape;220;p31"/>
          <p:cNvPicPr preferRelativeResize="0"/>
          <p:nvPr/>
        </p:nvPicPr>
        <p:blipFill>
          <a:blip r:embed="rId5">
            <a:alphaModFix/>
          </a:blip>
          <a:stretch>
            <a:fillRect/>
          </a:stretch>
        </p:blipFill>
        <p:spPr>
          <a:xfrm>
            <a:off x="3287084" y="1668477"/>
            <a:ext cx="685849" cy="636707"/>
          </a:xfrm>
          <a:prstGeom prst="rect">
            <a:avLst/>
          </a:prstGeom>
          <a:noFill/>
          <a:ln>
            <a:noFill/>
          </a:ln>
        </p:spPr>
      </p:pic>
      <p:cxnSp>
        <p:nvCxnSpPr>
          <p:cNvPr id="221" name="Google Shape;221;p31"/>
          <p:cNvCxnSpPr/>
          <p:nvPr/>
        </p:nvCxnSpPr>
        <p:spPr>
          <a:xfrm rot="10800000" flipH="1">
            <a:off x="2392589" y="2574229"/>
            <a:ext cx="1200" cy="485700"/>
          </a:xfrm>
          <a:prstGeom prst="straightConnector1">
            <a:avLst/>
          </a:prstGeom>
          <a:noFill/>
          <a:ln w="9525" cap="flat" cmpd="sng">
            <a:solidFill>
              <a:srgbClr val="263165"/>
            </a:solidFill>
            <a:prstDash val="solid"/>
            <a:round/>
            <a:headEnd type="none" w="med" len="med"/>
            <a:tailEnd type="triangle" w="med" len="med"/>
          </a:ln>
        </p:spPr>
      </p:cxnSp>
      <p:cxnSp>
        <p:nvCxnSpPr>
          <p:cNvPr id="222" name="Google Shape;222;p31"/>
          <p:cNvCxnSpPr/>
          <p:nvPr/>
        </p:nvCxnSpPr>
        <p:spPr>
          <a:xfrm>
            <a:off x="2199866" y="2588852"/>
            <a:ext cx="5400" cy="492300"/>
          </a:xfrm>
          <a:prstGeom prst="straightConnector1">
            <a:avLst/>
          </a:prstGeom>
          <a:noFill/>
          <a:ln w="9525" cap="flat" cmpd="sng">
            <a:solidFill>
              <a:srgbClr val="263165"/>
            </a:solidFill>
            <a:prstDash val="solid"/>
            <a:round/>
            <a:headEnd type="none" w="med" len="med"/>
            <a:tailEnd type="triangle" w="med" len="med"/>
          </a:ln>
        </p:spPr>
      </p:cxnSp>
      <p:sp>
        <p:nvSpPr>
          <p:cNvPr id="223" name="Google Shape;223;p31"/>
          <p:cNvSpPr txBox="1"/>
          <p:nvPr/>
        </p:nvSpPr>
        <p:spPr>
          <a:xfrm>
            <a:off x="2337625" y="2710100"/>
            <a:ext cx="946200" cy="2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Algorithm</a:t>
            </a:r>
            <a:endParaRPr sz="1200">
              <a:latin typeface="Kantumruy Pro Medium"/>
              <a:ea typeface="Kantumruy Pro Medium"/>
              <a:cs typeface="Kantumruy Pro Medium"/>
              <a:sym typeface="Kantumruy Pro Medium"/>
            </a:endParaRPr>
          </a:p>
        </p:txBody>
      </p:sp>
      <p:sp>
        <p:nvSpPr>
          <p:cNvPr id="224" name="Google Shape;224;p31"/>
          <p:cNvSpPr txBox="1"/>
          <p:nvPr/>
        </p:nvSpPr>
        <p:spPr>
          <a:xfrm>
            <a:off x="1512351" y="2686448"/>
            <a:ext cx="813600" cy="22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Result</a:t>
            </a:r>
            <a:endParaRPr sz="1200">
              <a:latin typeface="Kantumruy Pro Medium"/>
              <a:ea typeface="Kantumruy Pro Medium"/>
              <a:cs typeface="Kantumruy Pro Medium"/>
              <a:sym typeface="Kantumruy Pro Medium"/>
            </a:endParaRPr>
          </a:p>
        </p:txBody>
      </p:sp>
      <p:sp>
        <p:nvSpPr>
          <p:cNvPr id="225" name="Google Shape;225;p31"/>
          <p:cNvSpPr txBox="1"/>
          <p:nvPr/>
        </p:nvSpPr>
        <p:spPr>
          <a:xfrm>
            <a:off x="2975914" y="2705449"/>
            <a:ext cx="543600" cy="14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a:latin typeface="Kantumruy Pro Medium"/>
              <a:ea typeface="Kantumruy Pro Medium"/>
              <a:cs typeface="Kantumruy Pro Medium"/>
              <a:sym typeface="Kantumruy Pro Medium"/>
            </a:endParaRPr>
          </a:p>
        </p:txBody>
      </p:sp>
      <p:sp>
        <p:nvSpPr>
          <p:cNvPr id="226" name="Google Shape;226;p31"/>
          <p:cNvSpPr txBox="1"/>
          <p:nvPr/>
        </p:nvSpPr>
        <p:spPr>
          <a:xfrm>
            <a:off x="2667698" y="1819783"/>
            <a:ext cx="813600" cy="2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Data</a:t>
            </a:r>
            <a:endParaRPr sz="1200">
              <a:latin typeface="Kantumruy Pro Medium"/>
              <a:ea typeface="Kantumruy Pro Medium"/>
              <a:cs typeface="Kantumruy Pro Medium"/>
              <a:sym typeface="Kantumruy Pro Medium"/>
            </a:endParaRPr>
          </a:p>
        </p:txBody>
      </p:sp>
      <p:pic>
        <p:nvPicPr>
          <p:cNvPr id="227" name="Google Shape;227;p31"/>
          <p:cNvPicPr preferRelativeResize="0"/>
          <p:nvPr/>
        </p:nvPicPr>
        <p:blipFill>
          <a:blip r:embed="rId6">
            <a:alphaModFix/>
          </a:blip>
          <a:stretch>
            <a:fillRect/>
          </a:stretch>
        </p:blipFill>
        <p:spPr>
          <a:xfrm>
            <a:off x="2044496" y="2045682"/>
            <a:ext cx="556843" cy="516952"/>
          </a:xfrm>
          <a:prstGeom prst="rect">
            <a:avLst/>
          </a:prstGeom>
          <a:noFill/>
          <a:ln>
            <a:noFill/>
          </a:ln>
        </p:spPr>
      </p:pic>
      <p:cxnSp>
        <p:nvCxnSpPr>
          <p:cNvPr id="228" name="Google Shape;228;p31"/>
          <p:cNvCxnSpPr>
            <a:stCxn id="220" idx="1"/>
            <a:endCxn id="227" idx="3"/>
          </p:cNvCxnSpPr>
          <p:nvPr/>
        </p:nvCxnSpPr>
        <p:spPr>
          <a:xfrm flipH="1">
            <a:off x="2601284" y="1986830"/>
            <a:ext cx="685800" cy="317400"/>
          </a:xfrm>
          <a:prstGeom prst="straightConnector1">
            <a:avLst/>
          </a:prstGeom>
          <a:noFill/>
          <a:ln w="9525" cap="flat" cmpd="sng">
            <a:solidFill>
              <a:srgbClr val="263165"/>
            </a:solidFill>
            <a:prstDash val="solid"/>
            <a:round/>
            <a:headEnd type="none" w="med" len="med"/>
            <a:tailEnd type="triangle" w="med" len="med"/>
          </a:ln>
        </p:spPr>
      </p:cxnSp>
      <p:cxnSp>
        <p:nvCxnSpPr>
          <p:cNvPr id="229" name="Google Shape;229;p31"/>
          <p:cNvCxnSpPr>
            <a:stCxn id="219" idx="3"/>
            <a:endCxn id="227" idx="1"/>
          </p:cNvCxnSpPr>
          <p:nvPr/>
        </p:nvCxnSpPr>
        <p:spPr>
          <a:xfrm>
            <a:off x="1441931" y="1944811"/>
            <a:ext cx="602700" cy="359400"/>
          </a:xfrm>
          <a:prstGeom prst="straightConnector1">
            <a:avLst/>
          </a:prstGeom>
          <a:noFill/>
          <a:ln w="9525" cap="flat" cmpd="sng">
            <a:solidFill>
              <a:srgbClr val="263165"/>
            </a:solidFill>
            <a:prstDash val="solid"/>
            <a:round/>
            <a:headEnd type="none" w="med" len="med"/>
            <a:tailEnd type="triangle" w="med" len="med"/>
          </a:ln>
        </p:spPr>
      </p:cxnSp>
      <p:sp>
        <p:nvSpPr>
          <p:cNvPr id="230" name="Google Shape;230;p31"/>
          <p:cNvSpPr txBox="1"/>
          <p:nvPr/>
        </p:nvSpPr>
        <p:spPr>
          <a:xfrm>
            <a:off x="1634849" y="1866902"/>
            <a:ext cx="813600" cy="2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Data</a:t>
            </a:r>
            <a:endParaRPr sz="1200">
              <a:latin typeface="Kantumruy Pro Medium"/>
              <a:ea typeface="Kantumruy Pro Medium"/>
              <a:cs typeface="Kantumruy Pro Medium"/>
              <a:sym typeface="Kantumruy Pro Medium"/>
            </a:endParaRPr>
          </a:p>
        </p:txBody>
      </p:sp>
      <p:pic>
        <p:nvPicPr>
          <p:cNvPr id="232" name="Google Shape;232;p31"/>
          <p:cNvPicPr preferRelativeResize="0"/>
          <p:nvPr/>
        </p:nvPicPr>
        <p:blipFill>
          <a:blip r:embed="rId3">
            <a:alphaModFix/>
          </a:blip>
          <a:stretch>
            <a:fillRect/>
          </a:stretch>
        </p:blipFill>
        <p:spPr>
          <a:xfrm>
            <a:off x="6645017" y="3671391"/>
            <a:ext cx="608611" cy="571772"/>
          </a:xfrm>
          <a:prstGeom prst="rect">
            <a:avLst/>
          </a:prstGeom>
          <a:noFill/>
          <a:ln>
            <a:noFill/>
          </a:ln>
        </p:spPr>
      </p:pic>
      <p:sp>
        <p:nvSpPr>
          <p:cNvPr id="233" name="Google Shape;233;p31"/>
          <p:cNvSpPr/>
          <p:nvPr/>
        </p:nvSpPr>
        <p:spPr>
          <a:xfrm>
            <a:off x="4803900" y="1195038"/>
            <a:ext cx="4340100" cy="2743500"/>
          </a:xfrm>
          <a:prstGeom prst="ellipse">
            <a:avLst/>
          </a:prstGeom>
          <a:noFill/>
          <a:ln w="38100" cap="flat" cmpd="sng">
            <a:solidFill>
              <a:srgbClr val="263165"/>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34" name="Google Shape;234;p31"/>
          <p:cNvPicPr preferRelativeResize="0"/>
          <p:nvPr/>
        </p:nvPicPr>
        <p:blipFill>
          <a:blip r:embed="rId4">
            <a:alphaModFix/>
          </a:blip>
          <a:stretch>
            <a:fillRect/>
          </a:stretch>
        </p:blipFill>
        <p:spPr>
          <a:xfrm>
            <a:off x="6670005" y="3012109"/>
            <a:ext cx="558639" cy="469821"/>
          </a:xfrm>
          <a:prstGeom prst="rect">
            <a:avLst/>
          </a:prstGeom>
          <a:noFill/>
          <a:ln>
            <a:noFill/>
          </a:ln>
        </p:spPr>
      </p:pic>
      <p:pic>
        <p:nvPicPr>
          <p:cNvPr id="235" name="Google Shape;235;p31"/>
          <p:cNvPicPr preferRelativeResize="0"/>
          <p:nvPr/>
        </p:nvPicPr>
        <p:blipFill>
          <a:blip r:embed="rId5">
            <a:alphaModFix/>
          </a:blip>
          <a:stretch>
            <a:fillRect/>
          </a:stretch>
        </p:blipFill>
        <p:spPr>
          <a:xfrm>
            <a:off x="5444662" y="1602427"/>
            <a:ext cx="678314" cy="637256"/>
          </a:xfrm>
          <a:prstGeom prst="rect">
            <a:avLst/>
          </a:prstGeom>
          <a:noFill/>
          <a:ln>
            <a:noFill/>
          </a:ln>
        </p:spPr>
      </p:pic>
      <p:pic>
        <p:nvPicPr>
          <p:cNvPr id="236" name="Google Shape;236;p31"/>
          <p:cNvPicPr preferRelativeResize="0"/>
          <p:nvPr/>
        </p:nvPicPr>
        <p:blipFill>
          <a:blip r:embed="rId5">
            <a:alphaModFix/>
          </a:blip>
          <a:stretch>
            <a:fillRect/>
          </a:stretch>
        </p:blipFill>
        <p:spPr>
          <a:xfrm>
            <a:off x="7905099" y="1636035"/>
            <a:ext cx="678314" cy="637256"/>
          </a:xfrm>
          <a:prstGeom prst="rect">
            <a:avLst/>
          </a:prstGeom>
          <a:noFill/>
          <a:ln>
            <a:noFill/>
          </a:ln>
        </p:spPr>
      </p:pic>
      <p:cxnSp>
        <p:nvCxnSpPr>
          <p:cNvPr id="237" name="Google Shape;237;p31"/>
          <p:cNvCxnSpPr/>
          <p:nvPr/>
        </p:nvCxnSpPr>
        <p:spPr>
          <a:xfrm rot="10800000">
            <a:off x="5939791" y="2262686"/>
            <a:ext cx="963000" cy="836100"/>
          </a:xfrm>
          <a:prstGeom prst="straightConnector1">
            <a:avLst/>
          </a:prstGeom>
          <a:noFill/>
          <a:ln w="9525" cap="flat" cmpd="sng">
            <a:solidFill>
              <a:srgbClr val="263165"/>
            </a:solidFill>
            <a:prstDash val="solid"/>
            <a:round/>
            <a:headEnd type="none" w="med" len="med"/>
            <a:tailEnd type="triangle" w="med" len="med"/>
          </a:ln>
        </p:spPr>
      </p:cxnSp>
      <p:cxnSp>
        <p:nvCxnSpPr>
          <p:cNvPr id="238" name="Google Shape;238;p31"/>
          <p:cNvCxnSpPr/>
          <p:nvPr/>
        </p:nvCxnSpPr>
        <p:spPr>
          <a:xfrm>
            <a:off x="5826126" y="2320330"/>
            <a:ext cx="946200" cy="795000"/>
          </a:xfrm>
          <a:prstGeom prst="straightConnector1">
            <a:avLst/>
          </a:prstGeom>
          <a:noFill/>
          <a:ln w="9525" cap="flat" cmpd="sng">
            <a:solidFill>
              <a:srgbClr val="263165"/>
            </a:solidFill>
            <a:prstDash val="solid"/>
            <a:round/>
            <a:headEnd type="none" w="med" len="med"/>
            <a:tailEnd type="triangle" w="med" len="med"/>
          </a:ln>
        </p:spPr>
      </p:cxnSp>
      <p:sp>
        <p:nvSpPr>
          <p:cNvPr id="239" name="Google Shape;239;p31"/>
          <p:cNvSpPr txBox="1"/>
          <p:nvPr/>
        </p:nvSpPr>
        <p:spPr>
          <a:xfrm>
            <a:off x="6059350" y="2246301"/>
            <a:ext cx="930000" cy="2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Algorithm</a:t>
            </a:r>
            <a:endParaRPr sz="1200">
              <a:latin typeface="Kantumruy Pro Medium"/>
              <a:ea typeface="Kantumruy Pro Medium"/>
              <a:cs typeface="Kantumruy Pro Medium"/>
              <a:sym typeface="Kantumruy Pro Medium"/>
            </a:endParaRPr>
          </a:p>
        </p:txBody>
      </p:sp>
      <p:sp>
        <p:nvSpPr>
          <p:cNvPr id="240" name="Google Shape;240;p31"/>
          <p:cNvSpPr txBox="1"/>
          <p:nvPr/>
        </p:nvSpPr>
        <p:spPr>
          <a:xfrm>
            <a:off x="5926186" y="2845441"/>
            <a:ext cx="746100" cy="22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Result</a:t>
            </a:r>
            <a:endParaRPr sz="1200">
              <a:latin typeface="Kantumruy Pro Medium"/>
              <a:ea typeface="Kantumruy Pro Medium"/>
              <a:cs typeface="Kantumruy Pro Medium"/>
              <a:sym typeface="Kantumruy Pro Medium"/>
            </a:endParaRPr>
          </a:p>
        </p:txBody>
      </p:sp>
      <p:cxnSp>
        <p:nvCxnSpPr>
          <p:cNvPr id="241" name="Google Shape;241;p31"/>
          <p:cNvCxnSpPr>
            <a:stCxn id="235" idx="3"/>
            <a:endCxn id="235" idx="0"/>
          </p:cNvCxnSpPr>
          <p:nvPr/>
        </p:nvCxnSpPr>
        <p:spPr>
          <a:xfrm rot="10800000">
            <a:off x="5783676" y="1602455"/>
            <a:ext cx="339300" cy="318600"/>
          </a:xfrm>
          <a:prstGeom prst="curvedConnector4">
            <a:avLst>
              <a:gd name="adj1" fmla="val -72422"/>
              <a:gd name="adj2" fmla="val 178097"/>
            </a:avLst>
          </a:prstGeom>
          <a:noFill/>
          <a:ln w="9525" cap="flat" cmpd="sng">
            <a:solidFill>
              <a:srgbClr val="263165"/>
            </a:solidFill>
            <a:prstDash val="solid"/>
            <a:round/>
            <a:headEnd type="none" w="med" len="med"/>
            <a:tailEnd type="triangle" w="med" len="med"/>
          </a:ln>
        </p:spPr>
      </p:cxnSp>
      <p:sp>
        <p:nvSpPr>
          <p:cNvPr id="242" name="Google Shape;242;p31"/>
          <p:cNvSpPr txBox="1"/>
          <p:nvPr/>
        </p:nvSpPr>
        <p:spPr>
          <a:xfrm>
            <a:off x="6283992" y="1448156"/>
            <a:ext cx="7857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Data</a:t>
            </a:r>
            <a:endParaRPr sz="1200">
              <a:latin typeface="Kantumruy Pro Medium"/>
              <a:ea typeface="Kantumruy Pro Medium"/>
              <a:cs typeface="Kantumruy Pro Medium"/>
              <a:sym typeface="Kantumruy Pro Medium"/>
            </a:endParaRPr>
          </a:p>
        </p:txBody>
      </p:sp>
      <p:cxnSp>
        <p:nvCxnSpPr>
          <p:cNvPr id="243" name="Google Shape;243;p31"/>
          <p:cNvCxnSpPr/>
          <p:nvPr/>
        </p:nvCxnSpPr>
        <p:spPr>
          <a:xfrm rot="10800000" flipH="1">
            <a:off x="7103735" y="2294222"/>
            <a:ext cx="930000" cy="774300"/>
          </a:xfrm>
          <a:prstGeom prst="straightConnector1">
            <a:avLst/>
          </a:prstGeom>
          <a:noFill/>
          <a:ln w="9525" cap="flat" cmpd="sng">
            <a:solidFill>
              <a:srgbClr val="263165"/>
            </a:solidFill>
            <a:prstDash val="solid"/>
            <a:round/>
            <a:headEnd type="none" w="med" len="med"/>
            <a:tailEnd type="triangle" w="med" len="med"/>
          </a:ln>
        </p:spPr>
      </p:cxnSp>
      <p:cxnSp>
        <p:nvCxnSpPr>
          <p:cNvPr id="244" name="Google Shape;244;p31"/>
          <p:cNvCxnSpPr/>
          <p:nvPr/>
        </p:nvCxnSpPr>
        <p:spPr>
          <a:xfrm flipH="1">
            <a:off x="7196508" y="2351710"/>
            <a:ext cx="966600" cy="814200"/>
          </a:xfrm>
          <a:prstGeom prst="straightConnector1">
            <a:avLst/>
          </a:prstGeom>
          <a:noFill/>
          <a:ln w="9525" cap="flat" cmpd="sng">
            <a:solidFill>
              <a:srgbClr val="263165"/>
            </a:solidFill>
            <a:prstDash val="solid"/>
            <a:round/>
            <a:headEnd type="none" w="med" len="med"/>
            <a:tailEnd type="triangle" w="med" len="med"/>
          </a:ln>
        </p:spPr>
      </p:cxnSp>
      <p:sp>
        <p:nvSpPr>
          <p:cNvPr id="245" name="Google Shape;245;p31"/>
          <p:cNvSpPr txBox="1"/>
          <p:nvPr/>
        </p:nvSpPr>
        <p:spPr>
          <a:xfrm>
            <a:off x="7363448" y="2862609"/>
            <a:ext cx="746100" cy="20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Result</a:t>
            </a:r>
            <a:endParaRPr sz="1200">
              <a:latin typeface="Kantumruy Pro Medium"/>
              <a:ea typeface="Kantumruy Pro Medium"/>
              <a:cs typeface="Kantumruy Pro Medium"/>
              <a:sym typeface="Kantumruy Pro Medium"/>
            </a:endParaRPr>
          </a:p>
        </p:txBody>
      </p:sp>
      <p:cxnSp>
        <p:nvCxnSpPr>
          <p:cNvPr id="246" name="Google Shape;246;p31"/>
          <p:cNvCxnSpPr>
            <a:stCxn id="236" idx="1"/>
            <a:endCxn id="236" idx="0"/>
          </p:cNvCxnSpPr>
          <p:nvPr/>
        </p:nvCxnSpPr>
        <p:spPr>
          <a:xfrm rot="10800000" flipH="1">
            <a:off x="7905099" y="1636063"/>
            <a:ext cx="339300" cy="318600"/>
          </a:xfrm>
          <a:prstGeom prst="curvedConnector4">
            <a:avLst>
              <a:gd name="adj1" fmla="val -72422"/>
              <a:gd name="adj2" fmla="val 178097"/>
            </a:avLst>
          </a:prstGeom>
          <a:noFill/>
          <a:ln w="9525" cap="flat" cmpd="sng">
            <a:solidFill>
              <a:srgbClr val="263165"/>
            </a:solidFill>
            <a:prstDash val="solid"/>
            <a:round/>
            <a:headEnd type="none" w="med" len="med"/>
            <a:tailEnd type="triangle" w="med" len="med"/>
          </a:ln>
        </p:spPr>
      </p:cxnSp>
      <p:sp>
        <p:nvSpPr>
          <p:cNvPr id="247" name="Google Shape;247;p31"/>
          <p:cNvSpPr txBox="1"/>
          <p:nvPr/>
        </p:nvSpPr>
        <p:spPr>
          <a:xfrm>
            <a:off x="7226945" y="1437829"/>
            <a:ext cx="785700" cy="19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Data</a:t>
            </a:r>
            <a:endParaRPr sz="1200">
              <a:latin typeface="Kantumruy Pro Medium"/>
              <a:ea typeface="Kantumruy Pro Medium"/>
              <a:cs typeface="Kantumruy Pro Medium"/>
              <a:sym typeface="Kantumruy Pro Medium"/>
            </a:endParaRPr>
          </a:p>
        </p:txBody>
      </p:sp>
      <p:sp>
        <p:nvSpPr>
          <p:cNvPr id="248" name="Google Shape;248;p31"/>
          <p:cNvSpPr txBox="1"/>
          <p:nvPr/>
        </p:nvSpPr>
        <p:spPr>
          <a:xfrm>
            <a:off x="7028000" y="2246301"/>
            <a:ext cx="930000" cy="273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Kantumruy Pro Medium"/>
                <a:ea typeface="Kantumruy Pro Medium"/>
                <a:cs typeface="Kantumruy Pro Medium"/>
                <a:sym typeface="Kantumruy Pro Medium"/>
              </a:rPr>
              <a:t>Algorithm</a:t>
            </a:r>
            <a:endParaRPr sz="1200">
              <a:latin typeface="Kantumruy Pro Medium"/>
              <a:ea typeface="Kantumruy Pro Medium"/>
              <a:cs typeface="Kantumruy Pro Medium"/>
              <a:sym typeface="Kantumruy Pro Medium"/>
            </a:endParaRPr>
          </a:p>
        </p:txBody>
      </p:sp>
    </p:spTree>
    <p:extLst>
      <p:ext uri="{BB962C8B-B14F-4D97-AF65-F5344CB8AC3E}">
        <p14:creationId xmlns:p14="http://schemas.microsoft.com/office/powerpoint/2010/main" val="161948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Future research</a:t>
            </a:r>
            <a:endParaRPr sz="3600" dirty="0"/>
          </a:p>
        </p:txBody>
      </p:sp>
      <p:sp>
        <p:nvSpPr>
          <p:cNvPr id="144" name="Google Shape;144;p27"/>
          <p:cNvSpPr txBox="1"/>
          <p:nvPr/>
        </p:nvSpPr>
        <p:spPr>
          <a:xfrm>
            <a:off x="197775" y="1439425"/>
            <a:ext cx="6587368" cy="2523738"/>
          </a:xfrm>
          <a:prstGeom prst="rect">
            <a:avLst/>
          </a:prstGeom>
          <a:noFill/>
          <a:ln>
            <a:noFill/>
          </a:ln>
        </p:spPr>
        <p:txBody>
          <a:bodyPr spcFirstLastPara="1" wrap="square" lIns="91425" tIns="91425" rIns="91425" bIns="91425" anchor="t" anchorCtr="0">
            <a:spAutoFit/>
          </a:bodyPr>
          <a:lstStyle/>
          <a:p>
            <a:pPr marL="107950" lvl="0" algn="l" rtl="0">
              <a:spcBef>
                <a:spcPts val="0"/>
              </a:spcBef>
              <a:spcAft>
                <a:spcPts val="0"/>
              </a:spcAft>
              <a:buClr>
                <a:schemeClr val="dk1"/>
              </a:buClr>
              <a:buSzPts val="1900"/>
            </a:pPr>
            <a:br>
              <a:rPr lang="en" sz="1900" dirty="0">
                <a:solidFill>
                  <a:schemeClr val="dk1"/>
                </a:solidFill>
                <a:latin typeface="Proxima Nova"/>
                <a:ea typeface="Proxima Nova"/>
                <a:cs typeface="Proxima Nova"/>
                <a:sym typeface="Proxima Nova"/>
              </a:rPr>
            </a:b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Experiment with additional data-sharing archetypes</a:t>
            </a:r>
          </a:p>
          <a:p>
            <a:pPr marL="457200" lvl="0" indent="-349250" algn="l" rtl="0">
              <a:spcBef>
                <a:spcPts val="0"/>
              </a:spcBef>
              <a:spcAft>
                <a:spcPts val="0"/>
              </a:spcAft>
              <a:buClr>
                <a:schemeClr val="dk1"/>
              </a:buClr>
              <a:buSzPts val="1900"/>
              <a:buFont typeface="Proxima Nova"/>
              <a:buChar char="●"/>
            </a:pP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Link Fabric into DYNAMOS </a:t>
            </a:r>
            <a:endParaRPr sz="1900" dirty="0">
              <a:solidFill>
                <a:schemeClr val="dk1"/>
              </a:solidFill>
              <a:latin typeface="Proxima Nova"/>
              <a:ea typeface="Proxima Nova"/>
              <a:cs typeface="Proxima Nova"/>
              <a:sym typeface="Proxima Nova"/>
            </a:endParaRPr>
          </a:p>
          <a:p>
            <a:pPr marL="914400" lvl="1"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Full distributed scenarios </a:t>
            </a:r>
            <a:endParaRPr sz="1900" dirty="0">
              <a:solidFill>
                <a:schemeClr val="dk1"/>
              </a:solidFill>
              <a:latin typeface="Proxima Nova"/>
              <a:ea typeface="Proxima Nova"/>
              <a:cs typeface="Proxima Nova"/>
              <a:sym typeface="Proxima Nova"/>
            </a:endParaRPr>
          </a:p>
          <a:p>
            <a:pPr marL="914400" lvl="1"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Sharing large dataset</a:t>
            </a:r>
          </a:p>
          <a:p>
            <a:pPr marL="914400" lvl="1" indent="-349250" algn="l" rtl="0">
              <a:spcBef>
                <a:spcPts val="0"/>
              </a:spcBef>
              <a:spcAft>
                <a:spcPts val="0"/>
              </a:spcAft>
              <a:buClr>
                <a:schemeClr val="dk1"/>
              </a:buClr>
              <a:buSzPts val="1900"/>
              <a:buFont typeface="Proxima Nova"/>
              <a:buChar char="○"/>
            </a:pPr>
            <a:r>
              <a:rPr lang="en" sz="1900">
                <a:solidFill>
                  <a:schemeClr val="dk1"/>
                </a:solidFill>
                <a:latin typeface="Proxima Nova"/>
                <a:ea typeface="Proxima Nova"/>
                <a:cs typeface="Proxima Nova"/>
                <a:sym typeface="Proxima Nova"/>
              </a:rPr>
              <a:t>Bring </a:t>
            </a:r>
            <a:r>
              <a:rPr lang="en" sz="1900" dirty="0">
                <a:solidFill>
                  <a:schemeClr val="dk1"/>
                </a:solidFill>
                <a:latin typeface="Proxima Nova"/>
                <a:ea typeface="Proxima Nova"/>
                <a:cs typeface="Proxima Nova"/>
                <a:sym typeface="Proxima Nova"/>
              </a:rPr>
              <a:t>the control plane into the network</a:t>
            </a:r>
            <a:endParaRPr sz="1900" dirty="0">
              <a:solidFill>
                <a:schemeClr val="dk1"/>
              </a:solidFill>
              <a:latin typeface="Proxima Nova"/>
              <a:ea typeface="Proxima Nova"/>
              <a:cs typeface="Proxima Nova"/>
              <a:sym typeface="Proxima Nova"/>
            </a:endParaRPr>
          </a:p>
        </p:txBody>
      </p:sp>
      <p:grpSp>
        <p:nvGrpSpPr>
          <p:cNvPr id="145" name="Google Shape;145;p27"/>
          <p:cNvGrpSpPr/>
          <p:nvPr/>
        </p:nvGrpSpPr>
        <p:grpSpPr>
          <a:xfrm>
            <a:off x="7798" y="4677828"/>
            <a:ext cx="4563997" cy="361752"/>
            <a:chOff x="76200" y="4384759"/>
            <a:chExt cx="9046575" cy="662307"/>
          </a:xfrm>
        </p:grpSpPr>
        <p:pic>
          <p:nvPicPr>
            <p:cNvPr id="146" name="Google Shape;146;p27"/>
            <p:cNvPicPr preferRelativeResize="0"/>
            <p:nvPr/>
          </p:nvPicPr>
          <p:blipFill>
            <a:blip r:embed="rId3">
              <a:alphaModFix/>
            </a:blip>
            <a:stretch>
              <a:fillRect/>
            </a:stretch>
          </p:blipFill>
          <p:spPr>
            <a:xfrm>
              <a:off x="5104511" y="4668174"/>
              <a:ext cx="1520554" cy="375104"/>
            </a:xfrm>
            <a:prstGeom prst="rect">
              <a:avLst/>
            </a:prstGeom>
            <a:noFill/>
            <a:ln>
              <a:noFill/>
            </a:ln>
          </p:spPr>
        </p:pic>
        <p:pic>
          <p:nvPicPr>
            <p:cNvPr id="147" name="Google Shape;147;p27"/>
            <p:cNvPicPr preferRelativeResize="0"/>
            <p:nvPr/>
          </p:nvPicPr>
          <p:blipFill>
            <a:blip r:embed="rId4">
              <a:alphaModFix/>
            </a:blip>
            <a:stretch>
              <a:fillRect/>
            </a:stretch>
          </p:blipFill>
          <p:spPr>
            <a:xfrm>
              <a:off x="7194456" y="4669735"/>
              <a:ext cx="379769" cy="371987"/>
            </a:xfrm>
            <a:prstGeom prst="rect">
              <a:avLst/>
            </a:prstGeom>
            <a:noFill/>
            <a:ln>
              <a:noFill/>
            </a:ln>
          </p:spPr>
        </p:pic>
        <p:pic>
          <p:nvPicPr>
            <p:cNvPr id="148" name="Google Shape;148;p27"/>
            <p:cNvPicPr preferRelativeResize="0"/>
            <p:nvPr/>
          </p:nvPicPr>
          <p:blipFill>
            <a:blip r:embed="rId5">
              <a:alphaModFix/>
            </a:blip>
            <a:stretch>
              <a:fillRect/>
            </a:stretch>
          </p:blipFill>
          <p:spPr>
            <a:xfrm>
              <a:off x="76200" y="4610951"/>
              <a:ext cx="1193160" cy="406673"/>
            </a:xfrm>
            <a:prstGeom prst="rect">
              <a:avLst/>
            </a:prstGeom>
            <a:noFill/>
            <a:ln>
              <a:noFill/>
            </a:ln>
          </p:spPr>
        </p:pic>
        <p:pic>
          <p:nvPicPr>
            <p:cNvPr id="149" name="Google Shape;149;p27"/>
            <p:cNvPicPr preferRelativeResize="0"/>
            <p:nvPr/>
          </p:nvPicPr>
          <p:blipFill>
            <a:blip r:embed="rId6">
              <a:alphaModFix/>
            </a:blip>
            <a:stretch>
              <a:fillRect/>
            </a:stretch>
          </p:blipFill>
          <p:spPr>
            <a:xfrm>
              <a:off x="3154095" y="4704216"/>
              <a:ext cx="1861739" cy="329380"/>
            </a:xfrm>
            <a:prstGeom prst="rect">
              <a:avLst/>
            </a:prstGeom>
            <a:noFill/>
            <a:ln>
              <a:noFill/>
            </a:ln>
          </p:spPr>
        </p:pic>
        <p:pic>
          <p:nvPicPr>
            <p:cNvPr id="150" name="Google Shape;150;p27"/>
            <p:cNvPicPr preferRelativeResize="0"/>
            <p:nvPr/>
          </p:nvPicPr>
          <p:blipFill>
            <a:blip r:embed="rId7">
              <a:alphaModFix/>
            </a:blip>
            <a:stretch>
              <a:fillRect/>
            </a:stretch>
          </p:blipFill>
          <p:spPr>
            <a:xfrm>
              <a:off x="1295726" y="4669741"/>
              <a:ext cx="1013069" cy="371981"/>
            </a:xfrm>
            <a:prstGeom prst="rect">
              <a:avLst/>
            </a:prstGeom>
            <a:noFill/>
            <a:ln>
              <a:noFill/>
            </a:ln>
          </p:spPr>
        </p:pic>
        <p:pic>
          <p:nvPicPr>
            <p:cNvPr id="151" name="Google Shape;151;p27"/>
            <p:cNvPicPr preferRelativeResize="0"/>
            <p:nvPr/>
          </p:nvPicPr>
          <p:blipFill>
            <a:blip r:embed="rId8">
              <a:alphaModFix/>
            </a:blip>
            <a:stretch>
              <a:fillRect/>
            </a:stretch>
          </p:blipFill>
          <p:spPr>
            <a:xfrm>
              <a:off x="2335152" y="4584651"/>
              <a:ext cx="788054" cy="459276"/>
            </a:xfrm>
            <a:prstGeom prst="rect">
              <a:avLst/>
            </a:prstGeom>
            <a:noFill/>
            <a:ln>
              <a:noFill/>
            </a:ln>
          </p:spPr>
        </p:pic>
        <p:pic>
          <p:nvPicPr>
            <p:cNvPr id="152" name="Google Shape;152;p27"/>
            <p:cNvPicPr preferRelativeResize="0"/>
            <p:nvPr/>
          </p:nvPicPr>
          <p:blipFill>
            <a:blip r:embed="rId9">
              <a:alphaModFix/>
            </a:blip>
            <a:stretch>
              <a:fillRect/>
            </a:stretch>
          </p:blipFill>
          <p:spPr>
            <a:xfrm>
              <a:off x="6713742" y="4384759"/>
              <a:ext cx="407069" cy="659165"/>
            </a:xfrm>
            <a:prstGeom prst="rect">
              <a:avLst/>
            </a:prstGeom>
            <a:noFill/>
            <a:ln>
              <a:noFill/>
            </a:ln>
          </p:spPr>
        </p:pic>
        <p:pic>
          <p:nvPicPr>
            <p:cNvPr id="153" name="Google Shape;153;p27"/>
            <p:cNvPicPr preferRelativeResize="0"/>
            <p:nvPr/>
          </p:nvPicPr>
          <p:blipFill>
            <a:blip r:embed="rId10">
              <a:alphaModFix/>
            </a:blip>
            <a:stretch>
              <a:fillRect/>
            </a:stretch>
          </p:blipFill>
          <p:spPr>
            <a:xfrm>
              <a:off x="8143606" y="4667351"/>
              <a:ext cx="979169" cy="371975"/>
            </a:xfrm>
            <a:prstGeom prst="rect">
              <a:avLst/>
            </a:prstGeom>
            <a:noFill/>
            <a:ln>
              <a:noFill/>
            </a:ln>
          </p:spPr>
        </p:pic>
        <p:pic>
          <p:nvPicPr>
            <p:cNvPr id="154" name="Google Shape;154;p27"/>
            <p:cNvPicPr preferRelativeResize="0"/>
            <p:nvPr/>
          </p:nvPicPr>
          <p:blipFill>
            <a:blip r:embed="rId11">
              <a:alphaModFix/>
            </a:blip>
            <a:stretch>
              <a:fillRect/>
            </a:stretch>
          </p:blipFill>
          <p:spPr>
            <a:xfrm>
              <a:off x="7676818" y="4507399"/>
              <a:ext cx="379775" cy="539667"/>
            </a:xfrm>
            <a:prstGeom prst="rect">
              <a:avLst/>
            </a:prstGeom>
            <a:noFill/>
            <a:ln>
              <a:noFill/>
            </a:ln>
          </p:spPr>
        </p:pic>
      </p:grpSp>
      <p:pic>
        <p:nvPicPr>
          <p:cNvPr id="155" name="Google Shape;155;p27"/>
          <p:cNvPicPr preferRelativeResize="0"/>
          <p:nvPr/>
        </p:nvPicPr>
        <p:blipFill>
          <a:blip r:embed="rId8">
            <a:alphaModFix/>
          </a:blip>
          <a:stretch>
            <a:fillRect/>
          </a:stretch>
        </p:blipFill>
        <p:spPr>
          <a:xfrm>
            <a:off x="6785143" y="2284146"/>
            <a:ext cx="1103774" cy="696449"/>
          </a:xfrm>
          <a:prstGeom prst="rect">
            <a:avLst/>
          </a:prstGeom>
          <a:noFill/>
          <a:ln>
            <a:noFill/>
          </a:ln>
        </p:spPr>
      </p:pic>
      <p:pic>
        <p:nvPicPr>
          <p:cNvPr id="156" name="Google Shape;156;p27"/>
          <p:cNvPicPr preferRelativeResize="0"/>
          <p:nvPr/>
        </p:nvPicPr>
        <p:blipFill>
          <a:blip r:embed="rId6">
            <a:alphaModFix/>
          </a:blip>
          <a:stretch>
            <a:fillRect/>
          </a:stretch>
        </p:blipFill>
        <p:spPr>
          <a:xfrm>
            <a:off x="7324096" y="3514765"/>
            <a:ext cx="939249" cy="179907"/>
          </a:xfrm>
          <a:prstGeom prst="rect">
            <a:avLst/>
          </a:prstGeom>
          <a:noFill/>
          <a:ln>
            <a:noFill/>
          </a:ln>
        </p:spPr>
      </p:pic>
      <p:pic>
        <p:nvPicPr>
          <p:cNvPr id="157" name="Google Shape;157;p27"/>
          <p:cNvPicPr preferRelativeResize="0"/>
          <p:nvPr/>
        </p:nvPicPr>
        <p:blipFill>
          <a:blip r:embed="rId6">
            <a:alphaModFix/>
          </a:blip>
          <a:stretch>
            <a:fillRect/>
          </a:stretch>
        </p:blipFill>
        <p:spPr>
          <a:xfrm>
            <a:off x="7634996" y="1560977"/>
            <a:ext cx="939249" cy="179907"/>
          </a:xfrm>
          <a:prstGeom prst="rect">
            <a:avLst/>
          </a:prstGeom>
          <a:noFill/>
          <a:ln>
            <a:noFill/>
          </a:ln>
        </p:spPr>
      </p:pic>
      <p:cxnSp>
        <p:nvCxnSpPr>
          <p:cNvPr id="158" name="Google Shape;158;p27"/>
          <p:cNvCxnSpPr>
            <a:stCxn id="155" idx="2"/>
            <a:endCxn id="156" idx="0"/>
          </p:cNvCxnSpPr>
          <p:nvPr/>
        </p:nvCxnSpPr>
        <p:spPr>
          <a:xfrm>
            <a:off x="7337030" y="2980595"/>
            <a:ext cx="456600" cy="534300"/>
          </a:xfrm>
          <a:prstGeom prst="straightConnector1">
            <a:avLst/>
          </a:prstGeom>
          <a:noFill/>
          <a:ln w="9525" cap="flat" cmpd="sng">
            <a:solidFill>
              <a:schemeClr val="dk2"/>
            </a:solidFill>
            <a:prstDash val="solid"/>
            <a:round/>
            <a:headEnd type="none" w="med" len="med"/>
            <a:tailEnd type="none" w="med" len="med"/>
          </a:ln>
        </p:spPr>
      </p:cxnSp>
      <p:cxnSp>
        <p:nvCxnSpPr>
          <p:cNvPr id="159" name="Google Shape;159;p27"/>
          <p:cNvCxnSpPr>
            <a:stCxn id="155" idx="0"/>
            <a:endCxn id="157" idx="2"/>
          </p:cNvCxnSpPr>
          <p:nvPr/>
        </p:nvCxnSpPr>
        <p:spPr>
          <a:xfrm rot="10800000" flipH="1">
            <a:off x="7337030" y="1740846"/>
            <a:ext cx="767700" cy="54330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22137201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1308</TotalTime>
  <Words>530</Words>
  <Application>Microsoft Macintosh PowerPoint</Application>
  <PresentationFormat>On-screen Show (16:9)</PresentationFormat>
  <Paragraphs>70</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Kantumruy Pro Medium</vt:lpstr>
      <vt:lpstr>Arial</vt:lpstr>
      <vt:lpstr>Proxima Nova</vt:lpstr>
      <vt:lpstr>Helvetica</vt:lpstr>
      <vt:lpstr>Simple Light</vt:lpstr>
      <vt:lpstr>Spearmint</vt:lpstr>
      <vt:lpstr>DYNAMOS: Dynamically Adaptive microservice-OS  Dynamic microservices for data-exchange scenario</vt:lpstr>
      <vt:lpstr>About me</vt:lpstr>
      <vt:lpstr>Data exchange marketplaces</vt:lpstr>
      <vt:lpstr>Goal</vt:lpstr>
      <vt:lpstr>PowerPoint Presentation</vt:lpstr>
      <vt:lpstr>How it works</vt:lpstr>
      <vt:lpstr>DEMO</vt:lpstr>
      <vt:lpstr>DEMO</vt:lpstr>
      <vt:lpstr>Future research</vt:lpstr>
      <vt:lpstr>How to use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DYNAMOS:  Dynamically Adaptive  Microservice-based OS  A Middleware for data-exchange marketplaces</dc:title>
  <cp:lastModifiedBy>Jorrit Stutterheim</cp:lastModifiedBy>
  <cp:revision>12</cp:revision>
  <dcterms:modified xsi:type="dcterms:W3CDTF">2024-03-26T22:33:26Z</dcterms:modified>
</cp:coreProperties>
</file>