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8"/>
  </p:notesMasterIdLst>
  <p:sldIdLst>
    <p:sldId id="256" r:id="rId3"/>
    <p:sldId id="260" r:id="rId4"/>
    <p:sldId id="258" r:id="rId5"/>
    <p:sldId id="257" r:id="rId6"/>
    <p:sldId id="259" r:id="rId7"/>
  </p:sldIdLst>
  <p:sldSz cx="9144000" cy="5143500" type="screen16x9"/>
  <p:notesSz cx="6858000" cy="9144000"/>
  <p:embeddedFontLst>
    <p:embeddedFont>
      <p:font typeface="Kantumruy Pro Medium" pitchFamily="2" charset="0"/>
      <p:regular r:id="rId9"/>
      <p:bold r:id="rId10"/>
      <p:italic r:id="rId11"/>
      <p:boldItalic r:id="rId12"/>
    </p:embeddedFont>
    <p:embeddedFont>
      <p:font typeface="Proxima Nova" panose="02000506030000020004"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2381"/>
  </p:normalViewPr>
  <p:slideViewPr>
    <p:cSldViewPr snapToGrid="0">
      <p:cViewPr varScale="1">
        <p:scale>
          <a:sx n="139" d="100"/>
          <a:sy n="139" d="100"/>
        </p:scale>
        <p:origin x="1272"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3.fntdata"/><Relationship Id="rId5" Type="http://schemas.openxmlformats.org/officeDocument/2006/relationships/slide" Target="slides/slide3.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42e3e7cd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42e3e7cd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9b3ad37aea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9b3ad37aea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9a49e1220f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9a49e1220f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615259f380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615259f380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9a49e1220f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9a49e1220f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solidFill>
                  <a:srgbClr val="000000"/>
                </a:solidFill>
                <a:effectLst/>
                <a:latin typeface="Helvetica" pitchFamily="2" charset="0"/>
              </a:rPr>
              <a:t> "Can you elaborate on how DYNAMOS dynamically generates microservice compositions in response to changing data exchange policies or user demands, and what benefits this offers over static configurations?”</a:t>
            </a:r>
            <a:br>
              <a:rPr lang="en-GB" dirty="0">
                <a:solidFill>
                  <a:srgbClr val="000000"/>
                </a:solidFill>
                <a:effectLst/>
                <a:latin typeface="Helvetica" pitchFamily="2" charset="0"/>
              </a:rPr>
            </a:br>
            <a:br>
              <a:rPr lang="en-GB" dirty="0">
                <a:solidFill>
                  <a:srgbClr val="000000"/>
                </a:solidFill>
                <a:effectLst/>
                <a:latin typeface="Helvetica" pitchFamily="2" charset="0"/>
              </a:rPr>
            </a:br>
            <a:r>
              <a:rPr lang="en-GB" dirty="0">
                <a:solidFill>
                  <a:srgbClr val="000000"/>
                </a:solidFill>
                <a:effectLst/>
                <a:latin typeface="Helvetica" pitchFamily="2" charset="0"/>
              </a:rPr>
              <a:t>The microservices are generated based on a </a:t>
            </a:r>
            <a:r>
              <a:rPr lang="en-GB" dirty="0" err="1">
                <a:solidFill>
                  <a:srgbClr val="000000"/>
                </a:solidFill>
                <a:effectLst/>
                <a:latin typeface="Helvetica" pitchFamily="2" charset="0"/>
              </a:rPr>
              <a:t>preset</a:t>
            </a:r>
            <a:r>
              <a:rPr lang="en-GB" dirty="0">
                <a:solidFill>
                  <a:srgbClr val="000000"/>
                </a:solidFill>
                <a:effectLst/>
                <a:latin typeface="Helvetica" pitchFamily="2" charset="0"/>
              </a:rPr>
              <a:t> IO configuration. Based on this, environmental information, and possibly request information an DAG or microservice chain is generated. The advantage is that functionality can be changed dynamically without developer intervention when agreements change and the system can take decisions on optimal selections. </a:t>
            </a:r>
          </a:p>
          <a:p>
            <a:endParaRPr lang="en-GB" dirty="0">
              <a:solidFill>
                <a:srgbClr val="000000"/>
              </a:solidFill>
              <a:effectLst/>
              <a:latin typeface="Helvetica" pitchFamily="2" charset="0"/>
            </a:endParaRPr>
          </a:p>
          <a:p>
            <a:r>
              <a:rPr lang="en-GB" dirty="0">
                <a:solidFill>
                  <a:srgbClr val="000000"/>
                </a:solidFill>
                <a:effectLst/>
                <a:latin typeface="Helvetica" pitchFamily="2" charset="0"/>
              </a:rPr>
              <a:t>“Given DYNAMOS's emphasis on programmable policy for data exchange, how does the system effectively enforce security and compliance across dynamically composed microservices</a:t>
            </a:r>
            <a:br>
              <a:rPr lang="en-GB" dirty="0">
                <a:solidFill>
                  <a:srgbClr val="000000"/>
                </a:solidFill>
                <a:effectLst/>
                <a:latin typeface="Helvetica" pitchFamily="2" charset="0"/>
              </a:rPr>
            </a:br>
            <a:br>
              <a:rPr lang="en-GB" dirty="0">
                <a:solidFill>
                  <a:srgbClr val="000000"/>
                </a:solidFill>
                <a:effectLst/>
                <a:latin typeface="Helvetica" pitchFamily="2" charset="0"/>
              </a:rPr>
            </a:br>
            <a:r>
              <a:rPr lang="en-GB" dirty="0">
                <a:solidFill>
                  <a:srgbClr val="000000"/>
                </a:solidFill>
                <a:effectLst/>
                <a:latin typeface="Helvetica" pitchFamily="2" charset="0"/>
              </a:rPr>
              <a:t>The microservices themselves can be audited and signed. The programmable policy part is a full </a:t>
            </a:r>
            <a:r>
              <a:rPr lang="en-GB" dirty="0" err="1">
                <a:solidFill>
                  <a:srgbClr val="000000"/>
                </a:solidFill>
                <a:effectLst/>
                <a:latin typeface="Helvetica" pitchFamily="2" charset="0"/>
              </a:rPr>
              <a:t>reseach</a:t>
            </a:r>
            <a:r>
              <a:rPr lang="en-GB" dirty="0">
                <a:solidFill>
                  <a:srgbClr val="000000"/>
                </a:solidFill>
                <a:effectLst/>
                <a:latin typeface="Helvetica" pitchFamily="2" charset="0"/>
              </a:rPr>
              <a:t> branch within the UVA. Furthermore, we are in the process of writing a paper to see if we can do MBT on dynamic microservices.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560968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 name="Google Shape;85;p21"/>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86" name="Google Shape;86;p21"/>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7" name="Google Shape;87;p21"/>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8" name="Google Shape;88;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89" name="Google Shape;89;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8"/>
        <p:cNvGrpSpPr/>
        <p:nvPr/>
      </p:nvGrpSpPr>
      <p:grpSpPr>
        <a:xfrm>
          <a:off x="0" y="0"/>
          <a:ext cx="0" cy="0"/>
          <a:chOff x="0" y="0"/>
          <a:chExt cx="0" cy="0"/>
        </a:xfrm>
      </p:grpSpPr>
      <p:sp>
        <p:nvSpPr>
          <p:cNvPr id="99" name="Google Shape;99;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9.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image" Target="../media/image12.png"/><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2.png"/><Relationship Id="rId11" Type="http://schemas.openxmlformats.org/officeDocument/2006/relationships/image" Target="../media/image7.jpg"/><Relationship Id="rId5" Type="http://schemas.openxmlformats.org/officeDocument/2006/relationships/image" Target="../media/image1.png"/><Relationship Id="rId10" Type="http://schemas.openxmlformats.org/officeDocument/2006/relationships/image" Target="../media/image6.png"/><Relationship Id="rId4" Type="http://schemas.openxmlformats.org/officeDocument/2006/relationships/image" Target="../media/image13.png"/><Relationship Id="rId9" Type="http://schemas.openxmlformats.org/officeDocument/2006/relationships/image" Target="../media/image5.png"/><Relationship Id="rId1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title"/>
          </p:nvPr>
        </p:nvSpPr>
        <p:spPr>
          <a:xfrm>
            <a:off x="159301" y="1395531"/>
            <a:ext cx="4045200" cy="2193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DYNAMOS:</a:t>
            </a:r>
            <a:br>
              <a:rPr lang="en-US" dirty="0"/>
            </a:br>
            <a:r>
              <a:rPr lang="en-US" sz="3200" dirty="0"/>
              <a:t>Dynamic Adaptive Microservice-OS</a:t>
            </a:r>
            <a:br>
              <a:rPr lang="en-US" dirty="0"/>
            </a:br>
            <a:br>
              <a:rPr lang="en-US" dirty="0"/>
            </a:br>
            <a:r>
              <a:rPr lang="en-US" sz="1800" dirty="0"/>
              <a:t>For data-exchange scenarios</a:t>
            </a:r>
          </a:p>
        </p:txBody>
      </p:sp>
      <p:sp>
        <p:nvSpPr>
          <p:cNvPr id="105" name="Google Shape;105;p2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9250" algn="l" rtl="0">
              <a:spcBef>
                <a:spcPts val="0"/>
              </a:spcBef>
              <a:spcAft>
                <a:spcPts val="0"/>
              </a:spcAft>
              <a:buSzPts val="1900"/>
              <a:buChar char="●"/>
            </a:pPr>
            <a:r>
              <a:rPr lang="en-US" dirty="0"/>
              <a:t>Master Software Engineering,</a:t>
            </a:r>
            <a:br>
              <a:rPr lang="en-US" dirty="0"/>
            </a:br>
            <a:r>
              <a:rPr lang="en-US" dirty="0"/>
              <a:t>University of Amsterdam</a:t>
            </a:r>
          </a:p>
          <a:p>
            <a:pPr marL="457200" lvl="0" indent="-349250" algn="l" rtl="0">
              <a:spcBef>
                <a:spcPts val="0"/>
              </a:spcBef>
              <a:spcAft>
                <a:spcPts val="0"/>
              </a:spcAft>
              <a:buSzPts val="1900"/>
              <a:buChar char="●"/>
            </a:pPr>
            <a:r>
              <a:rPr lang="en-US" dirty="0"/>
              <a:t>Create ‘atomic’ microservices, to be combined for different use cases</a:t>
            </a:r>
          </a:p>
          <a:p>
            <a:pPr marL="457200" lvl="0" indent="-349250" algn="l" rtl="0">
              <a:spcBef>
                <a:spcPts val="0"/>
              </a:spcBef>
              <a:spcAft>
                <a:spcPts val="0"/>
              </a:spcAft>
              <a:buSzPts val="1900"/>
              <a:buChar char="●"/>
            </a:pPr>
            <a:r>
              <a:rPr lang="en-US" dirty="0"/>
              <a:t>Middleware to orchestrate services, restricted by </a:t>
            </a:r>
            <a:r>
              <a:rPr lang="en-US" b="1" i="1" dirty="0"/>
              <a:t>programmable policy</a:t>
            </a:r>
            <a:endParaRPr lang="en-US" dirty="0"/>
          </a:p>
        </p:txBody>
      </p:sp>
      <p:grpSp>
        <p:nvGrpSpPr>
          <p:cNvPr id="106" name="Google Shape;106;p25"/>
          <p:cNvGrpSpPr/>
          <p:nvPr/>
        </p:nvGrpSpPr>
        <p:grpSpPr>
          <a:xfrm>
            <a:off x="7798" y="4677828"/>
            <a:ext cx="4563997" cy="361752"/>
            <a:chOff x="76200" y="4384759"/>
            <a:chExt cx="9046575" cy="662307"/>
          </a:xfrm>
        </p:grpSpPr>
        <p:pic>
          <p:nvPicPr>
            <p:cNvPr id="107" name="Google Shape;107;p25"/>
            <p:cNvPicPr preferRelativeResize="0"/>
            <p:nvPr/>
          </p:nvPicPr>
          <p:blipFill>
            <a:blip r:embed="rId3">
              <a:alphaModFix/>
            </a:blip>
            <a:stretch>
              <a:fillRect/>
            </a:stretch>
          </p:blipFill>
          <p:spPr>
            <a:xfrm>
              <a:off x="5104511" y="4668174"/>
              <a:ext cx="1520554" cy="375104"/>
            </a:xfrm>
            <a:prstGeom prst="rect">
              <a:avLst/>
            </a:prstGeom>
            <a:noFill/>
            <a:ln>
              <a:noFill/>
            </a:ln>
          </p:spPr>
        </p:pic>
        <p:pic>
          <p:nvPicPr>
            <p:cNvPr id="108" name="Google Shape;108;p25"/>
            <p:cNvPicPr preferRelativeResize="0"/>
            <p:nvPr/>
          </p:nvPicPr>
          <p:blipFill>
            <a:blip r:embed="rId4">
              <a:alphaModFix/>
            </a:blip>
            <a:stretch>
              <a:fillRect/>
            </a:stretch>
          </p:blipFill>
          <p:spPr>
            <a:xfrm>
              <a:off x="7194456" y="4669735"/>
              <a:ext cx="379769" cy="371987"/>
            </a:xfrm>
            <a:prstGeom prst="rect">
              <a:avLst/>
            </a:prstGeom>
            <a:noFill/>
            <a:ln>
              <a:noFill/>
            </a:ln>
          </p:spPr>
        </p:pic>
        <p:pic>
          <p:nvPicPr>
            <p:cNvPr id="109" name="Google Shape;109;p25"/>
            <p:cNvPicPr preferRelativeResize="0"/>
            <p:nvPr/>
          </p:nvPicPr>
          <p:blipFill>
            <a:blip r:embed="rId5">
              <a:alphaModFix/>
            </a:blip>
            <a:stretch>
              <a:fillRect/>
            </a:stretch>
          </p:blipFill>
          <p:spPr>
            <a:xfrm>
              <a:off x="76200" y="4610951"/>
              <a:ext cx="1193160" cy="406673"/>
            </a:xfrm>
            <a:prstGeom prst="rect">
              <a:avLst/>
            </a:prstGeom>
            <a:noFill/>
            <a:ln>
              <a:noFill/>
            </a:ln>
          </p:spPr>
        </p:pic>
        <p:pic>
          <p:nvPicPr>
            <p:cNvPr id="110" name="Google Shape;110;p25"/>
            <p:cNvPicPr preferRelativeResize="0"/>
            <p:nvPr/>
          </p:nvPicPr>
          <p:blipFill>
            <a:blip r:embed="rId6">
              <a:alphaModFix/>
            </a:blip>
            <a:stretch>
              <a:fillRect/>
            </a:stretch>
          </p:blipFill>
          <p:spPr>
            <a:xfrm>
              <a:off x="3154095" y="4704216"/>
              <a:ext cx="1861739" cy="329380"/>
            </a:xfrm>
            <a:prstGeom prst="rect">
              <a:avLst/>
            </a:prstGeom>
            <a:noFill/>
            <a:ln>
              <a:noFill/>
            </a:ln>
          </p:spPr>
        </p:pic>
        <p:pic>
          <p:nvPicPr>
            <p:cNvPr id="111" name="Google Shape;111;p25"/>
            <p:cNvPicPr preferRelativeResize="0"/>
            <p:nvPr/>
          </p:nvPicPr>
          <p:blipFill>
            <a:blip r:embed="rId7">
              <a:alphaModFix/>
            </a:blip>
            <a:stretch>
              <a:fillRect/>
            </a:stretch>
          </p:blipFill>
          <p:spPr>
            <a:xfrm>
              <a:off x="1295726" y="4669741"/>
              <a:ext cx="1013069" cy="371981"/>
            </a:xfrm>
            <a:prstGeom prst="rect">
              <a:avLst/>
            </a:prstGeom>
            <a:noFill/>
            <a:ln>
              <a:noFill/>
            </a:ln>
          </p:spPr>
        </p:pic>
        <p:pic>
          <p:nvPicPr>
            <p:cNvPr id="112" name="Google Shape;112;p25"/>
            <p:cNvPicPr preferRelativeResize="0"/>
            <p:nvPr/>
          </p:nvPicPr>
          <p:blipFill>
            <a:blip r:embed="rId8">
              <a:alphaModFix/>
            </a:blip>
            <a:stretch>
              <a:fillRect/>
            </a:stretch>
          </p:blipFill>
          <p:spPr>
            <a:xfrm>
              <a:off x="2335152" y="4584651"/>
              <a:ext cx="788054" cy="459276"/>
            </a:xfrm>
            <a:prstGeom prst="rect">
              <a:avLst/>
            </a:prstGeom>
            <a:noFill/>
            <a:ln>
              <a:noFill/>
            </a:ln>
          </p:spPr>
        </p:pic>
        <p:pic>
          <p:nvPicPr>
            <p:cNvPr id="113" name="Google Shape;113;p25"/>
            <p:cNvPicPr preferRelativeResize="0"/>
            <p:nvPr/>
          </p:nvPicPr>
          <p:blipFill>
            <a:blip r:embed="rId9">
              <a:alphaModFix/>
            </a:blip>
            <a:stretch>
              <a:fillRect/>
            </a:stretch>
          </p:blipFill>
          <p:spPr>
            <a:xfrm>
              <a:off x="6713742" y="4384759"/>
              <a:ext cx="407069" cy="659165"/>
            </a:xfrm>
            <a:prstGeom prst="rect">
              <a:avLst/>
            </a:prstGeom>
            <a:noFill/>
            <a:ln>
              <a:noFill/>
            </a:ln>
          </p:spPr>
        </p:pic>
        <p:pic>
          <p:nvPicPr>
            <p:cNvPr id="114" name="Google Shape;114;p25"/>
            <p:cNvPicPr preferRelativeResize="0"/>
            <p:nvPr/>
          </p:nvPicPr>
          <p:blipFill>
            <a:blip r:embed="rId10">
              <a:alphaModFix/>
            </a:blip>
            <a:stretch>
              <a:fillRect/>
            </a:stretch>
          </p:blipFill>
          <p:spPr>
            <a:xfrm>
              <a:off x="8143606" y="4667351"/>
              <a:ext cx="979169" cy="371975"/>
            </a:xfrm>
            <a:prstGeom prst="rect">
              <a:avLst/>
            </a:prstGeom>
            <a:noFill/>
            <a:ln>
              <a:noFill/>
            </a:ln>
          </p:spPr>
        </p:pic>
        <p:pic>
          <p:nvPicPr>
            <p:cNvPr id="115" name="Google Shape;115;p25"/>
            <p:cNvPicPr preferRelativeResize="0"/>
            <p:nvPr/>
          </p:nvPicPr>
          <p:blipFill>
            <a:blip r:embed="rId11">
              <a:alphaModFix/>
            </a:blip>
            <a:stretch>
              <a:fillRect/>
            </a:stretch>
          </p:blipFill>
          <p:spPr>
            <a:xfrm>
              <a:off x="7676818" y="4507399"/>
              <a:ext cx="379775" cy="539667"/>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title" idx="4294967295"/>
          </p:nvPr>
        </p:nvSpPr>
        <p:spPr>
          <a:xfrm>
            <a:off x="311700" y="445025"/>
            <a:ext cx="6789300" cy="100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Data exchange marketplaces</a:t>
            </a:r>
            <a:endParaRPr sz="3600"/>
          </a:p>
        </p:txBody>
      </p:sp>
      <p:grpSp>
        <p:nvGrpSpPr>
          <p:cNvPr id="139" name="Google Shape;139;p27"/>
          <p:cNvGrpSpPr/>
          <p:nvPr/>
        </p:nvGrpSpPr>
        <p:grpSpPr>
          <a:xfrm>
            <a:off x="7798" y="4677828"/>
            <a:ext cx="4563997" cy="361752"/>
            <a:chOff x="76200" y="4384759"/>
            <a:chExt cx="9046575" cy="662307"/>
          </a:xfrm>
        </p:grpSpPr>
        <p:pic>
          <p:nvPicPr>
            <p:cNvPr id="140" name="Google Shape;140;p27"/>
            <p:cNvPicPr preferRelativeResize="0"/>
            <p:nvPr/>
          </p:nvPicPr>
          <p:blipFill>
            <a:blip r:embed="rId3">
              <a:alphaModFix/>
            </a:blip>
            <a:stretch>
              <a:fillRect/>
            </a:stretch>
          </p:blipFill>
          <p:spPr>
            <a:xfrm>
              <a:off x="5104511" y="4668174"/>
              <a:ext cx="1520554" cy="375104"/>
            </a:xfrm>
            <a:prstGeom prst="rect">
              <a:avLst/>
            </a:prstGeom>
            <a:noFill/>
            <a:ln>
              <a:noFill/>
            </a:ln>
          </p:spPr>
        </p:pic>
        <p:pic>
          <p:nvPicPr>
            <p:cNvPr id="141" name="Google Shape;141;p27"/>
            <p:cNvPicPr preferRelativeResize="0"/>
            <p:nvPr/>
          </p:nvPicPr>
          <p:blipFill>
            <a:blip r:embed="rId4">
              <a:alphaModFix/>
            </a:blip>
            <a:stretch>
              <a:fillRect/>
            </a:stretch>
          </p:blipFill>
          <p:spPr>
            <a:xfrm>
              <a:off x="7194456" y="4669735"/>
              <a:ext cx="379769" cy="371987"/>
            </a:xfrm>
            <a:prstGeom prst="rect">
              <a:avLst/>
            </a:prstGeom>
            <a:noFill/>
            <a:ln>
              <a:noFill/>
            </a:ln>
          </p:spPr>
        </p:pic>
        <p:pic>
          <p:nvPicPr>
            <p:cNvPr id="142" name="Google Shape;142;p27"/>
            <p:cNvPicPr preferRelativeResize="0"/>
            <p:nvPr/>
          </p:nvPicPr>
          <p:blipFill>
            <a:blip r:embed="rId5">
              <a:alphaModFix/>
            </a:blip>
            <a:stretch>
              <a:fillRect/>
            </a:stretch>
          </p:blipFill>
          <p:spPr>
            <a:xfrm>
              <a:off x="76200" y="4610951"/>
              <a:ext cx="1193160" cy="406673"/>
            </a:xfrm>
            <a:prstGeom prst="rect">
              <a:avLst/>
            </a:prstGeom>
            <a:noFill/>
            <a:ln>
              <a:noFill/>
            </a:ln>
          </p:spPr>
        </p:pic>
        <p:pic>
          <p:nvPicPr>
            <p:cNvPr id="143" name="Google Shape;143;p27"/>
            <p:cNvPicPr preferRelativeResize="0"/>
            <p:nvPr/>
          </p:nvPicPr>
          <p:blipFill>
            <a:blip r:embed="rId6">
              <a:alphaModFix/>
            </a:blip>
            <a:stretch>
              <a:fillRect/>
            </a:stretch>
          </p:blipFill>
          <p:spPr>
            <a:xfrm>
              <a:off x="3154095" y="4704216"/>
              <a:ext cx="1861739" cy="329380"/>
            </a:xfrm>
            <a:prstGeom prst="rect">
              <a:avLst/>
            </a:prstGeom>
            <a:noFill/>
            <a:ln>
              <a:noFill/>
            </a:ln>
          </p:spPr>
        </p:pic>
        <p:pic>
          <p:nvPicPr>
            <p:cNvPr id="144" name="Google Shape;144;p27"/>
            <p:cNvPicPr preferRelativeResize="0"/>
            <p:nvPr/>
          </p:nvPicPr>
          <p:blipFill>
            <a:blip r:embed="rId7">
              <a:alphaModFix/>
            </a:blip>
            <a:stretch>
              <a:fillRect/>
            </a:stretch>
          </p:blipFill>
          <p:spPr>
            <a:xfrm>
              <a:off x="1295726" y="4669741"/>
              <a:ext cx="1013069" cy="371981"/>
            </a:xfrm>
            <a:prstGeom prst="rect">
              <a:avLst/>
            </a:prstGeom>
            <a:noFill/>
            <a:ln>
              <a:noFill/>
            </a:ln>
          </p:spPr>
        </p:pic>
        <p:pic>
          <p:nvPicPr>
            <p:cNvPr id="145" name="Google Shape;145;p27"/>
            <p:cNvPicPr preferRelativeResize="0"/>
            <p:nvPr/>
          </p:nvPicPr>
          <p:blipFill>
            <a:blip r:embed="rId8">
              <a:alphaModFix/>
            </a:blip>
            <a:stretch>
              <a:fillRect/>
            </a:stretch>
          </p:blipFill>
          <p:spPr>
            <a:xfrm>
              <a:off x="2335152" y="4584651"/>
              <a:ext cx="788054" cy="459276"/>
            </a:xfrm>
            <a:prstGeom prst="rect">
              <a:avLst/>
            </a:prstGeom>
            <a:noFill/>
            <a:ln>
              <a:noFill/>
            </a:ln>
          </p:spPr>
        </p:pic>
        <p:pic>
          <p:nvPicPr>
            <p:cNvPr id="146" name="Google Shape;146;p27"/>
            <p:cNvPicPr preferRelativeResize="0"/>
            <p:nvPr/>
          </p:nvPicPr>
          <p:blipFill>
            <a:blip r:embed="rId9">
              <a:alphaModFix/>
            </a:blip>
            <a:stretch>
              <a:fillRect/>
            </a:stretch>
          </p:blipFill>
          <p:spPr>
            <a:xfrm>
              <a:off x="6713742" y="4384759"/>
              <a:ext cx="407069" cy="659165"/>
            </a:xfrm>
            <a:prstGeom prst="rect">
              <a:avLst/>
            </a:prstGeom>
            <a:noFill/>
            <a:ln>
              <a:noFill/>
            </a:ln>
          </p:spPr>
        </p:pic>
        <p:pic>
          <p:nvPicPr>
            <p:cNvPr id="147" name="Google Shape;147;p27"/>
            <p:cNvPicPr preferRelativeResize="0"/>
            <p:nvPr/>
          </p:nvPicPr>
          <p:blipFill>
            <a:blip r:embed="rId10">
              <a:alphaModFix/>
            </a:blip>
            <a:stretch>
              <a:fillRect/>
            </a:stretch>
          </p:blipFill>
          <p:spPr>
            <a:xfrm>
              <a:off x="8143606" y="4667351"/>
              <a:ext cx="979169" cy="371975"/>
            </a:xfrm>
            <a:prstGeom prst="rect">
              <a:avLst/>
            </a:prstGeom>
            <a:noFill/>
            <a:ln>
              <a:noFill/>
            </a:ln>
          </p:spPr>
        </p:pic>
        <p:pic>
          <p:nvPicPr>
            <p:cNvPr id="148" name="Google Shape;148;p27"/>
            <p:cNvPicPr preferRelativeResize="0"/>
            <p:nvPr/>
          </p:nvPicPr>
          <p:blipFill>
            <a:blip r:embed="rId11">
              <a:alphaModFix/>
            </a:blip>
            <a:stretch>
              <a:fillRect/>
            </a:stretch>
          </p:blipFill>
          <p:spPr>
            <a:xfrm>
              <a:off x="7676818" y="4507399"/>
              <a:ext cx="379775" cy="539667"/>
            </a:xfrm>
            <a:prstGeom prst="rect">
              <a:avLst/>
            </a:prstGeom>
            <a:noFill/>
            <a:ln>
              <a:noFill/>
            </a:ln>
          </p:spPr>
        </p:pic>
      </p:grpSp>
      <p:sp>
        <p:nvSpPr>
          <p:cNvPr id="149" name="Google Shape;149;p27"/>
          <p:cNvSpPr txBox="1"/>
          <p:nvPr/>
        </p:nvSpPr>
        <p:spPr>
          <a:xfrm>
            <a:off x="7800" y="2480600"/>
            <a:ext cx="3344400" cy="1293000"/>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None/>
            </a:pPr>
            <a:r>
              <a:rPr lang="en" sz="1800">
                <a:solidFill>
                  <a:schemeClr val="accent3"/>
                </a:solidFill>
                <a:latin typeface="Proxima Nova"/>
                <a:ea typeface="Proxima Nova"/>
                <a:cs typeface="Proxima Nova"/>
                <a:sym typeface="Proxima Nova"/>
              </a:rPr>
              <a:t> AMdEX translates your data sharing agreements into machine-readable policies, that can automatically be enforced.</a:t>
            </a:r>
            <a:endParaRPr/>
          </a:p>
        </p:txBody>
      </p:sp>
      <p:pic>
        <p:nvPicPr>
          <p:cNvPr id="150" name="Google Shape;150;p27"/>
          <p:cNvPicPr preferRelativeResize="0"/>
          <p:nvPr/>
        </p:nvPicPr>
        <p:blipFill>
          <a:blip r:embed="rId7">
            <a:alphaModFix/>
          </a:blip>
          <a:stretch>
            <a:fillRect/>
          </a:stretch>
        </p:blipFill>
        <p:spPr>
          <a:xfrm>
            <a:off x="968389" y="1750684"/>
            <a:ext cx="1332675" cy="529775"/>
          </a:xfrm>
          <a:prstGeom prst="rect">
            <a:avLst/>
          </a:prstGeom>
          <a:noFill/>
          <a:ln>
            <a:noFill/>
          </a:ln>
        </p:spPr>
      </p:pic>
      <p:cxnSp>
        <p:nvCxnSpPr>
          <p:cNvPr id="151" name="Google Shape;151;p27"/>
          <p:cNvCxnSpPr/>
          <p:nvPr/>
        </p:nvCxnSpPr>
        <p:spPr>
          <a:xfrm>
            <a:off x="3550525" y="2591575"/>
            <a:ext cx="1030200" cy="7800"/>
          </a:xfrm>
          <a:prstGeom prst="straightConnector1">
            <a:avLst/>
          </a:prstGeom>
          <a:noFill/>
          <a:ln w="38100" cap="flat" cmpd="sng">
            <a:solidFill>
              <a:schemeClr val="dk1"/>
            </a:solidFill>
            <a:prstDash val="solid"/>
            <a:round/>
            <a:headEnd type="none" w="med" len="med"/>
            <a:tailEnd type="triangle" w="med" len="med"/>
          </a:ln>
        </p:spPr>
      </p:cxnSp>
      <p:sp>
        <p:nvSpPr>
          <p:cNvPr id="152" name="Google Shape;152;p27"/>
          <p:cNvSpPr txBox="1">
            <a:spLocks noGrp="1"/>
          </p:cNvSpPr>
          <p:nvPr>
            <p:ph type="body" idx="4294967295"/>
          </p:nvPr>
        </p:nvSpPr>
        <p:spPr>
          <a:xfrm>
            <a:off x="4813275" y="1521525"/>
            <a:ext cx="4084500" cy="315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Use cases:</a:t>
            </a:r>
          </a:p>
          <a:p>
            <a:pPr marL="457200" lvl="0" indent="-342900" algn="l" rtl="0">
              <a:spcBef>
                <a:spcPts val="1600"/>
              </a:spcBef>
              <a:spcAft>
                <a:spcPts val="0"/>
              </a:spcAft>
              <a:buSzPts val="1800"/>
              <a:buChar char="●"/>
            </a:pPr>
            <a:r>
              <a:rPr lang="en-US" dirty="0"/>
              <a:t>Medical: analysis on patient data </a:t>
            </a:r>
          </a:p>
          <a:p>
            <a:pPr marL="457200" lvl="0" indent="-342900" algn="l" rtl="0">
              <a:spcBef>
                <a:spcPts val="1600"/>
              </a:spcBef>
              <a:spcAft>
                <a:spcPts val="0"/>
              </a:spcAft>
              <a:buSzPts val="1800"/>
              <a:buChar char="●"/>
            </a:pPr>
            <a:r>
              <a:rPr lang="en-US" dirty="0"/>
              <a:t>Federated Machine Learning  (Predictive maintenance on airline data)</a:t>
            </a:r>
          </a:p>
          <a:p>
            <a:pPr marL="457200" lvl="0" indent="-342900" algn="l" rtl="0">
              <a:spcBef>
                <a:spcPts val="1600"/>
              </a:spcBef>
              <a:spcAft>
                <a:spcPts val="1600"/>
              </a:spcAft>
              <a:buSzPts val="1800"/>
              <a:buChar char="●"/>
            </a:pPr>
            <a:r>
              <a:rPr lang="en-US" dirty="0"/>
              <a:t>Sharing anonymous sensor data (smart buildings)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Goal</a:t>
            </a:r>
            <a:endParaRPr sz="3600" dirty="0"/>
          </a:p>
        </p:txBody>
      </p:sp>
      <p:sp>
        <p:nvSpPr>
          <p:cNvPr id="144" name="Google Shape;144;p27"/>
          <p:cNvSpPr txBox="1"/>
          <p:nvPr/>
        </p:nvSpPr>
        <p:spPr>
          <a:xfrm>
            <a:off x="189823" y="1157824"/>
            <a:ext cx="5940632" cy="3985676"/>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Clr>
                <a:schemeClr val="dk1"/>
              </a:buClr>
              <a:buSzPts val="1900"/>
              <a:buFont typeface="Proxima Nova"/>
              <a:buChar char="●"/>
            </a:pPr>
            <a:r>
              <a:rPr lang="en" sz="1900" dirty="0">
                <a:solidFill>
                  <a:schemeClr val="dk1"/>
                </a:solidFill>
                <a:latin typeface="Proxima Nova"/>
                <a:ea typeface="Proxima Nova"/>
                <a:cs typeface="Proxima Nova"/>
                <a:sym typeface="Proxima Nova"/>
              </a:rPr>
              <a:t>Orchestrate microservices aligned </a:t>
            </a:r>
            <a:r>
              <a:rPr lang="en-GB" sz="1900" dirty="0">
                <a:solidFill>
                  <a:schemeClr val="dk1"/>
                </a:solidFill>
                <a:latin typeface="Proxima Nova"/>
                <a:ea typeface="Proxima Nova"/>
                <a:cs typeface="Proxima Nova"/>
                <a:sym typeface="Proxima Nova"/>
              </a:rPr>
              <a:t>with</a:t>
            </a:r>
            <a:r>
              <a:rPr lang="en" sz="1900" dirty="0">
                <a:solidFill>
                  <a:schemeClr val="dk1"/>
                </a:solidFill>
                <a:latin typeface="Proxima Nova"/>
                <a:ea typeface="Proxima Nova"/>
                <a:cs typeface="Proxima Nova"/>
                <a:sym typeface="Proxima Nova"/>
              </a:rPr>
              <a:t> data-sharing archetypes</a:t>
            </a:r>
            <a:br>
              <a:rPr lang="en" sz="1900" dirty="0">
                <a:solidFill>
                  <a:schemeClr val="dk1"/>
                </a:solidFill>
                <a:latin typeface="Proxima Nova"/>
                <a:ea typeface="Proxima Nova"/>
                <a:cs typeface="Proxima Nova"/>
                <a:sym typeface="Proxima Nova"/>
              </a:rPr>
            </a:br>
            <a:endParaRPr lang="en" sz="1900" dirty="0">
              <a:solidFill>
                <a:schemeClr val="dk1"/>
              </a:solidFill>
              <a:latin typeface="Proxima Nova"/>
              <a:ea typeface="Proxima Nova"/>
              <a:cs typeface="Proxima Nova"/>
              <a:sym typeface="Proxima Nova"/>
            </a:endParaRPr>
          </a:p>
          <a:p>
            <a:pPr marL="457200" lvl="0" indent="-349250" algn="l" rtl="0">
              <a:spcBef>
                <a:spcPts val="0"/>
              </a:spcBef>
              <a:spcAft>
                <a:spcPts val="0"/>
              </a:spcAft>
              <a:buClr>
                <a:schemeClr val="dk1"/>
              </a:buClr>
              <a:buSzPts val="1900"/>
              <a:buFont typeface="Proxima Nova"/>
              <a:buChar char="●"/>
            </a:pPr>
            <a:r>
              <a:rPr lang="en" sz="1900" dirty="0">
                <a:solidFill>
                  <a:schemeClr val="dk1"/>
                </a:solidFill>
                <a:latin typeface="Proxima Nova"/>
                <a:ea typeface="Proxima Nova"/>
                <a:cs typeface="Proxima Nova"/>
                <a:sym typeface="Proxima Nova"/>
              </a:rPr>
              <a:t>Create </a:t>
            </a:r>
            <a:r>
              <a:rPr lang="en" sz="1900" b="1" i="1" dirty="0">
                <a:solidFill>
                  <a:schemeClr val="dk1"/>
                </a:solidFill>
                <a:latin typeface="Proxima Nova"/>
                <a:ea typeface="Proxima Nova"/>
                <a:cs typeface="Proxima Nova"/>
                <a:sym typeface="Proxima Nova"/>
              </a:rPr>
              <a:t>Trust; </a:t>
            </a:r>
            <a:r>
              <a:rPr lang="en" sz="1900" dirty="0">
                <a:solidFill>
                  <a:schemeClr val="dk1"/>
                </a:solidFill>
                <a:latin typeface="Proxima Nova"/>
                <a:ea typeface="Proxima Nova"/>
                <a:cs typeface="Proxima Nova"/>
                <a:sym typeface="Proxima Nova"/>
              </a:rPr>
              <a:t>the system will follow policy</a:t>
            </a:r>
          </a:p>
          <a:p>
            <a:pPr marL="457200" lvl="0" indent="-349250" algn="l" rtl="0">
              <a:spcBef>
                <a:spcPts val="0"/>
              </a:spcBef>
              <a:spcAft>
                <a:spcPts val="0"/>
              </a:spcAft>
              <a:buClr>
                <a:schemeClr val="dk1"/>
              </a:buClr>
              <a:buSzPts val="1900"/>
              <a:buFont typeface="Proxima Nova"/>
              <a:buChar char="●"/>
            </a:pPr>
            <a:endParaRPr lang="en" sz="1900" dirty="0">
              <a:solidFill>
                <a:schemeClr val="dk1"/>
              </a:solidFill>
              <a:latin typeface="Proxima Nova"/>
              <a:ea typeface="Proxima Nova"/>
              <a:cs typeface="Proxima Nova"/>
              <a:sym typeface="Proxima Nova"/>
            </a:endParaRPr>
          </a:p>
          <a:p>
            <a:pPr marL="457200" lvl="0" indent="-349250" algn="l" rtl="0">
              <a:spcBef>
                <a:spcPts val="0"/>
              </a:spcBef>
              <a:spcAft>
                <a:spcPts val="0"/>
              </a:spcAft>
              <a:buClr>
                <a:schemeClr val="dk1"/>
              </a:buClr>
              <a:buSzPts val="1900"/>
              <a:buFont typeface="Proxima Nova"/>
              <a:buChar char="●"/>
            </a:pPr>
            <a:r>
              <a:rPr lang="en" sz="1900" dirty="0">
                <a:solidFill>
                  <a:schemeClr val="dk1"/>
                </a:solidFill>
                <a:latin typeface="Proxima Nova"/>
                <a:ea typeface="Proxima Nova"/>
                <a:cs typeface="Proxima Nova"/>
                <a:sym typeface="Proxima Nova"/>
              </a:rPr>
              <a:t>Create algorithms to optimize on extra-functional properties (Green IT, server load, optimal archetype selection)</a:t>
            </a:r>
          </a:p>
          <a:p>
            <a:pPr marL="457200" lvl="0" indent="-349250" algn="l" rtl="0">
              <a:spcBef>
                <a:spcPts val="0"/>
              </a:spcBef>
              <a:spcAft>
                <a:spcPts val="0"/>
              </a:spcAft>
              <a:buClr>
                <a:schemeClr val="dk1"/>
              </a:buClr>
              <a:buSzPts val="1900"/>
              <a:buFont typeface="Proxima Nova"/>
              <a:buChar char="●"/>
            </a:pPr>
            <a:endParaRPr lang="en" sz="1900" dirty="0">
              <a:solidFill>
                <a:schemeClr val="dk1"/>
              </a:solidFill>
              <a:latin typeface="Proxima Nova"/>
              <a:ea typeface="Proxima Nova"/>
              <a:cs typeface="Proxima Nova"/>
              <a:sym typeface="Proxima Nova"/>
            </a:endParaRPr>
          </a:p>
          <a:p>
            <a:pPr marL="457200" lvl="0" indent="-349250" algn="l" rtl="0">
              <a:spcBef>
                <a:spcPts val="0"/>
              </a:spcBef>
              <a:spcAft>
                <a:spcPts val="0"/>
              </a:spcAft>
              <a:buClr>
                <a:schemeClr val="dk1"/>
              </a:buClr>
              <a:buSzPts val="1900"/>
              <a:buFont typeface="Proxima Nova"/>
              <a:buChar char="●"/>
            </a:pPr>
            <a:r>
              <a:rPr lang="en" sz="1900" dirty="0">
                <a:solidFill>
                  <a:schemeClr val="dk1"/>
                </a:solidFill>
                <a:latin typeface="Proxima Nova"/>
                <a:ea typeface="Proxima Nova"/>
                <a:cs typeface="Proxima Nova"/>
                <a:sym typeface="Proxima Nova"/>
              </a:rPr>
              <a:t>Self-adaptivity, deployments, archetypes and configurations can change </a:t>
            </a:r>
            <a:r>
              <a:rPr lang="en" sz="1900" b="1" i="1" dirty="0">
                <a:solidFill>
                  <a:schemeClr val="dk1"/>
                </a:solidFill>
                <a:latin typeface="Proxima Nova"/>
                <a:ea typeface="Proxima Nova"/>
                <a:cs typeface="Proxima Nova"/>
                <a:sym typeface="Proxima Nova"/>
              </a:rPr>
              <a:t>per request</a:t>
            </a:r>
            <a:endParaRPr lang="en" sz="1900" b="1" dirty="0">
              <a:solidFill>
                <a:schemeClr val="dk1"/>
              </a:solidFill>
              <a:latin typeface="Proxima Nova"/>
              <a:ea typeface="Proxima Nova"/>
              <a:cs typeface="Proxima Nova"/>
              <a:sym typeface="Proxima Nova"/>
            </a:endParaRPr>
          </a:p>
          <a:p>
            <a:pPr marL="457200" lvl="0" indent="-349250" algn="l" rtl="0">
              <a:spcBef>
                <a:spcPts val="0"/>
              </a:spcBef>
              <a:spcAft>
                <a:spcPts val="0"/>
              </a:spcAft>
              <a:buClr>
                <a:schemeClr val="dk1"/>
              </a:buClr>
              <a:buSzPts val="1900"/>
              <a:buFont typeface="Proxima Nova"/>
              <a:buChar char="●"/>
            </a:pPr>
            <a:endParaRPr lang="en" sz="1900" dirty="0">
              <a:solidFill>
                <a:schemeClr val="dk1"/>
              </a:solidFill>
              <a:latin typeface="Proxima Nova"/>
              <a:ea typeface="Proxima Nova"/>
              <a:cs typeface="Proxima Nova"/>
              <a:sym typeface="Proxima Nova"/>
            </a:endParaRPr>
          </a:p>
          <a:p>
            <a:pPr marL="457200" lvl="0" indent="-349250" algn="l" rtl="0">
              <a:spcBef>
                <a:spcPts val="0"/>
              </a:spcBef>
              <a:spcAft>
                <a:spcPts val="0"/>
              </a:spcAft>
              <a:buClr>
                <a:schemeClr val="dk1"/>
              </a:buClr>
              <a:buSzPts val="1900"/>
              <a:buFont typeface="Proxima Nova"/>
              <a:buChar char="●"/>
            </a:pPr>
            <a:endParaRPr sz="1900" dirty="0">
              <a:solidFill>
                <a:schemeClr val="dk1"/>
              </a:solidFill>
              <a:latin typeface="Proxima Nova"/>
              <a:ea typeface="Proxima Nova"/>
              <a:cs typeface="Proxima Nova"/>
              <a:sym typeface="Proxima Nova"/>
            </a:endParaRPr>
          </a:p>
        </p:txBody>
      </p:sp>
      <p:grpSp>
        <p:nvGrpSpPr>
          <p:cNvPr id="145" name="Google Shape;145;p27"/>
          <p:cNvGrpSpPr/>
          <p:nvPr/>
        </p:nvGrpSpPr>
        <p:grpSpPr>
          <a:xfrm>
            <a:off x="7798" y="4677828"/>
            <a:ext cx="4563997" cy="361752"/>
            <a:chOff x="76200" y="4384759"/>
            <a:chExt cx="9046575" cy="662307"/>
          </a:xfrm>
        </p:grpSpPr>
        <p:pic>
          <p:nvPicPr>
            <p:cNvPr id="146" name="Google Shape;146;p27"/>
            <p:cNvPicPr preferRelativeResize="0"/>
            <p:nvPr/>
          </p:nvPicPr>
          <p:blipFill>
            <a:blip r:embed="rId3">
              <a:alphaModFix/>
            </a:blip>
            <a:stretch>
              <a:fillRect/>
            </a:stretch>
          </p:blipFill>
          <p:spPr>
            <a:xfrm>
              <a:off x="5104511" y="4668174"/>
              <a:ext cx="1520554" cy="375104"/>
            </a:xfrm>
            <a:prstGeom prst="rect">
              <a:avLst/>
            </a:prstGeom>
            <a:noFill/>
            <a:ln>
              <a:noFill/>
            </a:ln>
          </p:spPr>
        </p:pic>
        <p:pic>
          <p:nvPicPr>
            <p:cNvPr id="147" name="Google Shape;147;p27"/>
            <p:cNvPicPr preferRelativeResize="0"/>
            <p:nvPr/>
          </p:nvPicPr>
          <p:blipFill>
            <a:blip r:embed="rId4">
              <a:alphaModFix/>
            </a:blip>
            <a:stretch>
              <a:fillRect/>
            </a:stretch>
          </p:blipFill>
          <p:spPr>
            <a:xfrm>
              <a:off x="7194456" y="4669735"/>
              <a:ext cx="379769" cy="371987"/>
            </a:xfrm>
            <a:prstGeom prst="rect">
              <a:avLst/>
            </a:prstGeom>
            <a:noFill/>
            <a:ln>
              <a:noFill/>
            </a:ln>
          </p:spPr>
        </p:pic>
        <p:pic>
          <p:nvPicPr>
            <p:cNvPr id="148" name="Google Shape;148;p27"/>
            <p:cNvPicPr preferRelativeResize="0"/>
            <p:nvPr/>
          </p:nvPicPr>
          <p:blipFill>
            <a:blip r:embed="rId5">
              <a:alphaModFix/>
            </a:blip>
            <a:stretch>
              <a:fillRect/>
            </a:stretch>
          </p:blipFill>
          <p:spPr>
            <a:xfrm>
              <a:off x="76200" y="4610951"/>
              <a:ext cx="1193160" cy="406673"/>
            </a:xfrm>
            <a:prstGeom prst="rect">
              <a:avLst/>
            </a:prstGeom>
            <a:noFill/>
            <a:ln>
              <a:noFill/>
            </a:ln>
          </p:spPr>
        </p:pic>
        <p:pic>
          <p:nvPicPr>
            <p:cNvPr id="149" name="Google Shape;149;p27"/>
            <p:cNvPicPr preferRelativeResize="0"/>
            <p:nvPr/>
          </p:nvPicPr>
          <p:blipFill>
            <a:blip r:embed="rId6">
              <a:alphaModFix/>
            </a:blip>
            <a:stretch>
              <a:fillRect/>
            </a:stretch>
          </p:blipFill>
          <p:spPr>
            <a:xfrm>
              <a:off x="3154095" y="4704216"/>
              <a:ext cx="1861739" cy="329380"/>
            </a:xfrm>
            <a:prstGeom prst="rect">
              <a:avLst/>
            </a:prstGeom>
            <a:noFill/>
            <a:ln>
              <a:noFill/>
            </a:ln>
          </p:spPr>
        </p:pic>
        <p:pic>
          <p:nvPicPr>
            <p:cNvPr id="150" name="Google Shape;150;p27"/>
            <p:cNvPicPr preferRelativeResize="0"/>
            <p:nvPr/>
          </p:nvPicPr>
          <p:blipFill>
            <a:blip r:embed="rId7">
              <a:alphaModFix/>
            </a:blip>
            <a:stretch>
              <a:fillRect/>
            </a:stretch>
          </p:blipFill>
          <p:spPr>
            <a:xfrm>
              <a:off x="1295726" y="4669741"/>
              <a:ext cx="1013069" cy="371981"/>
            </a:xfrm>
            <a:prstGeom prst="rect">
              <a:avLst/>
            </a:prstGeom>
            <a:noFill/>
            <a:ln>
              <a:noFill/>
            </a:ln>
          </p:spPr>
        </p:pic>
        <p:pic>
          <p:nvPicPr>
            <p:cNvPr id="151" name="Google Shape;151;p27"/>
            <p:cNvPicPr preferRelativeResize="0"/>
            <p:nvPr/>
          </p:nvPicPr>
          <p:blipFill>
            <a:blip r:embed="rId8">
              <a:alphaModFix/>
            </a:blip>
            <a:stretch>
              <a:fillRect/>
            </a:stretch>
          </p:blipFill>
          <p:spPr>
            <a:xfrm>
              <a:off x="2335152" y="4584651"/>
              <a:ext cx="788054" cy="459276"/>
            </a:xfrm>
            <a:prstGeom prst="rect">
              <a:avLst/>
            </a:prstGeom>
            <a:noFill/>
            <a:ln>
              <a:noFill/>
            </a:ln>
          </p:spPr>
        </p:pic>
        <p:pic>
          <p:nvPicPr>
            <p:cNvPr id="152" name="Google Shape;152;p27"/>
            <p:cNvPicPr preferRelativeResize="0"/>
            <p:nvPr/>
          </p:nvPicPr>
          <p:blipFill>
            <a:blip r:embed="rId9">
              <a:alphaModFix/>
            </a:blip>
            <a:stretch>
              <a:fillRect/>
            </a:stretch>
          </p:blipFill>
          <p:spPr>
            <a:xfrm>
              <a:off x="6713742" y="4384759"/>
              <a:ext cx="407069" cy="659165"/>
            </a:xfrm>
            <a:prstGeom prst="rect">
              <a:avLst/>
            </a:prstGeom>
            <a:noFill/>
            <a:ln>
              <a:noFill/>
            </a:ln>
          </p:spPr>
        </p:pic>
        <p:pic>
          <p:nvPicPr>
            <p:cNvPr id="153" name="Google Shape;153;p27"/>
            <p:cNvPicPr preferRelativeResize="0"/>
            <p:nvPr/>
          </p:nvPicPr>
          <p:blipFill>
            <a:blip r:embed="rId10">
              <a:alphaModFix/>
            </a:blip>
            <a:stretch>
              <a:fillRect/>
            </a:stretch>
          </p:blipFill>
          <p:spPr>
            <a:xfrm>
              <a:off x="8143606" y="4667351"/>
              <a:ext cx="979169" cy="371975"/>
            </a:xfrm>
            <a:prstGeom prst="rect">
              <a:avLst/>
            </a:prstGeom>
            <a:noFill/>
            <a:ln>
              <a:noFill/>
            </a:ln>
          </p:spPr>
        </p:pic>
        <p:pic>
          <p:nvPicPr>
            <p:cNvPr id="154" name="Google Shape;154;p27"/>
            <p:cNvPicPr preferRelativeResize="0"/>
            <p:nvPr/>
          </p:nvPicPr>
          <p:blipFill>
            <a:blip r:embed="rId11">
              <a:alphaModFix/>
            </a:blip>
            <a:stretch>
              <a:fillRect/>
            </a:stretch>
          </p:blipFill>
          <p:spPr>
            <a:xfrm>
              <a:off x="7676818" y="4507399"/>
              <a:ext cx="379775" cy="539667"/>
            </a:xfrm>
            <a:prstGeom prst="rect">
              <a:avLst/>
            </a:prstGeom>
            <a:noFill/>
            <a:ln>
              <a:noFill/>
            </a:ln>
          </p:spPr>
        </p:pic>
      </p:grpSp>
      <p:pic>
        <p:nvPicPr>
          <p:cNvPr id="3" name="Picture 2">
            <a:extLst>
              <a:ext uri="{FF2B5EF4-FFF2-40B4-BE49-F238E27FC236}">
                <a16:creationId xmlns:a16="http://schemas.microsoft.com/office/drawing/2014/main" id="{1B78E299-3F6A-9AAB-D7D3-06308FFC9794}"/>
              </a:ext>
            </a:extLst>
          </p:cNvPr>
          <p:cNvPicPr>
            <a:picLocks noChangeAspect="1"/>
          </p:cNvPicPr>
          <p:nvPr/>
        </p:nvPicPr>
        <p:blipFill>
          <a:blip r:embed="rId12"/>
          <a:stretch>
            <a:fillRect/>
          </a:stretch>
        </p:blipFill>
        <p:spPr>
          <a:xfrm>
            <a:off x="6280261" y="1403147"/>
            <a:ext cx="1219200" cy="2260600"/>
          </a:xfrm>
          <a:prstGeom prst="rect">
            <a:avLst/>
          </a:prstGeom>
        </p:spPr>
      </p:pic>
      <p:pic>
        <p:nvPicPr>
          <p:cNvPr id="5" name="Picture 4">
            <a:extLst>
              <a:ext uri="{FF2B5EF4-FFF2-40B4-BE49-F238E27FC236}">
                <a16:creationId xmlns:a16="http://schemas.microsoft.com/office/drawing/2014/main" id="{B5654075-9BEF-C36E-C357-10AEFB3CB8B3}"/>
              </a:ext>
            </a:extLst>
          </p:cNvPr>
          <p:cNvPicPr>
            <a:picLocks noChangeAspect="1"/>
          </p:cNvPicPr>
          <p:nvPr/>
        </p:nvPicPr>
        <p:blipFill>
          <a:blip r:embed="rId13"/>
          <a:stretch>
            <a:fillRect/>
          </a:stretch>
        </p:blipFill>
        <p:spPr>
          <a:xfrm>
            <a:off x="7499461" y="1828800"/>
            <a:ext cx="1587500" cy="1485900"/>
          </a:xfrm>
          <a:prstGeom prst="rect">
            <a:avLst/>
          </a:prstGeom>
        </p:spPr>
      </p:pic>
      <p:sp>
        <p:nvSpPr>
          <p:cNvPr id="6" name="TextBox 5">
            <a:extLst>
              <a:ext uri="{FF2B5EF4-FFF2-40B4-BE49-F238E27FC236}">
                <a16:creationId xmlns:a16="http://schemas.microsoft.com/office/drawing/2014/main" id="{8966A1A4-A36C-9566-5124-5270738665E1}"/>
              </a:ext>
            </a:extLst>
          </p:cNvPr>
          <p:cNvSpPr txBox="1"/>
          <p:nvPr/>
        </p:nvSpPr>
        <p:spPr>
          <a:xfrm>
            <a:off x="7212466" y="3797886"/>
            <a:ext cx="1258678" cy="307777"/>
          </a:xfrm>
          <a:prstGeom prst="rect">
            <a:avLst/>
          </a:prstGeom>
          <a:noFill/>
        </p:spPr>
        <p:txBody>
          <a:bodyPr wrap="none" rtlCol="0">
            <a:spAutoFit/>
          </a:bodyPr>
          <a:lstStyle/>
          <a:p>
            <a:r>
              <a:rPr lang="en-NL" b="1" dirty="0"/>
              <a:t>Archetypes</a:t>
            </a:r>
            <a:r>
              <a:rPr lang="en-NL" b="1" baseline="30000" dirty="0"/>
              <a:t>1</a:t>
            </a:r>
          </a:p>
        </p:txBody>
      </p:sp>
      <p:sp>
        <p:nvSpPr>
          <p:cNvPr id="2" name="Google Shape;288;p33">
            <a:extLst>
              <a:ext uri="{FF2B5EF4-FFF2-40B4-BE49-F238E27FC236}">
                <a16:creationId xmlns:a16="http://schemas.microsoft.com/office/drawing/2014/main" id="{87A9438C-F155-D266-BE8F-EC7F3D313E9D}"/>
              </a:ext>
            </a:extLst>
          </p:cNvPr>
          <p:cNvSpPr txBox="1"/>
          <p:nvPr/>
        </p:nvSpPr>
        <p:spPr>
          <a:xfrm>
            <a:off x="5701272" y="4559159"/>
            <a:ext cx="3543300" cy="45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aseline="30000" dirty="0">
                <a:solidFill>
                  <a:srgbClr val="263165"/>
                </a:solidFill>
                <a:latin typeface="Kantumruy Pro Medium"/>
                <a:ea typeface="Kantumruy Pro Medium"/>
                <a:cs typeface="Kantumruy Pro Medium"/>
                <a:sym typeface="Kantumruy Pro Medium"/>
              </a:rPr>
              <a:t>1</a:t>
            </a:r>
            <a:r>
              <a:rPr lang="en" sz="800" dirty="0">
                <a:solidFill>
                  <a:srgbClr val="263165"/>
                </a:solidFill>
                <a:latin typeface="Kantumruy Pro Medium"/>
                <a:ea typeface="Kantumruy Pro Medium"/>
                <a:cs typeface="Kantumruy Pro Medium"/>
                <a:sym typeface="Kantumruy Pro Medium"/>
              </a:rPr>
              <a:t> </a:t>
            </a:r>
            <a:r>
              <a:rPr lang="en" sz="800" dirty="0" err="1">
                <a:solidFill>
                  <a:srgbClr val="263165"/>
                </a:solidFill>
                <a:latin typeface="Kantumruy Pro Medium"/>
                <a:ea typeface="Kantumruy Pro Medium"/>
                <a:cs typeface="Kantumruy Pro Medium"/>
                <a:sym typeface="Kantumruy Pro Medium"/>
              </a:rPr>
              <a:t>Shakeri</a:t>
            </a:r>
            <a:r>
              <a:rPr lang="en" sz="800" dirty="0">
                <a:solidFill>
                  <a:srgbClr val="263165"/>
                </a:solidFill>
                <a:latin typeface="Kantumruy Pro Medium"/>
                <a:ea typeface="Kantumruy Pro Medium"/>
                <a:cs typeface="Kantumruy Pro Medium"/>
                <a:sym typeface="Kantumruy Pro Medium"/>
              </a:rPr>
              <a:t>, S., Veen, L.E., &amp; Grosso, P. (2020). Evaluation of Container Overlays for Secure Data Sharing. 2020 IEEE 45th LCN Symposium on Emerging Topics in Networking (LCN Symposium), 99-108.</a:t>
            </a:r>
            <a:endParaRPr sz="800" dirty="0">
              <a:solidFill>
                <a:srgbClr val="263165"/>
              </a:solidFill>
              <a:latin typeface="Kantumruy Pro Medium"/>
              <a:ea typeface="Kantumruy Pro Medium"/>
              <a:cs typeface="Kantumruy Pro Medium"/>
              <a:sym typeface="Kantumruy Pro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How it works</a:t>
            </a:r>
            <a:endParaRPr sz="3600"/>
          </a:p>
        </p:txBody>
      </p:sp>
      <p:sp>
        <p:nvSpPr>
          <p:cNvPr id="121" name="Google Shape;121;p26"/>
          <p:cNvSpPr txBox="1"/>
          <p:nvPr/>
        </p:nvSpPr>
        <p:spPr>
          <a:xfrm>
            <a:off x="-750" y="3412525"/>
            <a:ext cx="2902800" cy="107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accent3"/>
                </a:solidFill>
                <a:latin typeface="Proxima Nova"/>
                <a:ea typeface="Proxima Nova"/>
                <a:cs typeface="Proxima Nova"/>
                <a:sym typeface="Proxima Nova"/>
              </a:rPr>
              <a:t>1. </a:t>
            </a:r>
            <a:endParaRPr sz="1800">
              <a:solidFill>
                <a:schemeClr val="accent3"/>
              </a:solidFill>
              <a:latin typeface="Proxima Nova"/>
              <a:ea typeface="Proxima Nova"/>
              <a:cs typeface="Proxima Nova"/>
              <a:sym typeface="Proxima Nova"/>
            </a:endParaRPr>
          </a:p>
          <a:p>
            <a:pPr marL="0" lvl="0" indent="0" algn="ctr" rtl="0">
              <a:spcBef>
                <a:spcPts val="0"/>
              </a:spcBef>
              <a:spcAft>
                <a:spcPts val="0"/>
              </a:spcAft>
              <a:buNone/>
            </a:pPr>
            <a:r>
              <a:rPr lang="en" sz="1800">
                <a:solidFill>
                  <a:schemeClr val="accent3"/>
                </a:solidFill>
                <a:latin typeface="Proxima Nova"/>
                <a:ea typeface="Proxima Nova"/>
                <a:cs typeface="Proxima Nova"/>
                <a:sym typeface="Proxima Nova"/>
              </a:rPr>
              <a:t>Check policy and additional requirements</a:t>
            </a:r>
            <a:endParaRPr sz="1800">
              <a:solidFill>
                <a:schemeClr val="accent3"/>
              </a:solidFill>
              <a:latin typeface="Proxima Nova"/>
              <a:ea typeface="Proxima Nova"/>
              <a:cs typeface="Proxima Nova"/>
              <a:sym typeface="Proxima Nova"/>
            </a:endParaRPr>
          </a:p>
        </p:txBody>
      </p:sp>
      <p:sp>
        <p:nvSpPr>
          <p:cNvPr id="122" name="Google Shape;122;p26"/>
          <p:cNvSpPr txBox="1"/>
          <p:nvPr/>
        </p:nvSpPr>
        <p:spPr>
          <a:xfrm>
            <a:off x="3579300" y="3453900"/>
            <a:ext cx="2709300" cy="87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accent3"/>
                </a:solidFill>
                <a:latin typeface="Proxima Nova"/>
                <a:ea typeface="Proxima Nova"/>
                <a:cs typeface="Proxima Nova"/>
                <a:sym typeface="Proxima Nova"/>
              </a:rPr>
              <a:t>2. </a:t>
            </a:r>
            <a:br>
              <a:rPr lang="en" sz="1800">
                <a:solidFill>
                  <a:schemeClr val="accent3"/>
                </a:solidFill>
                <a:latin typeface="Proxima Nova"/>
                <a:ea typeface="Proxima Nova"/>
                <a:cs typeface="Proxima Nova"/>
                <a:sym typeface="Proxima Nova"/>
              </a:rPr>
            </a:br>
            <a:r>
              <a:rPr lang="en" sz="1800">
                <a:solidFill>
                  <a:schemeClr val="accent3"/>
                </a:solidFill>
                <a:latin typeface="Proxima Nova"/>
                <a:ea typeface="Proxima Nova"/>
                <a:cs typeface="Proxima Nova"/>
                <a:sym typeface="Proxima Nova"/>
              </a:rPr>
              <a:t>Generate microservice chain</a:t>
            </a:r>
            <a:endParaRPr sz="1800">
              <a:solidFill>
                <a:schemeClr val="accent3"/>
              </a:solidFill>
              <a:latin typeface="Proxima Nova"/>
              <a:ea typeface="Proxima Nova"/>
              <a:cs typeface="Proxima Nova"/>
              <a:sym typeface="Proxima Nova"/>
            </a:endParaRPr>
          </a:p>
          <a:p>
            <a:pPr marL="0" lvl="0" indent="0" algn="ctr" rtl="0">
              <a:spcBef>
                <a:spcPts val="0"/>
              </a:spcBef>
              <a:spcAft>
                <a:spcPts val="0"/>
              </a:spcAft>
              <a:buNone/>
            </a:pPr>
            <a:endParaRPr sz="1800">
              <a:solidFill>
                <a:schemeClr val="accent3"/>
              </a:solidFill>
              <a:latin typeface="Proxima Nova"/>
              <a:ea typeface="Proxima Nova"/>
              <a:cs typeface="Proxima Nova"/>
              <a:sym typeface="Proxima Nova"/>
            </a:endParaRPr>
          </a:p>
        </p:txBody>
      </p:sp>
      <p:sp>
        <p:nvSpPr>
          <p:cNvPr id="123" name="Google Shape;123;p26"/>
          <p:cNvSpPr txBox="1"/>
          <p:nvPr/>
        </p:nvSpPr>
        <p:spPr>
          <a:xfrm>
            <a:off x="6846900" y="3453900"/>
            <a:ext cx="2297100" cy="87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3"/>
                </a:solidFill>
                <a:latin typeface="Proxima Nova"/>
                <a:ea typeface="Proxima Nova"/>
                <a:cs typeface="Proxima Nova"/>
                <a:sym typeface="Proxima Nova"/>
              </a:rPr>
              <a:t>3. </a:t>
            </a:r>
            <a:endParaRPr sz="1800" dirty="0">
              <a:solidFill>
                <a:schemeClr val="accent3"/>
              </a:solidFill>
              <a:latin typeface="Proxima Nova"/>
              <a:ea typeface="Proxima Nova"/>
              <a:cs typeface="Proxima Nova"/>
              <a:sym typeface="Proxima Nova"/>
            </a:endParaRPr>
          </a:p>
          <a:p>
            <a:pPr marL="0" lvl="0" indent="0" algn="ctr" rtl="0">
              <a:spcBef>
                <a:spcPts val="0"/>
              </a:spcBef>
              <a:spcAft>
                <a:spcPts val="0"/>
              </a:spcAft>
              <a:buNone/>
            </a:pPr>
            <a:r>
              <a:rPr lang="en" sz="1800" dirty="0">
                <a:solidFill>
                  <a:schemeClr val="accent3"/>
                </a:solidFill>
                <a:latin typeface="Proxima Nova"/>
                <a:ea typeface="Proxima Nova"/>
                <a:cs typeface="Proxima Nova"/>
                <a:sym typeface="Proxima Nova"/>
              </a:rPr>
              <a:t>Create single-use data-exchange jobs</a:t>
            </a:r>
            <a:endParaRPr sz="1800" baseline="30000" dirty="0">
              <a:solidFill>
                <a:schemeClr val="accent3"/>
              </a:solidFill>
              <a:latin typeface="Proxima Nova"/>
              <a:ea typeface="Proxima Nova"/>
              <a:cs typeface="Proxima Nova"/>
              <a:sym typeface="Proxima Nova"/>
            </a:endParaRPr>
          </a:p>
        </p:txBody>
      </p:sp>
      <p:pic>
        <p:nvPicPr>
          <p:cNvPr id="124" name="Google Shape;124;p26"/>
          <p:cNvPicPr preferRelativeResize="0"/>
          <p:nvPr/>
        </p:nvPicPr>
        <p:blipFill>
          <a:blip r:embed="rId3">
            <a:alphaModFix/>
          </a:blip>
          <a:stretch>
            <a:fillRect/>
          </a:stretch>
        </p:blipFill>
        <p:spPr>
          <a:xfrm>
            <a:off x="3180040" y="445025"/>
            <a:ext cx="3146354" cy="3050644"/>
          </a:xfrm>
          <a:prstGeom prst="rect">
            <a:avLst/>
          </a:prstGeom>
          <a:noFill/>
          <a:ln>
            <a:noFill/>
          </a:ln>
        </p:spPr>
      </p:pic>
      <p:cxnSp>
        <p:nvCxnSpPr>
          <p:cNvPr id="125" name="Google Shape;125;p26"/>
          <p:cNvCxnSpPr/>
          <p:nvPr/>
        </p:nvCxnSpPr>
        <p:spPr>
          <a:xfrm>
            <a:off x="6213625" y="3996238"/>
            <a:ext cx="699900" cy="0"/>
          </a:xfrm>
          <a:prstGeom prst="straightConnector1">
            <a:avLst/>
          </a:prstGeom>
          <a:noFill/>
          <a:ln w="38100" cap="flat" cmpd="sng">
            <a:solidFill>
              <a:schemeClr val="dk1"/>
            </a:solidFill>
            <a:prstDash val="solid"/>
            <a:round/>
            <a:headEnd type="none" w="med" len="med"/>
            <a:tailEnd type="triangle" w="med" len="med"/>
          </a:ln>
        </p:spPr>
      </p:cxnSp>
      <p:cxnSp>
        <p:nvCxnSpPr>
          <p:cNvPr id="126" name="Google Shape;126;p26"/>
          <p:cNvCxnSpPr/>
          <p:nvPr/>
        </p:nvCxnSpPr>
        <p:spPr>
          <a:xfrm>
            <a:off x="2839825" y="3996250"/>
            <a:ext cx="699900" cy="0"/>
          </a:xfrm>
          <a:prstGeom prst="straightConnector1">
            <a:avLst/>
          </a:prstGeom>
          <a:noFill/>
          <a:ln w="38100" cap="flat" cmpd="sng">
            <a:solidFill>
              <a:schemeClr val="dk1"/>
            </a:solidFill>
            <a:prstDash val="solid"/>
            <a:round/>
            <a:headEnd type="none" w="med" len="med"/>
            <a:tailEnd type="triangle" w="med" len="med"/>
          </a:ln>
        </p:spPr>
      </p:cxnSp>
      <p:pic>
        <p:nvPicPr>
          <p:cNvPr id="127" name="Google Shape;127;p26"/>
          <p:cNvPicPr preferRelativeResize="0"/>
          <p:nvPr/>
        </p:nvPicPr>
        <p:blipFill>
          <a:blip r:embed="rId4">
            <a:alphaModFix/>
          </a:blip>
          <a:stretch>
            <a:fillRect/>
          </a:stretch>
        </p:blipFill>
        <p:spPr>
          <a:xfrm>
            <a:off x="503461" y="1457074"/>
            <a:ext cx="1894375" cy="1866325"/>
          </a:xfrm>
          <a:prstGeom prst="rect">
            <a:avLst/>
          </a:prstGeom>
          <a:noFill/>
          <a:ln>
            <a:noFill/>
          </a:ln>
        </p:spPr>
      </p:pic>
      <p:grpSp>
        <p:nvGrpSpPr>
          <p:cNvPr id="129" name="Google Shape;129;p26"/>
          <p:cNvGrpSpPr/>
          <p:nvPr/>
        </p:nvGrpSpPr>
        <p:grpSpPr>
          <a:xfrm>
            <a:off x="7798" y="4677828"/>
            <a:ext cx="4563997" cy="361752"/>
            <a:chOff x="76200" y="4384759"/>
            <a:chExt cx="9046575" cy="662307"/>
          </a:xfrm>
        </p:grpSpPr>
        <p:pic>
          <p:nvPicPr>
            <p:cNvPr id="130" name="Google Shape;130;p26"/>
            <p:cNvPicPr preferRelativeResize="0"/>
            <p:nvPr/>
          </p:nvPicPr>
          <p:blipFill>
            <a:blip r:embed="rId5">
              <a:alphaModFix/>
            </a:blip>
            <a:stretch>
              <a:fillRect/>
            </a:stretch>
          </p:blipFill>
          <p:spPr>
            <a:xfrm>
              <a:off x="5104511" y="4668174"/>
              <a:ext cx="1520554" cy="375104"/>
            </a:xfrm>
            <a:prstGeom prst="rect">
              <a:avLst/>
            </a:prstGeom>
            <a:noFill/>
            <a:ln>
              <a:noFill/>
            </a:ln>
          </p:spPr>
        </p:pic>
        <p:pic>
          <p:nvPicPr>
            <p:cNvPr id="131" name="Google Shape;131;p26"/>
            <p:cNvPicPr preferRelativeResize="0"/>
            <p:nvPr/>
          </p:nvPicPr>
          <p:blipFill>
            <a:blip r:embed="rId6">
              <a:alphaModFix/>
            </a:blip>
            <a:stretch>
              <a:fillRect/>
            </a:stretch>
          </p:blipFill>
          <p:spPr>
            <a:xfrm>
              <a:off x="7194456" y="4669735"/>
              <a:ext cx="379769" cy="371987"/>
            </a:xfrm>
            <a:prstGeom prst="rect">
              <a:avLst/>
            </a:prstGeom>
            <a:noFill/>
            <a:ln>
              <a:noFill/>
            </a:ln>
          </p:spPr>
        </p:pic>
        <p:pic>
          <p:nvPicPr>
            <p:cNvPr id="132" name="Google Shape;132;p26"/>
            <p:cNvPicPr preferRelativeResize="0"/>
            <p:nvPr/>
          </p:nvPicPr>
          <p:blipFill>
            <a:blip r:embed="rId7">
              <a:alphaModFix/>
            </a:blip>
            <a:stretch>
              <a:fillRect/>
            </a:stretch>
          </p:blipFill>
          <p:spPr>
            <a:xfrm>
              <a:off x="76200" y="4610951"/>
              <a:ext cx="1193160" cy="406673"/>
            </a:xfrm>
            <a:prstGeom prst="rect">
              <a:avLst/>
            </a:prstGeom>
            <a:noFill/>
            <a:ln>
              <a:noFill/>
            </a:ln>
          </p:spPr>
        </p:pic>
        <p:pic>
          <p:nvPicPr>
            <p:cNvPr id="133" name="Google Shape;133;p26"/>
            <p:cNvPicPr preferRelativeResize="0"/>
            <p:nvPr/>
          </p:nvPicPr>
          <p:blipFill>
            <a:blip r:embed="rId8">
              <a:alphaModFix/>
            </a:blip>
            <a:stretch>
              <a:fillRect/>
            </a:stretch>
          </p:blipFill>
          <p:spPr>
            <a:xfrm>
              <a:off x="3154095" y="4704216"/>
              <a:ext cx="1861739" cy="329380"/>
            </a:xfrm>
            <a:prstGeom prst="rect">
              <a:avLst/>
            </a:prstGeom>
            <a:noFill/>
            <a:ln>
              <a:noFill/>
            </a:ln>
          </p:spPr>
        </p:pic>
        <p:pic>
          <p:nvPicPr>
            <p:cNvPr id="134" name="Google Shape;134;p26"/>
            <p:cNvPicPr preferRelativeResize="0"/>
            <p:nvPr/>
          </p:nvPicPr>
          <p:blipFill>
            <a:blip r:embed="rId9">
              <a:alphaModFix/>
            </a:blip>
            <a:stretch>
              <a:fillRect/>
            </a:stretch>
          </p:blipFill>
          <p:spPr>
            <a:xfrm>
              <a:off x="1295726" y="4669741"/>
              <a:ext cx="1013069" cy="371981"/>
            </a:xfrm>
            <a:prstGeom prst="rect">
              <a:avLst/>
            </a:prstGeom>
            <a:noFill/>
            <a:ln>
              <a:noFill/>
            </a:ln>
          </p:spPr>
        </p:pic>
        <p:pic>
          <p:nvPicPr>
            <p:cNvPr id="135" name="Google Shape;135;p26"/>
            <p:cNvPicPr preferRelativeResize="0"/>
            <p:nvPr/>
          </p:nvPicPr>
          <p:blipFill>
            <a:blip r:embed="rId10">
              <a:alphaModFix/>
            </a:blip>
            <a:stretch>
              <a:fillRect/>
            </a:stretch>
          </p:blipFill>
          <p:spPr>
            <a:xfrm>
              <a:off x="2335152" y="4584651"/>
              <a:ext cx="788054" cy="459276"/>
            </a:xfrm>
            <a:prstGeom prst="rect">
              <a:avLst/>
            </a:prstGeom>
            <a:noFill/>
            <a:ln>
              <a:noFill/>
            </a:ln>
          </p:spPr>
        </p:pic>
        <p:pic>
          <p:nvPicPr>
            <p:cNvPr id="136" name="Google Shape;136;p26"/>
            <p:cNvPicPr preferRelativeResize="0"/>
            <p:nvPr/>
          </p:nvPicPr>
          <p:blipFill>
            <a:blip r:embed="rId11">
              <a:alphaModFix/>
            </a:blip>
            <a:stretch>
              <a:fillRect/>
            </a:stretch>
          </p:blipFill>
          <p:spPr>
            <a:xfrm>
              <a:off x="6713742" y="4384759"/>
              <a:ext cx="407069" cy="659165"/>
            </a:xfrm>
            <a:prstGeom prst="rect">
              <a:avLst/>
            </a:prstGeom>
            <a:noFill/>
            <a:ln>
              <a:noFill/>
            </a:ln>
          </p:spPr>
        </p:pic>
        <p:pic>
          <p:nvPicPr>
            <p:cNvPr id="137" name="Google Shape;137;p26"/>
            <p:cNvPicPr preferRelativeResize="0"/>
            <p:nvPr/>
          </p:nvPicPr>
          <p:blipFill>
            <a:blip r:embed="rId12">
              <a:alphaModFix/>
            </a:blip>
            <a:stretch>
              <a:fillRect/>
            </a:stretch>
          </p:blipFill>
          <p:spPr>
            <a:xfrm>
              <a:off x="8143606" y="4667351"/>
              <a:ext cx="979169" cy="371975"/>
            </a:xfrm>
            <a:prstGeom prst="rect">
              <a:avLst/>
            </a:prstGeom>
            <a:noFill/>
            <a:ln>
              <a:noFill/>
            </a:ln>
          </p:spPr>
        </p:pic>
        <p:pic>
          <p:nvPicPr>
            <p:cNvPr id="138" name="Google Shape;138;p26"/>
            <p:cNvPicPr preferRelativeResize="0"/>
            <p:nvPr/>
          </p:nvPicPr>
          <p:blipFill>
            <a:blip r:embed="rId13">
              <a:alphaModFix/>
            </a:blip>
            <a:stretch>
              <a:fillRect/>
            </a:stretch>
          </p:blipFill>
          <p:spPr>
            <a:xfrm>
              <a:off x="7676818" y="4507399"/>
              <a:ext cx="379775" cy="539667"/>
            </a:xfrm>
            <a:prstGeom prst="rect">
              <a:avLst/>
            </a:prstGeom>
            <a:noFill/>
            <a:ln>
              <a:noFill/>
            </a:ln>
          </p:spPr>
        </p:pic>
      </p:grpSp>
      <p:pic>
        <p:nvPicPr>
          <p:cNvPr id="7" name="Picture 6" descr="A diagram of a computer hardware processing process&#10;&#10;Description automatically generated with medium confidence">
            <a:extLst>
              <a:ext uri="{FF2B5EF4-FFF2-40B4-BE49-F238E27FC236}">
                <a16:creationId xmlns:a16="http://schemas.microsoft.com/office/drawing/2014/main" id="{12610F9F-B990-7D01-CCBA-0723108C7D4C}"/>
              </a:ext>
            </a:extLst>
          </p:cNvPr>
          <p:cNvPicPr>
            <a:picLocks noChangeAspect="1"/>
          </p:cNvPicPr>
          <p:nvPr/>
        </p:nvPicPr>
        <p:blipFill>
          <a:blip r:embed="rId14"/>
          <a:stretch>
            <a:fillRect/>
          </a:stretch>
        </p:blipFill>
        <p:spPr>
          <a:xfrm>
            <a:off x="6288600" y="1670069"/>
            <a:ext cx="2789708" cy="16738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Next steps</a:t>
            </a:r>
            <a:endParaRPr sz="3600"/>
          </a:p>
        </p:txBody>
      </p:sp>
      <p:sp>
        <p:nvSpPr>
          <p:cNvPr id="144" name="Google Shape;144;p27"/>
          <p:cNvSpPr txBox="1"/>
          <p:nvPr/>
        </p:nvSpPr>
        <p:spPr>
          <a:xfrm>
            <a:off x="197775" y="1439425"/>
            <a:ext cx="6587368" cy="3108513"/>
          </a:xfrm>
          <a:prstGeom prst="rect">
            <a:avLst/>
          </a:prstGeom>
          <a:noFill/>
          <a:ln>
            <a:noFill/>
          </a:ln>
        </p:spPr>
        <p:txBody>
          <a:bodyPr spcFirstLastPara="1" wrap="square" lIns="91425" tIns="91425" rIns="91425" bIns="91425" anchor="t" anchorCtr="0">
            <a:spAutoFit/>
          </a:bodyPr>
          <a:lstStyle/>
          <a:p>
            <a:pPr marL="107950" lvl="0" algn="l" rtl="0">
              <a:spcBef>
                <a:spcPts val="0"/>
              </a:spcBef>
              <a:spcAft>
                <a:spcPts val="0"/>
              </a:spcAft>
              <a:buClr>
                <a:schemeClr val="dk1"/>
              </a:buClr>
              <a:buSzPts val="1900"/>
            </a:pPr>
            <a:endParaRPr lang="en" sz="1900" dirty="0">
              <a:solidFill>
                <a:schemeClr val="dk1"/>
              </a:solidFill>
              <a:latin typeface="Proxima Nova"/>
              <a:ea typeface="Proxima Nova"/>
              <a:cs typeface="Proxima Nova"/>
              <a:sym typeface="Proxima Nova"/>
            </a:endParaRPr>
          </a:p>
          <a:p>
            <a:pPr marL="457200" lvl="0" indent="-349250" algn="l" rtl="0">
              <a:spcBef>
                <a:spcPts val="0"/>
              </a:spcBef>
              <a:spcAft>
                <a:spcPts val="0"/>
              </a:spcAft>
              <a:buClr>
                <a:schemeClr val="dk1"/>
              </a:buClr>
              <a:buSzPts val="1900"/>
              <a:buFont typeface="Proxima Nova"/>
              <a:buChar char="●"/>
            </a:pPr>
            <a:r>
              <a:rPr lang="en" sz="1900" dirty="0">
                <a:solidFill>
                  <a:schemeClr val="dk1"/>
                </a:solidFill>
                <a:latin typeface="Proxima Nova"/>
                <a:ea typeface="Proxima Nova"/>
                <a:cs typeface="Proxima Nova"/>
                <a:sym typeface="Proxima Nova"/>
              </a:rPr>
              <a:t>Experiment with additional data-sharing archetypes</a:t>
            </a:r>
          </a:p>
          <a:p>
            <a:pPr marL="457200" lvl="0" indent="-349250" algn="l" rtl="0">
              <a:spcBef>
                <a:spcPts val="0"/>
              </a:spcBef>
              <a:spcAft>
                <a:spcPts val="0"/>
              </a:spcAft>
              <a:buClr>
                <a:schemeClr val="dk1"/>
              </a:buClr>
              <a:buSzPts val="1900"/>
              <a:buFont typeface="Proxima Nova"/>
              <a:buChar char="●"/>
            </a:pPr>
            <a:endParaRPr lang="en-GB" sz="1900" dirty="0">
              <a:solidFill>
                <a:schemeClr val="dk1"/>
              </a:solidFill>
              <a:latin typeface="Proxima Nova"/>
              <a:ea typeface="Proxima Nova"/>
              <a:cs typeface="Proxima Nova"/>
              <a:sym typeface="Proxima Nova"/>
            </a:endParaRPr>
          </a:p>
          <a:p>
            <a:pPr marL="457200" lvl="0" indent="-349250" algn="l" rtl="0">
              <a:spcBef>
                <a:spcPts val="0"/>
              </a:spcBef>
              <a:spcAft>
                <a:spcPts val="0"/>
              </a:spcAft>
              <a:buClr>
                <a:schemeClr val="dk1"/>
              </a:buClr>
              <a:buSzPts val="1900"/>
              <a:buFont typeface="Proxima Nova"/>
              <a:buChar char="●"/>
            </a:pPr>
            <a:r>
              <a:rPr lang="en-GB" sz="1900" dirty="0">
                <a:solidFill>
                  <a:schemeClr val="dk1"/>
                </a:solidFill>
                <a:latin typeface="Proxima Nova"/>
                <a:ea typeface="Proxima Nova"/>
                <a:cs typeface="Proxima Nova"/>
                <a:sym typeface="Proxima Nova"/>
              </a:rPr>
              <a:t>Link Fabric into DYNAMOS </a:t>
            </a:r>
          </a:p>
          <a:p>
            <a:pPr marL="914400" lvl="1" indent="-349250" algn="l" rtl="0">
              <a:spcBef>
                <a:spcPts val="0"/>
              </a:spcBef>
              <a:spcAft>
                <a:spcPts val="0"/>
              </a:spcAft>
              <a:buClr>
                <a:schemeClr val="dk1"/>
              </a:buClr>
              <a:buSzPts val="1900"/>
              <a:buFont typeface="Proxima Nova"/>
              <a:buChar char="○"/>
            </a:pPr>
            <a:r>
              <a:rPr lang="en-GB" sz="1900" dirty="0">
                <a:solidFill>
                  <a:schemeClr val="dk1"/>
                </a:solidFill>
                <a:latin typeface="Proxima Nova"/>
                <a:ea typeface="Proxima Nova"/>
                <a:cs typeface="Proxima Nova"/>
                <a:sym typeface="Proxima Nova"/>
              </a:rPr>
              <a:t>Full distributed scenarios </a:t>
            </a:r>
          </a:p>
          <a:p>
            <a:pPr marL="914400" lvl="1" indent="-349250" algn="l" rtl="0">
              <a:spcBef>
                <a:spcPts val="0"/>
              </a:spcBef>
              <a:spcAft>
                <a:spcPts val="0"/>
              </a:spcAft>
              <a:buClr>
                <a:schemeClr val="dk1"/>
              </a:buClr>
              <a:buSzPts val="1900"/>
              <a:buFont typeface="Proxima Nova"/>
              <a:buChar char="○"/>
            </a:pPr>
            <a:r>
              <a:rPr lang="en-GB" sz="1900" dirty="0">
                <a:solidFill>
                  <a:schemeClr val="dk1"/>
                </a:solidFill>
                <a:latin typeface="Proxima Nova"/>
                <a:ea typeface="Proxima Nova"/>
                <a:cs typeface="Proxima Nova"/>
                <a:sym typeface="Proxima Nova"/>
              </a:rPr>
              <a:t>Sharing large datasets</a:t>
            </a:r>
          </a:p>
          <a:p>
            <a:pPr marL="914400" lvl="1" indent="-349250" algn="l" rtl="0">
              <a:spcBef>
                <a:spcPts val="0"/>
              </a:spcBef>
              <a:spcAft>
                <a:spcPts val="0"/>
              </a:spcAft>
              <a:buClr>
                <a:schemeClr val="dk1"/>
              </a:buClr>
              <a:buSzPts val="1900"/>
              <a:buFont typeface="Proxima Nova"/>
              <a:buChar char="○"/>
            </a:pPr>
            <a:r>
              <a:rPr lang="en-GB" sz="1900" dirty="0">
                <a:solidFill>
                  <a:schemeClr val="dk1"/>
                </a:solidFill>
                <a:latin typeface="Proxima Nova"/>
                <a:ea typeface="Proxima Nova"/>
                <a:cs typeface="Proxima Nova"/>
                <a:sym typeface="Proxima Nova"/>
              </a:rPr>
              <a:t>Move control plane components</a:t>
            </a:r>
            <a:br>
              <a:rPr lang="en-GB" sz="1900" dirty="0">
                <a:solidFill>
                  <a:schemeClr val="dk1"/>
                </a:solidFill>
                <a:latin typeface="Proxima Nova"/>
                <a:ea typeface="Proxima Nova"/>
                <a:cs typeface="Proxima Nova"/>
                <a:sym typeface="Proxima Nova"/>
              </a:rPr>
            </a:br>
            <a:r>
              <a:rPr lang="en-GB" sz="1900" dirty="0">
                <a:solidFill>
                  <a:schemeClr val="dk1"/>
                </a:solidFill>
                <a:latin typeface="Proxima Nova"/>
                <a:ea typeface="Proxima Nova"/>
                <a:cs typeface="Proxima Nova"/>
                <a:sym typeface="Proxima Nova"/>
              </a:rPr>
              <a:t>into the network</a:t>
            </a:r>
          </a:p>
          <a:p>
            <a:pPr marL="457200" indent="-349250">
              <a:buClr>
                <a:schemeClr val="dk1"/>
              </a:buClr>
              <a:buSzPts val="1900"/>
              <a:buFont typeface="Proxima Nova"/>
              <a:buChar char="●"/>
            </a:pPr>
            <a:endParaRPr lang="en" sz="1900" dirty="0">
              <a:solidFill>
                <a:schemeClr val="dk1"/>
              </a:solidFill>
              <a:latin typeface="Proxima Nova"/>
              <a:ea typeface="Proxima Nova"/>
              <a:cs typeface="Proxima Nova"/>
              <a:sym typeface="Proxima Nova"/>
            </a:endParaRPr>
          </a:p>
          <a:p>
            <a:pPr marL="457200" indent="-349250">
              <a:buClr>
                <a:schemeClr val="dk1"/>
              </a:buClr>
              <a:buSzPts val="1900"/>
              <a:buFont typeface="Proxima Nova"/>
              <a:buChar char="●"/>
            </a:pPr>
            <a:r>
              <a:rPr lang="en-GB" sz="1900" dirty="0">
                <a:solidFill>
                  <a:schemeClr val="dk1"/>
                </a:solidFill>
                <a:latin typeface="Proxima Nova"/>
                <a:ea typeface="Proxima Nova"/>
                <a:cs typeface="Proxima Nova"/>
                <a:sym typeface="Proxima Nova"/>
              </a:rPr>
              <a:t>https://</a:t>
            </a:r>
            <a:r>
              <a:rPr lang="en-GB" sz="1900" dirty="0" err="1">
                <a:solidFill>
                  <a:schemeClr val="dk1"/>
                </a:solidFill>
                <a:latin typeface="Proxima Nova"/>
                <a:ea typeface="Proxima Nova"/>
                <a:cs typeface="Proxima Nova"/>
                <a:sym typeface="Proxima Nova"/>
              </a:rPr>
              <a:t>delaat.net</a:t>
            </a:r>
            <a:r>
              <a:rPr lang="en-GB" sz="1900" dirty="0">
                <a:solidFill>
                  <a:schemeClr val="dk1"/>
                </a:solidFill>
                <a:latin typeface="Proxima Nova"/>
                <a:ea typeface="Proxima Nova"/>
                <a:cs typeface="Proxima Nova"/>
                <a:sym typeface="Proxima Nova"/>
              </a:rPr>
              <a:t>/ofc/</a:t>
            </a:r>
            <a:endParaRPr lang="en" sz="1900" dirty="0">
              <a:solidFill>
                <a:schemeClr val="dk1"/>
              </a:solidFill>
              <a:latin typeface="Proxima Nova"/>
              <a:ea typeface="Proxima Nova"/>
              <a:cs typeface="Proxima Nova"/>
              <a:sym typeface="Proxima Nova"/>
            </a:endParaRPr>
          </a:p>
        </p:txBody>
      </p:sp>
      <p:grpSp>
        <p:nvGrpSpPr>
          <p:cNvPr id="145" name="Google Shape;145;p27"/>
          <p:cNvGrpSpPr/>
          <p:nvPr/>
        </p:nvGrpSpPr>
        <p:grpSpPr>
          <a:xfrm>
            <a:off x="7798" y="4677828"/>
            <a:ext cx="4563997" cy="361752"/>
            <a:chOff x="76200" y="4384759"/>
            <a:chExt cx="9046575" cy="662307"/>
          </a:xfrm>
        </p:grpSpPr>
        <p:pic>
          <p:nvPicPr>
            <p:cNvPr id="146" name="Google Shape;146;p27"/>
            <p:cNvPicPr preferRelativeResize="0"/>
            <p:nvPr/>
          </p:nvPicPr>
          <p:blipFill>
            <a:blip r:embed="rId3">
              <a:alphaModFix/>
            </a:blip>
            <a:stretch>
              <a:fillRect/>
            </a:stretch>
          </p:blipFill>
          <p:spPr>
            <a:xfrm>
              <a:off x="5104511" y="4668174"/>
              <a:ext cx="1520554" cy="375104"/>
            </a:xfrm>
            <a:prstGeom prst="rect">
              <a:avLst/>
            </a:prstGeom>
            <a:noFill/>
            <a:ln>
              <a:noFill/>
            </a:ln>
          </p:spPr>
        </p:pic>
        <p:pic>
          <p:nvPicPr>
            <p:cNvPr id="147" name="Google Shape;147;p27"/>
            <p:cNvPicPr preferRelativeResize="0"/>
            <p:nvPr/>
          </p:nvPicPr>
          <p:blipFill>
            <a:blip r:embed="rId4">
              <a:alphaModFix/>
            </a:blip>
            <a:stretch>
              <a:fillRect/>
            </a:stretch>
          </p:blipFill>
          <p:spPr>
            <a:xfrm>
              <a:off x="7194456" y="4669735"/>
              <a:ext cx="379769" cy="371987"/>
            </a:xfrm>
            <a:prstGeom prst="rect">
              <a:avLst/>
            </a:prstGeom>
            <a:noFill/>
            <a:ln>
              <a:noFill/>
            </a:ln>
          </p:spPr>
        </p:pic>
        <p:pic>
          <p:nvPicPr>
            <p:cNvPr id="148" name="Google Shape;148;p27"/>
            <p:cNvPicPr preferRelativeResize="0"/>
            <p:nvPr/>
          </p:nvPicPr>
          <p:blipFill>
            <a:blip r:embed="rId5">
              <a:alphaModFix/>
            </a:blip>
            <a:stretch>
              <a:fillRect/>
            </a:stretch>
          </p:blipFill>
          <p:spPr>
            <a:xfrm>
              <a:off x="76200" y="4610951"/>
              <a:ext cx="1193160" cy="406673"/>
            </a:xfrm>
            <a:prstGeom prst="rect">
              <a:avLst/>
            </a:prstGeom>
            <a:noFill/>
            <a:ln>
              <a:noFill/>
            </a:ln>
          </p:spPr>
        </p:pic>
        <p:pic>
          <p:nvPicPr>
            <p:cNvPr id="149" name="Google Shape;149;p27"/>
            <p:cNvPicPr preferRelativeResize="0"/>
            <p:nvPr/>
          </p:nvPicPr>
          <p:blipFill>
            <a:blip r:embed="rId6">
              <a:alphaModFix/>
            </a:blip>
            <a:stretch>
              <a:fillRect/>
            </a:stretch>
          </p:blipFill>
          <p:spPr>
            <a:xfrm>
              <a:off x="3154095" y="4704216"/>
              <a:ext cx="1861739" cy="329380"/>
            </a:xfrm>
            <a:prstGeom prst="rect">
              <a:avLst/>
            </a:prstGeom>
            <a:noFill/>
            <a:ln>
              <a:noFill/>
            </a:ln>
          </p:spPr>
        </p:pic>
        <p:pic>
          <p:nvPicPr>
            <p:cNvPr id="150" name="Google Shape;150;p27"/>
            <p:cNvPicPr preferRelativeResize="0"/>
            <p:nvPr/>
          </p:nvPicPr>
          <p:blipFill>
            <a:blip r:embed="rId7">
              <a:alphaModFix/>
            </a:blip>
            <a:stretch>
              <a:fillRect/>
            </a:stretch>
          </p:blipFill>
          <p:spPr>
            <a:xfrm>
              <a:off x="1295726" y="4669741"/>
              <a:ext cx="1013069" cy="371981"/>
            </a:xfrm>
            <a:prstGeom prst="rect">
              <a:avLst/>
            </a:prstGeom>
            <a:noFill/>
            <a:ln>
              <a:noFill/>
            </a:ln>
          </p:spPr>
        </p:pic>
        <p:pic>
          <p:nvPicPr>
            <p:cNvPr id="151" name="Google Shape;151;p27"/>
            <p:cNvPicPr preferRelativeResize="0"/>
            <p:nvPr/>
          </p:nvPicPr>
          <p:blipFill>
            <a:blip r:embed="rId8">
              <a:alphaModFix/>
            </a:blip>
            <a:stretch>
              <a:fillRect/>
            </a:stretch>
          </p:blipFill>
          <p:spPr>
            <a:xfrm>
              <a:off x="2335152" y="4584651"/>
              <a:ext cx="788054" cy="459276"/>
            </a:xfrm>
            <a:prstGeom prst="rect">
              <a:avLst/>
            </a:prstGeom>
            <a:noFill/>
            <a:ln>
              <a:noFill/>
            </a:ln>
          </p:spPr>
        </p:pic>
        <p:pic>
          <p:nvPicPr>
            <p:cNvPr id="152" name="Google Shape;152;p27"/>
            <p:cNvPicPr preferRelativeResize="0"/>
            <p:nvPr/>
          </p:nvPicPr>
          <p:blipFill>
            <a:blip r:embed="rId9">
              <a:alphaModFix/>
            </a:blip>
            <a:stretch>
              <a:fillRect/>
            </a:stretch>
          </p:blipFill>
          <p:spPr>
            <a:xfrm>
              <a:off x="6713742" y="4384759"/>
              <a:ext cx="407069" cy="659165"/>
            </a:xfrm>
            <a:prstGeom prst="rect">
              <a:avLst/>
            </a:prstGeom>
            <a:noFill/>
            <a:ln>
              <a:noFill/>
            </a:ln>
          </p:spPr>
        </p:pic>
        <p:pic>
          <p:nvPicPr>
            <p:cNvPr id="153" name="Google Shape;153;p27"/>
            <p:cNvPicPr preferRelativeResize="0"/>
            <p:nvPr/>
          </p:nvPicPr>
          <p:blipFill>
            <a:blip r:embed="rId10">
              <a:alphaModFix/>
            </a:blip>
            <a:stretch>
              <a:fillRect/>
            </a:stretch>
          </p:blipFill>
          <p:spPr>
            <a:xfrm>
              <a:off x="8143606" y="4667351"/>
              <a:ext cx="979169" cy="371975"/>
            </a:xfrm>
            <a:prstGeom prst="rect">
              <a:avLst/>
            </a:prstGeom>
            <a:noFill/>
            <a:ln>
              <a:noFill/>
            </a:ln>
          </p:spPr>
        </p:pic>
        <p:pic>
          <p:nvPicPr>
            <p:cNvPr id="154" name="Google Shape;154;p27"/>
            <p:cNvPicPr preferRelativeResize="0"/>
            <p:nvPr/>
          </p:nvPicPr>
          <p:blipFill>
            <a:blip r:embed="rId11">
              <a:alphaModFix/>
            </a:blip>
            <a:stretch>
              <a:fillRect/>
            </a:stretch>
          </p:blipFill>
          <p:spPr>
            <a:xfrm>
              <a:off x="7676818" y="4507399"/>
              <a:ext cx="379775" cy="539667"/>
            </a:xfrm>
            <a:prstGeom prst="rect">
              <a:avLst/>
            </a:prstGeom>
            <a:noFill/>
            <a:ln>
              <a:noFill/>
            </a:ln>
          </p:spPr>
        </p:pic>
      </p:grpSp>
      <p:pic>
        <p:nvPicPr>
          <p:cNvPr id="155" name="Google Shape;155;p27"/>
          <p:cNvPicPr preferRelativeResize="0"/>
          <p:nvPr/>
        </p:nvPicPr>
        <p:blipFill>
          <a:blip r:embed="rId8">
            <a:alphaModFix/>
          </a:blip>
          <a:stretch>
            <a:fillRect/>
          </a:stretch>
        </p:blipFill>
        <p:spPr>
          <a:xfrm>
            <a:off x="6904015" y="3033954"/>
            <a:ext cx="1103774" cy="696449"/>
          </a:xfrm>
          <a:prstGeom prst="rect">
            <a:avLst/>
          </a:prstGeom>
          <a:noFill/>
          <a:ln>
            <a:noFill/>
          </a:ln>
        </p:spPr>
      </p:pic>
      <p:pic>
        <p:nvPicPr>
          <p:cNvPr id="156" name="Google Shape;156;p27"/>
          <p:cNvPicPr preferRelativeResize="0"/>
          <p:nvPr/>
        </p:nvPicPr>
        <p:blipFill>
          <a:blip r:embed="rId6">
            <a:alphaModFix/>
          </a:blip>
          <a:stretch>
            <a:fillRect/>
          </a:stretch>
        </p:blipFill>
        <p:spPr>
          <a:xfrm>
            <a:off x="7442968" y="4264573"/>
            <a:ext cx="939249" cy="179907"/>
          </a:xfrm>
          <a:prstGeom prst="rect">
            <a:avLst/>
          </a:prstGeom>
          <a:noFill/>
          <a:ln>
            <a:noFill/>
          </a:ln>
        </p:spPr>
      </p:pic>
      <p:pic>
        <p:nvPicPr>
          <p:cNvPr id="157" name="Google Shape;157;p27"/>
          <p:cNvPicPr preferRelativeResize="0"/>
          <p:nvPr/>
        </p:nvPicPr>
        <p:blipFill>
          <a:blip r:embed="rId6">
            <a:alphaModFix/>
          </a:blip>
          <a:stretch>
            <a:fillRect/>
          </a:stretch>
        </p:blipFill>
        <p:spPr>
          <a:xfrm>
            <a:off x="7753868" y="2310785"/>
            <a:ext cx="939249" cy="179907"/>
          </a:xfrm>
          <a:prstGeom prst="rect">
            <a:avLst/>
          </a:prstGeom>
          <a:noFill/>
          <a:ln>
            <a:noFill/>
          </a:ln>
        </p:spPr>
      </p:pic>
      <p:cxnSp>
        <p:nvCxnSpPr>
          <p:cNvPr id="158" name="Google Shape;158;p27"/>
          <p:cNvCxnSpPr>
            <a:cxnSpLocks/>
            <a:stCxn id="155" idx="2"/>
            <a:endCxn id="156" idx="0"/>
          </p:cNvCxnSpPr>
          <p:nvPr/>
        </p:nvCxnSpPr>
        <p:spPr>
          <a:xfrm>
            <a:off x="7455902" y="3730403"/>
            <a:ext cx="456600" cy="534300"/>
          </a:xfrm>
          <a:prstGeom prst="straightConnector1">
            <a:avLst/>
          </a:prstGeom>
          <a:noFill/>
          <a:ln w="9525" cap="flat" cmpd="sng">
            <a:solidFill>
              <a:schemeClr val="dk2"/>
            </a:solidFill>
            <a:prstDash val="solid"/>
            <a:round/>
            <a:headEnd type="none" w="med" len="med"/>
            <a:tailEnd type="none" w="med" len="med"/>
          </a:ln>
        </p:spPr>
      </p:cxnSp>
      <p:cxnSp>
        <p:nvCxnSpPr>
          <p:cNvPr id="159" name="Google Shape;159;p27"/>
          <p:cNvCxnSpPr>
            <a:cxnSpLocks/>
            <a:stCxn id="155" idx="0"/>
            <a:endCxn id="157" idx="2"/>
          </p:cNvCxnSpPr>
          <p:nvPr/>
        </p:nvCxnSpPr>
        <p:spPr>
          <a:xfrm rot="10800000" flipH="1">
            <a:off x="7455902" y="2490654"/>
            <a:ext cx="767700" cy="543300"/>
          </a:xfrm>
          <a:prstGeom prst="straightConnector1">
            <a:avLst/>
          </a:prstGeom>
          <a:noFill/>
          <a:ln w="9525" cap="flat" cmpd="sng">
            <a:solidFill>
              <a:schemeClr val="dk2"/>
            </a:solidFill>
            <a:prstDash val="solid"/>
            <a:round/>
            <a:headEnd type="none" w="med" len="med"/>
            <a:tailEnd type="none" w="med" len="med"/>
          </a:ln>
        </p:spPr>
      </p:cxnSp>
      <p:pic>
        <p:nvPicPr>
          <p:cNvPr id="3" name="Picture 2" descr="A qr code with black squares&#10;&#10;Description automatically generated">
            <a:extLst>
              <a:ext uri="{FF2B5EF4-FFF2-40B4-BE49-F238E27FC236}">
                <a16:creationId xmlns:a16="http://schemas.microsoft.com/office/drawing/2014/main" id="{6854D08C-7902-F911-E0FC-31E4210FC37D}"/>
              </a:ext>
            </a:extLst>
          </p:cNvPr>
          <p:cNvPicPr>
            <a:picLocks noChangeAspect="1"/>
          </p:cNvPicPr>
          <p:nvPr/>
        </p:nvPicPr>
        <p:blipFill>
          <a:blip r:embed="rId12"/>
          <a:stretch>
            <a:fillRect/>
          </a:stretch>
        </p:blipFill>
        <p:spPr>
          <a:xfrm>
            <a:off x="7397496" y="96716"/>
            <a:ext cx="1581576" cy="1581576"/>
          </a:xfrm>
          <a:prstGeom prst="rect">
            <a:avLst/>
          </a:prstGeom>
        </p:spPr>
      </p:pic>
    </p:spTree>
    <p:extLst>
      <p:ext uri="{BB962C8B-B14F-4D97-AF65-F5344CB8AC3E}">
        <p14:creationId xmlns:p14="http://schemas.microsoft.com/office/powerpoint/2010/main" val="222137201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2512</TotalTime>
  <Words>392</Words>
  <Application>Microsoft Macintosh PowerPoint</Application>
  <PresentationFormat>On-screen Show (16:9)</PresentationFormat>
  <Paragraphs>38</Paragraphs>
  <Slides>5</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Kantumruy Pro Medium</vt:lpstr>
      <vt:lpstr>Arial</vt:lpstr>
      <vt:lpstr>Proxima Nova</vt:lpstr>
      <vt:lpstr>Helvetica</vt:lpstr>
      <vt:lpstr>Simple Light</vt:lpstr>
      <vt:lpstr>Spearmint</vt:lpstr>
      <vt:lpstr>DYNAMOS: Dynamic Adaptive Microservice-OS  For data-exchange scenarios</vt:lpstr>
      <vt:lpstr>Data exchange marketplaces</vt:lpstr>
      <vt:lpstr>Goal</vt:lpstr>
      <vt:lpstr>How it works</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DYNAMOS: Adaptive microservice-OS  Dynamic microservices for data-exchange scenario</dc:title>
  <cp:lastModifiedBy>Jorrit Stutterheim</cp:lastModifiedBy>
  <cp:revision>31</cp:revision>
  <dcterms:modified xsi:type="dcterms:W3CDTF">2024-03-26T22:20:29Z</dcterms:modified>
</cp:coreProperties>
</file>