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13"/>
  </p:notesMasterIdLst>
  <p:sldIdLst>
    <p:sldId id="266" r:id="rId3"/>
    <p:sldId id="257" r:id="rId4"/>
    <p:sldId id="258" r:id="rId5"/>
    <p:sldId id="267" r:id="rId6"/>
    <p:sldId id="269" r:id="rId7"/>
    <p:sldId id="268" r:id="rId8"/>
    <p:sldId id="262" r:id="rId9"/>
    <p:sldId id="265" r:id="rId10"/>
    <p:sldId id="259" r:id="rId11"/>
    <p:sldId id="264" r:id="rId12"/>
  </p:sldIdLst>
  <p:sldSz cx="9144000" cy="5143500" type="screen16x9"/>
  <p:notesSz cx="6858000" cy="9144000"/>
  <p:embeddedFontLst>
    <p:embeddedFont>
      <p:font typeface="Kantumruy Pro Medium" pitchFamily="2" charset="0"/>
      <p:regular r:id="rId14"/>
      <p:bold r:id="rId15"/>
      <p:italic r:id="rId16"/>
      <p:boldItalic r:id="rId17"/>
    </p:embeddedFont>
    <p:embeddedFont>
      <p:font typeface="Proxima Nova" panose="02000506030000020004" pitchFamily="2"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99"/>
    <p:restoredTop sz="94720"/>
  </p:normalViewPr>
  <p:slideViewPr>
    <p:cSldViewPr snapToGrid="0">
      <p:cViewPr varScale="1">
        <p:scale>
          <a:sx n="169" d="100"/>
          <a:sy n="169" d="100"/>
        </p:scale>
        <p:origin x="432" y="1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1.xml"/><Relationship Id="rId21" Type="http://schemas.openxmlformats.org/officeDocument/2006/relationships/font" Target="fonts/font8.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4.fntdata"/><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font" Target="fonts/font2.fntdata"/><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font" Target="fonts/font6.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1.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742e3e7cd_1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742e3e7cd_1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29a1ceff241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29a1ceff241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29b3ad37aea_0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29b3ad37aea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29b3ad37aea_0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29b3ad37aea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29a49e1220f_1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29a49e1220f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cbab3a369_1_2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cbab3a369_1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14888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2615259f380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2615259f380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29b3ad37aea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29b3ad37ae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29b3ad37ae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29b3ad37ae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382705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29a49e1220f_1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29a49e1220f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GB" dirty="0">
                <a:solidFill>
                  <a:srgbClr val="000000"/>
                </a:solidFill>
                <a:effectLst/>
                <a:latin typeface="Helvetica" pitchFamily="2" charset="0"/>
              </a:rPr>
              <a:t> "Can you elaborate on how DYNAMOS dynamically generates microservice compositions in response to changing data exchange policies or user demands, and what benefits this offers over static configurations?”</a:t>
            </a:r>
            <a:br>
              <a:rPr lang="en-GB" dirty="0">
                <a:solidFill>
                  <a:srgbClr val="000000"/>
                </a:solidFill>
                <a:effectLst/>
                <a:latin typeface="Helvetica" pitchFamily="2" charset="0"/>
              </a:rPr>
            </a:br>
            <a:br>
              <a:rPr lang="en-GB" dirty="0">
                <a:solidFill>
                  <a:srgbClr val="000000"/>
                </a:solidFill>
                <a:effectLst/>
                <a:latin typeface="Helvetica" pitchFamily="2" charset="0"/>
              </a:rPr>
            </a:br>
            <a:r>
              <a:rPr lang="en-GB" dirty="0">
                <a:solidFill>
                  <a:srgbClr val="000000"/>
                </a:solidFill>
                <a:effectLst/>
                <a:latin typeface="Helvetica" pitchFamily="2" charset="0"/>
              </a:rPr>
              <a:t>The microservices are generated based on a </a:t>
            </a:r>
            <a:r>
              <a:rPr lang="en-GB" dirty="0" err="1">
                <a:solidFill>
                  <a:srgbClr val="000000"/>
                </a:solidFill>
                <a:effectLst/>
                <a:latin typeface="Helvetica" pitchFamily="2" charset="0"/>
              </a:rPr>
              <a:t>preset</a:t>
            </a:r>
            <a:r>
              <a:rPr lang="en-GB" dirty="0">
                <a:solidFill>
                  <a:srgbClr val="000000"/>
                </a:solidFill>
                <a:effectLst/>
                <a:latin typeface="Helvetica" pitchFamily="2" charset="0"/>
              </a:rPr>
              <a:t> IO configuration. Based on this, environmental information, and possibly request information an DAG or microservice chain is generated. The advantage is that functionality can be changed dynamically without developer intervention when agreements change and the system can take decisions on optimal selections. </a:t>
            </a:r>
          </a:p>
          <a:p>
            <a:endParaRPr lang="en-GB" dirty="0">
              <a:solidFill>
                <a:srgbClr val="000000"/>
              </a:solidFill>
              <a:effectLst/>
              <a:latin typeface="Helvetica" pitchFamily="2" charset="0"/>
            </a:endParaRPr>
          </a:p>
          <a:p>
            <a:r>
              <a:rPr lang="en-GB" dirty="0">
                <a:solidFill>
                  <a:srgbClr val="000000"/>
                </a:solidFill>
                <a:effectLst/>
                <a:latin typeface="Helvetica" pitchFamily="2" charset="0"/>
              </a:rPr>
              <a:t>“Given DYNAMOS's emphasis on programmable policy for data exchange, how does the system effectively enforce security and compliance across dynamically composed microservices</a:t>
            </a:r>
            <a:br>
              <a:rPr lang="en-GB" dirty="0">
                <a:solidFill>
                  <a:srgbClr val="000000"/>
                </a:solidFill>
                <a:effectLst/>
                <a:latin typeface="Helvetica" pitchFamily="2" charset="0"/>
              </a:rPr>
            </a:br>
            <a:br>
              <a:rPr lang="en-GB" dirty="0">
                <a:solidFill>
                  <a:srgbClr val="000000"/>
                </a:solidFill>
                <a:effectLst/>
                <a:latin typeface="Helvetica" pitchFamily="2" charset="0"/>
              </a:rPr>
            </a:br>
            <a:r>
              <a:rPr lang="en-GB" dirty="0">
                <a:solidFill>
                  <a:srgbClr val="000000"/>
                </a:solidFill>
                <a:effectLst/>
                <a:latin typeface="Helvetica" pitchFamily="2" charset="0"/>
              </a:rPr>
              <a:t>The microservices themselves can be audited and signed. The programmable policy part is a full </a:t>
            </a:r>
            <a:r>
              <a:rPr lang="en-GB" dirty="0" err="1">
                <a:solidFill>
                  <a:srgbClr val="000000"/>
                </a:solidFill>
                <a:effectLst/>
                <a:latin typeface="Helvetica" pitchFamily="2" charset="0"/>
              </a:rPr>
              <a:t>reseach</a:t>
            </a:r>
            <a:r>
              <a:rPr lang="en-GB" dirty="0">
                <a:solidFill>
                  <a:srgbClr val="000000"/>
                </a:solidFill>
                <a:effectLst/>
                <a:latin typeface="Helvetica" pitchFamily="2" charset="0"/>
              </a:rPr>
              <a:t> branch within the UVA. Furthermore, we are in the process of writing a paper to see if we can do MBT on dynamic microservices.</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5609684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54"/>
        <p:cNvGrpSpPr/>
        <p:nvPr/>
      </p:nvGrpSpPr>
      <p:grpSpPr>
        <a:xfrm>
          <a:off x="0" y="0"/>
          <a:ext cx="0" cy="0"/>
          <a:chOff x="0" y="0"/>
          <a:chExt cx="0" cy="0"/>
        </a:xfrm>
      </p:grpSpPr>
      <p:cxnSp>
        <p:nvCxnSpPr>
          <p:cNvPr id="55" name="Google Shape;55;p14"/>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56" name="Google Shape;56;p14"/>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57" name="Google Shape;57;p14"/>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2400"/>
              <a:buNone/>
              <a:defRPr sz="2400">
                <a:solidFill>
                  <a:schemeClr val="lt1"/>
                </a:solidFill>
              </a:defRPr>
            </a:lvl1pPr>
            <a:lvl2pPr lvl="1" rtl="0">
              <a:lnSpc>
                <a:spcPct val="100000"/>
              </a:lnSpc>
              <a:spcBef>
                <a:spcPts val="0"/>
              </a:spcBef>
              <a:spcAft>
                <a:spcPts val="0"/>
              </a:spcAft>
              <a:buClr>
                <a:schemeClr val="lt1"/>
              </a:buClr>
              <a:buSzPts val="2400"/>
              <a:buNone/>
              <a:defRPr sz="2400">
                <a:solidFill>
                  <a:schemeClr val="lt1"/>
                </a:solidFill>
              </a:defRPr>
            </a:lvl2pPr>
            <a:lvl3pPr lvl="2" rtl="0">
              <a:lnSpc>
                <a:spcPct val="100000"/>
              </a:lnSpc>
              <a:spcBef>
                <a:spcPts val="0"/>
              </a:spcBef>
              <a:spcAft>
                <a:spcPts val="0"/>
              </a:spcAft>
              <a:buClr>
                <a:schemeClr val="lt1"/>
              </a:buClr>
              <a:buSzPts val="2400"/>
              <a:buNone/>
              <a:defRPr sz="2400">
                <a:solidFill>
                  <a:schemeClr val="lt1"/>
                </a:solidFill>
              </a:defRPr>
            </a:lvl3pPr>
            <a:lvl4pPr lvl="3" rtl="0">
              <a:lnSpc>
                <a:spcPct val="100000"/>
              </a:lnSpc>
              <a:spcBef>
                <a:spcPts val="0"/>
              </a:spcBef>
              <a:spcAft>
                <a:spcPts val="0"/>
              </a:spcAft>
              <a:buClr>
                <a:schemeClr val="lt1"/>
              </a:buClr>
              <a:buSzPts val="2400"/>
              <a:buNone/>
              <a:defRPr sz="2400">
                <a:solidFill>
                  <a:schemeClr val="lt1"/>
                </a:solidFill>
              </a:defRPr>
            </a:lvl4pPr>
            <a:lvl5pPr lvl="4" rtl="0">
              <a:lnSpc>
                <a:spcPct val="100000"/>
              </a:lnSpc>
              <a:spcBef>
                <a:spcPts val="0"/>
              </a:spcBef>
              <a:spcAft>
                <a:spcPts val="0"/>
              </a:spcAft>
              <a:buClr>
                <a:schemeClr val="lt1"/>
              </a:buClr>
              <a:buSzPts val="2400"/>
              <a:buNone/>
              <a:defRPr sz="2400">
                <a:solidFill>
                  <a:schemeClr val="lt1"/>
                </a:solidFill>
              </a:defRPr>
            </a:lvl5pPr>
            <a:lvl6pPr lvl="5" rtl="0">
              <a:lnSpc>
                <a:spcPct val="100000"/>
              </a:lnSpc>
              <a:spcBef>
                <a:spcPts val="0"/>
              </a:spcBef>
              <a:spcAft>
                <a:spcPts val="0"/>
              </a:spcAft>
              <a:buClr>
                <a:schemeClr val="lt1"/>
              </a:buClr>
              <a:buSzPts val="2400"/>
              <a:buNone/>
              <a:defRPr sz="2400">
                <a:solidFill>
                  <a:schemeClr val="lt1"/>
                </a:solidFill>
              </a:defRPr>
            </a:lvl6pPr>
            <a:lvl7pPr lvl="6" rtl="0">
              <a:lnSpc>
                <a:spcPct val="100000"/>
              </a:lnSpc>
              <a:spcBef>
                <a:spcPts val="0"/>
              </a:spcBef>
              <a:spcAft>
                <a:spcPts val="0"/>
              </a:spcAft>
              <a:buClr>
                <a:schemeClr val="lt1"/>
              </a:buClr>
              <a:buSzPts val="2400"/>
              <a:buNone/>
              <a:defRPr sz="2400">
                <a:solidFill>
                  <a:schemeClr val="lt1"/>
                </a:solidFill>
              </a:defRPr>
            </a:lvl7pPr>
            <a:lvl8pPr lvl="7" rtl="0">
              <a:lnSpc>
                <a:spcPct val="100000"/>
              </a:lnSpc>
              <a:spcBef>
                <a:spcPts val="0"/>
              </a:spcBef>
              <a:spcAft>
                <a:spcPts val="0"/>
              </a:spcAft>
              <a:buClr>
                <a:schemeClr val="lt1"/>
              </a:buClr>
              <a:buSzPts val="2400"/>
              <a:buNone/>
              <a:defRPr sz="2400">
                <a:solidFill>
                  <a:schemeClr val="lt1"/>
                </a:solidFill>
              </a:defRPr>
            </a:lvl8pPr>
            <a:lvl9pPr lvl="8" rtl="0">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58" name="Google Shape;58;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59"/>
        <p:cNvGrpSpPr/>
        <p:nvPr/>
      </p:nvGrpSpPr>
      <p:grpSpPr>
        <a:xfrm>
          <a:off x="0" y="0"/>
          <a:ext cx="0" cy="0"/>
          <a:chOff x="0" y="0"/>
          <a:chExt cx="0" cy="0"/>
        </a:xfrm>
      </p:grpSpPr>
      <p:cxnSp>
        <p:nvCxnSpPr>
          <p:cNvPr id="60" name="Google Shape;60;p15"/>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61" name="Google Shape;61;p15"/>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62" name="Google Shape;62;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3"/>
        <p:cNvGrpSpPr/>
        <p:nvPr/>
      </p:nvGrpSpPr>
      <p:grpSpPr>
        <a:xfrm>
          <a:off x="0" y="0"/>
          <a:ext cx="0" cy="0"/>
          <a:chOff x="0" y="0"/>
          <a:chExt cx="0" cy="0"/>
        </a:xfrm>
      </p:grpSpPr>
      <p:sp>
        <p:nvSpPr>
          <p:cNvPr id="64" name="Google Shape;64;p16"/>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6" name="Google Shape;66;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67" name="Google Shape;67;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8"/>
        <p:cNvGrpSpPr/>
        <p:nvPr/>
      </p:nvGrpSpPr>
      <p:grpSpPr>
        <a:xfrm>
          <a:off x="0" y="0"/>
          <a:ext cx="0" cy="0"/>
          <a:chOff x="0" y="0"/>
          <a:chExt cx="0" cy="0"/>
        </a:xfrm>
      </p:grpSpPr>
      <p:sp>
        <p:nvSpPr>
          <p:cNvPr id="69" name="Google Shape;6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0" name="Google Shape;70;p1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1" name="Google Shape;71;p1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2" name="Google Shape;72;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3"/>
        <p:cNvGrpSpPr/>
        <p:nvPr/>
      </p:nvGrpSpPr>
      <p:grpSpPr>
        <a:xfrm>
          <a:off x="0" y="0"/>
          <a:ext cx="0" cy="0"/>
          <a:chOff x="0" y="0"/>
          <a:chExt cx="0" cy="0"/>
        </a:xfrm>
      </p:grpSpPr>
      <p:sp>
        <p:nvSpPr>
          <p:cNvPr id="74" name="Google Shape;7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5" name="Google Shape;75;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6"/>
        <p:cNvGrpSpPr/>
        <p:nvPr/>
      </p:nvGrpSpPr>
      <p:grpSpPr>
        <a:xfrm>
          <a:off x="0" y="0"/>
          <a:ext cx="0" cy="0"/>
          <a:chOff x="0" y="0"/>
          <a:chExt cx="0" cy="0"/>
        </a:xfrm>
      </p:grpSpPr>
      <p:sp>
        <p:nvSpPr>
          <p:cNvPr id="77" name="Google Shape;77;p1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8" name="Google Shape;78;p19"/>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9" name="Google Shape;79;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80"/>
        <p:cNvGrpSpPr/>
        <p:nvPr/>
      </p:nvGrpSpPr>
      <p:grpSpPr>
        <a:xfrm>
          <a:off x="0" y="0"/>
          <a:ext cx="0" cy="0"/>
          <a:chOff x="0" y="0"/>
          <a:chExt cx="0" cy="0"/>
        </a:xfrm>
      </p:grpSpPr>
      <p:sp>
        <p:nvSpPr>
          <p:cNvPr id="81" name="Google Shape;81;p20"/>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82" name="Google Shape;82;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3"/>
        <p:cNvGrpSpPr/>
        <p:nvPr/>
      </p:nvGrpSpPr>
      <p:grpSpPr>
        <a:xfrm>
          <a:off x="0" y="0"/>
          <a:ext cx="0" cy="0"/>
          <a:chOff x="0" y="0"/>
          <a:chExt cx="0" cy="0"/>
        </a:xfrm>
      </p:grpSpPr>
      <p:sp>
        <p:nvSpPr>
          <p:cNvPr id="84" name="Google Shape;84;p21"/>
          <p:cNvSpPr/>
          <p:nvPr/>
        </p:nvSpPr>
        <p:spPr>
          <a:xfrm>
            <a:off x="4572000" y="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5" name="Google Shape;85;p21"/>
          <p:cNvCxnSpPr/>
          <p:nvPr/>
        </p:nvCxnSpPr>
        <p:spPr>
          <a:xfrm>
            <a:off x="5029675" y="4495500"/>
            <a:ext cx="468300" cy="0"/>
          </a:xfrm>
          <a:prstGeom prst="straightConnector1">
            <a:avLst/>
          </a:prstGeom>
          <a:noFill/>
          <a:ln w="19050" cap="flat" cmpd="sng">
            <a:solidFill>
              <a:schemeClr val="lt2"/>
            </a:solidFill>
            <a:prstDash val="solid"/>
            <a:round/>
            <a:headEnd type="none" w="sm" len="sm"/>
            <a:tailEnd type="none" w="sm" len="sm"/>
          </a:ln>
        </p:spPr>
      </p:cxnSp>
      <p:sp>
        <p:nvSpPr>
          <p:cNvPr id="86" name="Google Shape;86;p21"/>
          <p:cNvSpPr txBox="1">
            <a:spLocks noGrp="1"/>
          </p:cNvSpPr>
          <p:nvPr>
            <p:ph type="title"/>
          </p:nvPr>
        </p:nvSpPr>
        <p:spPr>
          <a:xfrm>
            <a:off x="265500" y="1205825"/>
            <a:ext cx="4045200" cy="1509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87" name="Google Shape;87;p21"/>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88" name="Google Shape;88;p21"/>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Clr>
                <a:schemeClr val="lt1"/>
              </a:buClr>
              <a:buSzPts val="1800"/>
              <a:buChar char="●"/>
              <a:defRPr>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
        <p:nvSpPr>
          <p:cNvPr id="89" name="Google Shape;89;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0"/>
        <p:cNvGrpSpPr/>
        <p:nvPr/>
      </p:nvGrpSpPr>
      <p:grpSpPr>
        <a:xfrm>
          <a:off x="0" y="0"/>
          <a:ext cx="0" cy="0"/>
          <a:chOff x="0" y="0"/>
          <a:chExt cx="0" cy="0"/>
        </a:xfrm>
      </p:grpSpPr>
      <p:sp>
        <p:nvSpPr>
          <p:cNvPr id="91" name="Google Shape;91;p22"/>
          <p:cNvSpPr txBox="1">
            <a:spLocks noGrp="1"/>
          </p:cNvSpPr>
          <p:nvPr>
            <p:ph type="body" idx="1"/>
          </p:nvPr>
        </p:nvSpPr>
        <p:spPr>
          <a:xfrm>
            <a:off x="311700" y="4236825"/>
            <a:ext cx="5998800" cy="5988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2100"/>
              <a:buNone/>
              <a:defRPr sz="2100"/>
            </a:lvl1pPr>
          </a:lstStyle>
          <a:p>
            <a:endParaRPr/>
          </a:p>
        </p:txBody>
      </p:sp>
      <p:sp>
        <p:nvSpPr>
          <p:cNvPr id="92" name="Google Shape;92;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93"/>
        <p:cNvGrpSpPr/>
        <p:nvPr/>
      </p:nvGrpSpPr>
      <p:grpSpPr>
        <a:xfrm>
          <a:off x="0" y="0"/>
          <a:ext cx="0" cy="0"/>
          <a:chOff x="0" y="0"/>
          <a:chExt cx="0" cy="0"/>
        </a:xfrm>
      </p:grpSpPr>
      <p:sp>
        <p:nvSpPr>
          <p:cNvPr id="94" name="Google Shape;94;p23"/>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3"/>
          <p:cNvSpPr txBox="1">
            <a:spLocks noGrp="1"/>
          </p:cNvSpPr>
          <p:nvPr>
            <p:ph type="title" hasCustomPrompt="1"/>
          </p:nvPr>
        </p:nvSpPr>
        <p:spPr>
          <a:xfrm>
            <a:off x="311700" y="991475"/>
            <a:ext cx="8520600" cy="191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0"/>
              <a:buNone/>
              <a:defRPr sz="14000" b="1"/>
            </a:lvl1pPr>
            <a:lvl2pPr lvl="1" algn="ctr" rtl="0">
              <a:spcBef>
                <a:spcPts val="0"/>
              </a:spcBef>
              <a:spcAft>
                <a:spcPts val="0"/>
              </a:spcAft>
              <a:buSzPts val="14000"/>
              <a:buNone/>
              <a:defRPr sz="14000" b="1"/>
            </a:lvl2pPr>
            <a:lvl3pPr lvl="2" algn="ctr" rtl="0">
              <a:spcBef>
                <a:spcPts val="0"/>
              </a:spcBef>
              <a:spcAft>
                <a:spcPts val="0"/>
              </a:spcAft>
              <a:buSzPts val="14000"/>
              <a:buNone/>
              <a:defRPr sz="14000" b="1"/>
            </a:lvl3pPr>
            <a:lvl4pPr lvl="3" algn="ctr" rtl="0">
              <a:spcBef>
                <a:spcPts val="0"/>
              </a:spcBef>
              <a:spcAft>
                <a:spcPts val="0"/>
              </a:spcAft>
              <a:buSzPts val="14000"/>
              <a:buNone/>
              <a:defRPr sz="14000" b="1"/>
            </a:lvl4pPr>
            <a:lvl5pPr lvl="4" algn="ctr" rtl="0">
              <a:spcBef>
                <a:spcPts val="0"/>
              </a:spcBef>
              <a:spcAft>
                <a:spcPts val="0"/>
              </a:spcAft>
              <a:buSzPts val="14000"/>
              <a:buNone/>
              <a:defRPr sz="14000" b="1"/>
            </a:lvl5pPr>
            <a:lvl6pPr lvl="5" algn="ctr" rtl="0">
              <a:spcBef>
                <a:spcPts val="0"/>
              </a:spcBef>
              <a:spcAft>
                <a:spcPts val="0"/>
              </a:spcAft>
              <a:buSzPts val="14000"/>
              <a:buNone/>
              <a:defRPr sz="14000" b="1"/>
            </a:lvl6pPr>
            <a:lvl7pPr lvl="6" algn="ctr" rtl="0">
              <a:spcBef>
                <a:spcPts val="0"/>
              </a:spcBef>
              <a:spcAft>
                <a:spcPts val="0"/>
              </a:spcAft>
              <a:buSzPts val="14000"/>
              <a:buNone/>
              <a:defRPr sz="14000" b="1"/>
            </a:lvl7pPr>
            <a:lvl8pPr lvl="7" algn="ctr" rtl="0">
              <a:spcBef>
                <a:spcPts val="0"/>
              </a:spcBef>
              <a:spcAft>
                <a:spcPts val="0"/>
              </a:spcAft>
              <a:buSzPts val="14000"/>
              <a:buNone/>
              <a:defRPr sz="14000" b="1"/>
            </a:lvl8pPr>
            <a:lvl9pPr lvl="8" algn="ctr" rtl="0">
              <a:spcBef>
                <a:spcPts val="0"/>
              </a:spcBef>
              <a:spcAft>
                <a:spcPts val="0"/>
              </a:spcAft>
              <a:buSzPts val="14000"/>
              <a:buNone/>
              <a:defRPr sz="14000" b="1"/>
            </a:lvl9pPr>
          </a:lstStyle>
          <a:p>
            <a:r>
              <a:t>xx%</a:t>
            </a:r>
          </a:p>
        </p:txBody>
      </p:sp>
      <p:sp>
        <p:nvSpPr>
          <p:cNvPr id="96" name="Google Shape;96;p23"/>
          <p:cNvSpPr txBox="1">
            <a:spLocks noGrp="1"/>
          </p:cNvSpPr>
          <p:nvPr>
            <p:ph type="body" idx="1"/>
          </p:nvPr>
        </p:nvSpPr>
        <p:spPr>
          <a:xfrm>
            <a:off x="311700" y="3071300"/>
            <a:ext cx="8520600" cy="901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97" name="Google Shape;97;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8"/>
        <p:cNvGrpSpPr/>
        <p:nvPr/>
      </p:nvGrpSpPr>
      <p:grpSpPr>
        <a:xfrm>
          <a:off x="0" y="0"/>
          <a:ext cx="0" cy="0"/>
          <a:chOff x="0" y="0"/>
          <a:chExt cx="0" cy="0"/>
        </a:xfrm>
      </p:grpSpPr>
      <p:sp>
        <p:nvSpPr>
          <p:cNvPr id="99" name="Google Shape;99;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1600"/>
              </a:spcBef>
              <a:spcAft>
                <a:spcPts val="0"/>
              </a:spcAft>
              <a:buClr>
                <a:schemeClr val="dk2"/>
              </a:buClr>
              <a:buSzPts val="1400"/>
              <a:buChar char="○"/>
              <a:defRPr>
                <a:solidFill>
                  <a:schemeClr val="dk2"/>
                </a:solidFill>
              </a:defRPr>
            </a:lvl2pPr>
            <a:lvl3pPr marL="1371600" lvl="2" indent="-317500" rtl="0">
              <a:lnSpc>
                <a:spcPct val="115000"/>
              </a:lnSpc>
              <a:spcBef>
                <a:spcPts val="1600"/>
              </a:spcBef>
              <a:spcAft>
                <a:spcPts val="0"/>
              </a:spcAft>
              <a:buClr>
                <a:schemeClr val="dk2"/>
              </a:buClr>
              <a:buSzPts val="1400"/>
              <a:buChar char="■"/>
              <a:defRPr>
                <a:solidFill>
                  <a:schemeClr val="dk2"/>
                </a:solidFill>
              </a:defRPr>
            </a:lvl3pPr>
            <a:lvl4pPr marL="1828800" lvl="3" indent="-317500" rtl="0">
              <a:lnSpc>
                <a:spcPct val="115000"/>
              </a:lnSpc>
              <a:spcBef>
                <a:spcPts val="1600"/>
              </a:spcBef>
              <a:spcAft>
                <a:spcPts val="0"/>
              </a:spcAft>
              <a:buClr>
                <a:schemeClr val="dk2"/>
              </a:buClr>
              <a:buSzPts val="1400"/>
              <a:buChar char="●"/>
              <a:defRPr>
                <a:solidFill>
                  <a:schemeClr val="dk2"/>
                </a:solidFill>
              </a:defRPr>
            </a:lvl4pPr>
            <a:lvl5pPr marL="2286000" lvl="4" indent="-317500" rtl="0">
              <a:lnSpc>
                <a:spcPct val="115000"/>
              </a:lnSpc>
              <a:spcBef>
                <a:spcPts val="1600"/>
              </a:spcBef>
              <a:spcAft>
                <a:spcPts val="0"/>
              </a:spcAft>
              <a:buClr>
                <a:schemeClr val="dk2"/>
              </a:buClr>
              <a:buSzPts val="1400"/>
              <a:buChar char="○"/>
              <a:defRPr>
                <a:solidFill>
                  <a:schemeClr val="dk2"/>
                </a:solidFill>
              </a:defRPr>
            </a:lvl5pPr>
            <a:lvl6pPr marL="2743200" lvl="5" indent="-317500" rtl="0">
              <a:lnSpc>
                <a:spcPct val="115000"/>
              </a:lnSpc>
              <a:spcBef>
                <a:spcPts val="1600"/>
              </a:spcBef>
              <a:spcAft>
                <a:spcPts val="0"/>
              </a:spcAft>
              <a:buClr>
                <a:schemeClr val="dk2"/>
              </a:buClr>
              <a:buSzPts val="1400"/>
              <a:buChar char="■"/>
              <a:defRPr>
                <a:solidFill>
                  <a:schemeClr val="dk2"/>
                </a:solidFill>
              </a:defRPr>
            </a:lvl6pPr>
            <a:lvl7pPr marL="3200400" lvl="6" indent="-317500" rtl="0">
              <a:lnSpc>
                <a:spcPct val="115000"/>
              </a:lnSpc>
              <a:spcBef>
                <a:spcPts val="1600"/>
              </a:spcBef>
              <a:spcAft>
                <a:spcPts val="0"/>
              </a:spcAft>
              <a:buClr>
                <a:schemeClr val="dk2"/>
              </a:buClr>
              <a:buSzPts val="1400"/>
              <a:buChar char="●"/>
              <a:defRPr>
                <a:solidFill>
                  <a:schemeClr val="dk2"/>
                </a:solidFill>
              </a:defRPr>
            </a:lvl7pPr>
            <a:lvl8pPr marL="3657600" lvl="7" indent="-317500" rtl="0">
              <a:lnSpc>
                <a:spcPct val="115000"/>
              </a:lnSpc>
              <a:spcBef>
                <a:spcPts val="1600"/>
              </a:spcBef>
              <a:spcAft>
                <a:spcPts val="0"/>
              </a:spcAft>
              <a:buClr>
                <a:schemeClr val="dk2"/>
              </a:buClr>
              <a:buSzPts val="1400"/>
              <a:buChar char="○"/>
              <a:defRPr>
                <a:solidFill>
                  <a:schemeClr val="dk2"/>
                </a:solidFill>
              </a:defRPr>
            </a:lvl8pPr>
            <a:lvl9pPr marL="4114800" lvl="8" indent="-317500" rtl="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marL="914400" lvl="1"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marL="1371600" lvl="2"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marL="1828800" lvl="3"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marL="2286000" lvl="4"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marL="2743200" lvl="5"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marL="3200400" lvl="6"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marL="3657600" lvl="7"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marL="4114800" lvl="8" indent="-317500" rtl="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1"/>
                </a:solidFill>
                <a:latin typeface="Proxima Nova"/>
                <a:ea typeface="Proxima Nova"/>
                <a:cs typeface="Proxima Nova"/>
                <a:sym typeface="Proxima Nova"/>
              </a:defRPr>
            </a:lvl1pPr>
            <a:lvl2pPr lvl="1" algn="r" rtl="0">
              <a:buNone/>
              <a:defRPr sz="1000">
                <a:solidFill>
                  <a:schemeClr val="dk1"/>
                </a:solidFill>
                <a:latin typeface="Proxima Nova"/>
                <a:ea typeface="Proxima Nova"/>
                <a:cs typeface="Proxima Nova"/>
                <a:sym typeface="Proxima Nova"/>
              </a:defRPr>
            </a:lvl2pPr>
            <a:lvl3pPr lvl="2" algn="r" rtl="0">
              <a:buNone/>
              <a:defRPr sz="1000">
                <a:solidFill>
                  <a:schemeClr val="dk1"/>
                </a:solidFill>
                <a:latin typeface="Proxima Nova"/>
                <a:ea typeface="Proxima Nova"/>
                <a:cs typeface="Proxima Nova"/>
                <a:sym typeface="Proxima Nova"/>
              </a:defRPr>
            </a:lvl3pPr>
            <a:lvl4pPr lvl="3" algn="r" rtl="0">
              <a:buNone/>
              <a:defRPr sz="1000">
                <a:solidFill>
                  <a:schemeClr val="dk1"/>
                </a:solidFill>
                <a:latin typeface="Proxima Nova"/>
                <a:ea typeface="Proxima Nova"/>
                <a:cs typeface="Proxima Nova"/>
                <a:sym typeface="Proxima Nova"/>
              </a:defRPr>
            </a:lvl4pPr>
            <a:lvl5pPr lvl="4" algn="r" rtl="0">
              <a:buNone/>
              <a:defRPr sz="1000">
                <a:solidFill>
                  <a:schemeClr val="dk1"/>
                </a:solidFill>
                <a:latin typeface="Proxima Nova"/>
                <a:ea typeface="Proxima Nova"/>
                <a:cs typeface="Proxima Nova"/>
                <a:sym typeface="Proxima Nova"/>
              </a:defRPr>
            </a:lvl5pPr>
            <a:lvl6pPr lvl="5" algn="r" rtl="0">
              <a:buNone/>
              <a:defRPr sz="1000">
                <a:solidFill>
                  <a:schemeClr val="dk1"/>
                </a:solidFill>
                <a:latin typeface="Proxima Nova"/>
                <a:ea typeface="Proxima Nova"/>
                <a:cs typeface="Proxima Nova"/>
                <a:sym typeface="Proxima Nova"/>
              </a:defRPr>
            </a:lvl6pPr>
            <a:lvl7pPr lvl="6" algn="r" rtl="0">
              <a:buNone/>
              <a:defRPr sz="1000">
                <a:solidFill>
                  <a:schemeClr val="dk1"/>
                </a:solidFill>
                <a:latin typeface="Proxima Nova"/>
                <a:ea typeface="Proxima Nova"/>
                <a:cs typeface="Proxima Nova"/>
                <a:sym typeface="Proxima Nova"/>
              </a:defRPr>
            </a:lvl7pPr>
            <a:lvl8pPr lvl="7" algn="r" rtl="0">
              <a:buNone/>
              <a:defRPr sz="1000">
                <a:solidFill>
                  <a:schemeClr val="dk1"/>
                </a:solidFill>
                <a:latin typeface="Proxima Nova"/>
                <a:ea typeface="Proxima Nova"/>
                <a:cs typeface="Proxima Nova"/>
                <a:sym typeface="Proxima Nova"/>
              </a:defRPr>
            </a:lvl8pPr>
            <a:lvl9pPr lvl="8" algn="r" rtl="0">
              <a:buNone/>
              <a:defRPr sz="1000">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9.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jpg"/></Relationships>
</file>

<file path=ppt/slides/_rels/slide10.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image" Target="../media/image10.png"/><Relationship Id="rId3" Type="http://schemas.openxmlformats.org/officeDocument/2006/relationships/image" Target="../media/image4.png"/><Relationship Id="rId7" Type="http://schemas.openxmlformats.org/officeDocument/2006/relationships/image" Target="../media/image2.png"/><Relationship Id="rId12"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4.xml"/><Relationship Id="rId6" Type="http://schemas.openxmlformats.org/officeDocument/2006/relationships/image" Target="../media/image1.png"/><Relationship Id="rId11" Type="http://schemas.openxmlformats.org/officeDocument/2006/relationships/image" Target="../media/image8.png"/><Relationship Id="rId5" Type="http://schemas.openxmlformats.org/officeDocument/2006/relationships/image" Target="../media/image24.png"/><Relationship Id="rId10" Type="http://schemas.openxmlformats.org/officeDocument/2006/relationships/image" Target="../media/image7.jpg"/><Relationship Id="rId4" Type="http://schemas.openxmlformats.org/officeDocument/2006/relationships/image" Target="../media/image6.png"/><Relationship Id="rId9" Type="http://schemas.openxmlformats.org/officeDocument/2006/relationships/image" Target="../media/image5.png"/></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1.jpg"/><Relationship Id="rId7" Type="http://schemas.openxmlformats.org/officeDocument/2006/relationships/image" Target="../media/image4.png"/><Relationship Id="rId12"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14.xml"/><Relationship Id="rId6" Type="http://schemas.openxmlformats.org/officeDocument/2006/relationships/image" Target="../media/image3.png"/><Relationship Id="rId11" Type="http://schemas.openxmlformats.org/officeDocument/2006/relationships/image" Target="../media/image8.png"/><Relationship Id="rId5" Type="http://schemas.openxmlformats.org/officeDocument/2006/relationships/image" Target="../media/image2.png"/><Relationship Id="rId10" Type="http://schemas.openxmlformats.org/officeDocument/2006/relationships/image" Target="../media/image7.jpg"/><Relationship Id="rId4" Type="http://schemas.openxmlformats.org/officeDocument/2006/relationships/image" Target="../media/image1.png"/><Relationship Id="rId9" Type="http://schemas.openxmlformats.org/officeDocument/2006/relationships/image" Target="../media/image6.png"/></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2.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jpg"/></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3.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14.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jpg"/></Relationships>
</file>

<file path=ppt/slides/_rels/slide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14.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jpg"/></Relationships>
</file>

<file path=ppt/slides/_rels/slide6.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9.png"/><Relationship Id="rId3" Type="http://schemas.openxmlformats.org/officeDocument/2006/relationships/image" Target="../media/image15.png"/><Relationship Id="rId7" Type="http://schemas.openxmlformats.org/officeDocument/2006/relationships/image" Target="../media/image3.png"/><Relationship Id="rId12"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4.xml"/><Relationship Id="rId6" Type="http://schemas.openxmlformats.org/officeDocument/2006/relationships/image" Target="../media/image2.png"/><Relationship Id="rId11" Type="http://schemas.openxmlformats.org/officeDocument/2006/relationships/image" Target="../media/image7.jpg"/><Relationship Id="rId5" Type="http://schemas.openxmlformats.org/officeDocument/2006/relationships/image" Target="../media/image1.png"/><Relationship Id="rId10" Type="http://schemas.openxmlformats.org/officeDocument/2006/relationships/image" Target="../media/image6.png"/><Relationship Id="rId4" Type="http://schemas.openxmlformats.org/officeDocument/2006/relationships/image" Target="../media/image16.png"/><Relationship Id="rId9" Type="http://schemas.openxmlformats.org/officeDocument/2006/relationships/image" Target="../media/image5.png"/><Relationship Id="rId14" Type="http://schemas.openxmlformats.org/officeDocument/2006/relationships/image" Target="../media/image17.png"/></Relationships>
</file>

<file path=ppt/slides/_rels/slide7.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14.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14.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4.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5"/>
          <p:cNvSpPr txBox="1">
            <a:spLocks noGrp="1"/>
          </p:cNvSpPr>
          <p:nvPr>
            <p:ph type="title"/>
          </p:nvPr>
        </p:nvSpPr>
        <p:spPr>
          <a:xfrm>
            <a:off x="159301" y="1395531"/>
            <a:ext cx="4045200" cy="2193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DYNAMOS:</a:t>
            </a:r>
            <a:br>
              <a:rPr lang="en-US" dirty="0"/>
            </a:br>
            <a:r>
              <a:rPr lang="en-US" sz="3200" dirty="0"/>
              <a:t>Dynamically Adaptive microservice-OS</a:t>
            </a:r>
            <a:br>
              <a:rPr lang="en-US" sz="3200" dirty="0"/>
            </a:br>
            <a:br>
              <a:rPr lang="en-US" dirty="0"/>
            </a:br>
            <a:r>
              <a:rPr lang="en-US" sz="1800" dirty="0"/>
              <a:t>Dynamic microservices for data-exchange scenario</a:t>
            </a:r>
          </a:p>
        </p:txBody>
      </p:sp>
      <p:sp>
        <p:nvSpPr>
          <p:cNvPr id="105" name="Google Shape;105;p25"/>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457200" lvl="0" indent="-349250" algn="l" rtl="0">
              <a:spcBef>
                <a:spcPts val="0"/>
              </a:spcBef>
              <a:spcAft>
                <a:spcPts val="0"/>
              </a:spcAft>
              <a:buSzPts val="1900"/>
              <a:buChar char="●"/>
            </a:pPr>
            <a:r>
              <a:rPr lang="en-US" dirty="0"/>
              <a:t>Master Software Engineering at the University of Amsterdam</a:t>
            </a:r>
          </a:p>
          <a:p>
            <a:pPr marL="457200" lvl="0" indent="-349250" algn="l" rtl="0">
              <a:spcBef>
                <a:spcPts val="0"/>
              </a:spcBef>
              <a:spcAft>
                <a:spcPts val="0"/>
              </a:spcAft>
              <a:buSzPts val="1900"/>
              <a:buChar char="●"/>
            </a:pPr>
            <a:r>
              <a:rPr lang="en-US" dirty="0"/>
              <a:t>Create ‘atomic’ microservices, to be combined for different use cases</a:t>
            </a:r>
          </a:p>
          <a:p>
            <a:pPr marL="457200" lvl="0" indent="-349250" algn="l" rtl="0">
              <a:spcBef>
                <a:spcPts val="0"/>
              </a:spcBef>
              <a:spcAft>
                <a:spcPts val="0"/>
              </a:spcAft>
              <a:buSzPts val="1900"/>
              <a:buChar char="●"/>
            </a:pPr>
            <a:r>
              <a:rPr lang="en-US" dirty="0"/>
              <a:t>Middleware to orchestrate services, restricted by </a:t>
            </a:r>
            <a:r>
              <a:rPr lang="en-US" b="1" i="1" dirty="0"/>
              <a:t>programmable policy</a:t>
            </a:r>
            <a:endParaRPr lang="en-US" dirty="0"/>
          </a:p>
        </p:txBody>
      </p:sp>
      <p:grpSp>
        <p:nvGrpSpPr>
          <p:cNvPr id="106" name="Google Shape;106;p25"/>
          <p:cNvGrpSpPr/>
          <p:nvPr/>
        </p:nvGrpSpPr>
        <p:grpSpPr>
          <a:xfrm>
            <a:off x="7798" y="4677828"/>
            <a:ext cx="4563997" cy="361752"/>
            <a:chOff x="76200" y="4384759"/>
            <a:chExt cx="9046575" cy="662307"/>
          </a:xfrm>
        </p:grpSpPr>
        <p:pic>
          <p:nvPicPr>
            <p:cNvPr id="107" name="Google Shape;107;p25"/>
            <p:cNvPicPr preferRelativeResize="0"/>
            <p:nvPr/>
          </p:nvPicPr>
          <p:blipFill>
            <a:blip r:embed="rId3">
              <a:alphaModFix/>
            </a:blip>
            <a:stretch>
              <a:fillRect/>
            </a:stretch>
          </p:blipFill>
          <p:spPr>
            <a:xfrm>
              <a:off x="5104511" y="4668174"/>
              <a:ext cx="1520554" cy="375104"/>
            </a:xfrm>
            <a:prstGeom prst="rect">
              <a:avLst/>
            </a:prstGeom>
            <a:noFill/>
            <a:ln>
              <a:noFill/>
            </a:ln>
          </p:spPr>
        </p:pic>
        <p:pic>
          <p:nvPicPr>
            <p:cNvPr id="108" name="Google Shape;108;p25"/>
            <p:cNvPicPr preferRelativeResize="0"/>
            <p:nvPr/>
          </p:nvPicPr>
          <p:blipFill>
            <a:blip r:embed="rId4">
              <a:alphaModFix/>
            </a:blip>
            <a:stretch>
              <a:fillRect/>
            </a:stretch>
          </p:blipFill>
          <p:spPr>
            <a:xfrm>
              <a:off x="7194456" y="4669735"/>
              <a:ext cx="379769" cy="371987"/>
            </a:xfrm>
            <a:prstGeom prst="rect">
              <a:avLst/>
            </a:prstGeom>
            <a:noFill/>
            <a:ln>
              <a:noFill/>
            </a:ln>
          </p:spPr>
        </p:pic>
        <p:pic>
          <p:nvPicPr>
            <p:cNvPr id="109" name="Google Shape;109;p25"/>
            <p:cNvPicPr preferRelativeResize="0"/>
            <p:nvPr/>
          </p:nvPicPr>
          <p:blipFill>
            <a:blip r:embed="rId5">
              <a:alphaModFix/>
            </a:blip>
            <a:stretch>
              <a:fillRect/>
            </a:stretch>
          </p:blipFill>
          <p:spPr>
            <a:xfrm>
              <a:off x="76200" y="4610951"/>
              <a:ext cx="1193160" cy="406673"/>
            </a:xfrm>
            <a:prstGeom prst="rect">
              <a:avLst/>
            </a:prstGeom>
            <a:noFill/>
            <a:ln>
              <a:noFill/>
            </a:ln>
          </p:spPr>
        </p:pic>
        <p:pic>
          <p:nvPicPr>
            <p:cNvPr id="110" name="Google Shape;110;p25"/>
            <p:cNvPicPr preferRelativeResize="0"/>
            <p:nvPr/>
          </p:nvPicPr>
          <p:blipFill>
            <a:blip r:embed="rId6">
              <a:alphaModFix/>
            </a:blip>
            <a:stretch>
              <a:fillRect/>
            </a:stretch>
          </p:blipFill>
          <p:spPr>
            <a:xfrm>
              <a:off x="3154095" y="4704216"/>
              <a:ext cx="1861739" cy="329380"/>
            </a:xfrm>
            <a:prstGeom prst="rect">
              <a:avLst/>
            </a:prstGeom>
            <a:noFill/>
            <a:ln>
              <a:noFill/>
            </a:ln>
          </p:spPr>
        </p:pic>
        <p:pic>
          <p:nvPicPr>
            <p:cNvPr id="111" name="Google Shape;111;p25"/>
            <p:cNvPicPr preferRelativeResize="0"/>
            <p:nvPr/>
          </p:nvPicPr>
          <p:blipFill>
            <a:blip r:embed="rId7">
              <a:alphaModFix/>
            </a:blip>
            <a:stretch>
              <a:fillRect/>
            </a:stretch>
          </p:blipFill>
          <p:spPr>
            <a:xfrm>
              <a:off x="1295726" y="4669741"/>
              <a:ext cx="1013069" cy="371981"/>
            </a:xfrm>
            <a:prstGeom prst="rect">
              <a:avLst/>
            </a:prstGeom>
            <a:noFill/>
            <a:ln>
              <a:noFill/>
            </a:ln>
          </p:spPr>
        </p:pic>
        <p:pic>
          <p:nvPicPr>
            <p:cNvPr id="112" name="Google Shape;112;p25"/>
            <p:cNvPicPr preferRelativeResize="0"/>
            <p:nvPr/>
          </p:nvPicPr>
          <p:blipFill>
            <a:blip r:embed="rId8">
              <a:alphaModFix/>
            </a:blip>
            <a:stretch>
              <a:fillRect/>
            </a:stretch>
          </p:blipFill>
          <p:spPr>
            <a:xfrm>
              <a:off x="2335152" y="4584651"/>
              <a:ext cx="788054" cy="459276"/>
            </a:xfrm>
            <a:prstGeom prst="rect">
              <a:avLst/>
            </a:prstGeom>
            <a:noFill/>
            <a:ln>
              <a:noFill/>
            </a:ln>
          </p:spPr>
        </p:pic>
        <p:pic>
          <p:nvPicPr>
            <p:cNvPr id="113" name="Google Shape;113;p25"/>
            <p:cNvPicPr preferRelativeResize="0"/>
            <p:nvPr/>
          </p:nvPicPr>
          <p:blipFill>
            <a:blip r:embed="rId9">
              <a:alphaModFix/>
            </a:blip>
            <a:stretch>
              <a:fillRect/>
            </a:stretch>
          </p:blipFill>
          <p:spPr>
            <a:xfrm>
              <a:off x="6713742" y="4384759"/>
              <a:ext cx="407069" cy="659165"/>
            </a:xfrm>
            <a:prstGeom prst="rect">
              <a:avLst/>
            </a:prstGeom>
            <a:noFill/>
            <a:ln>
              <a:noFill/>
            </a:ln>
          </p:spPr>
        </p:pic>
        <p:pic>
          <p:nvPicPr>
            <p:cNvPr id="114" name="Google Shape;114;p25"/>
            <p:cNvPicPr preferRelativeResize="0"/>
            <p:nvPr/>
          </p:nvPicPr>
          <p:blipFill>
            <a:blip r:embed="rId10">
              <a:alphaModFix/>
            </a:blip>
            <a:stretch>
              <a:fillRect/>
            </a:stretch>
          </p:blipFill>
          <p:spPr>
            <a:xfrm>
              <a:off x="8143606" y="4667351"/>
              <a:ext cx="979169" cy="371975"/>
            </a:xfrm>
            <a:prstGeom prst="rect">
              <a:avLst/>
            </a:prstGeom>
            <a:noFill/>
            <a:ln>
              <a:noFill/>
            </a:ln>
          </p:spPr>
        </p:pic>
        <p:pic>
          <p:nvPicPr>
            <p:cNvPr id="115" name="Google Shape;115;p25"/>
            <p:cNvPicPr preferRelativeResize="0"/>
            <p:nvPr/>
          </p:nvPicPr>
          <p:blipFill>
            <a:blip r:embed="rId11">
              <a:alphaModFix/>
            </a:blip>
            <a:stretch>
              <a:fillRect/>
            </a:stretch>
          </p:blipFill>
          <p:spPr>
            <a:xfrm>
              <a:off x="7676818" y="4507399"/>
              <a:ext cx="379775" cy="539667"/>
            </a:xfrm>
            <a:prstGeom prst="rect">
              <a:avLst/>
            </a:prstGeom>
            <a:noFill/>
            <a:ln>
              <a:noFill/>
            </a:ln>
          </p:spPr>
        </p:pic>
      </p:grpSp>
      <p:pic>
        <p:nvPicPr>
          <p:cNvPr id="2" name="Picture 1" descr="A qr code with black squares&#10;&#10;Description automatically generated">
            <a:extLst>
              <a:ext uri="{FF2B5EF4-FFF2-40B4-BE49-F238E27FC236}">
                <a16:creationId xmlns:a16="http://schemas.microsoft.com/office/drawing/2014/main" id="{1191538F-5C48-D9B5-BAA6-ED195125E652}"/>
              </a:ext>
            </a:extLst>
          </p:cNvPr>
          <p:cNvPicPr>
            <a:picLocks noChangeAspect="1"/>
          </p:cNvPicPr>
          <p:nvPr/>
        </p:nvPicPr>
        <p:blipFill>
          <a:blip r:embed="rId12"/>
          <a:stretch>
            <a:fillRect/>
          </a:stretch>
        </p:blipFill>
        <p:spPr>
          <a:xfrm>
            <a:off x="7899468" y="202232"/>
            <a:ext cx="1022006" cy="102200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t>How to use</a:t>
            </a:r>
            <a:endParaRPr sz="3600"/>
          </a:p>
        </p:txBody>
      </p:sp>
      <p:pic>
        <p:nvPicPr>
          <p:cNvPr id="279" name="Google Shape;279;p33"/>
          <p:cNvPicPr preferRelativeResize="0"/>
          <p:nvPr/>
        </p:nvPicPr>
        <p:blipFill>
          <a:blip r:embed="rId3">
            <a:alphaModFix/>
          </a:blip>
          <a:stretch>
            <a:fillRect/>
          </a:stretch>
        </p:blipFill>
        <p:spPr>
          <a:xfrm>
            <a:off x="292998" y="2571750"/>
            <a:ext cx="1876434" cy="331975"/>
          </a:xfrm>
          <a:prstGeom prst="rect">
            <a:avLst/>
          </a:prstGeom>
          <a:noFill/>
          <a:ln>
            <a:noFill/>
          </a:ln>
        </p:spPr>
      </p:pic>
      <p:pic>
        <p:nvPicPr>
          <p:cNvPr id="280" name="Google Shape;280;p33"/>
          <p:cNvPicPr preferRelativeResize="0"/>
          <p:nvPr/>
        </p:nvPicPr>
        <p:blipFill>
          <a:blip r:embed="rId4">
            <a:alphaModFix/>
          </a:blip>
          <a:stretch>
            <a:fillRect/>
          </a:stretch>
        </p:blipFill>
        <p:spPr>
          <a:xfrm>
            <a:off x="758171" y="1870363"/>
            <a:ext cx="946082" cy="551374"/>
          </a:xfrm>
          <a:prstGeom prst="rect">
            <a:avLst/>
          </a:prstGeom>
          <a:noFill/>
          <a:ln>
            <a:noFill/>
          </a:ln>
        </p:spPr>
      </p:pic>
      <p:sp>
        <p:nvSpPr>
          <p:cNvPr id="281" name="Google Shape;281;p33"/>
          <p:cNvSpPr txBox="1"/>
          <p:nvPr/>
        </p:nvSpPr>
        <p:spPr>
          <a:xfrm>
            <a:off x="293000" y="2969575"/>
            <a:ext cx="1985400" cy="879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chemeClr val="accent3"/>
                </a:solidFill>
                <a:latin typeface="Proxima Nova"/>
                <a:ea typeface="Proxima Nova"/>
                <a:cs typeface="Proxima Nova"/>
                <a:sym typeface="Proxima Nova"/>
              </a:rPr>
              <a:t>1. </a:t>
            </a:r>
            <a:endParaRPr sz="1800">
              <a:solidFill>
                <a:schemeClr val="accent3"/>
              </a:solidFill>
              <a:latin typeface="Proxima Nova"/>
              <a:ea typeface="Proxima Nova"/>
              <a:cs typeface="Proxima Nova"/>
              <a:sym typeface="Proxima Nova"/>
            </a:endParaRPr>
          </a:p>
          <a:p>
            <a:pPr marL="0" lvl="0" indent="0" algn="ctr" rtl="0">
              <a:spcBef>
                <a:spcPts val="0"/>
              </a:spcBef>
              <a:spcAft>
                <a:spcPts val="0"/>
              </a:spcAft>
              <a:buNone/>
            </a:pPr>
            <a:r>
              <a:rPr lang="en" sz="1800">
                <a:solidFill>
                  <a:schemeClr val="accent3"/>
                </a:solidFill>
                <a:latin typeface="Proxima Nova"/>
                <a:ea typeface="Proxima Nova"/>
                <a:cs typeface="Proxima Nova"/>
                <a:sym typeface="Proxima Nova"/>
              </a:rPr>
              <a:t>Install or clone DYNAMOS profile</a:t>
            </a:r>
            <a:endParaRPr sz="1800">
              <a:solidFill>
                <a:schemeClr val="accent3"/>
              </a:solidFill>
              <a:latin typeface="Proxima Nova"/>
              <a:ea typeface="Proxima Nova"/>
              <a:cs typeface="Proxima Nova"/>
              <a:sym typeface="Proxima Nova"/>
            </a:endParaRPr>
          </a:p>
        </p:txBody>
      </p:sp>
      <p:sp>
        <p:nvSpPr>
          <p:cNvPr id="282" name="Google Shape;282;p33"/>
          <p:cNvSpPr txBox="1"/>
          <p:nvPr/>
        </p:nvSpPr>
        <p:spPr>
          <a:xfrm>
            <a:off x="3579300" y="2969575"/>
            <a:ext cx="1985400" cy="879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chemeClr val="accent3"/>
                </a:solidFill>
                <a:latin typeface="Proxima Nova"/>
                <a:ea typeface="Proxima Nova"/>
                <a:cs typeface="Proxima Nova"/>
                <a:sym typeface="Proxima Nova"/>
              </a:rPr>
              <a:t>2. </a:t>
            </a:r>
            <a:endParaRPr sz="1800">
              <a:solidFill>
                <a:schemeClr val="accent3"/>
              </a:solidFill>
              <a:latin typeface="Proxima Nova"/>
              <a:ea typeface="Proxima Nova"/>
              <a:cs typeface="Proxima Nova"/>
              <a:sym typeface="Proxima Nova"/>
            </a:endParaRPr>
          </a:p>
          <a:p>
            <a:pPr marL="0" lvl="0" indent="0" algn="ctr" rtl="0">
              <a:spcBef>
                <a:spcPts val="0"/>
              </a:spcBef>
              <a:spcAft>
                <a:spcPts val="0"/>
              </a:spcAft>
              <a:buNone/>
            </a:pPr>
            <a:r>
              <a:rPr lang="en" sz="1800">
                <a:solidFill>
                  <a:schemeClr val="accent3"/>
                </a:solidFill>
                <a:latin typeface="Proxima Nova"/>
                <a:ea typeface="Proxima Nova"/>
                <a:cs typeface="Proxima Nova"/>
                <a:sym typeface="Proxima Nova"/>
              </a:rPr>
              <a:t>Clone DYNAMOS</a:t>
            </a:r>
            <a:endParaRPr sz="1800">
              <a:solidFill>
                <a:schemeClr val="accent3"/>
              </a:solidFill>
              <a:latin typeface="Proxima Nova"/>
              <a:ea typeface="Proxima Nova"/>
              <a:cs typeface="Proxima Nova"/>
              <a:sym typeface="Proxima Nova"/>
            </a:endParaRPr>
          </a:p>
          <a:p>
            <a:pPr marL="0" lvl="0" indent="0" algn="ctr" rtl="0">
              <a:spcBef>
                <a:spcPts val="0"/>
              </a:spcBef>
              <a:spcAft>
                <a:spcPts val="0"/>
              </a:spcAft>
              <a:buNone/>
            </a:pPr>
            <a:endParaRPr sz="1800">
              <a:solidFill>
                <a:schemeClr val="accent3"/>
              </a:solidFill>
              <a:latin typeface="Proxima Nova"/>
              <a:ea typeface="Proxima Nova"/>
              <a:cs typeface="Proxima Nova"/>
              <a:sym typeface="Proxima Nova"/>
            </a:endParaRPr>
          </a:p>
        </p:txBody>
      </p:sp>
      <p:sp>
        <p:nvSpPr>
          <p:cNvPr id="283" name="Google Shape;283;p33"/>
          <p:cNvSpPr txBox="1"/>
          <p:nvPr/>
        </p:nvSpPr>
        <p:spPr>
          <a:xfrm>
            <a:off x="6846900" y="2969563"/>
            <a:ext cx="1985400" cy="879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chemeClr val="accent3"/>
                </a:solidFill>
                <a:latin typeface="Proxima Nova"/>
                <a:ea typeface="Proxima Nova"/>
                <a:cs typeface="Proxima Nova"/>
                <a:sym typeface="Proxima Nova"/>
              </a:rPr>
              <a:t>3. </a:t>
            </a:r>
            <a:endParaRPr sz="1800">
              <a:solidFill>
                <a:schemeClr val="accent3"/>
              </a:solidFill>
              <a:latin typeface="Proxima Nova"/>
              <a:ea typeface="Proxima Nova"/>
              <a:cs typeface="Proxima Nova"/>
              <a:sym typeface="Proxima Nova"/>
            </a:endParaRPr>
          </a:p>
          <a:p>
            <a:pPr marL="0" lvl="0" indent="0" algn="ctr" rtl="0">
              <a:spcBef>
                <a:spcPts val="0"/>
              </a:spcBef>
              <a:spcAft>
                <a:spcPts val="0"/>
              </a:spcAft>
              <a:buNone/>
            </a:pPr>
            <a:r>
              <a:rPr lang="en" sz="1800">
                <a:solidFill>
                  <a:schemeClr val="accent3"/>
                </a:solidFill>
                <a:latin typeface="Proxima Nova"/>
                <a:ea typeface="Proxima Nova"/>
                <a:cs typeface="Proxima Nova"/>
                <a:sym typeface="Proxima Nova"/>
              </a:rPr>
              <a:t>Start experiments</a:t>
            </a:r>
            <a:endParaRPr sz="1800" baseline="30000">
              <a:solidFill>
                <a:schemeClr val="accent3"/>
              </a:solidFill>
              <a:latin typeface="Proxima Nova"/>
              <a:ea typeface="Proxima Nova"/>
              <a:cs typeface="Proxima Nova"/>
              <a:sym typeface="Proxima Nova"/>
            </a:endParaRPr>
          </a:p>
        </p:txBody>
      </p:sp>
      <p:cxnSp>
        <p:nvCxnSpPr>
          <p:cNvPr id="284" name="Google Shape;284;p33"/>
          <p:cNvCxnSpPr/>
          <p:nvPr/>
        </p:nvCxnSpPr>
        <p:spPr>
          <a:xfrm>
            <a:off x="2594500" y="2733838"/>
            <a:ext cx="894000" cy="7800"/>
          </a:xfrm>
          <a:prstGeom prst="straightConnector1">
            <a:avLst/>
          </a:prstGeom>
          <a:noFill/>
          <a:ln w="38100" cap="flat" cmpd="sng">
            <a:solidFill>
              <a:schemeClr val="dk1"/>
            </a:solidFill>
            <a:prstDash val="solid"/>
            <a:round/>
            <a:headEnd type="none" w="med" len="med"/>
            <a:tailEnd type="triangle" w="med" len="med"/>
          </a:ln>
        </p:spPr>
      </p:cxnSp>
      <p:cxnSp>
        <p:nvCxnSpPr>
          <p:cNvPr id="285" name="Google Shape;285;p33"/>
          <p:cNvCxnSpPr/>
          <p:nvPr/>
        </p:nvCxnSpPr>
        <p:spPr>
          <a:xfrm>
            <a:off x="5564700" y="2741638"/>
            <a:ext cx="894000" cy="7800"/>
          </a:xfrm>
          <a:prstGeom prst="straightConnector1">
            <a:avLst/>
          </a:prstGeom>
          <a:noFill/>
          <a:ln w="38100" cap="flat" cmpd="sng">
            <a:solidFill>
              <a:schemeClr val="dk1"/>
            </a:solidFill>
            <a:prstDash val="solid"/>
            <a:round/>
            <a:headEnd type="none" w="med" len="med"/>
            <a:tailEnd type="triangle" w="med" len="med"/>
          </a:ln>
        </p:spPr>
      </p:cxnSp>
      <p:pic>
        <p:nvPicPr>
          <p:cNvPr id="287" name="Google Shape;287;p33"/>
          <p:cNvPicPr preferRelativeResize="0"/>
          <p:nvPr/>
        </p:nvPicPr>
        <p:blipFill>
          <a:blip r:embed="rId5">
            <a:alphaModFix/>
          </a:blip>
          <a:stretch>
            <a:fillRect/>
          </a:stretch>
        </p:blipFill>
        <p:spPr>
          <a:xfrm>
            <a:off x="6624475" y="1322525"/>
            <a:ext cx="2269866" cy="1647049"/>
          </a:xfrm>
          <a:prstGeom prst="rect">
            <a:avLst/>
          </a:prstGeom>
          <a:noFill/>
          <a:ln>
            <a:noFill/>
          </a:ln>
        </p:spPr>
      </p:pic>
      <p:sp>
        <p:nvSpPr>
          <p:cNvPr id="288" name="Google Shape;288;p33"/>
          <p:cNvSpPr txBox="1"/>
          <p:nvPr/>
        </p:nvSpPr>
        <p:spPr>
          <a:xfrm>
            <a:off x="5564700" y="4588100"/>
            <a:ext cx="3543300" cy="45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baseline="30000">
                <a:solidFill>
                  <a:srgbClr val="263165"/>
                </a:solidFill>
                <a:latin typeface="Kantumruy Pro Medium"/>
                <a:ea typeface="Kantumruy Pro Medium"/>
                <a:cs typeface="Kantumruy Pro Medium"/>
                <a:sym typeface="Kantumruy Pro Medium"/>
              </a:rPr>
              <a:t>*</a:t>
            </a:r>
            <a:r>
              <a:rPr lang="en" sz="800">
                <a:solidFill>
                  <a:srgbClr val="263165"/>
                </a:solidFill>
                <a:latin typeface="Kantumruy Pro Medium"/>
                <a:ea typeface="Kantumruy Pro Medium"/>
                <a:cs typeface="Kantumruy Pro Medium"/>
                <a:sym typeface="Kantumruy Pro Medium"/>
              </a:rPr>
              <a:t> Shakeri, S., Veen, L.E., &amp; Grosso, P. (2020). Evaluation of Container Overlays for Secure Data Sharing. 2020 IEEE 45th LCN Symposium on Emerging Topics in Networking (LCN Symposium), 99-108.</a:t>
            </a:r>
            <a:endParaRPr sz="800">
              <a:solidFill>
                <a:srgbClr val="263165"/>
              </a:solidFill>
              <a:latin typeface="Kantumruy Pro Medium"/>
              <a:ea typeface="Kantumruy Pro Medium"/>
              <a:cs typeface="Kantumruy Pro Medium"/>
              <a:sym typeface="Kantumruy Pro Medium"/>
            </a:endParaRPr>
          </a:p>
        </p:txBody>
      </p:sp>
      <p:sp>
        <p:nvSpPr>
          <p:cNvPr id="289" name="Google Shape;289;p33"/>
          <p:cNvSpPr txBox="1"/>
          <p:nvPr/>
        </p:nvSpPr>
        <p:spPr>
          <a:xfrm>
            <a:off x="8730850" y="1175925"/>
            <a:ext cx="1635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800" baseline="30000">
                <a:solidFill>
                  <a:schemeClr val="accent3"/>
                </a:solidFill>
                <a:latin typeface="Proxima Nova"/>
                <a:ea typeface="Proxima Nova"/>
                <a:cs typeface="Proxima Nova"/>
                <a:sym typeface="Proxima Nova"/>
              </a:rPr>
              <a:t>*</a:t>
            </a:r>
            <a:endParaRPr/>
          </a:p>
        </p:txBody>
      </p:sp>
      <p:grpSp>
        <p:nvGrpSpPr>
          <p:cNvPr id="290" name="Google Shape;290;p33"/>
          <p:cNvGrpSpPr/>
          <p:nvPr/>
        </p:nvGrpSpPr>
        <p:grpSpPr>
          <a:xfrm>
            <a:off x="7798" y="4677828"/>
            <a:ext cx="4563997" cy="361752"/>
            <a:chOff x="76200" y="4384759"/>
            <a:chExt cx="9046575" cy="662307"/>
          </a:xfrm>
        </p:grpSpPr>
        <p:pic>
          <p:nvPicPr>
            <p:cNvPr id="291" name="Google Shape;291;p33"/>
            <p:cNvPicPr preferRelativeResize="0"/>
            <p:nvPr/>
          </p:nvPicPr>
          <p:blipFill>
            <a:blip r:embed="rId6">
              <a:alphaModFix/>
            </a:blip>
            <a:stretch>
              <a:fillRect/>
            </a:stretch>
          </p:blipFill>
          <p:spPr>
            <a:xfrm>
              <a:off x="5104511" y="4668174"/>
              <a:ext cx="1520554" cy="375104"/>
            </a:xfrm>
            <a:prstGeom prst="rect">
              <a:avLst/>
            </a:prstGeom>
            <a:noFill/>
            <a:ln>
              <a:noFill/>
            </a:ln>
          </p:spPr>
        </p:pic>
        <p:pic>
          <p:nvPicPr>
            <p:cNvPr id="292" name="Google Shape;292;p33"/>
            <p:cNvPicPr preferRelativeResize="0"/>
            <p:nvPr/>
          </p:nvPicPr>
          <p:blipFill>
            <a:blip r:embed="rId7">
              <a:alphaModFix/>
            </a:blip>
            <a:stretch>
              <a:fillRect/>
            </a:stretch>
          </p:blipFill>
          <p:spPr>
            <a:xfrm>
              <a:off x="7194456" y="4669735"/>
              <a:ext cx="379769" cy="371987"/>
            </a:xfrm>
            <a:prstGeom prst="rect">
              <a:avLst/>
            </a:prstGeom>
            <a:noFill/>
            <a:ln>
              <a:noFill/>
            </a:ln>
          </p:spPr>
        </p:pic>
        <p:pic>
          <p:nvPicPr>
            <p:cNvPr id="293" name="Google Shape;293;p33"/>
            <p:cNvPicPr preferRelativeResize="0"/>
            <p:nvPr/>
          </p:nvPicPr>
          <p:blipFill>
            <a:blip r:embed="rId8">
              <a:alphaModFix/>
            </a:blip>
            <a:stretch>
              <a:fillRect/>
            </a:stretch>
          </p:blipFill>
          <p:spPr>
            <a:xfrm>
              <a:off x="76200" y="4610951"/>
              <a:ext cx="1193160" cy="406673"/>
            </a:xfrm>
            <a:prstGeom prst="rect">
              <a:avLst/>
            </a:prstGeom>
            <a:noFill/>
            <a:ln>
              <a:noFill/>
            </a:ln>
          </p:spPr>
        </p:pic>
        <p:pic>
          <p:nvPicPr>
            <p:cNvPr id="294" name="Google Shape;294;p33"/>
            <p:cNvPicPr preferRelativeResize="0"/>
            <p:nvPr/>
          </p:nvPicPr>
          <p:blipFill>
            <a:blip r:embed="rId3">
              <a:alphaModFix/>
            </a:blip>
            <a:stretch>
              <a:fillRect/>
            </a:stretch>
          </p:blipFill>
          <p:spPr>
            <a:xfrm>
              <a:off x="3154095" y="4704216"/>
              <a:ext cx="1861739" cy="329380"/>
            </a:xfrm>
            <a:prstGeom prst="rect">
              <a:avLst/>
            </a:prstGeom>
            <a:noFill/>
            <a:ln>
              <a:noFill/>
            </a:ln>
          </p:spPr>
        </p:pic>
        <p:pic>
          <p:nvPicPr>
            <p:cNvPr id="295" name="Google Shape;295;p33"/>
            <p:cNvPicPr preferRelativeResize="0"/>
            <p:nvPr/>
          </p:nvPicPr>
          <p:blipFill>
            <a:blip r:embed="rId9">
              <a:alphaModFix/>
            </a:blip>
            <a:stretch>
              <a:fillRect/>
            </a:stretch>
          </p:blipFill>
          <p:spPr>
            <a:xfrm>
              <a:off x="1295726" y="4669741"/>
              <a:ext cx="1013069" cy="371981"/>
            </a:xfrm>
            <a:prstGeom prst="rect">
              <a:avLst/>
            </a:prstGeom>
            <a:noFill/>
            <a:ln>
              <a:noFill/>
            </a:ln>
          </p:spPr>
        </p:pic>
        <p:pic>
          <p:nvPicPr>
            <p:cNvPr id="296" name="Google Shape;296;p33"/>
            <p:cNvPicPr preferRelativeResize="0"/>
            <p:nvPr/>
          </p:nvPicPr>
          <p:blipFill>
            <a:blip r:embed="rId4">
              <a:alphaModFix/>
            </a:blip>
            <a:stretch>
              <a:fillRect/>
            </a:stretch>
          </p:blipFill>
          <p:spPr>
            <a:xfrm>
              <a:off x="2335152" y="4584651"/>
              <a:ext cx="788054" cy="459276"/>
            </a:xfrm>
            <a:prstGeom prst="rect">
              <a:avLst/>
            </a:prstGeom>
            <a:noFill/>
            <a:ln>
              <a:noFill/>
            </a:ln>
          </p:spPr>
        </p:pic>
        <p:pic>
          <p:nvPicPr>
            <p:cNvPr id="297" name="Google Shape;297;p33"/>
            <p:cNvPicPr preferRelativeResize="0"/>
            <p:nvPr/>
          </p:nvPicPr>
          <p:blipFill>
            <a:blip r:embed="rId10">
              <a:alphaModFix/>
            </a:blip>
            <a:stretch>
              <a:fillRect/>
            </a:stretch>
          </p:blipFill>
          <p:spPr>
            <a:xfrm>
              <a:off x="6713742" y="4384759"/>
              <a:ext cx="407069" cy="659165"/>
            </a:xfrm>
            <a:prstGeom prst="rect">
              <a:avLst/>
            </a:prstGeom>
            <a:noFill/>
            <a:ln>
              <a:noFill/>
            </a:ln>
          </p:spPr>
        </p:pic>
        <p:pic>
          <p:nvPicPr>
            <p:cNvPr id="298" name="Google Shape;298;p33"/>
            <p:cNvPicPr preferRelativeResize="0"/>
            <p:nvPr/>
          </p:nvPicPr>
          <p:blipFill>
            <a:blip r:embed="rId11">
              <a:alphaModFix/>
            </a:blip>
            <a:stretch>
              <a:fillRect/>
            </a:stretch>
          </p:blipFill>
          <p:spPr>
            <a:xfrm>
              <a:off x="8143606" y="4667351"/>
              <a:ext cx="979169" cy="371975"/>
            </a:xfrm>
            <a:prstGeom prst="rect">
              <a:avLst/>
            </a:prstGeom>
            <a:noFill/>
            <a:ln>
              <a:noFill/>
            </a:ln>
          </p:spPr>
        </p:pic>
        <p:pic>
          <p:nvPicPr>
            <p:cNvPr id="299" name="Google Shape;299;p33"/>
            <p:cNvPicPr preferRelativeResize="0"/>
            <p:nvPr/>
          </p:nvPicPr>
          <p:blipFill>
            <a:blip r:embed="rId12">
              <a:alphaModFix/>
            </a:blip>
            <a:stretch>
              <a:fillRect/>
            </a:stretch>
          </p:blipFill>
          <p:spPr>
            <a:xfrm>
              <a:off x="7676818" y="4507399"/>
              <a:ext cx="379775" cy="539667"/>
            </a:xfrm>
            <a:prstGeom prst="rect">
              <a:avLst/>
            </a:prstGeom>
            <a:noFill/>
            <a:ln>
              <a:noFill/>
            </a:ln>
          </p:spPr>
        </p:pic>
      </p:grpSp>
      <p:pic>
        <p:nvPicPr>
          <p:cNvPr id="2" name="Picture 1" descr="A qr code with black squares&#10;&#10;Description automatically generated">
            <a:extLst>
              <a:ext uri="{FF2B5EF4-FFF2-40B4-BE49-F238E27FC236}">
                <a16:creationId xmlns:a16="http://schemas.microsoft.com/office/drawing/2014/main" id="{8509F28F-C0D8-3BB5-C9BF-FABED8B19661}"/>
              </a:ext>
            </a:extLst>
          </p:cNvPr>
          <p:cNvPicPr>
            <a:picLocks noChangeAspect="1"/>
          </p:cNvPicPr>
          <p:nvPr/>
        </p:nvPicPr>
        <p:blipFill>
          <a:blip r:embed="rId13"/>
          <a:stretch>
            <a:fillRect/>
          </a:stretch>
        </p:blipFill>
        <p:spPr>
          <a:xfrm>
            <a:off x="3894437" y="1514207"/>
            <a:ext cx="1410970" cy="141097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About me</a:t>
            </a:r>
            <a:endParaRPr/>
          </a:p>
        </p:txBody>
      </p:sp>
      <p:pic>
        <p:nvPicPr>
          <p:cNvPr id="123" name="Google Shape;123;p26"/>
          <p:cNvPicPr preferRelativeResize="0"/>
          <p:nvPr/>
        </p:nvPicPr>
        <p:blipFill>
          <a:blip r:embed="rId3">
            <a:alphaModFix/>
          </a:blip>
          <a:stretch>
            <a:fillRect/>
          </a:stretch>
        </p:blipFill>
        <p:spPr>
          <a:xfrm>
            <a:off x="7116944" y="915307"/>
            <a:ext cx="1715349" cy="2571768"/>
          </a:xfrm>
          <a:prstGeom prst="rect">
            <a:avLst/>
          </a:prstGeom>
          <a:noFill/>
          <a:ln>
            <a:noFill/>
          </a:ln>
        </p:spPr>
      </p:pic>
      <p:grpSp>
        <p:nvGrpSpPr>
          <p:cNvPr id="124" name="Google Shape;124;p26"/>
          <p:cNvGrpSpPr/>
          <p:nvPr/>
        </p:nvGrpSpPr>
        <p:grpSpPr>
          <a:xfrm>
            <a:off x="7798" y="4677828"/>
            <a:ext cx="4563997" cy="361752"/>
            <a:chOff x="76200" y="4384759"/>
            <a:chExt cx="9046575" cy="662307"/>
          </a:xfrm>
        </p:grpSpPr>
        <p:pic>
          <p:nvPicPr>
            <p:cNvPr id="125" name="Google Shape;125;p26"/>
            <p:cNvPicPr preferRelativeResize="0"/>
            <p:nvPr/>
          </p:nvPicPr>
          <p:blipFill>
            <a:blip r:embed="rId4">
              <a:alphaModFix/>
            </a:blip>
            <a:stretch>
              <a:fillRect/>
            </a:stretch>
          </p:blipFill>
          <p:spPr>
            <a:xfrm>
              <a:off x="5104511" y="4668174"/>
              <a:ext cx="1520554" cy="375104"/>
            </a:xfrm>
            <a:prstGeom prst="rect">
              <a:avLst/>
            </a:prstGeom>
            <a:noFill/>
            <a:ln>
              <a:noFill/>
            </a:ln>
          </p:spPr>
        </p:pic>
        <p:pic>
          <p:nvPicPr>
            <p:cNvPr id="126" name="Google Shape;126;p26"/>
            <p:cNvPicPr preferRelativeResize="0"/>
            <p:nvPr/>
          </p:nvPicPr>
          <p:blipFill>
            <a:blip r:embed="rId5">
              <a:alphaModFix/>
            </a:blip>
            <a:stretch>
              <a:fillRect/>
            </a:stretch>
          </p:blipFill>
          <p:spPr>
            <a:xfrm>
              <a:off x="7194456" y="4669735"/>
              <a:ext cx="379769" cy="371987"/>
            </a:xfrm>
            <a:prstGeom prst="rect">
              <a:avLst/>
            </a:prstGeom>
            <a:noFill/>
            <a:ln>
              <a:noFill/>
            </a:ln>
          </p:spPr>
        </p:pic>
        <p:pic>
          <p:nvPicPr>
            <p:cNvPr id="127" name="Google Shape;127;p26"/>
            <p:cNvPicPr preferRelativeResize="0"/>
            <p:nvPr/>
          </p:nvPicPr>
          <p:blipFill>
            <a:blip r:embed="rId6">
              <a:alphaModFix/>
            </a:blip>
            <a:stretch>
              <a:fillRect/>
            </a:stretch>
          </p:blipFill>
          <p:spPr>
            <a:xfrm>
              <a:off x="76200" y="4610951"/>
              <a:ext cx="1193160" cy="406673"/>
            </a:xfrm>
            <a:prstGeom prst="rect">
              <a:avLst/>
            </a:prstGeom>
            <a:noFill/>
            <a:ln>
              <a:noFill/>
            </a:ln>
          </p:spPr>
        </p:pic>
        <p:pic>
          <p:nvPicPr>
            <p:cNvPr id="128" name="Google Shape;128;p26"/>
            <p:cNvPicPr preferRelativeResize="0"/>
            <p:nvPr/>
          </p:nvPicPr>
          <p:blipFill>
            <a:blip r:embed="rId7">
              <a:alphaModFix/>
            </a:blip>
            <a:stretch>
              <a:fillRect/>
            </a:stretch>
          </p:blipFill>
          <p:spPr>
            <a:xfrm>
              <a:off x="3154095" y="4704216"/>
              <a:ext cx="1861739" cy="329380"/>
            </a:xfrm>
            <a:prstGeom prst="rect">
              <a:avLst/>
            </a:prstGeom>
            <a:noFill/>
            <a:ln>
              <a:noFill/>
            </a:ln>
          </p:spPr>
        </p:pic>
        <p:pic>
          <p:nvPicPr>
            <p:cNvPr id="129" name="Google Shape;129;p26"/>
            <p:cNvPicPr preferRelativeResize="0"/>
            <p:nvPr/>
          </p:nvPicPr>
          <p:blipFill>
            <a:blip r:embed="rId8">
              <a:alphaModFix/>
            </a:blip>
            <a:stretch>
              <a:fillRect/>
            </a:stretch>
          </p:blipFill>
          <p:spPr>
            <a:xfrm>
              <a:off x="1295726" y="4669741"/>
              <a:ext cx="1013069" cy="371981"/>
            </a:xfrm>
            <a:prstGeom prst="rect">
              <a:avLst/>
            </a:prstGeom>
            <a:noFill/>
            <a:ln>
              <a:noFill/>
            </a:ln>
          </p:spPr>
        </p:pic>
        <p:pic>
          <p:nvPicPr>
            <p:cNvPr id="130" name="Google Shape;130;p26"/>
            <p:cNvPicPr preferRelativeResize="0"/>
            <p:nvPr/>
          </p:nvPicPr>
          <p:blipFill>
            <a:blip r:embed="rId9">
              <a:alphaModFix/>
            </a:blip>
            <a:stretch>
              <a:fillRect/>
            </a:stretch>
          </p:blipFill>
          <p:spPr>
            <a:xfrm>
              <a:off x="2335152" y="4584651"/>
              <a:ext cx="788054" cy="459276"/>
            </a:xfrm>
            <a:prstGeom prst="rect">
              <a:avLst/>
            </a:prstGeom>
            <a:noFill/>
            <a:ln>
              <a:noFill/>
            </a:ln>
          </p:spPr>
        </p:pic>
        <p:pic>
          <p:nvPicPr>
            <p:cNvPr id="131" name="Google Shape;131;p26"/>
            <p:cNvPicPr preferRelativeResize="0"/>
            <p:nvPr/>
          </p:nvPicPr>
          <p:blipFill>
            <a:blip r:embed="rId10">
              <a:alphaModFix/>
            </a:blip>
            <a:stretch>
              <a:fillRect/>
            </a:stretch>
          </p:blipFill>
          <p:spPr>
            <a:xfrm>
              <a:off x="6713742" y="4384759"/>
              <a:ext cx="407069" cy="659165"/>
            </a:xfrm>
            <a:prstGeom prst="rect">
              <a:avLst/>
            </a:prstGeom>
            <a:noFill/>
            <a:ln>
              <a:noFill/>
            </a:ln>
          </p:spPr>
        </p:pic>
        <p:pic>
          <p:nvPicPr>
            <p:cNvPr id="132" name="Google Shape;132;p26"/>
            <p:cNvPicPr preferRelativeResize="0"/>
            <p:nvPr/>
          </p:nvPicPr>
          <p:blipFill>
            <a:blip r:embed="rId11">
              <a:alphaModFix/>
            </a:blip>
            <a:stretch>
              <a:fillRect/>
            </a:stretch>
          </p:blipFill>
          <p:spPr>
            <a:xfrm>
              <a:off x="8143606" y="4667351"/>
              <a:ext cx="979169" cy="371975"/>
            </a:xfrm>
            <a:prstGeom prst="rect">
              <a:avLst/>
            </a:prstGeom>
            <a:noFill/>
            <a:ln>
              <a:noFill/>
            </a:ln>
          </p:spPr>
        </p:pic>
        <p:pic>
          <p:nvPicPr>
            <p:cNvPr id="133" name="Google Shape;133;p26"/>
            <p:cNvPicPr preferRelativeResize="0"/>
            <p:nvPr/>
          </p:nvPicPr>
          <p:blipFill>
            <a:blip r:embed="rId12">
              <a:alphaModFix/>
            </a:blip>
            <a:stretch>
              <a:fillRect/>
            </a:stretch>
          </p:blipFill>
          <p:spPr>
            <a:xfrm>
              <a:off x="7676818" y="4507399"/>
              <a:ext cx="379775" cy="539667"/>
            </a:xfrm>
            <a:prstGeom prst="rect">
              <a:avLst/>
            </a:prstGeom>
            <a:noFill/>
            <a:ln>
              <a:noFill/>
            </a:ln>
          </p:spPr>
        </p:pic>
      </p:grpSp>
      <p:sp>
        <p:nvSpPr>
          <p:cNvPr id="122" name="Google Shape;122;p26"/>
          <p:cNvSpPr txBox="1">
            <a:spLocks noGrp="1"/>
          </p:cNvSpPr>
          <p:nvPr>
            <p:ph type="body" idx="1"/>
          </p:nvPr>
        </p:nvSpPr>
        <p:spPr>
          <a:xfrm>
            <a:off x="308772" y="1066675"/>
            <a:ext cx="6722400" cy="363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700" b="1" dirty="0"/>
              <a:t>Education</a:t>
            </a:r>
            <a:br>
              <a:rPr lang="en-GB" sz="1700" b="1" dirty="0"/>
            </a:br>
            <a:r>
              <a:rPr lang="en-GB" sz="1700" dirty="0"/>
              <a:t>Master Software Engineering - University of Amsterdam (2023)</a:t>
            </a:r>
            <a:br>
              <a:rPr lang="en-GB" sz="1700" dirty="0"/>
            </a:br>
            <a:r>
              <a:rPr lang="en-GB" sz="1700" dirty="0"/>
              <a:t>Thesis: DYNAMOS, Dynamically Adaptive Microservice-based OS</a:t>
            </a:r>
            <a:r>
              <a:rPr lang="en-GB" dirty="0"/>
              <a:t> 	</a:t>
            </a:r>
            <a:r>
              <a:rPr lang="en-GB" sz="1400" dirty="0"/>
              <a:t>A Middleware for Data Exchange Systems </a:t>
            </a:r>
            <a:endParaRPr lang="en-GB" dirty="0"/>
          </a:p>
          <a:p>
            <a:pPr marL="0" lvl="0" indent="0" algn="l" rtl="0">
              <a:spcBef>
                <a:spcPts val="1600"/>
              </a:spcBef>
              <a:spcAft>
                <a:spcPts val="1600"/>
              </a:spcAft>
              <a:buNone/>
            </a:pPr>
            <a:r>
              <a:rPr lang="en" sz="1700" b="1" dirty="0"/>
              <a:t>Work</a:t>
            </a:r>
            <a:br>
              <a:rPr lang="en" sz="1700" b="1" dirty="0"/>
            </a:br>
            <a:r>
              <a:rPr lang="en" sz="1700" dirty="0"/>
              <a:t>Cloud consultant – (AI) developer - </a:t>
            </a:r>
            <a:r>
              <a:rPr lang="en" sz="1700" dirty="0" err="1"/>
              <a:t>devOps</a:t>
            </a:r>
            <a:r>
              <a:rPr lang="en" sz="1700" dirty="0"/>
              <a:t> engineer - hotel manager</a:t>
            </a:r>
            <a:br>
              <a:rPr lang="en" sz="1700" dirty="0"/>
            </a:br>
            <a:br>
              <a:rPr lang="en" sz="1700" dirty="0"/>
            </a:br>
            <a:r>
              <a:rPr lang="en" sz="1700" b="1" dirty="0"/>
              <a:t>Personal</a:t>
            </a:r>
            <a:br>
              <a:rPr lang="en" sz="1700" b="1" dirty="0"/>
            </a:br>
            <a:r>
              <a:rPr lang="en" sz="1700" dirty="0"/>
              <a:t>Born in ‘87</a:t>
            </a:r>
            <a:br>
              <a:rPr lang="en" sz="1700" dirty="0"/>
            </a:br>
            <a:r>
              <a:rPr lang="en" sz="1700" dirty="0"/>
              <a:t>Lives in Utrecht</a:t>
            </a:r>
            <a:br>
              <a:rPr lang="en" b="1" dirty="0"/>
            </a:b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7"/>
          <p:cNvSpPr txBox="1">
            <a:spLocks noGrp="1"/>
          </p:cNvSpPr>
          <p:nvPr>
            <p:ph type="title" idx="4294967295"/>
          </p:nvPr>
        </p:nvSpPr>
        <p:spPr>
          <a:xfrm>
            <a:off x="311700" y="445025"/>
            <a:ext cx="6789300" cy="1005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t>Data exchange marketplaces</a:t>
            </a:r>
            <a:endParaRPr sz="3600"/>
          </a:p>
        </p:txBody>
      </p:sp>
      <p:grpSp>
        <p:nvGrpSpPr>
          <p:cNvPr id="139" name="Google Shape;139;p27"/>
          <p:cNvGrpSpPr/>
          <p:nvPr/>
        </p:nvGrpSpPr>
        <p:grpSpPr>
          <a:xfrm>
            <a:off x="7798" y="4677828"/>
            <a:ext cx="4563997" cy="361752"/>
            <a:chOff x="76200" y="4384759"/>
            <a:chExt cx="9046575" cy="662307"/>
          </a:xfrm>
        </p:grpSpPr>
        <p:pic>
          <p:nvPicPr>
            <p:cNvPr id="140" name="Google Shape;140;p27"/>
            <p:cNvPicPr preferRelativeResize="0"/>
            <p:nvPr/>
          </p:nvPicPr>
          <p:blipFill>
            <a:blip r:embed="rId3">
              <a:alphaModFix/>
            </a:blip>
            <a:stretch>
              <a:fillRect/>
            </a:stretch>
          </p:blipFill>
          <p:spPr>
            <a:xfrm>
              <a:off x="5104511" y="4668174"/>
              <a:ext cx="1520554" cy="375104"/>
            </a:xfrm>
            <a:prstGeom prst="rect">
              <a:avLst/>
            </a:prstGeom>
            <a:noFill/>
            <a:ln>
              <a:noFill/>
            </a:ln>
          </p:spPr>
        </p:pic>
        <p:pic>
          <p:nvPicPr>
            <p:cNvPr id="141" name="Google Shape;141;p27"/>
            <p:cNvPicPr preferRelativeResize="0"/>
            <p:nvPr/>
          </p:nvPicPr>
          <p:blipFill>
            <a:blip r:embed="rId4">
              <a:alphaModFix/>
            </a:blip>
            <a:stretch>
              <a:fillRect/>
            </a:stretch>
          </p:blipFill>
          <p:spPr>
            <a:xfrm>
              <a:off x="7194456" y="4669735"/>
              <a:ext cx="379769" cy="371987"/>
            </a:xfrm>
            <a:prstGeom prst="rect">
              <a:avLst/>
            </a:prstGeom>
            <a:noFill/>
            <a:ln>
              <a:noFill/>
            </a:ln>
          </p:spPr>
        </p:pic>
        <p:pic>
          <p:nvPicPr>
            <p:cNvPr id="142" name="Google Shape;142;p27"/>
            <p:cNvPicPr preferRelativeResize="0"/>
            <p:nvPr/>
          </p:nvPicPr>
          <p:blipFill>
            <a:blip r:embed="rId5">
              <a:alphaModFix/>
            </a:blip>
            <a:stretch>
              <a:fillRect/>
            </a:stretch>
          </p:blipFill>
          <p:spPr>
            <a:xfrm>
              <a:off x="76200" y="4610951"/>
              <a:ext cx="1193160" cy="406673"/>
            </a:xfrm>
            <a:prstGeom prst="rect">
              <a:avLst/>
            </a:prstGeom>
            <a:noFill/>
            <a:ln>
              <a:noFill/>
            </a:ln>
          </p:spPr>
        </p:pic>
        <p:pic>
          <p:nvPicPr>
            <p:cNvPr id="143" name="Google Shape;143;p27"/>
            <p:cNvPicPr preferRelativeResize="0"/>
            <p:nvPr/>
          </p:nvPicPr>
          <p:blipFill>
            <a:blip r:embed="rId6">
              <a:alphaModFix/>
            </a:blip>
            <a:stretch>
              <a:fillRect/>
            </a:stretch>
          </p:blipFill>
          <p:spPr>
            <a:xfrm>
              <a:off x="3154095" y="4704216"/>
              <a:ext cx="1861739" cy="329380"/>
            </a:xfrm>
            <a:prstGeom prst="rect">
              <a:avLst/>
            </a:prstGeom>
            <a:noFill/>
            <a:ln>
              <a:noFill/>
            </a:ln>
          </p:spPr>
        </p:pic>
        <p:pic>
          <p:nvPicPr>
            <p:cNvPr id="144" name="Google Shape;144;p27"/>
            <p:cNvPicPr preferRelativeResize="0"/>
            <p:nvPr/>
          </p:nvPicPr>
          <p:blipFill>
            <a:blip r:embed="rId7">
              <a:alphaModFix/>
            </a:blip>
            <a:stretch>
              <a:fillRect/>
            </a:stretch>
          </p:blipFill>
          <p:spPr>
            <a:xfrm>
              <a:off x="1295726" y="4669741"/>
              <a:ext cx="1013069" cy="371981"/>
            </a:xfrm>
            <a:prstGeom prst="rect">
              <a:avLst/>
            </a:prstGeom>
            <a:noFill/>
            <a:ln>
              <a:noFill/>
            </a:ln>
          </p:spPr>
        </p:pic>
        <p:pic>
          <p:nvPicPr>
            <p:cNvPr id="145" name="Google Shape;145;p27"/>
            <p:cNvPicPr preferRelativeResize="0"/>
            <p:nvPr/>
          </p:nvPicPr>
          <p:blipFill>
            <a:blip r:embed="rId8">
              <a:alphaModFix/>
            </a:blip>
            <a:stretch>
              <a:fillRect/>
            </a:stretch>
          </p:blipFill>
          <p:spPr>
            <a:xfrm>
              <a:off x="2335152" y="4584651"/>
              <a:ext cx="788054" cy="459276"/>
            </a:xfrm>
            <a:prstGeom prst="rect">
              <a:avLst/>
            </a:prstGeom>
            <a:noFill/>
            <a:ln>
              <a:noFill/>
            </a:ln>
          </p:spPr>
        </p:pic>
        <p:pic>
          <p:nvPicPr>
            <p:cNvPr id="146" name="Google Shape;146;p27"/>
            <p:cNvPicPr preferRelativeResize="0"/>
            <p:nvPr/>
          </p:nvPicPr>
          <p:blipFill>
            <a:blip r:embed="rId9">
              <a:alphaModFix/>
            </a:blip>
            <a:stretch>
              <a:fillRect/>
            </a:stretch>
          </p:blipFill>
          <p:spPr>
            <a:xfrm>
              <a:off x="6713742" y="4384759"/>
              <a:ext cx="407069" cy="659165"/>
            </a:xfrm>
            <a:prstGeom prst="rect">
              <a:avLst/>
            </a:prstGeom>
            <a:noFill/>
            <a:ln>
              <a:noFill/>
            </a:ln>
          </p:spPr>
        </p:pic>
        <p:pic>
          <p:nvPicPr>
            <p:cNvPr id="147" name="Google Shape;147;p27"/>
            <p:cNvPicPr preferRelativeResize="0"/>
            <p:nvPr/>
          </p:nvPicPr>
          <p:blipFill>
            <a:blip r:embed="rId10">
              <a:alphaModFix/>
            </a:blip>
            <a:stretch>
              <a:fillRect/>
            </a:stretch>
          </p:blipFill>
          <p:spPr>
            <a:xfrm>
              <a:off x="8143606" y="4667351"/>
              <a:ext cx="979169" cy="371975"/>
            </a:xfrm>
            <a:prstGeom prst="rect">
              <a:avLst/>
            </a:prstGeom>
            <a:noFill/>
            <a:ln>
              <a:noFill/>
            </a:ln>
          </p:spPr>
        </p:pic>
        <p:pic>
          <p:nvPicPr>
            <p:cNvPr id="148" name="Google Shape;148;p27"/>
            <p:cNvPicPr preferRelativeResize="0"/>
            <p:nvPr/>
          </p:nvPicPr>
          <p:blipFill>
            <a:blip r:embed="rId11">
              <a:alphaModFix/>
            </a:blip>
            <a:stretch>
              <a:fillRect/>
            </a:stretch>
          </p:blipFill>
          <p:spPr>
            <a:xfrm>
              <a:off x="7676818" y="4507399"/>
              <a:ext cx="379775" cy="539667"/>
            </a:xfrm>
            <a:prstGeom prst="rect">
              <a:avLst/>
            </a:prstGeom>
            <a:noFill/>
            <a:ln>
              <a:noFill/>
            </a:ln>
          </p:spPr>
        </p:pic>
      </p:grpSp>
      <p:sp>
        <p:nvSpPr>
          <p:cNvPr id="149" name="Google Shape;149;p27"/>
          <p:cNvSpPr txBox="1"/>
          <p:nvPr/>
        </p:nvSpPr>
        <p:spPr>
          <a:xfrm>
            <a:off x="7800" y="2480600"/>
            <a:ext cx="3344400" cy="1293000"/>
          </a:xfrm>
          <a:prstGeom prst="rect">
            <a:avLst/>
          </a:prstGeom>
          <a:noFill/>
          <a:ln>
            <a:noFill/>
          </a:ln>
        </p:spPr>
        <p:txBody>
          <a:bodyPr spcFirstLastPara="1" wrap="square" lIns="91425" tIns="91425" rIns="91425" bIns="91425" anchor="ctr" anchorCtr="0">
            <a:spAutoFit/>
          </a:bodyPr>
          <a:lstStyle/>
          <a:p>
            <a:pPr marL="0" lvl="0" indent="0" algn="ctr" rtl="0">
              <a:spcBef>
                <a:spcPts val="0"/>
              </a:spcBef>
              <a:spcAft>
                <a:spcPts val="0"/>
              </a:spcAft>
              <a:buNone/>
            </a:pPr>
            <a:r>
              <a:rPr lang="en" sz="1800">
                <a:solidFill>
                  <a:schemeClr val="accent3"/>
                </a:solidFill>
                <a:latin typeface="Proxima Nova"/>
                <a:ea typeface="Proxima Nova"/>
                <a:cs typeface="Proxima Nova"/>
                <a:sym typeface="Proxima Nova"/>
              </a:rPr>
              <a:t> AMdEX translates your data sharing agreements into machine-readable policies, that can automatically be enforced.</a:t>
            </a:r>
            <a:endParaRPr/>
          </a:p>
        </p:txBody>
      </p:sp>
      <p:pic>
        <p:nvPicPr>
          <p:cNvPr id="150" name="Google Shape;150;p27"/>
          <p:cNvPicPr preferRelativeResize="0"/>
          <p:nvPr/>
        </p:nvPicPr>
        <p:blipFill>
          <a:blip r:embed="rId7">
            <a:alphaModFix/>
          </a:blip>
          <a:stretch>
            <a:fillRect/>
          </a:stretch>
        </p:blipFill>
        <p:spPr>
          <a:xfrm>
            <a:off x="968389" y="1750684"/>
            <a:ext cx="1332675" cy="529775"/>
          </a:xfrm>
          <a:prstGeom prst="rect">
            <a:avLst/>
          </a:prstGeom>
          <a:noFill/>
          <a:ln>
            <a:noFill/>
          </a:ln>
        </p:spPr>
      </p:pic>
      <p:cxnSp>
        <p:nvCxnSpPr>
          <p:cNvPr id="151" name="Google Shape;151;p27"/>
          <p:cNvCxnSpPr/>
          <p:nvPr/>
        </p:nvCxnSpPr>
        <p:spPr>
          <a:xfrm>
            <a:off x="3550525" y="2591575"/>
            <a:ext cx="1030200" cy="7800"/>
          </a:xfrm>
          <a:prstGeom prst="straightConnector1">
            <a:avLst/>
          </a:prstGeom>
          <a:noFill/>
          <a:ln w="38100" cap="flat" cmpd="sng">
            <a:solidFill>
              <a:schemeClr val="dk1"/>
            </a:solidFill>
            <a:prstDash val="solid"/>
            <a:round/>
            <a:headEnd type="none" w="med" len="med"/>
            <a:tailEnd type="triangle" w="med" len="med"/>
          </a:ln>
        </p:spPr>
      </p:cxnSp>
      <p:sp>
        <p:nvSpPr>
          <p:cNvPr id="152" name="Google Shape;152;p27"/>
          <p:cNvSpPr txBox="1">
            <a:spLocks noGrp="1"/>
          </p:cNvSpPr>
          <p:nvPr>
            <p:ph type="body" idx="4294967295"/>
          </p:nvPr>
        </p:nvSpPr>
        <p:spPr>
          <a:xfrm>
            <a:off x="4813275" y="1521525"/>
            <a:ext cx="4084500" cy="3156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Use cases:</a:t>
            </a:r>
            <a:endParaRPr b="1"/>
          </a:p>
          <a:p>
            <a:pPr marL="457200" lvl="0" indent="-342900" algn="l" rtl="0">
              <a:spcBef>
                <a:spcPts val="1600"/>
              </a:spcBef>
              <a:spcAft>
                <a:spcPts val="0"/>
              </a:spcAft>
              <a:buSzPts val="1800"/>
              <a:buChar char="●"/>
            </a:pPr>
            <a:r>
              <a:rPr lang="en"/>
              <a:t>SQL data analysis (hospitals, universities)</a:t>
            </a:r>
            <a:endParaRPr/>
          </a:p>
          <a:p>
            <a:pPr marL="457200" lvl="0" indent="-342900" algn="l" rtl="0">
              <a:spcBef>
                <a:spcPts val="1600"/>
              </a:spcBef>
              <a:spcAft>
                <a:spcPts val="0"/>
              </a:spcAft>
              <a:buSzPts val="1800"/>
              <a:buChar char="●"/>
            </a:pPr>
            <a:r>
              <a:rPr lang="en"/>
              <a:t>Federate Machine Learning  (airlines, predictive maintenance)</a:t>
            </a:r>
            <a:endParaRPr/>
          </a:p>
          <a:p>
            <a:pPr marL="457200" lvl="0" indent="-342900" algn="l" rtl="0">
              <a:spcBef>
                <a:spcPts val="1600"/>
              </a:spcBef>
              <a:spcAft>
                <a:spcPts val="1600"/>
              </a:spcAft>
              <a:buSzPts val="1800"/>
              <a:buChar char="●"/>
            </a:pPr>
            <a:r>
              <a:rPr lang="en"/>
              <a:t>Sharing anonymous sensor data (smart buildings)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dirty="0"/>
              <a:t>Goal</a:t>
            </a:r>
            <a:endParaRPr sz="3600" dirty="0"/>
          </a:p>
        </p:txBody>
      </p:sp>
      <p:sp>
        <p:nvSpPr>
          <p:cNvPr id="144" name="Google Shape;144;p27"/>
          <p:cNvSpPr txBox="1"/>
          <p:nvPr/>
        </p:nvSpPr>
        <p:spPr>
          <a:xfrm>
            <a:off x="189823" y="1157824"/>
            <a:ext cx="5940632" cy="3985676"/>
          </a:xfrm>
          <a:prstGeom prst="rect">
            <a:avLst/>
          </a:prstGeom>
          <a:noFill/>
          <a:ln>
            <a:noFill/>
          </a:ln>
        </p:spPr>
        <p:txBody>
          <a:bodyPr spcFirstLastPara="1" wrap="square" lIns="91425" tIns="91425" rIns="91425" bIns="91425" anchor="t" anchorCtr="0">
            <a:spAutoFit/>
          </a:bodyPr>
          <a:lstStyle/>
          <a:p>
            <a:pPr marL="457200" lvl="0" indent="-349250" algn="l" rtl="0">
              <a:spcBef>
                <a:spcPts val="0"/>
              </a:spcBef>
              <a:spcAft>
                <a:spcPts val="0"/>
              </a:spcAft>
              <a:buClr>
                <a:schemeClr val="dk1"/>
              </a:buClr>
              <a:buSzPts val="1900"/>
              <a:buFont typeface="Proxima Nova"/>
              <a:buChar char="●"/>
            </a:pPr>
            <a:r>
              <a:rPr lang="en" sz="1900" dirty="0">
                <a:solidFill>
                  <a:schemeClr val="dk1"/>
                </a:solidFill>
                <a:latin typeface="Proxima Nova"/>
                <a:ea typeface="Proxima Nova"/>
                <a:cs typeface="Proxima Nova"/>
                <a:sym typeface="Proxima Nova"/>
              </a:rPr>
              <a:t>Orchestrate microservice configurations </a:t>
            </a:r>
          </a:p>
          <a:p>
            <a:pPr marL="107950" lvl="0" algn="l" rtl="0">
              <a:spcBef>
                <a:spcPts val="0"/>
              </a:spcBef>
              <a:spcAft>
                <a:spcPts val="0"/>
              </a:spcAft>
              <a:buClr>
                <a:schemeClr val="dk1"/>
              </a:buClr>
              <a:buSzPts val="1900"/>
            </a:pPr>
            <a:r>
              <a:rPr lang="en" sz="1900" dirty="0">
                <a:solidFill>
                  <a:schemeClr val="dk1"/>
                </a:solidFill>
                <a:latin typeface="Proxima Nova"/>
                <a:ea typeface="Proxima Nova"/>
                <a:cs typeface="Proxima Nova"/>
                <a:sym typeface="Proxima Nova"/>
              </a:rPr>
              <a:t>      aligned </a:t>
            </a:r>
            <a:r>
              <a:rPr lang="en-GB" sz="1900" dirty="0">
                <a:solidFill>
                  <a:schemeClr val="dk1"/>
                </a:solidFill>
                <a:latin typeface="Proxima Nova"/>
                <a:ea typeface="Proxima Nova"/>
                <a:cs typeface="Proxima Nova"/>
                <a:sym typeface="Proxima Nova"/>
              </a:rPr>
              <a:t>with</a:t>
            </a:r>
            <a:r>
              <a:rPr lang="en" sz="1900" dirty="0">
                <a:solidFill>
                  <a:schemeClr val="dk1"/>
                </a:solidFill>
                <a:latin typeface="Proxima Nova"/>
                <a:ea typeface="Proxima Nova"/>
                <a:cs typeface="Proxima Nova"/>
                <a:sym typeface="Proxima Nova"/>
              </a:rPr>
              <a:t> data-sharing archetypes</a:t>
            </a:r>
            <a:br>
              <a:rPr lang="en" sz="1900" dirty="0">
                <a:solidFill>
                  <a:schemeClr val="dk1"/>
                </a:solidFill>
                <a:latin typeface="Proxima Nova"/>
                <a:ea typeface="Proxima Nova"/>
                <a:cs typeface="Proxima Nova"/>
                <a:sym typeface="Proxima Nova"/>
              </a:rPr>
            </a:br>
            <a:endParaRPr lang="en" sz="1900" dirty="0">
              <a:solidFill>
                <a:schemeClr val="dk1"/>
              </a:solidFill>
              <a:latin typeface="Proxima Nova"/>
              <a:ea typeface="Proxima Nova"/>
              <a:cs typeface="Proxima Nova"/>
              <a:sym typeface="Proxima Nova"/>
            </a:endParaRPr>
          </a:p>
          <a:p>
            <a:pPr marL="457200" lvl="0" indent="-349250" algn="l" rtl="0">
              <a:spcBef>
                <a:spcPts val="0"/>
              </a:spcBef>
              <a:spcAft>
                <a:spcPts val="0"/>
              </a:spcAft>
              <a:buClr>
                <a:schemeClr val="dk1"/>
              </a:buClr>
              <a:buSzPts val="1900"/>
              <a:buFont typeface="Proxima Nova"/>
              <a:buChar char="●"/>
            </a:pPr>
            <a:r>
              <a:rPr lang="en" sz="1900" dirty="0">
                <a:solidFill>
                  <a:schemeClr val="dk1"/>
                </a:solidFill>
                <a:latin typeface="Proxima Nova"/>
                <a:ea typeface="Proxima Nova"/>
                <a:cs typeface="Proxima Nova"/>
                <a:sym typeface="Proxima Nova"/>
              </a:rPr>
              <a:t>Create </a:t>
            </a:r>
            <a:r>
              <a:rPr lang="en" sz="1900" b="1" i="1" dirty="0">
                <a:solidFill>
                  <a:schemeClr val="dk1"/>
                </a:solidFill>
                <a:latin typeface="Proxima Nova"/>
                <a:ea typeface="Proxima Nova"/>
                <a:cs typeface="Proxima Nova"/>
                <a:sym typeface="Proxima Nova"/>
              </a:rPr>
              <a:t>Trust; </a:t>
            </a:r>
            <a:r>
              <a:rPr lang="en" sz="1900" dirty="0">
                <a:solidFill>
                  <a:schemeClr val="dk1"/>
                </a:solidFill>
                <a:latin typeface="Proxima Nova"/>
                <a:ea typeface="Proxima Nova"/>
                <a:cs typeface="Proxima Nova"/>
                <a:sym typeface="Proxima Nova"/>
              </a:rPr>
              <a:t>the system will follow policy</a:t>
            </a:r>
          </a:p>
          <a:p>
            <a:pPr marL="457200" lvl="0" indent="-349250" algn="l" rtl="0">
              <a:spcBef>
                <a:spcPts val="0"/>
              </a:spcBef>
              <a:spcAft>
                <a:spcPts val="0"/>
              </a:spcAft>
              <a:buClr>
                <a:schemeClr val="dk1"/>
              </a:buClr>
              <a:buSzPts val="1900"/>
              <a:buFont typeface="Proxima Nova"/>
              <a:buChar char="●"/>
            </a:pPr>
            <a:endParaRPr lang="en" sz="1900" dirty="0">
              <a:solidFill>
                <a:schemeClr val="dk1"/>
              </a:solidFill>
              <a:latin typeface="Proxima Nova"/>
              <a:ea typeface="Proxima Nova"/>
              <a:cs typeface="Proxima Nova"/>
              <a:sym typeface="Proxima Nova"/>
            </a:endParaRPr>
          </a:p>
          <a:p>
            <a:pPr marL="457200" lvl="0" indent="-349250" algn="l" rtl="0">
              <a:spcBef>
                <a:spcPts val="0"/>
              </a:spcBef>
              <a:spcAft>
                <a:spcPts val="0"/>
              </a:spcAft>
              <a:buClr>
                <a:schemeClr val="dk1"/>
              </a:buClr>
              <a:buSzPts val="1900"/>
              <a:buFont typeface="Proxima Nova"/>
              <a:buChar char="●"/>
            </a:pPr>
            <a:r>
              <a:rPr lang="en" sz="1900" dirty="0">
                <a:solidFill>
                  <a:schemeClr val="dk1"/>
                </a:solidFill>
                <a:latin typeface="Proxima Nova"/>
                <a:ea typeface="Proxima Nova"/>
                <a:cs typeface="Proxima Nova"/>
                <a:sym typeface="Proxima Nova"/>
              </a:rPr>
              <a:t>Create algorithms to optimize on extra-functional properties (Green IT, server load, optimal archetype selection)</a:t>
            </a:r>
          </a:p>
          <a:p>
            <a:pPr marL="457200" lvl="0" indent="-349250" algn="l" rtl="0">
              <a:spcBef>
                <a:spcPts val="0"/>
              </a:spcBef>
              <a:spcAft>
                <a:spcPts val="0"/>
              </a:spcAft>
              <a:buClr>
                <a:schemeClr val="dk1"/>
              </a:buClr>
              <a:buSzPts val="1900"/>
              <a:buFont typeface="Proxima Nova"/>
              <a:buChar char="●"/>
            </a:pPr>
            <a:endParaRPr lang="en" sz="1900" dirty="0">
              <a:solidFill>
                <a:schemeClr val="dk1"/>
              </a:solidFill>
              <a:latin typeface="Proxima Nova"/>
              <a:ea typeface="Proxima Nova"/>
              <a:cs typeface="Proxima Nova"/>
              <a:sym typeface="Proxima Nova"/>
            </a:endParaRPr>
          </a:p>
          <a:p>
            <a:pPr marL="457200" lvl="0" indent="-349250" algn="l" rtl="0">
              <a:spcBef>
                <a:spcPts val="0"/>
              </a:spcBef>
              <a:spcAft>
                <a:spcPts val="0"/>
              </a:spcAft>
              <a:buClr>
                <a:schemeClr val="dk1"/>
              </a:buClr>
              <a:buSzPts val="1900"/>
              <a:buFont typeface="Proxima Nova"/>
              <a:buChar char="●"/>
            </a:pPr>
            <a:r>
              <a:rPr lang="en" sz="1900" dirty="0">
                <a:solidFill>
                  <a:schemeClr val="dk1"/>
                </a:solidFill>
                <a:latin typeface="Proxima Nova"/>
                <a:ea typeface="Proxima Nova"/>
                <a:cs typeface="Proxima Nova"/>
                <a:sym typeface="Proxima Nova"/>
              </a:rPr>
              <a:t>Self-adaptivity, deployments, archetypes and configurations can change </a:t>
            </a:r>
            <a:r>
              <a:rPr lang="en" sz="1900" b="1" i="1" dirty="0">
                <a:solidFill>
                  <a:schemeClr val="dk1"/>
                </a:solidFill>
                <a:latin typeface="Proxima Nova"/>
                <a:ea typeface="Proxima Nova"/>
                <a:cs typeface="Proxima Nova"/>
                <a:sym typeface="Proxima Nova"/>
              </a:rPr>
              <a:t>per request</a:t>
            </a:r>
            <a:endParaRPr lang="en" sz="1900" b="1" dirty="0">
              <a:solidFill>
                <a:schemeClr val="dk1"/>
              </a:solidFill>
              <a:latin typeface="Proxima Nova"/>
              <a:ea typeface="Proxima Nova"/>
              <a:cs typeface="Proxima Nova"/>
              <a:sym typeface="Proxima Nova"/>
            </a:endParaRPr>
          </a:p>
          <a:p>
            <a:pPr marL="457200" lvl="0" indent="-349250" algn="l" rtl="0">
              <a:spcBef>
                <a:spcPts val="0"/>
              </a:spcBef>
              <a:spcAft>
                <a:spcPts val="0"/>
              </a:spcAft>
              <a:buClr>
                <a:schemeClr val="dk1"/>
              </a:buClr>
              <a:buSzPts val="1900"/>
              <a:buFont typeface="Proxima Nova"/>
              <a:buChar char="●"/>
            </a:pPr>
            <a:endParaRPr lang="en" sz="1900" dirty="0">
              <a:solidFill>
                <a:schemeClr val="dk1"/>
              </a:solidFill>
              <a:latin typeface="Proxima Nova"/>
              <a:ea typeface="Proxima Nova"/>
              <a:cs typeface="Proxima Nova"/>
              <a:sym typeface="Proxima Nova"/>
            </a:endParaRPr>
          </a:p>
          <a:p>
            <a:pPr marL="457200" lvl="0" indent="-349250" algn="l" rtl="0">
              <a:spcBef>
                <a:spcPts val="0"/>
              </a:spcBef>
              <a:spcAft>
                <a:spcPts val="0"/>
              </a:spcAft>
              <a:buClr>
                <a:schemeClr val="dk1"/>
              </a:buClr>
              <a:buSzPts val="1900"/>
              <a:buFont typeface="Proxima Nova"/>
              <a:buChar char="●"/>
            </a:pPr>
            <a:endParaRPr sz="1900" dirty="0">
              <a:solidFill>
                <a:schemeClr val="dk1"/>
              </a:solidFill>
              <a:latin typeface="Proxima Nova"/>
              <a:ea typeface="Proxima Nova"/>
              <a:cs typeface="Proxima Nova"/>
              <a:sym typeface="Proxima Nova"/>
            </a:endParaRPr>
          </a:p>
        </p:txBody>
      </p:sp>
      <p:grpSp>
        <p:nvGrpSpPr>
          <p:cNvPr id="145" name="Google Shape;145;p27"/>
          <p:cNvGrpSpPr/>
          <p:nvPr/>
        </p:nvGrpSpPr>
        <p:grpSpPr>
          <a:xfrm>
            <a:off x="7798" y="4677828"/>
            <a:ext cx="4563997" cy="361752"/>
            <a:chOff x="76200" y="4384759"/>
            <a:chExt cx="9046575" cy="662307"/>
          </a:xfrm>
        </p:grpSpPr>
        <p:pic>
          <p:nvPicPr>
            <p:cNvPr id="146" name="Google Shape;146;p27"/>
            <p:cNvPicPr preferRelativeResize="0"/>
            <p:nvPr/>
          </p:nvPicPr>
          <p:blipFill>
            <a:blip r:embed="rId3">
              <a:alphaModFix/>
            </a:blip>
            <a:stretch>
              <a:fillRect/>
            </a:stretch>
          </p:blipFill>
          <p:spPr>
            <a:xfrm>
              <a:off x="5104511" y="4668174"/>
              <a:ext cx="1520554" cy="375104"/>
            </a:xfrm>
            <a:prstGeom prst="rect">
              <a:avLst/>
            </a:prstGeom>
            <a:noFill/>
            <a:ln>
              <a:noFill/>
            </a:ln>
          </p:spPr>
        </p:pic>
        <p:pic>
          <p:nvPicPr>
            <p:cNvPr id="147" name="Google Shape;147;p27"/>
            <p:cNvPicPr preferRelativeResize="0"/>
            <p:nvPr/>
          </p:nvPicPr>
          <p:blipFill>
            <a:blip r:embed="rId4">
              <a:alphaModFix/>
            </a:blip>
            <a:stretch>
              <a:fillRect/>
            </a:stretch>
          </p:blipFill>
          <p:spPr>
            <a:xfrm>
              <a:off x="7194456" y="4669735"/>
              <a:ext cx="379769" cy="371987"/>
            </a:xfrm>
            <a:prstGeom prst="rect">
              <a:avLst/>
            </a:prstGeom>
            <a:noFill/>
            <a:ln>
              <a:noFill/>
            </a:ln>
          </p:spPr>
        </p:pic>
        <p:pic>
          <p:nvPicPr>
            <p:cNvPr id="148" name="Google Shape;148;p27"/>
            <p:cNvPicPr preferRelativeResize="0"/>
            <p:nvPr/>
          </p:nvPicPr>
          <p:blipFill>
            <a:blip r:embed="rId5">
              <a:alphaModFix/>
            </a:blip>
            <a:stretch>
              <a:fillRect/>
            </a:stretch>
          </p:blipFill>
          <p:spPr>
            <a:xfrm>
              <a:off x="76200" y="4610951"/>
              <a:ext cx="1193160" cy="406673"/>
            </a:xfrm>
            <a:prstGeom prst="rect">
              <a:avLst/>
            </a:prstGeom>
            <a:noFill/>
            <a:ln>
              <a:noFill/>
            </a:ln>
          </p:spPr>
        </p:pic>
        <p:pic>
          <p:nvPicPr>
            <p:cNvPr id="149" name="Google Shape;149;p27"/>
            <p:cNvPicPr preferRelativeResize="0"/>
            <p:nvPr/>
          </p:nvPicPr>
          <p:blipFill>
            <a:blip r:embed="rId6">
              <a:alphaModFix/>
            </a:blip>
            <a:stretch>
              <a:fillRect/>
            </a:stretch>
          </p:blipFill>
          <p:spPr>
            <a:xfrm>
              <a:off x="3154095" y="4704216"/>
              <a:ext cx="1861739" cy="329380"/>
            </a:xfrm>
            <a:prstGeom prst="rect">
              <a:avLst/>
            </a:prstGeom>
            <a:noFill/>
            <a:ln>
              <a:noFill/>
            </a:ln>
          </p:spPr>
        </p:pic>
        <p:pic>
          <p:nvPicPr>
            <p:cNvPr id="150" name="Google Shape;150;p27"/>
            <p:cNvPicPr preferRelativeResize="0"/>
            <p:nvPr/>
          </p:nvPicPr>
          <p:blipFill>
            <a:blip r:embed="rId7">
              <a:alphaModFix/>
            </a:blip>
            <a:stretch>
              <a:fillRect/>
            </a:stretch>
          </p:blipFill>
          <p:spPr>
            <a:xfrm>
              <a:off x="1295726" y="4669741"/>
              <a:ext cx="1013069" cy="371981"/>
            </a:xfrm>
            <a:prstGeom prst="rect">
              <a:avLst/>
            </a:prstGeom>
            <a:noFill/>
            <a:ln>
              <a:noFill/>
            </a:ln>
          </p:spPr>
        </p:pic>
        <p:pic>
          <p:nvPicPr>
            <p:cNvPr id="151" name="Google Shape;151;p27"/>
            <p:cNvPicPr preferRelativeResize="0"/>
            <p:nvPr/>
          </p:nvPicPr>
          <p:blipFill>
            <a:blip r:embed="rId8">
              <a:alphaModFix/>
            </a:blip>
            <a:stretch>
              <a:fillRect/>
            </a:stretch>
          </p:blipFill>
          <p:spPr>
            <a:xfrm>
              <a:off x="2335152" y="4584651"/>
              <a:ext cx="788054" cy="459276"/>
            </a:xfrm>
            <a:prstGeom prst="rect">
              <a:avLst/>
            </a:prstGeom>
            <a:noFill/>
            <a:ln>
              <a:noFill/>
            </a:ln>
          </p:spPr>
        </p:pic>
        <p:pic>
          <p:nvPicPr>
            <p:cNvPr id="152" name="Google Shape;152;p27"/>
            <p:cNvPicPr preferRelativeResize="0"/>
            <p:nvPr/>
          </p:nvPicPr>
          <p:blipFill>
            <a:blip r:embed="rId9">
              <a:alphaModFix/>
            </a:blip>
            <a:stretch>
              <a:fillRect/>
            </a:stretch>
          </p:blipFill>
          <p:spPr>
            <a:xfrm>
              <a:off x="6713742" y="4384759"/>
              <a:ext cx="407069" cy="659165"/>
            </a:xfrm>
            <a:prstGeom prst="rect">
              <a:avLst/>
            </a:prstGeom>
            <a:noFill/>
            <a:ln>
              <a:noFill/>
            </a:ln>
          </p:spPr>
        </p:pic>
        <p:pic>
          <p:nvPicPr>
            <p:cNvPr id="153" name="Google Shape;153;p27"/>
            <p:cNvPicPr preferRelativeResize="0"/>
            <p:nvPr/>
          </p:nvPicPr>
          <p:blipFill>
            <a:blip r:embed="rId10">
              <a:alphaModFix/>
            </a:blip>
            <a:stretch>
              <a:fillRect/>
            </a:stretch>
          </p:blipFill>
          <p:spPr>
            <a:xfrm>
              <a:off x="8143606" y="4667351"/>
              <a:ext cx="979169" cy="371975"/>
            </a:xfrm>
            <a:prstGeom prst="rect">
              <a:avLst/>
            </a:prstGeom>
            <a:noFill/>
            <a:ln>
              <a:noFill/>
            </a:ln>
          </p:spPr>
        </p:pic>
        <p:pic>
          <p:nvPicPr>
            <p:cNvPr id="154" name="Google Shape;154;p27"/>
            <p:cNvPicPr preferRelativeResize="0"/>
            <p:nvPr/>
          </p:nvPicPr>
          <p:blipFill>
            <a:blip r:embed="rId11">
              <a:alphaModFix/>
            </a:blip>
            <a:stretch>
              <a:fillRect/>
            </a:stretch>
          </p:blipFill>
          <p:spPr>
            <a:xfrm>
              <a:off x="7676818" y="4507399"/>
              <a:ext cx="379775" cy="539667"/>
            </a:xfrm>
            <a:prstGeom prst="rect">
              <a:avLst/>
            </a:prstGeom>
            <a:noFill/>
            <a:ln>
              <a:noFill/>
            </a:ln>
          </p:spPr>
        </p:pic>
      </p:grpSp>
      <p:pic>
        <p:nvPicPr>
          <p:cNvPr id="3" name="Picture 2">
            <a:extLst>
              <a:ext uri="{FF2B5EF4-FFF2-40B4-BE49-F238E27FC236}">
                <a16:creationId xmlns:a16="http://schemas.microsoft.com/office/drawing/2014/main" id="{1B78E299-3F6A-9AAB-D7D3-06308FFC9794}"/>
              </a:ext>
            </a:extLst>
          </p:cNvPr>
          <p:cNvPicPr>
            <a:picLocks noChangeAspect="1"/>
          </p:cNvPicPr>
          <p:nvPr/>
        </p:nvPicPr>
        <p:blipFill>
          <a:blip r:embed="rId12"/>
          <a:stretch>
            <a:fillRect/>
          </a:stretch>
        </p:blipFill>
        <p:spPr>
          <a:xfrm>
            <a:off x="6280261" y="1403147"/>
            <a:ext cx="1219200" cy="2260600"/>
          </a:xfrm>
          <a:prstGeom prst="rect">
            <a:avLst/>
          </a:prstGeom>
        </p:spPr>
      </p:pic>
      <p:pic>
        <p:nvPicPr>
          <p:cNvPr id="5" name="Picture 4">
            <a:extLst>
              <a:ext uri="{FF2B5EF4-FFF2-40B4-BE49-F238E27FC236}">
                <a16:creationId xmlns:a16="http://schemas.microsoft.com/office/drawing/2014/main" id="{B5654075-9BEF-C36E-C357-10AEFB3CB8B3}"/>
              </a:ext>
            </a:extLst>
          </p:cNvPr>
          <p:cNvPicPr>
            <a:picLocks noChangeAspect="1"/>
          </p:cNvPicPr>
          <p:nvPr/>
        </p:nvPicPr>
        <p:blipFill>
          <a:blip r:embed="rId13"/>
          <a:stretch>
            <a:fillRect/>
          </a:stretch>
        </p:blipFill>
        <p:spPr>
          <a:xfrm>
            <a:off x="7499461" y="1828800"/>
            <a:ext cx="1587500" cy="1485900"/>
          </a:xfrm>
          <a:prstGeom prst="rect">
            <a:avLst/>
          </a:prstGeom>
        </p:spPr>
      </p:pic>
      <p:sp>
        <p:nvSpPr>
          <p:cNvPr id="6" name="TextBox 5">
            <a:extLst>
              <a:ext uri="{FF2B5EF4-FFF2-40B4-BE49-F238E27FC236}">
                <a16:creationId xmlns:a16="http://schemas.microsoft.com/office/drawing/2014/main" id="{8966A1A4-A36C-9566-5124-5270738665E1}"/>
              </a:ext>
            </a:extLst>
          </p:cNvPr>
          <p:cNvSpPr txBox="1"/>
          <p:nvPr/>
        </p:nvSpPr>
        <p:spPr>
          <a:xfrm>
            <a:off x="7212466" y="3797886"/>
            <a:ext cx="1258678" cy="307777"/>
          </a:xfrm>
          <a:prstGeom prst="rect">
            <a:avLst/>
          </a:prstGeom>
          <a:noFill/>
        </p:spPr>
        <p:txBody>
          <a:bodyPr wrap="none" rtlCol="0">
            <a:spAutoFit/>
          </a:bodyPr>
          <a:lstStyle/>
          <a:p>
            <a:r>
              <a:rPr lang="en-NL" b="1" dirty="0"/>
              <a:t>Archetypes</a:t>
            </a:r>
            <a:r>
              <a:rPr lang="en-NL" b="1" baseline="30000" dirty="0"/>
              <a:t>1</a:t>
            </a:r>
          </a:p>
        </p:txBody>
      </p:sp>
      <p:sp>
        <p:nvSpPr>
          <p:cNvPr id="2" name="Google Shape;288;p33">
            <a:extLst>
              <a:ext uri="{FF2B5EF4-FFF2-40B4-BE49-F238E27FC236}">
                <a16:creationId xmlns:a16="http://schemas.microsoft.com/office/drawing/2014/main" id="{EF001365-DE79-8236-E597-17A8B8D1E8FB}"/>
              </a:ext>
            </a:extLst>
          </p:cNvPr>
          <p:cNvSpPr txBox="1"/>
          <p:nvPr/>
        </p:nvSpPr>
        <p:spPr>
          <a:xfrm>
            <a:off x="5701272" y="4559159"/>
            <a:ext cx="3543300" cy="45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baseline="30000" dirty="0">
                <a:solidFill>
                  <a:srgbClr val="263165"/>
                </a:solidFill>
                <a:latin typeface="Kantumruy Pro Medium"/>
                <a:ea typeface="Kantumruy Pro Medium"/>
                <a:cs typeface="Kantumruy Pro Medium"/>
                <a:sym typeface="Kantumruy Pro Medium"/>
              </a:rPr>
              <a:t>1</a:t>
            </a:r>
            <a:r>
              <a:rPr lang="en" sz="800" dirty="0">
                <a:solidFill>
                  <a:srgbClr val="263165"/>
                </a:solidFill>
                <a:latin typeface="Kantumruy Pro Medium"/>
                <a:ea typeface="Kantumruy Pro Medium"/>
                <a:cs typeface="Kantumruy Pro Medium"/>
                <a:sym typeface="Kantumruy Pro Medium"/>
              </a:rPr>
              <a:t> </a:t>
            </a:r>
            <a:r>
              <a:rPr lang="en" sz="800" dirty="0" err="1">
                <a:solidFill>
                  <a:srgbClr val="263165"/>
                </a:solidFill>
                <a:latin typeface="Kantumruy Pro Medium"/>
                <a:ea typeface="Kantumruy Pro Medium"/>
                <a:cs typeface="Kantumruy Pro Medium"/>
                <a:sym typeface="Kantumruy Pro Medium"/>
              </a:rPr>
              <a:t>Shakeri</a:t>
            </a:r>
            <a:r>
              <a:rPr lang="en" sz="800" dirty="0">
                <a:solidFill>
                  <a:srgbClr val="263165"/>
                </a:solidFill>
                <a:latin typeface="Kantumruy Pro Medium"/>
                <a:ea typeface="Kantumruy Pro Medium"/>
                <a:cs typeface="Kantumruy Pro Medium"/>
                <a:sym typeface="Kantumruy Pro Medium"/>
              </a:rPr>
              <a:t>, S., Veen, L.E., &amp; Grosso, P. (2020). Evaluation of Container Overlays for Secure Data Sharing. 2020 IEEE 45th LCN Symposium on Emerging Topics in Networking (LCN Symposium), 99-108.</a:t>
            </a:r>
            <a:endParaRPr sz="800" dirty="0">
              <a:solidFill>
                <a:srgbClr val="263165"/>
              </a:solidFill>
              <a:latin typeface="Kantumruy Pro Medium"/>
              <a:ea typeface="Kantumruy Pro Medium"/>
              <a:cs typeface="Kantumruy Pro Medium"/>
              <a:sym typeface="Kantumruy Pro Medium"/>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grpSp>
        <p:nvGrpSpPr>
          <p:cNvPr id="107" name="Google Shape;107;p25"/>
          <p:cNvGrpSpPr/>
          <p:nvPr/>
        </p:nvGrpSpPr>
        <p:grpSpPr>
          <a:xfrm>
            <a:off x="76200" y="4384759"/>
            <a:ext cx="9046575" cy="662307"/>
            <a:chOff x="76200" y="4384759"/>
            <a:chExt cx="9046575" cy="662307"/>
          </a:xfrm>
        </p:grpSpPr>
        <p:pic>
          <p:nvPicPr>
            <p:cNvPr id="108" name="Google Shape;108;p25"/>
            <p:cNvPicPr preferRelativeResize="0"/>
            <p:nvPr/>
          </p:nvPicPr>
          <p:blipFill>
            <a:blip r:embed="rId3">
              <a:alphaModFix/>
            </a:blip>
            <a:stretch>
              <a:fillRect/>
            </a:stretch>
          </p:blipFill>
          <p:spPr>
            <a:xfrm>
              <a:off x="5104511" y="4668174"/>
              <a:ext cx="1520554" cy="375104"/>
            </a:xfrm>
            <a:prstGeom prst="rect">
              <a:avLst/>
            </a:prstGeom>
            <a:noFill/>
            <a:ln>
              <a:noFill/>
            </a:ln>
          </p:spPr>
        </p:pic>
        <p:pic>
          <p:nvPicPr>
            <p:cNvPr id="109" name="Google Shape;109;p25"/>
            <p:cNvPicPr preferRelativeResize="0"/>
            <p:nvPr/>
          </p:nvPicPr>
          <p:blipFill>
            <a:blip r:embed="rId4">
              <a:alphaModFix/>
            </a:blip>
            <a:stretch>
              <a:fillRect/>
            </a:stretch>
          </p:blipFill>
          <p:spPr>
            <a:xfrm>
              <a:off x="7194456" y="4669735"/>
              <a:ext cx="379769" cy="371987"/>
            </a:xfrm>
            <a:prstGeom prst="rect">
              <a:avLst/>
            </a:prstGeom>
            <a:noFill/>
            <a:ln>
              <a:noFill/>
            </a:ln>
          </p:spPr>
        </p:pic>
        <p:pic>
          <p:nvPicPr>
            <p:cNvPr id="110" name="Google Shape;110;p25"/>
            <p:cNvPicPr preferRelativeResize="0"/>
            <p:nvPr/>
          </p:nvPicPr>
          <p:blipFill>
            <a:blip r:embed="rId5">
              <a:alphaModFix/>
            </a:blip>
            <a:stretch>
              <a:fillRect/>
            </a:stretch>
          </p:blipFill>
          <p:spPr>
            <a:xfrm>
              <a:off x="76200" y="4610951"/>
              <a:ext cx="1193160" cy="406673"/>
            </a:xfrm>
            <a:prstGeom prst="rect">
              <a:avLst/>
            </a:prstGeom>
            <a:noFill/>
            <a:ln>
              <a:noFill/>
            </a:ln>
          </p:spPr>
        </p:pic>
        <p:pic>
          <p:nvPicPr>
            <p:cNvPr id="111" name="Google Shape;111;p25"/>
            <p:cNvPicPr preferRelativeResize="0"/>
            <p:nvPr/>
          </p:nvPicPr>
          <p:blipFill>
            <a:blip r:embed="rId6">
              <a:alphaModFix/>
            </a:blip>
            <a:stretch>
              <a:fillRect/>
            </a:stretch>
          </p:blipFill>
          <p:spPr>
            <a:xfrm>
              <a:off x="3154095" y="4704216"/>
              <a:ext cx="1861739" cy="329380"/>
            </a:xfrm>
            <a:prstGeom prst="rect">
              <a:avLst/>
            </a:prstGeom>
            <a:noFill/>
            <a:ln>
              <a:noFill/>
            </a:ln>
          </p:spPr>
        </p:pic>
        <p:pic>
          <p:nvPicPr>
            <p:cNvPr id="112" name="Google Shape;112;p25"/>
            <p:cNvPicPr preferRelativeResize="0"/>
            <p:nvPr/>
          </p:nvPicPr>
          <p:blipFill>
            <a:blip r:embed="rId7">
              <a:alphaModFix/>
            </a:blip>
            <a:stretch>
              <a:fillRect/>
            </a:stretch>
          </p:blipFill>
          <p:spPr>
            <a:xfrm>
              <a:off x="1295726" y="4669741"/>
              <a:ext cx="1013069" cy="371981"/>
            </a:xfrm>
            <a:prstGeom prst="rect">
              <a:avLst/>
            </a:prstGeom>
            <a:noFill/>
            <a:ln>
              <a:noFill/>
            </a:ln>
          </p:spPr>
        </p:pic>
        <p:pic>
          <p:nvPicPr>
            <p:cNvPr id="113" name="Google Shape;113;p25"/>
            <p:cNvPicPr preferRelativeResize="0"/>
            <p:nvPr/>
          </p:nvPicPr>
          <p:blipFill>
            <a:blip r:embed="rId8">
              <a:alphaModFix/>
            </a:blip>
            <a:stretch>
              <a:fillRect/>
            </a:stretch>
          </p:blipFill>
          <p:spPr>
            <a:xfrm>
              <a:off x="2335152" y="4584651"/>
              <a:ext cx="788054" cy="459276"/>
            </a:xfrm>
            <a:prstGeom prst="rect">
              <a:avLst/>
            </a:prstGeom>
            <a:noFill/>
            <a:ln>
              <a:noFill/>
            </a:ln>
          </p:spPr>
        </p:pic>
        <p:pic>
          <p:nvPicPr>
            <p:cNvPr id="114" name="Google Shape;114;p25"/>
            <p:cNvPicPr preferRelativeResize="0"/>
            <p:nvPr/>
          </p:nvPicPr>
          <p:blipFill>
            <a:blip r:embed="rId9">
              <a:alphaModFix/>
            </a:blip>
            <a:stretch>
              <a:fillRect/>
            </a:stretch>
          </p:blipFill>
          <p:spPr>
            <a:xfrm>
              <a:off x="6713742" y="4384759"/>
              <a:ext cx="407069" cy="659165"/>
            </a:xfrm>
            <a:prstGeom prst="rect">
              <a:avLst/>
            </a:prstGeom>
            <a:noFill/>
            <a:ln>
              <a:noFill/>
            </a:ln>
          </p:spPr>
        </p:pic>
        <p:pic>
          <p:nvPicPr>
            <p:cNvPr id="115" name="Google Shape;115;p25"/>
            <p:cNvPicPr preferRelativeResize="0"/>
            <p:nvPr/>
          </p:nvPicPr>
          <p:blipFill>
            <a:blip r:embed="rId10">
              <a:alphaModFix/>
            </a:blip>
            <a:stretch>
              <a:fillRect/>
            </a:stretch>
          </p:blipFill>
          <p:spPr>
            <a:xfrm>
              <a:off x="8143606" y="4667351"/>
              <a:ext cx="979169" cy="371975"/>
            </a:xfrm>
            <a:prstGeom prst="rect">
              <a:avLst/>
            </a:prstGeom>
            <a:noFill/>
            <a:ln>
              <a:noFill/>
            </a:ln>
          </p:spPr>
        </p:pic>
        <p:pic>
          <p:nvPicPr>
            <p:cNvPr id="116" name="Google Shape;116;p25"/>
            <p:cNvPicPr preferRelativeResize="0"/>
            <p:nvPr/>
          </p:nvPicPr>
          <p:blipFill>
            <a:blip r:embed="rId11">
              <a:alphaModFix/>
            </a:blip>
            <a:stretch>
              <a:fillRect/>
            </a:stretch>
          </p:blipFill>
          <p:spPr>
            <a:xfrm>
              <a:off x="7676818" y="4507399"/>
              <a:ext cx="379775" cy="539667"/>
            </a:xfrm>
            <a:prstGeom prst="rect">
              <a:avLst/>
            </a:prstGeom>
            <a:noFill/>
            <a:ln>
              <a:noFill/>
            </a:ln>
          </p:spPr>
        </p:pic>
      </p:grpSp>
      <p:pic>
        <p:nvPicPr>
          <p:cNvPr id="6" name="Picture 5" descr="A screenshot of a computer&#10;&#10;Description automatically generated">
            <a:extLst>
              <a:ext uri="{FF2B5EF4-FFF2-40B4-BE49-F238E27FC236}">
                <a16:creationId xmlns:a16="http://schemas.microsoft.com/office/drawing/2014/main" id="{941B068C-682A-F374-195B-F4021ED2C84A}"/>
              </a:ext>
            </a:extLst>
          </p:cNvPr>
          <p:cNvPicPr>
            <a:picLocks noChangeAspect="1"/>
          </p:cNvPicPr>
          <p:nvPr/>
        </p:nvPicPr>
        <p:blipFill>
          <a:blip r:embed="rId12"/>
          <a:stretch>
            <a:fillRect/>
          </a:stretch>
        </p:blipFill>
        <p:spPr>
          <a:xfrm>
            <a:off x="1714500" y="303699"/>
            <a:ext cx="5715000" cy="4203700"/>
          </a:xfrm>
          <a:prstGeom prst="rect">
            <a:avLst/>
          </a:prstGeom>
        </p:spPr>
      </p:pic>
    </p:spTree>
    <p:extLst>
      <p:ext uri="{BB962C8B-B14F-4D97-AF65-F5344CB8AC3E}">
        <p14:creationId xmlns:p14="http://schemas.microsoft.com/office/powerpoint/2010/main" val="15918236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t>How it works</a:t>
            </a:r>
            <a:endParaRPr sz="3600"/>
          </a:p>
        </p:txBody>
      </p:sp>
      <p:sp>
        <p:nvSpPr>
          <p:cNvPr id="121" name="Google Shape;121;p26"/>
          <p:cNvSpPr txBox="1"/>
          <p:nvPr/>
        </p:nvSpPr>
        <p:spPr>
          <a:xfrm>
            <a:off x="-750" y="3412525"/>
            <a:ext cx="2902800" cy="1072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chemeClr val="accent3"/>
                </a:solidFill>
                <a:latin typeface="Proxima Nova"/>
                <a:ea typeface="Proxima Nova"/>
                <a:cs typeface="Proxima Nova"/>
                <a:sym typeface="Proxima Nova"/>
              </a:rPr>
              <a:t>1. </a:t>
            </a:r>
            <a:endParaRPr sz="1800">
              <a:solidFill>
                <a:schemeClr val="accent3"/>
              </a:solidFill>
              <a:latin typeface="Proxima Nova"/>
              <a:ea typeface="Proxima Nova"/>
              <a:cs typeface="Proxima Nova"/>
              <a:sym typeface="Proxima Nova"/>
            </a:endParaRPr>
          </a:p>
          <a:p>
            <a:pPr marL="0" lvl="0" indent="0" algn="ctr" rtl="0">
              <a:spcBef>
                <a:spcPts val="0"/>
              </a:spcBef>
              <a:spcAft>
                <a:spcPts val="0"/>
              </a:spcAft>
              <a:buNone/>
            </a:pPr>
            <a:r>
              <a:rPr lang="en" sz="1800">
                <a:solidFill>
                  <a:schemeClr val="accent3"/>
                </a:solidFill>
                <a:latin typeface="Proxima Nova"/>
                <a:ea typeface="Proxima Nova"/>
                <a:cs typeface="Proxima Nova"/>
                <a:sym typeface="Proxima Nova"/>
              </a:rPr>
              <a:t>Check policy and additional requirements</a:t>
            </a:r>
            <a:endParaRPr sz="1800">
              <a:solidFill>
                <a:schemeClr val="accent3"/>
              </a:solidFill>
              <a:latin typeface="Proxima Nova"/>
              <a:ea typeface="Proxima Nova"/>
              <a:cs typeface="Proxima Nova"/>
              <a:sym typeface="Proxima Nova"/>
            </a:endParaRPr>
          </a:p>
        </p:txBody>
      </p:sp>
      <p:sp>
        <p:nvSpPr>
          <p:cNvPr id="122" name="Google Shape;122;p26"/>
          <p:cNvSpPr txBox="1"/>
          <p:nvPr/>
        </p:nvSpPr>
        <p:spPr>
          <a:xfrm>
            <a:off x="3579300" y="3453900"/>
            <a:ext cx="2709300" cy="879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chemeClr val="accent3"/>
                </a:solidFill>
                <a:latin typeface="Proxima Nova"/>
                <a:ea typeface="Proxima Nova"/>
                <a:cs typeface="Proxima Nova"/>
                <a:sym typeface="Proxima Nova"/>
              </a:rPr>
              <a:t>2. </a:t>
            </a:r>
            <a:br>
              <a:rPr lang="en" sz="1800">
                <a:solidFill>
                  <a:schemeClr val="accent3"/>
                </a:solidFill>
                <a:latin typeface="Proxima Nova"/>
                <a:ea typeface="Proxima Nova"/>
                <a:cs typeface="Proxima Nova"/>
                <a:sym typeface="Proxima Nova"/>
              </a:rPr>
            </a:br>
            <a:r>
              <a:rPr lang="en" sz="1800">
                <a:solidFill>
                  <a:schemeClr val="accent3"/>
                </a:solidFill>
                <a:latin typeface="Proxima Nova"/>
                <a:ea typeface="Proxima Nova"/>
                <a:cs typeface="Proxima Nova"/>
                <a:sym typeface="Proxima Nova"/>
              </a:rPr>
              <a:t>Generate microservice chain</a:t>
            </a:r>
            <a:endParaRPr sz="1800">
              <a:solidFill>
                <a:schemeClr val="accent3"/>
              </a:solidFill>
              <a:latin typeface="Proxima Nova"/>
              <a:ea typeface="Proxima Nova"/>
              <a:cs typeface="Proxima Nova"/>
              <a:sym typeface="Proxima Nova"/>
            </a:endParaRPr>
          </a:p>
          <a:p>
            <a:pPr marL="0" lvl="0" indent="0" algn="ctr" rtl="0">
              <a:spcBef>
                <a:spcPts val="0"/>
              </a:spcBef>
              <a:spcAft>
                <a:spcPts val="0"/>
              </a:spcAft>
              <a:buNone/>
            </a:pPr>
            <a:endParaRPr sz="1800">
              <a:solidFill>
                <a:schemeClr val="accent3"/>
              </a:solidFill>
              <a:latin typeface="Proxima Nova"/>
              <a:ea typeface="Proxima Nova"/>
              <a:cs typeface="Proxima Nova"/>
              <a:sym typeface="Proxima Nova"/>
            </a:endParaRPr>
          </a:p>
        </p:txBody>
      </p:sp>
      <p:sp>
        <p:nvSpPr>
          <p:cNvPr id="123" name="Google Shape;123;p26"/>
          <p:cNvSpPr txBox="1"/>
          <p:nvPr/>
        </p:nvSpPr>
        <p:spPr>
          <a:xfrm>
            <a:off x="6846900" y="3453900"/>
            <a:ext cx="2297100" cy="879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dirty="0">
                <a:solidFill>
                  <a:schemeClr val="accent3"/>
                </a:solidFill>
                <a:latin typeface="Proxima Nova"/>
                <a:ea typeface="Proxima Nova"/>
                <a:cs typeface="Proxima Nova"/>
                <a:sym typeface="Proxima Nova"/>
              </a:rPr>
              <a:t>3. </a:t>
            </a:r>
            <a:endParaRPr sz="1800" dirty="0">
              <a:solidFill>
                <a:schemeClr val="accent3"/>
              </a:solidFill>
              <a:latin typeface="Proxima Nova"/>
              <a:ea typeface="Proxima Nova"/>
              <a:cs typeface="Proxima Nova"/>
              <a:sym typeface="Proxima Nova"/>
            </a:endParaRPr>
          </a:p>
          <a:p>
            <a:pPr marL="0" lvl="0" indent="0" algn="ctr" rtl="0">
              <a:spcBef>
                <a:spcPts val="0"/>
              </a:spcBef>
              <a:spcAft>
                <a:spcPts val="0"/>
              </a:spcAft>
              <a:buNone/>
            </a:pPr>
            <a:r>
              <a:rPr lang="en" sz="1800" dirty="0">
                <a:solidFill>
                  <a:schemeClr val="accent3"/>
                </a:solidFill>
                <a:latin typeface="Proxima Nova"/>
                <a:ea typeface="Proxima Nova"/>
                <a:cs typeface="Proxima Nova"/>
                <a:sym typeface="Proxima Nova"/>
              </a:rPr>
              <a:t>Create single-use data-exchange jobs</a:t>
            </a:r>
            <a:endParaRPr sz="1800" baseline="30000" dirty="0">
              <a:solidFill>
                <a:schemeClr val="accent3"/>
              </a:solidFill>
              <a:latin typeface="Proxima Nova"/>
              <a:ea typeface="Proxima Nova"/>
              <a:cs typeface="Proxima Nova"/>
              <a:sym typeface="Proxima Nova"/>
            </a:endParaRPr>
          </a:p>
        </p:txBody>
      </p:sp>
      <p:pic>
        <p:nvPicPr>
          <p:cNvPr id="124" name="Google Shape;124;p26"/>
          <p:cNvPicPr preferRelativeResize="0"/>
          <p:nvPr/>
        </p:nvPicPr>
        <p:blipFill>
          <a:blip r:embed="rId3">
            <a:alphaModFix/>
          </a:blip>
          <a:stretch>
            <a:fillRect/>
          </a:stretch>
        </p:blipFill>
        <p:spPr>
          <a:xfrm>
            <a:off x="3180040" y="445025"/>
            <a:ext cx="3146354" cy="3050644"/>
          </a:xfrm>
          <a:prstGeom prst="rect">
            <a:avLst/>
          </a:prstGeom>
          <a:noFill/>
          <a:ln>
            <a:noFill/>
          </a:ln>
        </p:spPr>
      </p:pic>
      <p:cxnSp>
        <p:nvCxnSpPr>
          <p:cNvPr id="125" name="Google Shape;125;p26"/>
          <p:cNvCxnSpPr/>
          <p:nvPr/>
        </p:nvCxnSpPr>
        <p:spPr>
          <a:xfrm>
            <a:off x="6213625" y="3996238"/>
            <a:ext cx="699900" cy="0"/>
          </a:xfrm>
          <a:prstGeom prst="straightConnector1">
            <a:avLst/>
          </a:prstGeom>
          <a:noFill/>
          <a:ln w="38100" cap="flat" cmpd="sng">
            <a:solidFill>
              <a:schemeClr val="dk1"/>
            </a:solidFill>
            <a:prstDash val="solid"/>
            <a:round/>
            <a:headEnd type="none" w="med" len="med"/>
            <a:tailEnd type="triangle" w="med" len="med"/>
          </a:ln>
        </p:spPr>
      </p:cxnSp>
      <p:cxnSp>
        <p:nvCxnSpPr>
          <p:cNvPr id="126" name="Google Shape;126;p26"/>
          <p:cNvCxnSpPr/>
          <p:nvPr/>
        </p:nvCxnSpPr>
        <p:spPr>
          <a:xfrm>
            <a:off x="2839825" y="3996250"/>
            <a:ext cx="699900" cy="0"/>
          </a:xfrm>
          <a:prstGeom prst="straightConnector1">
            <a:avLst/>
          </a:prstGeom>
          <a:noFill/>
          <a:ln w="38100" cap="flat" cmpd="sng">
            <a:solidFill>
              <a:schemeClr val="dk1"/>
            </a:solidFill>
            <a:prstDash val="solid"/>
            <a:round/>
            <a:headEnd type="none" w="med" len="med"/>
            <a:tailEnd type="triangle" w="med" len="med"/>
          </a:ln>
        </p:spPr>
      </p:cxnSp>
      <p:pic>
        <p:nvPicPr>
          <p:cNvPr id="127" name="Google Shape;127;p26"/>
          <p:cNvPicPr preferRelativeResize="0"/>
          <p:nvPr/>
        </p:nvPicPr>
        <p:blipFill>
          <a:blip r:embed="rId4">
            <a:alphaModFix/>
          </a:blip>
          <a:stretch>
            <a:fillRect/>
          </a:stretch>
        </p:blipFill>
        <p:spPr>
          <a:xfrm>
            <a:off x="503461" y="1457074"/>
            <a:ext cx="1894375" cy="1866325"/>
          </a:xfrm>
          <a:prstGeom prst="rect">
            <a:avLst/>
          </a:prstGeom>
          <a:noFill/>
          <a:ln>
            <a:noFill/>
          </a:ln>
        </p:spPr>
      </p:pic>
      <p:grpSp>
        <p:nvGrpSpPr>
          <p:cNvPr id="129" name="Google Shape;129;p26"/>
          <p:cNvGrpSpPr/>
          <p:nvPr/>
        </p:nvGrpSpPr>
        <p:grpSpPr>
          <a:xfrm>
            <a:off x="7798" y="4677828"/>
            <a:ext cx="4563997" cy="361752"/>
            <a:chOff x="76200" y="4384759"/>
            <a:chExt cx="9046575" cy="662307"/>
          </a:xfrm>
        </p:grpSpPr>
        <p:pic>
          <p:nvPicPr>
            <p:cNvPr id="130" name="Google Shape;130;p26"/>
            <p:cNvPicPr preferRelativeResize="0"/>
            <p:nvPr/>
          </p:nvPicPr>
          <p:blipFill>
            <a:blip r:embed="rId5">
              <a:alphaModFix/>
            </a:blip>
            <a:stretch>
              <a:fillRect/>
            </a:stretch>
          </p:blipFill>
          <p:spPr>
            <a:xfrm>
              <a:off x="5104511" y="4668174"/>
              <a:ext cx="1520554" cy="375104"/>
            </a:xfrm>
            <a:prstGeom prst="rect">
              <a:avLst/>
            </a:prstGeom>
            <a:noFill/>
            <a:ln>
              <a:noFill/>
            </a:ln>
          </p:spPr>
        </p:pic>
        <p:pic>
          <p:nvPicPr>
            <p:cNvPr id="131" name="Google Shape;131;p26"/>
            <p:cNvPicPr preferRelativeResize="0"/>
            <p:nvPr/>
          </p:nvPicPr>
          <p:blipFill>
            <a:blip r:embed="rId6">
              <a:alphaModFix/>
            </a:blip>
            <a:stretch>
              <a:fillRect/>
            </a:stretch>
          </p:blipFill>
          <p:spPr>
            <a:xfrm>
              <a:off x="7194456" y="4669735"/>
              <a:ext cx="379769" cy="371987"/>
            </a:xfrm>
            <a:prstGeom prst="rect">
              <a:avLst/>
            </a:prstGeom>
            <a:noFill/>
            <a:ln>
              <a:noFill/>
            </a:ln>
          </p:spPr>
        </p:pic>
        <p:pic>
          <p:nvPicPr>
            <p:cNvPr id="132" name="Google Shape;132;p26"/>
            <p:cNvPicPr preferRelativeResize="0"/>
            <p:nvPr/>
          </p:nvPicPr>
          <p:blipFill>
            <a:blip r:embed="rId7">
              <a:alphaModFix/>
            </a:blip>
            <a:stretch>
              <a:fillRect/>
            </a:stretch>
          </p:blipFill>
          <p:spPr>
            <a:xfrm>
              <a:off x="76200" y="4610951"/>
              <a:ext cx="1193160" cy="406673"/>
            </a:xfrm>
            <a:prstGeom prst="rect">
              <a:avLst/>
            </a:prstGeom>
            <a:noFill/>
            <a:ln>
              <a:noFill/>
            </a:ln>
          </p:spPr>
        </p:pic>
        <p:pic>
          <p:nvPicPr>
            <p:cNvPr id="133" name="Google Shape;133;p26"/>
            <p:cNvPicPr preferRelativeResize="0"/>
            <p:nvPr/>
          </p:nvPicPr>
          <p:blipFill>
            <a:blip r:embed="rId8">
              <a:alphaModFix/>
            </a:blip>
            <a:stretch>
              <a:fillRect/>
            </a:stretch>
          </p:blipFill>
          <p:spPr>
            <a:xfrm>
              <a:off x="3154095" y="4704216"/>
              <a:ext cx="1861739" cy="329380"/>
            </a:xfrm>
            <a:prstGeom prst="rect">
              <a:avLst/>
            </a:prstGeom>
            <a:noFill/>
            <a:ln>
              <a:noFill/>
            </a:ln>
          </p:spPr>
        </p:pic>
        <p:pic>
          <p:nvPicPr>
            <p:cNvPr id="134" name="Google Shape;134;p26"/>
            <p:cNvPicPr preferRelativeResize="0"/>
            <p:nvPr/>
          </p:nvPicPr>
          <p:blipFill>
            <a:blip r:embed="rId9">
              <a:alphaModFix/>
            </a:blip>
            <a:stretch>
              <a:fillRect/>
            </a:stretch>
          </p:blipFill>
          <p:spPr>
            <a:xfrm>
              <a:off x="1295726" y="4669741"/>
              <a:ext cx="1013069" cy="371981"/>
            </a:xfrm>
            <a:prstGeom prst="rect">
              <a:avLst/>
            </a:prstGeom>
            <a:noFill/>
            <a:ln>
              <a:noFill/>
            </a:ln>
          </p:spPr>
        </p:pic>
        <p:pic>
          <p:nvPicPr>
            <p:cNvPr id="135" name="Google Shape;135;p26"/>
            <p:cNvPicPr preferRelativeResize="0"/>
            <p:nvPr/>
          </p:nvPicPr>
          <p:blipFill>
            <a:blip r:embed="rId10">
              <a:alphaModFix/>
            </a:blip>
            <a:stretch>
              <a:fillRect/>
            </a:stretch>
          </p:blipFill>
          <p:spPr>
            <a:xfrm>
              <a:off x="2335152" y="4584651"/>
              <a:ext cx="788054" cy="459276"/>
            </a:xfrm>
            <a:prstGeom prst="rect">
              <a:avLst/>
            </a:prstGeom>
            <a:noFill/>
            <a:ln>
              <a:noFill/>
            </a:ln>
          </p:spPr>
        </p:pic>
        <p:pic>
          <p:nvPicPr>
            <p:cNvPr id="136" name="Google Shape;136;p26"/>
            <p:cNvPicPr preferRelativeResize="0"/>
            <p:nvPr/>
          </p:nvPicPr>
          <p:blipFill>
            <a:blip r:embed="rId11">
              <a:alphaModFix/>
            </a:blip>
            <a:stretch>
              <a:fillRect/>
            </a:stretch>
          </p:blipFill>
          <p:spPr>
            <a:xfrm>
              <a:off x="6713742" y="4384759"/>
              <a:ext cx="407069" cy="659165"/>
            </a:xfrm>
            <a:prstGeom prst="rect">
              <a:avLst/>
            </a:prstGeom>
            <a:noFill/>
            <a:ln>
              <a:noFill/>
            </a:ln>
          </p:spPr>
        </p:pic>
        <p:pic>
          <p:nvPicPr>
            <p:cNvPr id="137" name="Google Shape;137;p26"/>
            <p:cNvPicPr preferRelativeResize="0"/>
            <p:nvPr/>
          </p:nvPicPr>
          <p:blipFill>
            <a:blip r:embed="rId12">
              <a:alphaModFix/>
            </a:blip>
            <a:stretch>
              <a:fillRect/>
            </a:stretch>
          </p:blipFill>
          <p:spPr>
            <a:xfrm>
              <a:off x="8143606" y="4667351"/>
              <a:ext cx="979169" cy="371975"/>
            </a:xfrm>
            <a:prstGeom prst="rect">
              <a:avLst/>
            </a:prstGeom>
            <a:noFill/>
            <a:ln>
              <a:noFill/>
            </a:ln>
          </p:spPr>
        </p:pic>
        <p:pic>
          <p:nvPicPr>
            <p:cNvPr id="138" name="Google Shape;138;p26"/>
            <p:cNvPicPr preferRelativeResize="0"/>
            <p:nvPr/>
          </p:nvPicPr>
          <p:blipFill>
            <a:blip r:embed="rId13">
              <a:alphaModFix/>
            </a:blip>
            <a:stretch>
              <a:fillRect/>
            </a:stretch>
          </p:blipFill>
          <p:spPr>
            <a:xfrm>
              <a:off x="7676818" y="4507399"/>
              <a:ext cx="379775" cy="539667"/>
            </a:xfrm>
            <a:prstGeom prst="rect">
              <a:avLst/>
            </a:prstGeom>
            <a:noFill/>
            <a:ln>
              <a:noFill/>
            </a:ln>
          </p:spPr>
        </p:pic>
      </p:grpSp>
      <p:pic>
        <p:nvPicPr>
          <p:cNvPr id="7" name="Picture 6" descr="A diagram of a computer hardware processing process&#10;&#10;Description automatically generated with medium confidence">
            <a:extLst>
              <a:ext uri="{FF2B5EF4-FFF2-40B4-BE49-F238E27FC236}">
                <a16:creationId xmlns:a16="http://schemas.microsoft.com/office/drawing/2014/main" id="{12610F9F-B990-7D01-CCBA-0723108C7D4C}"/>
              </a:ext>
            </a:extLst>
          </p:cNvPr>
          <p:cNvPicPr>
            <a:picLocks noChangeAspect="1"/>
          </p:cNvPicPr>
          <p:nvPr/>
        </p:nvPicPr>
        <p:blipFill>
          <a:blip r:embed="rId14"/>
          <a:stretch>
            <a:fillRect/>
          </a:stretch>
        </p:blipFill>
        <p:spPr>
          <a:xfrm>
            <a:off x="6288600" y="1670069"/>
            <a:ext cx="2789708" cy="16738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1"/>
          <p:cNvSpPr txBox="1">
            <a:spLocks noGrp="1"/>
          </p:cNvSpPr>
          <p:nvPr>
            <p:ph type="title"/>
          </p:nvPr>
        </p:nvSpPr>
        <p:spPr>
          <a:xfrm>
            <a:off x="311700" y="64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t>DEMO</a:t>
            </a:r>
            <a:endParaRPr sz="3600"/>
          </a:p>
        </p:txBody>
      </p:sp>
      <p:pic>
        <p:nvPicPr>
          <p:cNvPr id="216" name="Google Shape;216;p31"/>
          <p:cNvPicPr preferRelativeResize="0"/>
          <p:nvPr/>
        </p:nvPicPr>
        <p:blipFill>
          <a:blip r:embed="rId3">
            <a:alphaModFix/>
          </a:blip>
          <a:stretch>
            <a:fillRect/>
          </a:stretch>
        </p:blipFill>
        <p:spPr>
          <a:xfrm>
            <a:off x="1982437" y="3735629"/>
            <a:ext cx="630137" cy="584996"/>
          </a:xfrm>
          <a:prstGeom prst="rect">
            <a:avLst/>
          </a:prstGeom>
          <a:noFill/>
          <a:ln>
            <a:noFill/>
          </a:ln>
        </p:spPr>
      </p:pic>
      <p:sp>
        <p:nvSpPr>
          <p:cNvPr id="217" name="Google Shape;217;p31"/>
          <p:cNvSpPr/>
          <p:nvPr/>
        </p:nvSpPr>
        <p:spPr>
          <a:xfrm>
            <a:off x="76200" y="1202002"/>
            <a:ext cx="4493400" cy="2807100"/>
          </a:xfrm>
          <a:prstGeom prst="ellipse">
            <a:avLst/>
          </a:prstGeom>
          <a:noFill/>
          <a:ln w="38100" cap="flat" cmpd="sng">
            <a:solidFill>
              <a:srgbClr val="263165"/>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18" name="Google Shape;218;p31"/>
          <p:cNvPicPr preferRelativeResize="0"/>
          <p:nvPr/>
        </p:nvPicPr>
        <p:blipFill>
          <a:blip r:embed="rId4">
            <a:alphaModFix/>
          </a:blip>
          <a:stretch>
            <a:fillRect/>
          </a:stretch>
        </p:blipFill>
        <p:spPr>
          <a:xfrm>
            <a:off x="2008308" y="3061099"/>
            <a:ext cx="578398" cy="480687"/>
          </a:xfrm>
          <a:prstGeom prst="rect">
            <a:avLst/>
          </a:prstGeom>
          <a:noFill/>
          <a:ln>
            <a:noFill/>
          </a:ln>
        </p:spPr>
      </p:pic>
      <p:pic>
        <p:nvPicPr>
          <p:cNvPr id="219" name="Google Shape;219;p31"/>
          <p:cNvPicPr preferRelativeResize="0"/>
          <p:nvPr/>
        </p:nvPicPr>
        <p:blipFill>
          <a:blip r:embed="rId5">
            <a:alphaModFix/>
          </a:blip>
          <a:stretch>
            <a:fillRect/>
          </a:stretch>
        </p:blipFill>
        <p:spPr>
          <a:xfrm>
            <a:off x="739625" y="1618814"/>
            <a:ext cx="702306" cy="651995"/>
          </a:xfrm>
          <a:prstGeom prst="rect">
            <a:avLst/>
          </a:prstGeom>
          <a:noFill/>
          <a:ln>
            <a:noFill/>
          </a:ln>
        </p:spPr>
      </p:pic>
      <p:pic>
        <p:nvPicPr>
          <p:cNvPr id="220" name="Google Shape;220;p31"/>
          <p:cNvPicPr preferRelativeResize="0"/>
          <p:nvPr/>
        </p:nvPicPr>
        <p:blipFill>
          <a:blip r:embed="rId5">
            <a:alphaModFix/>
          </a:blip>
          <a:stretch>
            <a:fillRect/>
          </a:stretch>
        </p:blipFill>
        <p:spPr>
          <a:xfrm>
            <a:off x="3287084" y="1668477"/>
            <a:ext cx="685849" cy="636707"/>
          </a:xfrm>
          <a:prstGeom prst="rect">
            <a:avLst/>
          </a:prstGeom>
          <a:noFill/>
          <a:ln>
            <a:noFill/>
          </a:ln>
        </p:spPr>
      </p:pic>
      <p:cxnSp>
        <p:nvCxnSpPr>
          <p:cNvPr id="221" name="Google Shape;221;p31"/>
          <p:cNvCxnSpPr/>
          <p:nvPr/>
        </p:nvCxnSpPr>
        <p:spPr>
          <a:xfrm rot="10800000" flipH="1">
            <a:off x="2392589" y="2574229"/>
            <a:ext cx="1200" cy="485700"/>
          </a:xfrm>
          <a:prstGeom prst="straightConnector1">
            <a:avLst/>
          </a:prstGeom>
          <a:noFill/>
          <a:ln w="9525" cap="flat" cmpd="sng">
            <a:solidFill>
              <a:srgbClr val="263165"/>
            </a:solidFill>
            <a:prstDash val="solid"/>
            <a:round/>
            <a:headEnd type="none" w="med" len="med"/>
            <a:tailEnd type="triangle" w="med" len="med"/>
          </a:ln>
        </p:spPr>
      </p:cxnSp>
      <p:cxnSp>
        <p:nvCxnSpPr>
          <p:cNvPr id="222" name="Google Shape;222;p31"/>
          <p:cNvCxnSpPr/>
          <p:nvPr/>
        </p:nvCxnSpPr>
        <p:spPr>
          <a:xfrm>
            <a:off x="2199866" y="2588852"/>
            <a:ext cx="5400" cy="492300"/>
          </a:xfrm>
          <a:prstGeom prst="straightConnector1">
            <a:avLst/>
          </a:prstGeom>
          <a:noFill/>
          <a:ln w="9525" cap="flat" cmpd="sng">
            <a:solidFill>
              <a:srgbClr val="263165"/>
            </a:solidFill>
            <a:prstDash val="solid"/>
            <a:round/>
            <a:headEnd type="none" w="med" len="med"/>
            <a:tailEnd type="triangle" w="med" len="med"/>
          </a:ln>
        </p:spPr>
      </p:cxnSp>
      <p:sp>
        <p:nvSpPr>
          <p:cNvPr id="223" name="Google Shape;223;p31"/>
          <p:cNvSpPr txBox="1"/>
          <p:nvPr/>
        </p:nvSpPr>
        <p:spPr>
          <a:xfrm>
            <a:off x="2337625" y="2710100"/>
            <a:ext cx="946200" cy="20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Kantumruy Pro Medium"/>
                <a:ea typeface="Kantumruy Pro Medium"/>
                <a:cs typeface="Kantumruy Pro Medium"/>
                <a:sym typeface="Kantumruy Pro Medium"/>
              </a:rPr>
              <a:t>Algorithm</a:t>
            </a:r>
            <a:endParaRPr sz="1200">
              <a:latin typeface="Kantumruy Pro Medium"/>
              <a:ea typeface="Kantumruy Pro Medium"/>
              <a:cs typeface="Kantumruy Pro Medium"/>
              <a:sym typeface="Kantumruy Pro Medium"/>
            </a:endParaRPr>
          </a:p>
        </p:txBody>
      </p:sp>
      <p:sp>
        <p:nvSpPr>
          <p:cNvPr id="224" name="Google Shape;224;p31"/>
          <p:cNvSpPr txBox="1"/>
          <p:nvPr/>
        </p:nvSpPr>
        <p:spPr>
          <a:xfrm>
            <a:off x="1512351" y="2686448"/>
            <a:ext cx="813600" cy="22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Kantumruy Pro Medium"/>
                <a:ea typeface="Kantumruy Pro Medium"/>
                <a:cs typeface="Kantumruy Pro Medium"/>
                <a:sym typeface="Kantumruy Pro Medium"/>
              </a:rPr>
              <a:t>Result</a:t>
            </a:r>
            <a:endParaRPr sz="1200">
              <a:latin typeface="Kantumruy Pro Medium"/>
              <a:ea typeface="Kantumruy Pro Medium"/>
              <a:cs typeface="Kantumruy Pro Medium"/>
              <a:sym typeface="Kantumruy Pro Medium"/>
            </a:endParaRPr>
          </a:p>
        </p:txBody>
      </p:sp>
      <p:sp>
        <p:nvSpPr>
          <p:cNvPr id="225" name="Google Shape;225;p31"/>
          <p:cNvSpPr txBox="1"/>
          <p:nvPr/>
        </p:nvSpPr>
        <p:spPr>
          <a:xfrm>
            <a:off x="2975914" y="2705449"/>
            <a:ext cx="543600" cy="14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200">
              <a:latin typeface="Kantumruy Pro Medium"/>
              <a:ea typeface="Kantumruy Pro Medium"/>
              <a:cs typeface="Kantumruy Pro Medium"/>
              <a:sym typeface="Kantumruy Pro Medium"/>
            </a:endParaRPr>
          </a:p>
        </p:txBody>
      </p:sp>
      <p:sp>
        <p:nvSpPr>
          <p:cNvPr id="226" name="Google Shape;226;p31"/>
          <p:cNvSpPr txBox="1"/>
          <p:nvPr/>
        </p:nvSpPr>
        <p:spPr>
          <a:xfrm>
            <a:off x="2667698" y="1819783"/>
            <a:ext cx="813600" cy="20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Kantumruy Pro Medium"/>
                <a:ea typeface="Kantumruy Pro Medium"/>
                <a:cs typeface="Kantumruy Pro Medium"/>
                <a:sym typeface="Kantumruy Pro Medium"/>
              </a:rPr>
              <a:t>Data</a:t>
            </a:r>
            <a:endParaRPr sz="1200">
              <a:latin typeface="Kantumruy Pro Medium"/>
              <a:ea typeface="Kantumruy Pro Medium"/>
              <a:cs typeface="Kantumruy Pro Medium"/>
              <a:sym typeface="Kantumruy Pro Medium"/>
            </a:endParaRPr>
          </a:p>
        </p:txBody>
      </p:sp>
      <p:pic>
        <p:nvPicPr>
          <p:cNvPr id="227" name="Google Shape;227;p31"/>
          <p:cNvPicPr preferRelativeResize="0"/>
          <p:nvPr/>
        </p:nvPicPr>
        <p:blipFill>
          <a:blip r:embed="rId6">
            <a:alphaModFix/>
          </a:blip>
          <a:stretch>
            <a:fillRect/>
          </a:stretch>
        </p:blipFill>
        <p:spPr>
          <a:xfrm>
            <a:off x="2044496" y="2045682"/>
            <a:ext cx="556843" cy="516952"/>
          </a:xfrm>
          <a:prstGeom prst="rect">
            <a:avLst/>
          </a:prstGeom>
          <a:noFill/>
          <a:ln>
            <a:noFill/>
          </a:ln>
        </p:spPr>
      </p:pic>
      <p:cxnSp>
        <p:nvCxnSpPr>
          <p:cNvPr id="228" name="Google Shape;228;p31"/>
          <p:cNvCxnSpPr>
            <a:stCxn id="220" idx="1"/>
            <a:endCxn id="227" idx="3"/>
          </p:cNvCxnSpPr>
          <p:nvPr/>
        </p:nvCxnSpPr>
        <p:spPr>
          <a:xfrm flipH="1">
            <a:off x="2601284" y="1986830"/>
            <a:ext cx="685800" cy="317400"/>
          </a:xfrm>
          <a:prstGeom prst="straightConnector1">
            <a:avLst/>
          </a:prstGeom>
          <a:noFill/>
          <a:ln w="9525" cap="flat" cmpd="sng">
            <a:solidFill>
              <a:srgbClr val="263165"/>
            </a:solidFill>
            <a:prstDash val="solid"/>
            <a:round/>
            <a:headEnd type="none" w="med" len="med"/>
            <a:tailEnd type="triangle" w="med" len="med"/>
          </a:ln>
        </p:spPr>
      </p:cxnSp>
      <p:cxnSp>
        <p:nvCxnSpPr>
          <p:cNvPr id="229" name="Google Shape;229;p31"/>
          <p:cNvCxnSpPr>
            <a:stCxn id="219" idx="3"/>
            <a:endCxn id="227" idx="1"/>
          </p:cNvCxnSpPr>
          <p:nvPr/>
        </p:nvCxnSpPr>
        <p:spPr>
          <a:xfrm>
            <a:off x="1441931" y="1944811"/>
            <a:ext cx="602700" cy="359400"/>
          </a:xfrm>
          <a:prstGeom prst="straightConnector1">
            <a:avLst/>
          </a:prstGeom>
          <a:noFill/>
          <a:ln w="9525" cap="flat" cmpd="sng">
            <a:solidFill>
              <a:srgbClr val="263165"/>
            </a:solidFill>
            <a:prstDash val="solid"/>
            <a:round/>
            <a:headEnd type="none" w="med" len="med"/>
            <a:tailEnd type="triangle" w="med" len="med"/>
          </a:ln>
        </p:spPr>
      </p:cxnSp>
      <p:sp>
        <p:nvSpPr>
          <p:cNvPr id="230" name="Google Shape;230;p31"/>
          <p:cNvSpPr txBox="1"/>
          <p:nvPr/>
        </p:nvSpPr>
        <p:spPr>
          <a:xfrm>
            <a:off x="1634849" y="1866902"/>
            <a:ext cx="813600" cy="20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Kantumruy Pro Medium"/>
                <a:ea typeface="Kantumruy Pro Medium"/>
                <a:cs typeface="Kantumruy Pro Medium"/>
                <a:sym typeface="Kantumruy Pro Medium"/>
              </a:rPr>
              <a:t>Data</a:t>
            </a:r>
            <a:endParaRPr sz="1200">
              <a:latin typeface="Kantumruy Pro Medium"/>
              <a:ea typeface="Kantumruy Pro Medium"/>
              <a:cs typeface="Kantumruy Pro Medium"/>
              <a:sym typeface="Kantumruy Pro Medium"/>
            </a:endParaRPr>
          </a:p>
        </p:txBody>
      </p:sp>
      <p:pic>
        <p:nvPicPr>
          <p:cNvPr id="231" name="Google Shape;231;p31"/>
          <p:cNvPicPr preferRelativeResize="0"/>
          <p:nvPr/>
        </p:nvPicPr>
        <p:blipFill>
          <a:blip r:embed="rId7">
            <a:alphaModFix/>
          </a:blip>
          <a:stretch>
            <a:fillRect/>
          </a:stretch>
        </p:blipFill>
        <p:spPr>
          <a:xfrm>
            <a:off x="1340242" y="1607797"/>
            <a:ext cx="1965316" cy="1847404"/>
          </a:xfrm>
          <a:prstGeom prst="rect">
            <a:avLst/>
          </a:prstGeom>
          <a:noFill/>
          <a:ln>
            <a:noFill/>
          </a:ln>
        </p:spPr>
      </p:pic>
      <p:pic>
        <p:nvPicPr>
          <p:cNvPr id="232" name="Google Shape;232;p31"/>
          <p:cNvPicPr preferRelativeResize="0"/>
          <p:nvPr/>
        </p:nvPicPr>
        <p:blipFill>
          <a:blip r:embed="rId3">
            <a:alphaModFix/>
          </a:blip>
          <a:stretch>
            <a:fillRect/>
          </a:stretch>
        </p:blipFill>
        <p:spPr>
          <a:xfrm>
            <a:off x="6645017" y="3671391"/>
            <a:ext cx="608611" cy="571772"/>
          </a:xfrm>
          <a:prstGeom prst="rect">
            <a:avLst/>
          </a:prstGeom>
          <a:noFill/>
          <a:ln>
            <a:noFill/>
          </a:ln>
        </p:spPr>
      </p:pic>
      <p:sp>
        <p:nvSpPr>
          <p:cNvPr id="233" name="Google Shape;233;p31"/>
          <p:cNvSpPr/>
          <p:nvPr/>
        </p:nvSpPr>
        <p:spPr>
          <a:xfrm>
            <a:off x="4803900" y="1195038"/>
            <a:ext cx="4340100" cy="2743500"/>
          </a:xfrm>
          <a:prstGeom prst="ellipse">
            <a:avLst/>
          </a:prstGeom>
          <a:noFill/>
          <a:ln w="38100" cap="flat" cmpd="sng">
            <a:solidFill>
              <a:srgbClr val="263165"/>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34" name="Google Shape;234;p31"/>
          <p:cNvPicPr preferRelativeResize="0"/>
          <p:nvPr/>
        </p:nvPicPr>
        <p:blipFill>
          <a:blip r:embed="rId4">
            <a:alphaModFix/>
          </a:blip>
          <a:stretch>
            <a:fillRect/>
          </a:stretch>
        </p:blipFill>
        <p:spPr>
          <a:xfrm>
            <a:off x="6670005" y="3012109"/>
            <a:ext cx="558639" cy="469821"/>
          </a:xfrm>
          <a:prstGeom prst="rect">
            <a:avLst/>
          </a:prstGeom>
          <a:noFill/>
          <a:ln>
            <a:noFill/>
          </a:ln>
        </p:spPr>
      </p:pic>
      <p:pic>
        <p:nvPicPr>
          <p:cNvPr id="235" name="Google Shape;235;p31"/>
          <p:cNvPicPr preferRelativeResize="0"/>
          <p:nvPr/>
        </p:nvPicPr>
        <p:blipFill>
          <a:blip r:embed="rId5">
            <a:alphaModFix/>
          </a:blip>
          <a:stretch>
            <a:fillRect/>
          </a:stretch>
        </p:blipFill>
        <p:spPr>
          <a:xfrm>
            <a:off x="5444662" y="1602427"/>
            <a:ext cx="678314" cy="637256"/>
          </a:xfrm>
          <a:prstGeom prst="rect">
            <a:avLst/>
          </a:prstGeom>
          <a:noFill/>
          <a:ln>
            <a:noFill/>
          </a:ln>
        </p:spPr>
      </p:pic>
      <p:pic>
        <p:nvPicPr>
          <p:cNvPr id="236" name="Google Shape;236;p31"/>
          <p:cNvPicPr preferRelativeResize="0"/>
          <p:nvPr/>
        </p:nvPicPr>
        <p:blipFill>
          <a:blip r:embed="rId5">
            <a:alphaModFix/>
          </a:blip>
          <a:stretch>
            <a:fillRect/>
          </a:stretch>
        </p:blipFill>
        <p:spPr>
          <a:xfrm>
            <a:off x="7905099" y="1636035"/>
            <a:ext cx="678314" cy="637256"/>
          </a:xfrm>
          <a:prstGeom prst="rect">
            <a:avLst/>
          </a:prstGeom>
          <a:noFill/>
          <a:ln>
            <a:noFill/>
          </a:ln>
        </p:spPr>
      </p:pic>
      <p:cxnSp>
        <p:nvCxnSpPr>
          <p:cNvPr id="237" name="Google Shape;237;p31"/>
          <p:cNvCxnSpPr/>
          <p:nvPr/>
        </p:nvCxnSpPr>
        <p:spPr>
          <a:xfrm rot="10800000">
            <a:off x="5939791" y="2262686"/>
            <a:ext cx="963000" cy="836100"/>
          </a:xfrm>
          <a:prstGeom prst="straightConnector1">
            <a:avLst/>
          </a:prstGeom>
          <a:noFill/>
          <a:ln w="9525" cap="flat" cmpd="sng">
            <a:solidFill>
              <a:srgbClr val="263165"/>
            </a:solidFill>
            <a:prstDash val="solid"/>
            <a:round/>
            <a:headEnd type="none" w="med" len="med"/>
            <a:tailEnd type="triangle" w="med" len="med"/>
          </a:ln>
        </p:spPr>
      </p:cxnSp>
      <p:cxnSp>
        <p:nvCxnSpPr>
          <p:cNvPr id="238" name="Google Shape;238;p31"/>
          <p:cNvCxnSpPr/>
          <p:nvPr/>
        </p:nvCxnSpPr>
        <p:spPr>
          <a:xfrm>
            <a:off x="5826126" y="2320330"/>
            <a:ext cx="946200" cy="795000"/>
          </a:xfrm>
          <a:prstGeom prst="straightConnector1">
            <a:avLst/>
          </a:prstGeom>
          <a:noFill/>
          <a:ln w="9525" cap="flat" cmpd="sng">
            <a:solidFill>
              <a:srgbClr val="263165"/>
            </a:solidFill>
            <a:prstDash val="solid"/>
            <a:round/>
            <a:headEnd type="none" w="med" len="med"/>
            <a:tailEnd type="triangle" w="med" len="med"/>
          </a:ln>
        </p:spPr>
      </p:cxnSp>
      <p:sp>
        <p:nvSpPr>
          <p:cNvPr id="239" name="Google Shape;239;p31"/>
          <p:cNvSpPr txBox="1"/>
          <p:nvPr/>
        </p:nvSpPr>
        <p:spPr>
          <a:xfrm>
            <a:off x="6059350" y="2246301"/>
            <a:ext cx="930000" cy="273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Kantumruy Pro Medium"/>
                <a:ea typeface="Kantumruy Pro Medium"/>
                <a:cs typeface="Kantumruy Pro Medium"/>
                <a:sym typeface="Kantumruy Pro Medium"/>
              </a:rPr>
              <a:t>Algorithm</a:t>
            </a:r>
            <a:endParaRPr sz="1200">
              <a:latin typeface="Kantumruy Pro Medium"/>
              <a:ea typeface="Kantumruy Pro Medium"/>
              <a:cs typeface="Kantumruy Pro Medium"/>
              <a:sym typeface="Kantumruy Pro Medium"/>
            </a:endParaRPr>
          </a:p>
        </p:txBody>
      </p:sp>
      <p:sp>
        <p:nvSpPr>
          <p:cNvPr id="240" name="Google Shape;240;p31"/>
          <p:cNvSpPr txBox="1"/>
          <p:nvPr/>
        </p:nvSpPr>
        <p:spPr>
          <a:xfrm>
            <a:off x="5926186" y="2845441"/>
            <a:ext cx="746100" cy="22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Kantumruy Pro Medium"/>
                <a:ea typeface="Kantumruy Pro Medium"/>
                <a:cs typeface="Kantumruy Pro Medium"/>
                <a:sym typeface="Kantumruy Pro Medium"/>
              </a:rPr>
              <a:t>Result</a:t>
            </a:r>
            <a:endParaRPr sz="1200">
              <a:latin typeface="Kantumruy Pro Medium"/>
              <a:ea typeface="Kantumruy Pro Medium"/>
              <a:cs typeface="Kantumruy Pro Medium"/>
              <a:sym typeface="Kantumruy Pro Medium"/>
            </a:endParaRPr>
          </a:p>
        </p:txBody>
      </p:sp>
      <p:cxnSp>
        <p:nvCxnSpPr>
          <p:cNvPr id="241" name="Google Shape;241;p31"/>
          <p:cNvCxnSpPr>
            <a:stCxn id="235" idx="3"/>
            <a:endCxn id="235" idx="0"/>
          </p:cNvCxnSpPr>
          <p:nvPr/>
        </p:nvCxnSpPr>
        <p:spPr>
          <a:xfrm rot="10800000">
            <a:off x="5783676" y="1602455"/>
            <a:ext cx="339300" cy="318600"/>
          </a:xfrm>
          <a:prstGeom prst="curvedConnector4">
            <a:avLst>
              <a:gd name="adj1" fmla="val -72422"/>
              <a:gd name="adj2" fmla="val 178097"/>
            </a:avLst>
          </a:prstGeom>
          <a:noFill/>
          <a:ln w="9525" cap="flat" cmpd="sng">
            <a:solidFill>
              <a:srgbClr val="263165"/>
            </a:solidFill>
            <a:prstDash val="solid"/>
            <a:round/>
            <a:headEnd type="none" w="med" len="med"/>
            <a:tailEnd type="triangle" w="med" len="med"/>
          </a:ln>
        </p:spPr>
      </p:cxnSp>
      <p:sp>
        <p:nvSpPr>
          <p:cNvPr id="242" name="Google Shape;242;p31"/>
          <p:cNvSpPr txBox="1"/>
          <p:nvPr/>
        </p:nvSpPr>
        <p:spPr>
          <a:xfrm>
            <a:off x="6283992" y="1448156"/>
            <a:ext cx="785700" cy="19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Kantumruy Pro Medium"/>
                <a:ea typeface="Kantumruy Pro Medium"/>
                <a:cs typeface="Kantumruy Pro Medium"/>
                <a:sym typeface="Kantumruy Pro Medium"/>
              </a:rPr>
              <a:t>Data</a:t>
            </a:r>
            <a:endParaRPr sz="1200">
              <a:latin typeface="Kantumruy Pro Medium"/>
              <a:ea typeface="Kantumruy Pro Medium"/>
              <a:cs typeface="Kantumruy Pro Medium"/>
              <a:sym typeface="Kantumruy Pro Medium"/>
            </a:endParaRPr>
          </a:p>
        </p:txBody>
      </p:sp>
      <p:cxnSp>
        <p:nvCxnSpPr>
          <p:cNvPr id="243" name="Google Shape;243;p31"/>
          <p:cNvCxnSpPr/>
          <p:nvPr/>
        </p:nvCxnSpPr>
        <p:spPr>
          <a:xfrm rot="10800000" flipH="1">
            <a:off x="7103735" y="2294222"/>
            <a:ext cx="930000" cy="774300"/>
          </a:xfrm>
          <a:prstGeom prst="straightConnector1">
            <a:avLst/>
          </a:prstGeom>
          <a:noFill/>
          <a:ln w="9525" cap="flat" cmpd="sng">
            <a:solidFill>
              <a:srgbClr val="263165"/>
            </a:solidFill>
            <a:prstDash val="solid"/>
            <a:round/>
            <a:headEnd type="none" w="med" len="med"/>
            <a:tailEnd type="triangle" w="med" len="med"/>
          </a:ln>
        </p:spPr>
      </p:cxnSp>
      <p:cxnSp>
        <p:nvCxnSpPr>
          <p:cNvPr id="244" name="Google Shape;244;p31"/>
          <p:cNvCxnSpPr/>
          <p:nvPr/>
        </p:nvCxnSpPr>
        <p:spPr>
          <a:xfrm flipH="1">
            <a:off x="7196508" y="2351710"/>
            <a:ext cx="966600" cy="814200"/>
          </a:xfrm>
          <a:prstGeom prst="straightConnector1">
            <a:avLst/>
          </a:prstGeom>
          <a:noFill/>
          <a:ln w="9525" cap="flat" cmpd="sng">
            <a:solidFill>
              <a:srgbClr val="263165"/>
            </a:solidFill>
            <a:prstDash val="solid"/>
            <a:round/>
            <a:headEnd type="none" w="med" len="med"/>
            <a:tailEnd type="triangle" w="med" len="med"/>
          </a:ln>
        </p:spPr>
      </p:cxnSp>
      <p:sp>
        <p:nvSpPr>
          <p:cNvPr id="245" name="Google Shape;245;p31"/>
          <p:cNvSpPr txBox="1"/>
          <p:nvPr/>
        </p:nvSpPr>
        <p:spPr>
          <a:xfrm>
            <a:off x="7363448" y="2862609"/>
            <a:ext cx="746100" cy="20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Kantumruy Pro Medium"/>
                <a:ea typeface="Kantumruy Pro Medium"/>
                <a:cs typeface="Kantumruy Pro Medium"/>
                <a:sym typeface="Kantumruy Pro Medium"/>
              </a:rPr>
              <a:t>Result</a:t>
            </a:r>
            <a:endParaRPr sz="1200">
              <a:latin typeface="Kantumruy Pro Medium"/>
              <a:ea typeface="Kantumruy Pro Medium"/>
              <a:cs typeface="Kantumruy Pro Medium"/>
              <a:sym typeface="Kantumruy Pro Medium"/>
            </a:endParaRPr>
          </a:p>
        </p:txBody>
      </p:sp>
      <p:cxnSp>
        <p:nvCxnSpPr>
          <p:cNvPr id="246" name="Google Shape;246;p31"/>
          <p:cNvCxnSpPr>
            <a:stCxn id="236" idx="1"/>
            <a:endCxn id="236" idx="0"/>
          </p:cNvCxnSpPr>
          <p:nvPr/>
        </p:nvCxnSpPr>
        <p:spPr>
          <a:xfrm rot="10800000" flipH="1">
            <a:off x="7905099" y="1636063"/>
            <a:ext cx="339300" cy="318600"/>
          </a:xfrm>
          <a:prstGeom prst="curvedConnector4">
            <a:avLst>
              <a:gd name="adj1" fmla="val -72422"/>
              <a:gd name="adj2" fmla="val 178097"/>
            </a:avLst>
          </a:prstGeom>
          <a:noFill/>
          <a:ln w="9525" cap="flat" cmpd="sng">
            <a:solidFill>
              <a:srgbClr val="263165"/>
            </a:solidFill>
            <a:prstDash val="solid"/>
            <a:round/>
            <a:headEnd type="none" w="med" len="med"/>
            <a:tailEnd type="triangle" w="med" len="med"/>
          </a:ln>
        </p:spPr>
      </p:cxnSp>
      <p:sp>
        <p:nvSpPr>
          <p:cNvPr id="247" name="Google Shape;247;p31"/>
          <p:cNvSpPr txBox="1"/>
          <p:nvPr/>
        </p:nvSpPr>
        <p:spPr>
          <a:xfrm>
            <a:off x="7226945" y="1437829"/>
            <a:ext cx="785700" cy="19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Kantumruy Pro Medium"/>
                <a:ea typeface="Kantumruy Pro Medium"/>
                <a:cs typeface="Kantumruy Pro Medium"/>
                <a:sym typeface="Kantumruy Pro Medium"/>
              </a:rPr>
              <a:t>Data</a:t>
            </a:r>
            <a:endParaRPr sz="1200">
              <a:latin typeface="Kantumruy Pro Medium"/>
              <a:ea typeface="Kantumruy Pro Medium"/>
              <a:cs typeface="Kantumruy Pro Medium"/>
              <a:sym typeface="Kantumruy Pro Medium"/>
            </a:endParaRPr>
          </a:p>
        </p:txBody>
      </p:sp>
      <p:sp>
        <p:nvSpPr>
          <p:cNvPr id="248" name="Google Shape;248;p31"/>
          <p:cNvSpPr txBox="1"/>
          <p:nvPr/>
        </p:nvSpPr>
        <p:spPr>
          <a:xfrm>
            <a:off x="7028000" y="2246301"/>
            <a:ext cx="930000" cy="273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Kantumruy Pro Medium"/>
                <a:ea typeface="Kantumruy Pro Medium"/>
                <a:cs typeface="Kantumruy Pro Medium"/>
                <a:sym typeface="Kantumruy Pro Medium"/>
              </a:rPr>
              <a:t>Algorithm</a:t>
            </a:r>
            <a:endParaRPr sz="1200">
              <a:latin typeface="Kantumruy Pro Medium"/>
              <a:ea typeface="Kantumruy Pro Medium"/>
              <a:cs typeface="Kantumruy Pro Medium"/>
              <a:sym typeface="Kantumruy Pro Medium"/>
            </a:endParaRPr>
          </a:p>
        </p:txBody>
      </p:sp>
      <p:pic>
        <p:nvPicPr>
          <p:cNvPr id="249" name="Google Shape;249;p31"/>
          <p:cNvPicPr preferRelativeResize="0"/>
          <p:nvPr/>
        </p:nvPicPr>
        <p:blipFill>
          <a:blip r:embed="rId8">
            <a:alphaModFix/>
          </a:blip>
          <a:stretch>
            <a:fillRect/>
          </a:stretch>
        </p:blipFill>
        <p:spPr>
          <a:xfrm>
            <a:off x="6333550" y="1280751"/>
            <a:ext cx="1231574" cy="2305358"/>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249"/>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23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1"/>
          <p:cNvSpPr txBox="1">
            <a:spLocks noGrp="1"/>
          </p:cNvSpPr>
          <p:nvPr>
            <p:ph type="title"/>
          </p:nvPr>
        </p:nvSpPr>
        <p:spPr>
          <a:xfrm>
            <a:off x="311700" y="64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t>DEMO</a:t>
            </a:r>
            <a:endParaRPr sz="3600"/>
          </a:p>
        </p:txBody>
      </p:sp>
      <p:pic>
        <p:nvPicPr>
          <p:cNvPr id="216" name="Google Shape;216;p31"/>
          <p:cNvPicPr preferRelativeResize="0"/>
          <p:nvPr/>
        </p:nvPicPr>
        <p:blipFill>
          <a:blip r:embed="rId3">
            <a:alphaModFix/>
          </a:blip>
          <a:stretch>
            <a:fillRect/>
          </a:stretch>
        </p:blipFill>
        <p:spPr>
          <a:xfrm>
            <a:off x="1982437" y="3735629"/>
            <a:ext cx="630137" cy="584996"/>
          </a:xfrm>
          <a:prstGeom prst="rect">
            <a:avLst/>
          </a:prstGeom>
          <a:noFill/>
          <a:ln>
            <a:noFill/>
          </a:ln>
        </p:spPr>
      </p:pic>
      <p:sp>
        <p:nvSpPr>
          <p:cNvPr id="217" name="Google Shape;217;p31"/>
          <p:cNvSpPr/>
          <p:nvPr/>
        </p:nvSpPr>
        <p:spPr>
          <a:xfrm>
            <a:off x="76200" y="1202002"/>
            <a:ext cx="4493400" cy="2807100"/>
          </a:xfrm>
          <a:prstGeom prst="ellipse">
            <a:avLst/>
          </a:prstGeom>
          <a:noFill/>
          <a:ln w="38100" cap="flat" cmpd="sng">
            <a:solidFill>
              <a:srgbClr val="263165"/>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18" name="Google Shape;218;p31"/>
          <p:cNvPicPr preferRelativeResize="0"/>
          <p:nvPr/>
        </p:nvPicPr>
        <p:blipFill>
          <a:blip r:embed="rId4">
            <a:alphaModFix/>
          </a:blip>
          <a:stretch>
            <a:fillRect/>
          </a:stretch>
        </p:blipFill>
        <p:spPr>
          <a:xfrm>
            <a:off x="2008308" y="3061099"/>
            <a:ext cx="578398" cy="480687"/>
          </a:xfrm>
          <a:prstGeom prst="rect">
            <a:avLst/>
          </a:prstGeom>
          <a:noFill/>
          <a:ln>
            <a:noFill/>
          </a:ln>
        </p:spPr>
      </p:pic>
      <p:pic>
        <p:nvPicPr>
          <p:cNvPr id="219" name="Google Shape;219;p31"/>
          <p:cNvPicPr preferRelativeResize="0"/>
          <p:nvPr/>
        </p:nvPicPr>
        <p:blipFill>
          <a:blip r:embed="rId5">
            <a:alphaModFix/>
          </a:blip>
          <a:stretch>
            <a:fillRect/>
          </a:stretch>
        </p:blipFill>
        <p:spPr>
          <a:xfrm>
            <a:off x="739625" y="1618814"/>
            <a:ext cx="702306" cy="651995"/>
          </a:xfrm>
          <a:prstGeom prst="rect">
            <a:avLst/>
          </a:prstGeom>
          <a:noFill/>
          <a:ln>
            <a:noFill/>
          </a:ln>
        </p:spPr>
      </p:pic>
      <p:pic>
        <p:nvPicPr>
          <p:cNvPr id="220" name="Google Shape;220;p31"/>
          <p:cNvPicPr preferRelativeResize="0"/>
          <p:nvPr/>
        </p:nvPicPr>
        <p:blipFill>
          <a:blip r:embed="rId5">
            <a:alphaModFix/>
          </a:blip>
          <a:stretch>
            <a:fillRect/>
          </a:stretch>
        </p:blipFill>
        <p:spPr>
          <a:xfrm>
            <a:off x="3287084" y="1668477"/>
            <a:ext cx="685849" cy="636707"/>
          </a:xfrm>
          <a:prstGeom prst="rect">
            <a:avLst/>
          </a:prstGeom>
          <a:noFill/>
          <a:ln>
            <a:noFill/>
          </a:ln>
        </p:spPr>
      </p:pic>
      <p:cxnSp>
        <p:nvCxnSpPr>
          <p:cNvPr id="221" name="Google Shape;221;p31"/>
          <p:cNvCxnSpPr/>
          <p:nvPr/>
        </p:nvCxnSpPr>
        <p:spPr>
          <a:xfrm rot="10800000" flipH="1">
            <a:off x="2392589" y="2574229"/>
            <a:ext cx="1200" cy="485700"/>
          </a:xfrm>
          <a:prstGeom prst="straightConnector1">
            <a:avLst/>
          </a:prstGeom>
          <a:noFill/>
          <a:ln w="9525" cap="flat" cmpd="sng">
            <a:solidFill>
              <a:srgbClr val="263165"/>
            </a:solidFill>
            <a:prstDash val="solid"/>
            <a:round/>
            <a:headEnd type="none" w="med" len="med"/>
            <a:tailEnd type="triangle" w="med" len="med"/>
          </a:ln>
        </p:spPr>
      </p:cxnSp>
      <p:cxnSp>
        <p:nvCxnSpPr>
          <p:cNvPr id="222" name="Google Shape;222;p31"/>
          <p:cNvCxnSpPr/>
          <p:nvPr/>
        </p:nvCxnSpPr>
        <p:spPr>
          <a:xfrm>
            <a:off x="2199866" y="2588852"/>
            <a:ext cx="5400" cy="492300"/>
          </a:xfrm>
          <a:prstGeom prst="straightConnector1">
            <a:avLst/>
          </a:prstGeom>
          <a:noFill/>
          <a:ln w="9525" cap="flat" cmpd="sng">
            <a:solidFill>
              <a:srgbClr val="263165"/>
            </a:solidFill>
            <a:prstDash val="solid"/>
            <a:round/>
            <a:headEnd type="none" w="med" len="med"/>
            <a:tailEnd type="triangle" w="med" len="med"/>
          </a:ln>
        </p:spPr>
      </p:cxnSp>
      <p:sp>
        <p:nvSpPr>
          <p:cNvPr id="223" name="Google Shape;223;p31"/>
          <p:cNvSpPr txBox="1"/>
          <p:nvPr/>
        </p:nvSpPr>
        <p:spPr>
          <a:xfrm>
            <a:off x="2337625" y="2710100"/>
            <a:ext cx="946200" cy="20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Kantumruy Pro Medium"/>
                <a:ea typeface="Kantumruy Pro Medium"/>
                <a:cs typeface="Kantumruy Pro Medium"/>
                <a:sym typeface="Kantumruy Pro Medium"/>
              </a:rPr>
              <a:t>Algorithm</a:t>
            </a:r>
            <a:endParaRPr sz="1200">
              <a:latin typeface="Kantumruy Pro Medium"/>
              <a:ea typeface="Kantumruy Pro Medium"/>
              <a:cs typeface="Kantumruy Pro Medium"/>
              <a:sym typeface="Kantumruy Pro Medium"/>
            </a:endParaRPr>
          </a:p>
        </p:txBody>
      </p:sp>
      <p:sp>
        <p:nvSpPr>
          <p:cNvPr id="224" name="Google Shape;224;p31"/>
          <p:cNvSpPr txBox="1"/>
          <p:nvPr/>
        </p:nvSpPr>
        <p:spPr>
          <a:xfrm>
            <a:off x="1512351" y="2686448"/>
            <a:ext cx="813600" cy="22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Kantumruy Pro Medium"/>
                <a:ea typeface="Kantumruy Pro Medium"/>
                <a:cs typeface="Kantumruy Pro Medium"/>
                <a:sym typeface="Kantumruy Pro Medium"/>
              </a:rPr>
              <a:t>Result</a:t>
            </a:r>
            <a:endParaRPr sz="1200">
              <a:latin typeface="Kantumruy Pro Medium"/>
              <a:ea typeface="Kantumruy Pro Medium"/>
              <a:cs typeface="Kantumruy Pro Medium"/>
              <a:sym typeface="Kantumruy Pro Medium"/>
            </a:endParaRPr>
          </a:p>
        </p:txBody>
      </p:sp>
      <p:sp>
        <p:nvSpPr>
          <p:cNvPr id="225" name="Google Shape;225;p31"/>
          <p:cNvSpPr txBox="1"/>
          <p:nvPr/>
        </p:nvSpPr>
        <p:spPr>
          <a:xfrm>
            <a:off x="2975914" y="2705449"/>
            <a:ext cx="543600" cy="14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200">
              <a:latin typeface="Kantumruy Pro Medium"/>
              <a:ea typeface="Kantumruy Pro Medium"/>
              <a:cs typeface="Kantumruy Pro Medium"/>
              <a:sym typeface="Kantumruy Pro Medium"/>
            </a:endParaRPr>
          </a:p>
        </p:txBody>
      </p:sp>
      <p:sp>
        <p:nvSpPr>
          <p:cNvPr id="226" name="Google Shape;226;p31"/>
          <p:cNvSpPr txBox="1"/>
          <p:nvPr/>
        </p:nvSpPr>
        <p:spPr>
          <a:xfrm>
            <a:off x="2667698" y="1819783"/>
            <a:ext cx="813600" cy="20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Kantumruy Pro Medium"/>
                <a:ea typeface="Kantumruy Pro Medium"/>
                <a:cs typeface="Kantumruy Pro Medium"/>
                <a:sym typeface="Kantumruy Pro Medium"/>
              </a:rPr>
              <a:t>Data</a:t>
            </a:r>
            <a:endParaRPr sz="1200">
              <a:latin typeface="Kantumruy Pro Medium"/>
              <a:ea typeface="Kantumruy Pro Medium"/>
              <a:cs typeface="Kantumruy Pro Medium"/>
              <a:sym typeface="Kantumruy Pro Medium"/>
            </a:endParaRPr>
          </a:p>
        </p:txBody>
      </p:sp>
      <p:pic>
        <p:nvPicPr>
          <p:cNvPr id="227" name="Google Shape;227;p31"/>
          <p:cNvPicPr preferRelativeResize="0"/>
          <p:nvPr/>
        </p:nvPicPr>
        <p:blipFill>
          <a:blip r:embed="rId6">
            <a:alphaModFix/>
          </a:blip>
          <a:stretch>
            <a:fillRect/>
          </a:stretch>
        </p:blipFill>
        <p:spPr>
          <a:xfrm>
            <a:off x="2044496" y="2045682"/>
            <a:ext cx="556843" cy="516952"/>
          </a:xfrm>
          <a:prstGeom prst="rect">
            <a:avLst/>
          </a:prstGeom>
          <a:noFill/>
          <a:ln>
            <a:noFill/>
          </a:ln>
        </p:spPr>
      </p:pic>
      <p:cxnSp>
        <p:nvCxnSpPr>
          <p:cNvPr id="228" name="Google Shape;228;p31"/>
          <p:cNvCxnSpPr>
            <a:stCxn id="220" idx="1"/>
            <a:endCxn id="227" idx="3"/>
          </p:cNvCxnSpPr>
          <p:nvPr/>
        </p:nvCxnSpPr>
        <p:spPr>
          <a:xfrm flipH="1">
            <a:off x="2601284" y="1986830"/>
            <a:ext cx="685800" cy="317400"/>
          </a:xfrm>
          <a:prstGeom prst="straightConnector1">
            <a:avLst/>
          </a:prstGeom>
          <a:noFill/>
          <a:ln w="9525" cap="flat" cmpd="sng">
            <a:solidFill>
              <a:srgbClr val="263165"/>
            </a:solidFill>
            <a:prstDash val="solid"/>
            <a:round/>
            <a:headEnd type="none" w="med" len="med"/>
            <a:tailEnd type="triangle" w="med" len="med"/>
          </a:ln>
        </p:spPr>
      </p:cxnSp>
      <p:cxnSp>
        <p:nvCxnSpPr>
          <p:cNvPr id="229" name="Google Shape;229;p31"/>
          <p:cNvCxnSpPr>
            <a:stCxn id="219" idx="3"/>
            <a:endCxn id="227" idx="1"/>
          </p:cNvCxnSpPr>
          <p:nvPr/>
        </p:nvCxnSpPr>
        <p:spPr>
          <a:xfrm>
            <a:off x="1441931" y="1944811"/>
            <a:ext cx="602700" cy="359400"/>
          </a:xfrm>
          <a:prstGeom prst="straightConnector1">
            <a:avLst/>
          </a:prstGeom>
          <a:noFill/>
          <a:ln w="9525" cap="flat" cmpd="sng">
            <a:solidFill>
              <a:srgbClr val="263165"/>
            </a:solidFill>
            <a:prstDash val="solid"/>
            <a:round/>
            <a:headEnd type="none" w="med" len="med"/>
            <a:tailEnd type="triangle" w="med" len="med"/>
          </a:ln>
        </p:spPr>
      </p:cxnSp>
      <p:sp>
        <p:nvSpPr>
          <p:cNvPr id="230" name="Google Shape;230;p31"/>
          <p:cNvSpPr txBox="1"/>
          <p:nvPr/>
        </p:nvSpPr>
        <p:spPr>
          <a:xfrm>
            <a:off x="1634849" y="1866902"/>
            <a:ext cx="813600" cy="20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Kantumruy Pro Medium"/>
                <a:ea typeface="Kantumruy Pro Medium"/>
                <a:cs typeface="Kantumruy Pro Medium"/>
                <a:sym typeface="Kantumruy Pro Medium"/>
              </a:rPr>
              <a:t>Data</a:t>
            </a:r>
            <a:endParaRPr sz="1200">
              <a:latin typeface="Kantumruy Pro Medium"/>
              <a:ea typeface="Kantumruy Pro Medium"/>
              <a:cs typeface="Kantumruy Pro Medium"/>
              <a:sym typeface="Kantumruy Pro Medium"/>
            </a:endParaRPr>
          </a:p>
        </p:txBody>
      </p:sp>
      <p:pic>
        <p:nvPicPr>
          <p:cNvPr id="232" name="Google Shape;232;p31"/>
          <p:cNvPicPr preferRelativeResize="0"/>
          <p:nvPr/>
        </p:nvPicPr>
        <p:blipFill>
          <a:blip r:embed="rId3">
            <a:alphaModFix/>
          </a:blip>
          <a:stretch>
            <a:fillRect/>
          </a:stretch>
        </p:blipFill>
        <p:spPr>
          <a:xfrm>
            <a:off x="6645017" y="3671391"/>
            <a:ext cx="608611" cy="571772"/>
          </a:xfrm>
          <a:prstGeom prst="rect">
            <a:avLst/>
          </a:prstGeom>
          <a:noFill/>
          <a:ln>
            <a:noFill/>
          </a:ln>
        </p:spPr>
      </p:pic>
      <p:sp>
        <p:nvSpPr>
          <p:cNvPr id="233" name="Google Shape;233;p31"/>
          <p:cNvSpPr/>
          <p:nvPr/>
        </p:nvSpPr>
        <p:spPr>
          <a:xfrm>
            <a:off x="4803900" y="1195038"/>
            <a:ext cx="4340100" cy="2743500"/>
          </a:xfrm>
          <a:prstGeom prst="ellipse">
            <a:avLst/>
          </a:prstGeom>
          <a:noFill/>
          <a:ln w="38100" cap="flat" cmpd="sng">
            <a:solidFill>
              <a:srgbClr val="263165"/>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34" name="Google Shape;234;p31"/>
          <p:cNvPicPr preferRelativeResize="0"/>
          <p:nvPr/>
        </p:nvPicPr>
        <p:blipFill>
          <a:blip r:embed="rId4">
            <a:alphaModFix/>
          </a:blip>
          <a:stretch>
            <a:fillRect/>
          </a:stretch>
        </p:blipFill>
        <p:spPr>
          <a:xfrm>
            <a:off x="6670005" y="3012109"/>
            <a:ext cx="558639" cy="469821"/>
          </a:xfrm>
          <a:prstGeom prst="rect">
            <a:avLst/>
          </a:prstGeom>
          <a:noFill/>
          <a:ln>
            <a:noFill/>
          </a:ln>
        </p:spPr>
      </p:pic>
      <p:pic>
        <p:nvPicPr>
          <p:cNvPr id="235" name="Google Shape;235;p31"/>
          <p:cNvPicPr preferRelativeResize="0"/>
          <p:nvPr/>
        </p:nvPicPr>
        <p:blipFill>
          <a:blip r:embed="rId5">
            <a:alphaModFix/>
          </a:blip>
          <a:stretch>
            <a:fillRect/>
          </a:stretch>
        </p:blipFill>
        <p:spPr>
          <a:xfrm>
            <a:off x="5444662" y="1602427"/>
            <a:ext cx="678314" cy="637256"/>
          </a:xfrm>
          <a:prstGeom prst="rect">
            <a:avLst/>
          </a:prstGeom>
          <a:noFill/>
          <a:ln>
            <a:noFill/>
          </a:ln>
        </p:spPr>
      </p:pic>
      <p:pic>
        <p:nvPicPr>
          <p:cNvPr id="236" name="Google Shape;236;p31"/>
          <p:cNvPicPr preferRelativeResize="0"/>
          <p:nvPr/>
        </p:nvPicPr>
        <p:blipFill>
          <a:blip r:embed="rId5">
            <a:alphaModFix/>
          </a:blip>
          <a:stretch>
            <a:fillRect/>
          </a:stretch>
        </p:blipFill>
        <p:spPr>
          <a:xfrm>
            <a:off x="7905099" y="1636035"/>
            <a:ext cx="678314" cy="637256"/>
          </a:xfrm>
          <a:prstGeom prst="rect">
            <a:avLst/>
          </a:prstGeom>
          <a:noFill/>
          <a:ln>
            <a:noFill/>
          </a:ln>
        </p:spPr>
      </p:pic>
      <p:cxnSp>
        <p:nvCxnSpPr>
          <p:cNvPr id="237" name="Google Shape;237;p31"/>
          <p:cNvCxnSpPr/>
          <p:nvPr/>
        </p:nvCxnSpPr>
        <p:spPr>
          <a:xfrm rot="10800000">
            <a:off x="5939791" y="2262686"/>
            <a:ext cx="963000" cy="836100"/>
          </a:xfrm>
          <a:prstGeom prst="straightConnector1">
            <a:avLst/>
          </a:prstGeom>
          <a:noFill/>
          <a:ln w="9525" cap="flat" cmpd="sng">
            <a:solidFill>
              <a:srgbClr val="263165"/>
            </a:solidFill>
            <a:prstDash val="solid"/>
            <a:round/>
            <a:headEnd type="none" w="med" len="med"/>
            <a:tailEnd type="triangle" w="med" len="med"/>
          </a:ln>
        </p:spPr>
      </p:cxnSp>
      <p:cxnSp>
        <p:nvCxnSpPr>
          <p:cNvPr id="238" name="Google Shape;238;p31"/>
          <p:cNvCxnSpPr/>
          <p:nvPr/>
        </p:nvCxnSpPr>
        <p:spPr>
          <a:xfrm>
            <a:off x="5826126" y="2320330"/>
            <a:ext cx="946200" cy="795000"/>
          </a:xfrm>
          <a:prstGeom prst="straightConnector1">
            <a:avLst/>
          </a:prstGeom>
          <a:noFill/>
          <a:ln w="9525" cap="flat" cmpd="sng">
            <a:solidFill>
              <a:srgbClr val="263165"/>
            </a:solidFill>
            <a:prstDash val="solid"/>
            <a:round/>
            <a:headEnd type="none" w="med" len="med"/>
            <a:tailEnd type="triangle" w="med" len="med"/>
          </a:ln>
        </p:spPr>
      </p:cxnSp>
      <p:sp>
        <p:nvSpPr>
          <p:cNvPr id="239" name="Google Shape;239;p31"/>
          <p:cNvSpPr txBox="1"/>
          <p:nvPr/>
        </p:nvSpPr>
        <p:spPr>
          <a:xfrm>
            <a:off x="6059350" y="2246301"/>
            <a:ext cx="930000" cy="273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Kantumruy Pro Medium"/>
                <a:ea typeface="Kantumruy Pro Medium"/>
                <a:cs typeface="Kantumruy Pro Medium"/>
                <a:sym typeface="Kantumruy Pro Medium"/>
              </a:rPr>
              <a:t>Algorithm</a:t>
            </a:r>
            <a:endParaRPr sz="1200">
              <a:latin typeface="Kantumruy Pro Medium"/>
              <a:ea typeface="Kantumruy Pro Medium"/>
              <a:cs typeface="Kantumruy Pro Medium"/>
              <a:sym typeface="Kantumruy Pro Medium"/>
            </a:endParaRPr>
          </a:p>
        </p:txBody>
      </p:sp>
      <p:sp>
        <p:nvSpPr>
          <p:cNvPr id="240" name="Google Shape;240;p31"/>
          <p:cNvSpPr txBox="1"/>
          <p:nvPr/>
        </p:nvSpPr>
        <p:spPr>
          <a:xfrm>
            <a:off x="5926186" y="2845441"/>
            <a:ext cx="746100" cy="22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Kantumruy Pro Medium"/>
                <a:ea typeface="Kantumruy Pro Medium"/>
                <a:cs typeface="Kantumruy Pro Medium"/>
                <a:sym typeface="Kantumruy Pro Medium"/>
              </a:rPr>
              <a:t>Result</a:t>
            </a:r>
            <a:endParaRPr sz="1200">
              <a:latin typeface="Kantumruy Pro Medium"/>
              <a:ea typeface="Kantumruy Pro Medium"/>
              <a:cs typeface="Kantumruy Pro Medium"/>
              <a:sym typeface="Kantumruy Pro Medium"/>
            </a:endParaRPr>
          </a:p>
        </p:txBody>
      </p:sp>
      <p:cxnSp>
        <p:nvCxnSpPr>
          <p:cNvPr id="241" name="Google Shape;241;p31"/>
          <p:cNvCxnSpPr>
            <a:stCxn id="235" idx="3"/>
            <a:endCxn id="235" idx="0"/>
          </p:cNvCxnSpPr>
          <p:nvPr/>
        </p:nvCxnSpPr>
        <p:spPr>
          <a:xfrm rot="10800000">
            <a:off x="5783676" y="1602455"/>
            <a:ext cx="339300" cy="318600"/>
          </a:xfrm>
          <a:prstGeom prst="curvedConnector4">
            <a:avLst>
              <a:gd name="adj1" fmla="val -72422"/>
              <a:gd name="adj2" fmla="val 178097"/>
            </a:avLst>
          </a:prstGeom>
          <a:noFill/>
          <a:ln w="9525" cap="flat" cmpd="sng">
            <a:solidFill>
              <a:srgbClr val="263165"/>
            </a:solidFill>
            <a:prstDash val="solid"/>
            <a:round/>
            <a:headEnd type="none" w="med" len="med"/>
            <a:tailEnd type="triangle" w="med" len="med"/>
          </a:ln>
        </p:spPr>
      </p:cxnSp>
      <p:sp>
        <p:nvSpPr>
          <p:cNvPr id="242" name="Google Shape;242;p31"/>
          <p:cNvSpPr txBox="1"/>
          <p:nvPr/>
        </p:nvSpPr>
        <p:spPr>
          <a:xfrm>
            <a:off x="6283992" y="1448156"/>
            <a:ext cx="785700" cy="19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Kantumruy Pro Medium"/>
                <a:ea typeface="Kantumruy Pro Medium"/>
                <a:cs typeface="Kantumruy Pro Medium"/>
                <a:sym typeface="Kantumruy Pro Medium"/>
              </a:rPr>
              <a:t>Data</a:t>
            </a:r>
            <a:endParaRPr sz="1200">
              <a:latin typeface="Kantumruy Pro Medium"/>
              <a:ea typeface="Kantumruy Pro Medium"/>
              <a:cs typeface="Kantumruy Pro Medium"/>
              <a:sym typeface="Kantumruy Pro Medium"/>
            </a:endParaRPr>
          </a:p>
        </p:txBody>
      </p:sp>
      <p:cxnSp>
        <p:nvCxnSpPr>
          <p:cNvPr id="243" name="Google Shape;243;p31"/>
          <p:cNvCxnSpPr/>
          <p:nvPr/>
        </p:nvCxnSpPr>
        <p:spPr>
          <a:xfrm rot="10800000" flipH="1">
            <a:off x="7103735" y="2294222"/>
            <a:ext cx="930000" cy="774300"/>
          </a:xfrm>
          <a:prstGeom prst="straightConnector1">
            <a:avLst/>
          </a:prstGeom>
          <a:noFill/>
          <a:ln w="9525" cap="flat" cmpd="sng">
            <a:solidFill>
              <a:srgbClr val="263165"/>
            </a:solidFill>
            <a:prstDash val="solid"/>
            <a:round/>
            <a:headEnd type="none" w="med" len="med"/>
            <a:tailEnd type="triangle" w="med" len="med"/>
          </a:ln>
        </p:spPr>
      </p:cxnSp>
      <p:cxnSp>
        <p:nvCxnSpPr>
          <p:cNvPr id="244" name="Google Shape;244;p31"/>
          <p:cNvCxnSpPr/>
          <p:nvPr/>
        </p:nvCxnSpPr>
        <p:spPr>
          <a:xfrm flipH="1">
            <a:off x="7196508" y="2351710"/>
            <a:ext cx="966600" cy="814200"/>
          </a:xfrm>
          <a:prstGeom prst="straightConnector1">
            <a:avLst/>
          </a:prstGeom>
          <a:noFill/>
          <a:ln w="9525" cap="flat" cmpd="sng">
            <a:solidFill>
              <a:srgbClr val="263165"/>
            </a:solidFill>
            <a:prstDash val="solid"/>
            <a:round/>
            <a:headEnd type="none" w="med" len="med"/>
            <a:tailEnd type="triangle" w="med" len="med"/>
          </a:ln>
        </p:spPr>
      </p:cxnSp>
      <p:sp>
        <p:nvSpPr>
          <p:cNvPr id="245" name="Google Shape;245;p31"/>
          <p:cNvSpPr txBox="1"/>
          <p:nvPr/>
        </p:nvSpPr>
        <p:spPr>
          <a:xfrm>
            <a:off x="7363448" y="2862609"/>
            <a:ext cx="746100" cy="20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Kantumruy Pro Medium"/>
                <a:ea typeface="Kantumruy Pro Medium"/>
                <a:cs typeface="Kantumruy Pro Medium"/>
                <a:sym typeface="Kantumruy Pro Medium"/>
              </a:rPr>
              <a:t>Result</a:t>
            </a:r>
            <a:endParaRPr sz="1200">
              <a:latin typeface="Kantumruy Pro Medium"/>
              <a:ea typeface="Kantumruy Pro Medium"/>
              <a:cs typeface="Kantumruy Pro Medium"/>
              <a:sym typeface="Kantumruy Pro Medium"/>
            </a:endParaRPr>
          </a:p>
        </p:txBody>
      </p:sp>
      <p:cxnSp>
        <p:nvCxnSpPr>
          <p:cNvPr id="246" name="Google Shape;246;p31"/>
          <p:cNvCxnSpPr>
            <a:stCxn id="236" idx="1"/>
            <a:endCxn id="236" idx="0"/>
          </p:cNvCxnSpPr>
          <p:nvPr/>
        </p:nvCxnSpPr>
        <p:spPr>
          <a:xfrm rot="10800000" flipH="1">
            <a:off x="7905099" y="1636063"/>
            <a:ext cx="339300" cy="318600"/>
          </a:xfrm>
          <a:prstGeom prst="curvedConnector4">
            <a:avLst>
              <a:gd name="adj1" fmla="val -72422"/>
              <a:gd name="adj2" fmla="val 178097"/>
            </a:avLst>
          </a:prstGeom>
          <a:noFill/>
          <a:ln w="9525" cap="flat" cmpd="sng">
            <a:solidFill>
              <a:srgbClr val="263165"/>
            </a:solidFill>
            <a:prstDash val="solid"/>
            <a:round/>
            <a:headEnd type="none" w="med" len="med"/>
            <a:tailEnd type="triangle" w="med" len="med"/>
          </a:ln>
        </p:spPr>
      </p:cxnSp>
      <p:sp>
        <p:nvSpPr>
          <p:cNvPr id="247" name="Google Shape;247;p31"/>
          <p:cNvSpPr txBox="1"/>
          <p:nvPr/>
        </p:nvSpPr>
        <p:spPr>
          <a:xfrm>
            <a:off x="7226945" y="1437829"/>
            <a:ext cx="785700" cy="19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Kantumruy Pro Medium"/>
                <a:ea typeface="Kantumruy Pro Medium"/>
                <a:cs typeface="Kantumruy Pro Medium"/>
                <a:sym typeface="Kantumruy Pro Medium"/>
              </a:rPr>
              <a:t>Data</a:t>
            </a:r>
            <a:endParaRPr sz="1200">
              <a:latin typeface="Kantumruy Pro Medium"/>
              <a:ea typeface="Kantumruy Pro Medium"/>
              <a:cs typeface="Kantumruy Pro Medium"/>
              <a:sym typeface="Kantumruy Pro Medium"/>
            </a:endParaRPr>
          </a:p>
        </p:txBody>
      </p:sp>
      <p:sp>
        <p:nvSpPr>
          <p:cNvPr id="248" name="Google Shape;248;p31"/>
          <p:cNvSpPr txBox="1"/>
          <p:nvPr/>
        </p:nvSpPr>
        <p:spPr>
          <a:xfrm>
            <a:off x="7028000" y="2246301"/>
            <a:ext cx="930000" cy="273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Kantumruy Pro Medium"/>
                <a:ea typeface="Kantumruy Pro Medium"/>
                <a:cs typeface="Kantumruy Pro Medium"/>
                <a:sym typeface="Kantumruy Pro Medium"/>
              </a:rPr>
              <a:t>Algorithm</a:t>
            </a:r>
            <a:endParaRPr sz="1200">
              <a:latin typeface="Kantumruy Pro Medium"/>
              <a:ea typeface="Kantumruy Pro Medium"/>
              <a:cs typeface="Kantumruy Pro Medium"/>
              <a:sym typeface="Kantumruy Pro Medium"/>
            </a:endParaRPr>
          </a:p>
        </p:txBody>
      </p:sp>
    </p:spTree>
    <p:extLst>
      <p:ext uri="{BB962C8B-B14F-4D97-AF65-F5344CB8AC3E}">
        <p14:creationId xmlns:p14="http://schemas.microsoft.com/office/powerpoint/2010/main" val="1619480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dirty="0"/>
              <a:t>Future research</a:t>
            </a:r>
            <a:endParaRPr sz="3600" dirty="0"/>
          </a:p>
        </p:txBody>
      </p:sp>
      <p:sp>
        <p:nvSpPr>
          <p:cNvPr id="144" name="Google Shape;144;p27"/>
          <p:cNvSpPr txBox="1"/>
          <p:nvPr/>
        </p:nvSpPr>
        <p:spPr>
          <a:xfrm>
            <a:off x="197775" y="1439425"/>
            <a:ext cx="6587368" cy="2523738"/>
          </a:xfrm>
          <a:prstGeom prst="rect">
            <a:avLst/>
          </a:prstGeom>
          <a:noFill/>
          <a:ln>
            <a:noFill/>
          </a:ln>
        </p:spPr>
        <p:txBody>
          <a:bodyPr spcFirstLastPara="1" wrap="square" lIns="91425" tIns="91425" rIns="91425" bIns="91425" anchor="t" anchorCtr="0">
            <a:spAutoFit/>
          </a:bodyPr>
          <a:lstStyle/>
          <a:p>
            <a:pPr marL="107950" lvl="0" algn="l" rtl="0">
              <a:spcBef>
                <a:spcPts val="0"/>
              </a:spcBef>
              <a:spcAft>
                <a:spcPts val="0"/>
              </a:spcAft>
              <a:buClr>
                <a:schemeClr val="dk1"/>
              </a:buClr>
              <a:buSzPts val="1900"/>
            </a:pPr>
            <a:br>
              <a:rPr lang="en" sz="1900" dirty="0">
                <a:solidFill>
                  <a:schemeClr val="dk1"/>
                </a:solidFill>
                <a:latin typeface="Proxima Nova"/>
                <a:ea typeface="Proxima Nova"/>
                <a:cs typeface="Proxima Nova"/>
                <a:sym typeface="Proxima Nova"/>
              </a:rPr>
            </a:br>
            <a:endParaRPr lang="en" sz="1900" dirty="0">
              <a:solidFill>
                <a:schemeClr val="dk1"/>
              </a:solidFill>
              <a:latin typeface="Proxima Nova"/>
              <a:ea typeface="Proxima Nova"/>
              <a:cs typeface="Proxima Nova"/>
              <a:sym typeface="Proxima Nova"/>
            </a:endParaRPr>
          </a:p>
          <a:p>
            <a:pPr marL="457200" lvl="0" indent="-349250" algn="l" rtl="0">
              <a:spcBef>
                <a:spcPts val="0"/>
              </a:spcBef>
              <a:spcAft>
                <a:spcPts val="0"/>
              </a:spcAft>
              <a:buClr>
                <a:schemeClr val="dk1"/>
              </a:buClr>
              <a:buSzPts val="1900"/>
              <a:buFont typeface="Proxima Nova"/>
              <a:buChar char="●"/>
            </a:pPr>
            <a:r>
              <a:rPr lang="en" sz="1900" dirty="0">
                <a:solidFill>
                  <a:schemeClr val="dk1"/>
                </a:solidFill>
                <a:latin typeface="Proxima Nova"/>
                <a:ea typeface="Proxima Nova"/>
                <a:cs typeface="Proxima Nova"/>
                <a:sym typeface="Proxima Nova"/>
              </a:rPr>
              <a:t>Experiment with additional data-sharing archetypes</a:t>
            </a:r>
          </a:p>
          <a:p>
            <a:pPr marL="457200" lvl="0" indent="-349250" algn="l" rtl="0">
              <a:spcBef>
                <a:spcPts val="0"/>
              </a:spcBef>
              <a:spcAft>
                <a:spcPts val="0"/>
              </a:spcAft>
              <a:buClr>
                <a:schemeClr val="dk1"/>
              </a:buClr>
              <a:buSzPts val="1900"/>
              <a:buFont typeface="Proxima Nova"/>
              <a:buChar char="●"/>
            </a:pPr>
            <a:endParaRPr lang="en" sz="1900" dirty="0">
              <a:solidFill>
                <a:schemeClr val="dk1"/>
              </a:solidFill>
              <a:latin typeface="Proxima Nova"/>
              <a:ea typeface="Proxima Nova"/>
              <a:cs typeface="Proxima Nova"/>
              <a:sym typeface="Proxima Nova"/>
            </a:endParaRPr>
          </a:p>
          <a:p>
            <a:pPr marL="457200" lvl="0" indent="-349250" algn="l" rtl="0">
              <a:spcBef>
                <a:spcPts val="0"/>
              </a:spcBef>
              <a:spcAft>
                <a:spcPts val="0"/>
              </a:spcAft>
              <a:buClr>
                <a:schemeClr val="dk1"/>
              </a:buClr>
              <a:buSzPts val="1900"/>
              <a:buFont typeface="Proxima Nova"/>
              <a:buChar char="●"/>
            </a:pPr>
            <a:r>
              <a:rPr lang="en" sz="1900" dirty="0">
                <a:solidFill>
                  <a:schemeClr val="dk1"/>
                </a:solidFill>
                <a:latin typeface="Proxima Nova"/>
                <a:ea typeface="Proxima Nova"/>
                <a:cs typeface="Proxima Nova"/>
                <a:sym typeface="Proxima Nova"/>
              </a:rPr>
              <a:t>Link Fabric into DYNAMOS </a:t>
            </a:r>
            <a:endParaRPr sz="1900" dirty="0">
              <a:solidFill>
                <a:schemeClr val="dk1"/>
              </a:solidFill>
              <a:latin typeface="Proxima Nova"/>
              <a:ea typeface="Proxima Nova"/>
              <a:cs typeface="Proxima Nova"/>
              <a:sym typeface="Proxima Nova"/>
            </a:endParaRPr>
          </a:p>
          <a:p>
            <a:pPr marL="914400" lvl="1" indent="-349250" algn="l" rtl="0">
              <a:spcBef>
                <a:spcPts val="0"/>
              </a:spcBef>
              <a:spcAft>
                <a:spcPts val="0"/>
              </a:spcAft>
              <a:buClr>
                <a:schemeClr val="dk1"/>
              </a:buClr>
              <a:buSzPts val="1900"/>
              <a:buFont typeface="Proxima Nova"/>
              <a:buChar char="○"/>
            </a:pPr>
            <a:r>
              <a:rPr lang="en" sz="1900" dirty="0">
                <a:solidFill>
                  <a:schemeClr val="dk1"/>
                </a:solidFill>
                <a:latin typeface="Proxima Nova"/>
                <a:ea typeface="Proxima Nova"/>
                <a:cs typeface="Proxima Nova"/>
                <a:sym typeface="Proxima Nova"/>
              </a:rPr>
              <a:t>Full distributed scenarios </a:t>
            </a:r>
            <a:endParaRPr sz="1900" dirty="0">
              <a:solidFill>
                <a:schemeClr val="dk1"/>
              </a:solidFill>
              <a:latin typeface="Proxima Nova"/>
              <a:ea typeface="Proxima Nova"/>
              <a:cs typeface="Proxima Nova"/>
              <a:sym typeface="Proxima Nova"/>
            </a:endParaRPr>
          </a:p>
          <a:p>
            <a:pPr marL="914400" lvl="1" indent="-349250" algn="l" rtl="0">
              <a:spcBef>
                <a:spcPts val="0"/>
              </a:spcBef>
              <a:spcAft>
                <a:spcPts val="0"/>
              </a:spcAft>
              <a:buClr>
                <a:schemeClr val="dk1"/>
              </a:buClr>
              <a:buSzPts val="1900"/>
              <a:buFont typeface="Proxima Nova"/>
              <a:buChar char="○"/>
            </a:pPr>
            <a:r>
              <a:rPr lang="en" sz="1900" dirty="0">
                <a:solidFill>
                  <a:schemeClr val="dk1"/>
                </a:solidFill>
                <a:latin typeface="Proxima Nova"/>
                <a:ea typeface="Proxima Nova"/>
                <a:cs typeface="Proxima Nova"/>
                <a:sym typeface="Proxima Nova"/>
              </a:rPr>
              <a:t>Sharing large dataset</a:t>
            </a:r>
          </a:p>
          <a:p>
            <a:pPr marL="914400" lvl="1" indent="-349250" algn="l" rtl="0">
              <a:spcBef>
                <a:spcPts val="0"/>
              </a:spcBef>
              <a:spcAft>
                <a:spcPts val="0"/>
              </a:spcAft>
              <a:buClr>
                <a:schemeClr val="dk1"/>
              </a:buClr>
              <a:buSzPts val="1900"/>
              <a:buFont typeface="Proxima Nova"/>
              <a:buChar char="○"/>
            </a:pPr>
            <a:r>
              <a:rPr lang="en" sz="1900">
                <a:solidFill>
                  <a:schemeClr val="dk1"/>
                </a:solidFill>
                <a:latin typeface="Proxima Nova"/>
                <a:ea typeface="Proxima Nova"/>
                <a:cs typeface="Proxima Nova"/>
                <a:sym typeface="Proxima Nova"/>
              </a:rPr>
              <a:t>Bring </a:t>
            </a:r>
            <a:r>
              <a:rPr lang="en" sz="1900" dirty="0">
                <a:solidFill>
                  <a:schemeClr val="dk1"/>
                </a:solidFill>
                <a:latin typeface="Proxima Nova"/>
                <a:ea typeface="Proxima Nova"/>
                <a:cs typeface="Proxima Nova"/>
                <a:sym typeface="Proxima Nova"/>
              </a:rPr>
              <a:t>the control plane into the network</a:t>
            </a:r>
            <a:endParaRPr sz="1900" dirty="0">
              <a:solidFill>
                <a:schemeClr val="dk1"/>
              </a:solidFill>
              <a:latin typeface="Proxima Nova"/>
              <a:ea typeface="Proxima Nova"/>
              <a:cs typeface="Proxima Nova"/>
              <a:sym typeface="Proxima Nova"/>
            </a:endParaRPr>
          </a:p>
        </p:txBody>
      </p:sp>
      <p:grpSp>
        <p:nvGrpSpPr>
          <p:cNvPr id="145" name="Google Shape;145;p27"/>
          <p:cNvGrpSpPr/>
          <p:nvPr/>
        </p:nvGrpSpPr>
        <p:grpSpPr>
          <a:xfrm>
            <a:off x="7798" y="4677828"/>
            <a:ext cx="4563997" cy="361752"/>
            <a:chOff x="76200" y="4384759"/>
            <a:chExt cx="9046575" cy="662307"/>
          </a:xfrm>
        </p:grpSpPr>
        <p:pic>
          <p:nvPicPr>
            <p:cNvPr id="146" name="Google Shape;146;p27"/>
            <p:cNvPicPr preferRelativeResize="0"/>
            <p:nvPr/>
          </p:nvPicPr>
          <p:blipFill>
            <a:blip r:embed="rId3">
              <a:alphaModFix/>
            </a:blip>
            <a:stretch>
              <a:fillRect/>
            </a:stretch>
          </p:blipFill>
          <p:spPr>
            <a:xfrm>
              <a:off x="5104511" y="4668174"/>
              <a:ext cx="1520554" cy="375104"/>
            </a:xfrm>
            <a:prstGeom prst="rect">
              <a:avLst/>
            </a:prstGeom>
            <a:noFill/>
            <a:ln>
              <a:noFill/>
            </a:ln>
          </p:spPr>
        </p:pic>
        <p:pic>
          <p:nvPicPr>
            <p:cNvPr id="147" name="Google Shape;147;p27"/>
            <p:cNvPicPr preferRelativeResize="0"/>
            <p:nvPr/>
          </p:nvPicPr>
          <p:blipFill>
            <a:blip r:embed="rId4">
              <a:alphaModFix/>
            </a:blip>
            <a:stretch>
              <a:fillRect/>
            </a:stretch>
          </p:blipFill>
          <p:spPr>
            <a:xfrm>
              <a:off x="7194456" y="4669735"/>
              <a:ext cx="379769" cy="371987"/>
            </a:xfrm>
            <a:prstGeom prst="rect">
              <a:avLst/>
            </a:prstGeom>
            <a:noFill/>
            <a:ln>
              <a:noFill/>
            </a:ln>
          </p:spPr>
        </p:pic>
        <p:pic>
          <p:nvPicPr>
            <p:cNvPr id="148" name="Google Shape;148;p27"/>
            <p:cNvPicPr preferRelativeResize="0"/>
            <p:nvPr/>
          </p:nvPicPr>
          <p:blipFill>
            <a:blip r:embed="rId5">
              <a:alphaModFix/>
            </a:blip>
            <a:stretch>
              <a:fillRect/>
            </a:stretch>
          </p:blipFill>
          <p:spPr>
            <a:xfrm>
              <a:off x="76200" y="4610951"/>
              <a:ext cx="1193160" cy="406673"/>
            </a:xfrm>
            <a:prstGeom prst="rect">
              <a:avLst/>
            </a:prstGeom>
            <a:noFill/>
            <a:ln>
              <a:noFill/>
            </a:ln>
          </p:spPr>
        </p:pic>
        <p:pic>
          <p:nvPicPr>
            <p:cNvPr id="149" name="Google Shape;149;p27"/>
            <p:cNvPicPr preferRelativeResize="0"/>
            <p:nvPr/>
          </p:nvPicPr>
          <p:blipFill>
            <a:blip r:embed="rId6">
              <a:alphaModFix/>
            </a:blip>
            <a:stretch>
              <a:fillRect/>
            </a:stretch>
          </p:blipFill>
          <p:spPr>
            <a:xfrm>
              <a:off x="3154095" y="4704216"/>
              <a:ext cx="1861739" cy="329380"/>
            </a:xfrm>
            <a:prstGeom prst="rect">
              <a:avLst/>
            </a:prstGeom>
            <a:noFill/>
            <a:ln>
              <a:noFill/>
            </a:ln>
          </p:spPr>
        </p:pic>
        <p:pic>
          <p:nvPicPr>
            <p:cNvPr id="150" name="Google Shape;150;p27"/>
            <p:cNvPicPr preferRelativeResize="0"/>
            <p:nvPr/>
          </p:nvPicPr>
          <p:blipFill>
            <a:blip r:embed="rId7">
              <a:alphaModFix/>
            </a:blip>
            <a:stretch>
              <a:fillRect/>
            </a:stretch>
          </p:blipFill>
          <p:spPr>
            <a:xfrm>
              <a:off x="1295726" y="4669741"/>
              <a:ext cx="1013069" cy="371981"/>
            </a:xfrm>
            <a:prstGeom prst="rect">
              <a:avLst/>
            </a:prstGeom>
            <a:noFill/>
            <a:ln>
              <a:noFill/>
            </a:ln>
          </p:spPr>
        </p:pic>
        <p:pic>
          <p:nvPicPr>
            <p:cNvPr id="151" name="Google Shape;151;p27"/>
            <p:cNvPicPr preferRelativeResize="0"/>
            <p:nvPr/>
          </p:nvPicPr>
          <p:blipFill>
            <a:blip r:embed="rId8">
              <a:alphaModFix/>
            </a:blip>
            <a:stretch>
              <a:fillRect/>
            </a:stretch>
          </p:blipFill>
          <p:spPr>
            <a:xfrm>
              <a:off x="2335152" y="4584651"/>
              <a:ext cx="788054" cy="459276"/>
            </a:xfrm>
            <a:prstGeom prst="rect">
              <a:avLst/>
            </a:prstGeom>
            <a:noFill/>
            <a:ln>
              <a:noFill/>
            </a:ln>
          </p:spPr>
        </p:pic>
        <p:pic>
          <p:nvPicPr>
            <p:cNvPr id="152" name="Google Shape;152;p27"/>
            <p:cNvPicPr preferRelativeResize="0"/>
            <p:nvPr/>
          </p:nvPicPr>
          <p:blipFill>
            <a:blip r:embed="rId9">
              <a:alphaModFix/>
            </a:blip>
            <a:stretch>
              <a:fillRect/>
            </a:stretch>
          </p:blipFill>
          <p:spPr>
            <a:xfrm>
              <a:off x="6713742" y="4384759"/>
              <a:ext cx="407069" cy="659165"/>
            </a:xfrm>
            <a:prstGeom prst="rect">
              <a:avLst/>
            </a:prstGeom>
            <a:noFill/>
            <a:ln>
              <a:noFill/>
            </a:ln>
          </p:spPr>
        </p:pic>
        <p:pic>
          <p:nvPicPr>
            <p:cNvPr id="153" name="Google Shape;153;p27"/>
            <p:cNvPicPr preferRelativeResize="0"/>
            <p:nvPr/>
          </p:nvPicPr>
          <p:blipFill>
            <a:blip r:embed="rId10">
              <a:alphaModFix/>
            </a:blip>
            <a:stretch>
              <a:fillRect/>
            </a:stretch>
          </p:blipFill>
          <p:spPr>
            <a:xfrm>
              <a:off x="8143606" y="4667351"/>
              <a:ext cx="979169" cy="371975"/>
            </a:xfrm>
            <a:prstGeom prst="rect">
              <a:avLst/>
            </a:prstGeom>
            <a:noFill/>
            <a:ln>
              <a:noFill/>
            </a:ln>
          </p:spPr>
        </p:pic>
        <p:pic>
          <p:nvPicPr>
            <p:cNvPr id="154" name="Google Shape;154;p27"/>
            <p:cNvPicPr preferRelativeResize="0"/>
            <p:nvPr/>
          </p:nvPicPr>
          <p:blipFill>
            <a:blip r:embed="rId11">
              <a:alphaModFix/>
            </a:blip>
            <a:stretch>
              <a:fillRect/>
            </a:stretch>
          </p:blipFill>
          <p:spPr>
            <a:xfrm>
              <a:off x="7676818" y="4507399"/>
              <a:ext cx="379775" cy="539667"/>
            </a:xfrm>
            <a:prstGeom prst="rect">
              <a:avLst/>
            </a:prstGeom>
            <a:noFill/>
            <a:ln>
              <a:noFill/>
            </a:ln>
          </p:spPr>
        </p:pic>
      </p:grpSp>
      <p:pic>
        <p:nvPicPr>
          <p:cNvPr id="155" name="Google Shape;155;p27"/>
          <p:cNvPicPr preferRelativeResize="0"/>
          <p:nvPr/>
        </p:nvPicPr>
        <p:blipFill>
          <a:blip r:embed="rId8">
            <a:alphaModFix/>
          </a:blip>
          <a:stretch>
            <a:fillRect/>
          </a:stretch>
        </p:blipFill>
        <p:spPr>
          <a:xfrm>
            <a:off x="6785143" y="2284146"/>
            <a:ext cx="1103774" cy="696449"/>
          </a:xfrm>
          <a:prstGeom prst="rect">
            <a:avLst/>
          </a:prstGeom>
          <a:noFill/>
          <a:ln>
            <a:noFill/>
          </a:ln>
        </p:spPr>
      </p:pic>
      <p:pic>
        <p:nvPicPr>
          <p:cNvPr id="156" name="Google Shape;156;p27"/>
          <p:cNvPicPr preferRelativeResize="0"/>
          <p:nvPr/>
        </p:nvPicPr>
        <p:blipFill>
          <a:blip r:embed="rId6">
            <a:alphaModFix/>
          </a:blip>
          <a:stretch>
            <a:fillRect/>
          </a:stretch>
        </p:blipFill>
        <p:spPr>
          <a:xfrm>
            <a:off x="7324096" y="3514765"/>
            <a:ext cx="939249" cy="179907"/>
          </a:xfrm>
          <a:prstGeom prst="rect">
            <a:avLst/>
          </a:prstGeom>
          <a:noFill/>
          <a:ln>
            <a:noFill/>
          </a:ln>
        </p:spPr>
      </p:pic>
      <p:pic>
        <p:nvPicPr>
          <p:cNvPr id="157" name="Google Shape;157;p27"/>
          <p:cNvPicPr preferRelativeResize="0"/>
          <p:nvPr/>
        </p:nvPicPr>
        <p:blipFill>
          <a:blip r:embed="rId6">
            <a:alphaModFix/>
          </a:blip>
          <a:stretch>
            <a:fillRect/>
          </a:stretch>
        </p:blipFill>
        <p:spPr>
          <a:xfrm>
            <a:off x="7634996" y="1560977"/>
            <a:ext cx="939249" cy="179907"/>
          </a:xfrm>
          <a:prstGeom prst="rect">
            <a:avLst/>
          </a:prstGeom>
          <a:noFill/>
          <a:ln>
            <a:noFill/>
          </a:ln>
        </p:spPr>
      </p:pic>
      <p:cxnSp>
        <p:nvCxnSpPr>
          <p:cNvPr id="158" name="Google Shape;158;p27"/>
          <p:cNvCxnSpPr>
            <a:stCxn id="155" idx="2"/>
            <a:endCxn id="156" idx="0"/>
          </p:cNvCxnSpPr>
          <p:nvPr/>
        </p:nvCxnSpPr>
        <p:spPr>
          <a:xfrm>
            <a:off x="7337030" y="2980595"/>
            <a:ext cx="456600" cy="534300"/>
          </a:xfrm>
          <a:prstGeom prst="straightConnector1">
            <a:avLst/>
          </a:prstGeom>
          <a:noFill/>
          <a:ln w="9525" cap="flat" cmpd="sng">
            <a:solidFill>
              <a:schemeClr val="dk2"/>
            </a:solidFill>
            <a:prstDash val="solid"/>
            <a:round/>
            <a:headEnd type="none" w="med" len="med"/>
            <a:tailEnd type="none" w="med" len="med"/>
          </a:ln>
        </p:spPr>
      </p:cxnSp>
      <p:cxnSp>
        <p:nvCxnSpPr>
          <p:cNvPr id="159" name="Google Shape;159;p27"/>
          <p:cNvCxnSpPr>
            <a:stCxn id="155" idx="0"/>
            <a:endCxn id="157" idx="2"/>
          </p:cNvCxnSpPr>
          <p:nvPr/>
        </p:nvCxnSpPr>
        <p:spPr>
          <a:xfrm rot="10800000" flipH="1">
            <a:off x="7337030" y="1740846"/>
            <a:ext cx="767700" cy="543300"/>
          </a:xfrm>
          <a:prstGeom prst="straightConnector1">
            <a:avLst/>
          </a:prstGeom>
          <a:noFill/>
          <a:ln w="9525" cap="flat" cmpd="sng">
            <a:solidFill>
              <a:schemeClr val="dk2"/>
            </a:solidFill>
            <a:prstDash val="solid"/>
            <a:round/>
            <a:headEnd type="none" w="med" len="med"/>
            <a:tailEnd type="none" w="med" len="med"/>
          </a:ln>
        </p:spPr>
      </p:cxnSp>
    </p:spTree>
    <p:extLst>
      <p:ext uri="{BB962C8B-B14F-4D97-AF65-F5344CB8AC3E}">
        <p14:creationId xmlns:p14="http://schemas.microsoft.com/office/powerpoint/2010/main" val="2221372016"/>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981</TotalTime>
  <Words>532</Words>
  <Application>Microsoft Macintosh PowerPoint</Application>
  <PresentationFormat>On-screen Show (16:9)</PresentationFormat>
  <Paragraphs>71</Paragraphs>
  <Slides>10</Slides>
  <Notes>10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10</vt:i4>
      </vt:variant>
    </vt:vector>
  </HeadingPairs>
  <TitlesOfParts>
    <vt:vector size="16" baseType="lpstr">
      <vt:lpstr>Kantumruy Pro Medium</vt:lpstr>
      <vt:lpstr>Arial</vt:lpstr>
      <vt:lpstr>Proxima Nova</vt:lpstr>
      <vt:lpstr>Helvetica</vt:lpstr>
      <vt:lpstr>Simple Light</vt:lpstr>
      <vt:lpstr>Spearmint</vt:lpstr>
      <vt:lpstr>DYNAMOS: Dynamically Adaptive microservice-OS  Dynamic microservices for data-exchange scenario</vt:lpstr>
      <vt:lpstr>About me</vt:lpstr>
      <vt:lpstr>Data exchange marketplaces</vt:lpstr>
      <vt:lpstr>Goal</vt:lpstr>
      <vt:lpstr>PowerPoint Presentation</vt:lpstr>
      <vt:lpstr>How it works</vt:lpstr>
      <vt:lpstr>DEMO</vt:lpstr>
      <vt:lpstr>DEMO</vt:lpstr>
      <vt:lpstr>Future research</vt:lpstr>
      <vt:lpstr>How to use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DYNAMOS:  Dynamically Adaptive  Microservice-based OS  A Middleware for data-exchange marketplaces</dc:title>
  <cp:lastModifiedBy>Jorrit Stutterheim</cp:lastModifiedBy>
  <cp:revision>11</cp:revision>
  <dcterms:modified xsi:type="dcterms:W3CDTF">2024-03-26T17:06:12Z</dcterms:modified>
</cp:coreProperties>
</file>