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2010600030101010101" charset="0"/>
      <p:regular r:id="rId21"/>
      <p:bold r:id="rId22"/>
      <p:italic r:id="rId23"/>
      <p:boldItalic r:id="rId24"/>
    </p:embeddedFont>
    <p:embeddedFont>
      <p:font typeface="Montserrat SemiBold" panose="02010600030101010101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IvLzWrCjGsSzzxHqt4V/Zwod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9ef08ab30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a9ef08ab3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>
            <a:spLocks noGrp="1"/>
          </p:cNvSpPr>
          <p:nvPr>
            <p:ph type="pic" idx="2"/>
          </p:nvPr>
        </p:nvSpPr>
        <p:spPr>
          <a:xfrm>
            <a:off x="923909" y="919033"/>
            <a:ext cx="6000549" cy="51260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>
            <a:spLocks noGrp="1"/>
          </p:cNvSpPr>
          <p:nvPr>
            <p:ph type="pic" idx="3"/>
          </p:nvPr>
        </p:nvSpPr>
        <p:spPr>
          <a:xfrm>
            <a:off x="1048775" y="1115545"/>
            <a:ext cx="2836862" cy="48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>
            <a:spLocks noGrp="1"/>
          </p:cNvSpPr>
          <p:nvPr>
            <p:ph type="pic" idx="4"/>
          </p:nvPr>
        </p:nvSpPr>
        <p:spPr>
          <a:xfrm>
            <a:off x="4190437" y="1115545"/>
            <a:ext cx="2836862" cy="48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6455161" y="0"/>
            <a:ext cx="57368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9"/>
          <p:cNvSpPr>
            <a:spLocks noGrp="1"/>
          </p:cNvSpPr>
          <p:nvPr>
            <p:ph type="pic" idx="2"/>
          </p:nvPr>
        </p:nvSpPr>
        <p:spPr>
          <a:xfrm>
            <a:off x="0" y="0"/>
            <a:ext cx="64674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>
            <a:spLocks noGrp="1"/>
          </p:cNvSpPr>
          <p:nvPr>
            <p:ph type="pic" idx="3"/>
          </p:nvPr>
        </p:nvSpPr>
        <p:spPr>
          <a:xfrm>
            <a:off x="5419351" y="538256"/>
            <a:ext cx="3025775" cy="4262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>
            <a:spLocks noGrp="1"/>
          </p:cNvSpPr>
          <p:nvPr>
            <p:ph type="pic" idx="4"/>
          </p:nvPr>
        </p:nvSpPr>
        <p:spPr>
          <a:xfrm>
            <a:off x="8583892" y="1927786"/>
            <a:ext cx="3025775" cy="4262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8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>
            <a:spLocks noGrp="1"/>
          </p:cNvSpPr>
          <p:nvPr>
            <p:ph type="pic" idx="2"/>
          </p:nvPr>
        </p:nvSpPr>
        <p:spPr>
          <a:xfrm>
            <a:off x="5834743" y="3566206"/>
            <a:ext cx="2721881" cy="26749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1"/>
          <p:cNvSpPr>
            <a:spLocks noGrp="1"/>
          </p:cNvSpPr>
          <p:nvPr>
            <p:ph type="pic" idx="3"/>
          </p:nvPr>
        </p:nvSpPr>
        <p:spPr>
          <a:xfrm>
            <a:off x="8854168" y="833892"/>
            <a:ext cx="2583089" cy="3244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>
            <a:spLocks noGrp="1"/>
          </p:cNvSpPr>
          <p:nvPr>
            <p:ph type="pic" idx="4"/>
          </p:nvPr>
        </p:nvSpPr>
        <p:spPr>
          <a:xfrm>
            <a:off x="5834743" y="630692"/>
            <a:ext cx="2721881" cy="26749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>
            <a:spLocks noGrp="1"/>
          </p:cNvSpPr>
          <p:nvPr>
            <p:ph type="pic" idx="2"/>
          </p:nvPr>
        </p:nvSpPr>
        <p:spPr>
          <a:xfrm>
            <a:off x="406399" y="377371"/>
            <a:ext cx="6138863" cy="612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>
            <a:spLocks noGrp="1"/>
          </p:cNvSpPr>
          <p:nvPr>
            <p:ph type="pic" idx="2"/>
          </p:nvPr>
        </p:nvSpPr>
        <p:spPr>
          <a:xfrm>
            <a:off x="1320574" y="1988913"/>
            <a:ext cx="4833938" cy="224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3"/>
          <p:cNvSpPr>
            <a:spLocks noGrp="1"/>
          </p:cNvSpPr>
          <p:nvPr>
            <p:ph type="pic" idx="3"/>
          </p:nvPr>
        </p:nvSpPr>
        <p:spPr>
          <a:xfrm>
            <a:off x="1320573" y="4238401"/>
            <a:ext cx="4833938" cy="224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>
            <a:spLocks noGrp="1"/>
          </p:cNvSpPr>
          <p:nvPr>
            <p:ph type="pic" idx="4"/>
          </p:nvPr>
        </p:nvSpPr>
        <p:spPr>
          <a:xfrm>
            <a:off x="6154511" y="4238401"/>
            <a:ext cx="4833938" cy="224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/>
          <p:nvPr/>
        </p:nvSpPr>
        <p:spPr>
          <a:xfrm>
            <a:off x="8795657" y="0"/>
            <a:ext cx="33963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4"/>
          <p:cNvSpPr>
            <a:spLocks noGrp="1"/>
          </p:cNvSpPr>
          <p:nvPr>
            <p:ph type="pic" idx="2"/>
          </p:nvPr>
        </p:nvSpPr>
        <p:spPr>
          <a:xfrm>
            <a:off x="6096000" y="533400"/>
            <a:ext cx="4659087" cy="57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>
            <a:spLocks noGrp="1"/>
          </p:cNvSpPr>
          <p:nvPr>
            <p:ph type="pic" idx="2"/>
          </p:nvPr>
        </p:nvSpPr>
        <p:spPr>
          <a:xfrm>
            <a:off x="812801" y="2719565"/>
            <a:ext cx="3164114" cy="3311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5"/>
          <p:cNvSpPr>
            <a:spLocks noGrp="1"/>
          </p:cNvSpPr>
          <p:nvPr>
            <p:ph type="pic" idx="3"/>
          </p:nvPr>
        </p:nvSpPr>
        <p:spPr>
          <a:xfrm>
            <a:off x="3526972" y="1132112"/>
            <a:ext cx="2104572" cy="21045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5"/>
          <p:cNvSpPr>
            <a:spLocks noGrp="1"/>
          </p:cNvSpPr>
          <p:nvPr>
            <p:ph type="pic" idx="4"/>
          </p:nvPr>
        </p:nvSpPr>
        <p:spPr>
          <a:xfrm>
            <a:off x="4281715" y="3788224"/>
            <a:ext cx="2407512" cy="2407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>
            <a:spLocks noGrp="1"/>
          </p:cNvSpPr>
          <p:nvPr>
            <p:ph type="pic" idx="2"/>
          </p:nvPr>
        </p:nvSpPr>
        <p:spPr>
          <a:xfrm>
            <a:off x="6415088" y="392113"/>
            <a:ext cx="4427537" cy="6067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>
            <a:spLocks noGrp="1"/>
          </p:cNvSpPr>
          <p:nvPr>
            <p:ph type="pic" idx="2"/>
          </p:nvPr>
        </p:nvSpPr>
        <p:spPr>
          <a:xfrm>
            <a:off x="653820" y="453574"/>
            <a:ext cx="5877607" cy="28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6"/>
          <p:cNvSpPr>
            <a:spLocks noGrp="1"/>
          </p:cNvSpPr>
          <p:nvPr>
            <p:ph type="pic" idx="3"/>
          </p:nvPr>
        </p:nvSpPr>
        <p:spPr>
          <a:xfrm>
            <a:off x="6908800" y="453574"/>
            <a:ext cx="4593770" cy="28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4"/>
          </p:nvPr>
        </p:nvSpPr>
        <p:spPr>
          <a:xfrm>
            <a:off x="653820" y="3614288"/>
            <a:ext cx="10848749" cy="28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>
            <a:spLocks noGrp="1"/>
          </p:cNvSpPr>
          <p:nvPr>
            <p:ph type="pic" idx="2"/>
          </p:nvPr>
        </p:nvSpPr>
        <p:spPr>
          <a:xfrm>
            <a:off x="1" y="0"/>
            <a:ext cx="552994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3"/>
          </p:nvPr>
        </p:nvSpPr>
        <p:spPr>
          <a:xfrm>
            <a:off x="3614057" y="711200"/>
            <a:ext cx="2627086" cy="54138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_Blank">
  <p:cSld name="Left_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>
            <a:spLocks noGrp="1"/>
          </p:cNvSpPr>
          <p:nvPr>
            <p:ph type="pic" idx="3"/>
          </p:nvPr>
        </p:nvSpPr>
        <p:spPr>
          <a:xfrm>
            <a:off x="1048775" y="1115545"/>
            <a:ext cx="2836862" cy="48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>
            <a:spLocks noGrp="1"/>
          </p:cNvSpPr>
          <p:nvPr>
            <p:ph type="pic" idx="4"/>
          </p:nvPr>
        </p:nvSpPr>
        <p:spPr>
          <a:xfrm>
            <a:off x="4190437" y="1115545"/>
            <a:ext cx="2836862" cy="48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/>
          <p:nvPr/>
        </p:nvSpPr>
        <p:spPr>
          <a:xfrm>
            <a:off x="6455161" y="0"/>
            <a:ext cx="57368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4"/>
          <p:cNvSpPr>
            <a:spLocks noGrp="1"/>
          </p:cNvSpPr>
          <p:nvPr>
            <p:ph type="pic" idx="2"/>
          </p:nvPr>
        </p:nvSpPr>
        <p:spPr>
          <a:xfrm>
            <a:off x="0" y="0"/>
            <a:ext cx="64674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>
            <a:spLocks noGrp="1"/>
          </p:cNvSpPr>
          <p:nvPr>
            <p:ph type="pic" idx="3"/>
          </p:nvPr>
        </p:nvSpPr>
        <p:spPr>
          <a:xfrm>
            <a:off x="5419351" y="538256"/>
            <a:ext cx="3025775" cy="4262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44"/>
          <p:cNvSpPr>
            <a:spLocks noGrp="1"/>
          </p:cNvSpPr>
          <p:nvPr>
            <p:ph type="pic" idx="4"/>
          </p:nvPr>
        </p:nvSpPr>
        <p:spPr>
          <a:xfrm>
            <a:off x="8583892" y="1927786"/>
            <a:ext cx="3025775" cy="4262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>
            <a:spLocks noGrp="1"/>
          </p:cNvSpPr>
          <p:nvPr>
            <p:ph type="pic" idx="2"/>
          </p:nvPr>
        </p:nvSpPr>
        <p:spPr>
          <a:xfrm>
            <a:off x="914399" y="664026"/>
            <a:ext cx="5878286" cy="55299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8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290513" y="3309258"/>
            <a:ext cx="11568112" cy="3323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>
            <a:spLocks noGrp="1"/>
          </p:cNvSpPr>
          <p:nvPr>
            <p:ph type="pic" idx="2"/>
          </p:nvPr>
        </p:nvSpPr>
        <p:spPr>
          <a:xfrm>
            <a:off x="6415088" y="392113"/>
            <a:ext cx="4427537" cy="6067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8"/>
          <p:cNvSpPr>
            <a:spLocks noGrp="1"/>
          </p:cNvSpPr>
          <p:nvPr>
            <p:ph type="pic" idx="2"/>
          </p:nvPr>
        </p:nvSpPr>
        <p:spPr>
          <a:xfrm>
            <a:off x="923909" y="919033"/>
            <a:ext cx="6000549" cy="51260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9"/>
          <p:cNvSpPr>
            <a:spLocks noGrp="1"/>
          </p:cNvSpPr>
          <p:nvPr>
            <p:ph type="pic" idx="2"/>
          </p:nvPr>
        </p:nvSpPr>
        <p:spPr>
          <a:xfrm>
            <a:off x="6204858" y="290740"/>
            <a:ext cx="2764518" cy="2046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>
            <a:spLocks noGrp="1"/>
          </p:cNvSpPr>
          <p:nvPr>
            <p:ph type="pic" idx="3"/>
          </p:nvPr>
        </p:nvSpPr>
        <p:spPr>
          <a:xfrm>
            <a:off x="6204856" y="4550002"/>
            <a:ext cx="5595258" cy="2046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>
            <a:spLocks noGrp="1"/>
          </p:cNvSpPr>
          <p:nvPr>
            <p:ph type="pic" idx="4"/>
          </p:nvPr>
        </p:nvSpPr>
        <p:spPr>
          <a:xfrm>
            <a:off x="9202057" y="290740"/>
            <a:ext cx="2598057" cy="40506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>
            <a:spLocks noGrp="1"/>
          </p:cNvSpPr>
          <p:nvPr>
            <p:ph type="pic" idx="2"/>
          </p:nvPr>
        </p:nvSpPr>
        <p:spPr>
          <a:xfrm>
            <a:off x="914399" y="664026"/>
            <a:ext cx="5878286" cy="55299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>
            <a:spLocks noGrp="1"/>
          </p:cNvSpPr>
          <p:nvPr>
            <p:ph type="pic" idx="2"/>
          </p:nvPr>
        </p:nvSpPr>
        <p:spPr>
          <a:xfrm>
            <a:off x="1567543" y="0"/>
            <a:ext cx="5486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>
            <a:spLocks noGrp="1"/>
          </p:cNvSpPr>
          <p:nvPr>
            <p:ph type="pic" idx="2"/>
          </p:nvPr>
        </p:nvSpPr>
        <p:spPr>
          <a:xfrm>
            <a:off x="5834743" y="3566206"/>
            <a:ext cx="2721881" cy="26749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2"/>
          <p:cNvSpPr>
            <a:spLocks noGrp="1"/>
          </p:cNvSpPr>
          <p:nvPr>
            <p:ph type="pic" idx="3"/>
          </p:nvPr>
        </p:nvSpPr>
        <p:spPr>
          <a:xfrm>
            <a:off x="8854168" y="833892"/>
            <a:ext cx="2583089" cy="3244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52"/>
          <p:cNvSpPr>
            <a:spLocks noGrp="1"/>
          </p:cNvSpPr>
          <p:nvPr>
            <p:ph type="pic" idx="4"/>
          </p:nvPr>
        </p:nvSpPr>
        <p:spPr>
          <a:xfrm>
            <a:off x="5834743" y="630692"/>
            <a:ext cx="2721881" cy="26749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>
            <a:spLocks noGrp="1"/>
          </p:cNvSpPr>
          <p:nvPr>
            <p:ph type="pic" idx="2"/>
          </p:nvPr>
        </p:nvSpPr>
        <p:spPr>
          <a:xfrm>
            <a:off x="406399" y="377371"/>
            <a:ext cx="6138863" cy="612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4"/>
          <p:cNvSpPr>
            <a:spLocks noGrp="1"/>
          </p:cNvSpPr>
          <p:nvPr>
            <p:ph type="pic" idx="2"/>
          </p:nvPr>
        </p:nvSpPr>
        <p:spPr>
          <a:xfrm>
            <a:off x="1320574" y="1988913"/>
            <a:ext cx="4833938" cy="224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54"/>
          <p:cNvSpPr>
            <a:spLocks noGrp="1"/>
          </p:cNvSpPr>
          <p:nvPr>
            <p:ph type="pic" idx="3"/>
          </p:nvPr>
        </p:nvSpPr>
        <p:spPr>
          <a:xfrm>
            <a:off x="1320573" y="4238401"/>
            <a:ext cx="4833938" cy="224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54"/>
          <p:cNvSpPr>
            <a:spLocks noGrp="1"/>
          </p:cNvSpPr>
          <p:nvPr>
            <p:ph type="pic" idx="4"/>
          </p:nvPr>
        </p:nvSpPr>
        <p:spPr>
          <a:xfrm>
            <a:off x="6154511" y="4238401"/>
            <a:ext cx="4833938" cy="224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>
            <a:spLocks noGrp="1"/>
          </p:cNvSpPr>
          <p:nvPr>
            <p:ph type="pic" idx="2"/>
          </p:nvPr>
        </p:nvSpPr>
        <p:spPr>
          <a:xfrm>
            <a:off x="638404" y="537255"/>
            <a:ext cx="3440112" cy="2322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>
            <a:spLocks noGrp="1"/>
          </p:cNvSpPr>
          <p:nvPr>
            <p:ph type="pic" idx="3"/>
          </p:nvPr>
        </p:nvSpPr>
        <p:spPr>
          <a:xfrm>
            <a:off x="8128228" y="2336799"/>
            <a:ext cx="3440112" cy="40710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5"/>
          <p:cNvSpPr/>
          <p:nvPr/>
        </p:nvSpPr>
        <p:spPr>
          <a:xfrm>
            <a:off x="8795657" y="0"/>
            <a:ext cx="33963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5"/>
          <p:cNvSpPr>
            <a:spLocks noGrp="1"/>
          </p:cNvSpPr>
          <p:nvPr>
            <p:ph type="pic" idx="2"/>
          </p:nvPr>
        </p:nvSpPr>
        <p:spPr>
          <a:xfrm>
            <a:off x="6096000" y="533400"/>
            <a:ext cx="4659087" cy="57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6"/>
          <p:cNvSpPr>
            <a:spLocks noGrp="1"/>
          </p:cNvSpPr>
          <p:nvPr>
            <p:ph type="pic" idx="2"/>
          </p:nvPr>
        </p:nvSpPr>
        <p:spPr>
          <a:xfrm>
            <a:off x="812801" y="2719565"/>
            <a:ext cx="3164114" cy="3311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6"/>
          <p:cNvSpPr>
            <a:spLocks noGrp="1"/>
          </p:cNvSpPr>
          <p:nvPr>
            <p:ph type="pic" idx="3"/>
          </p:nvPr>
        </p:nvSpPr>
        <p:spPr>
          <a:xfrm>
            <a:off x="3526972" y="1132112"/>
            <a:ext cx="2104572" cy="21045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6"/>
          <p:cNvSpPr>
            <a:spLocks noGrp="1"/>
          </p:cNvSpPr>
          <p:nvPr>
            <p:ph type="pic" idx="4"/>
          </p:nvPr>
        </p:nvSpPr>
        <p:spPr>
          <a:xfrm>
            <a:off x="4281715" y="3788224"/>
            <a:ext cx="2407512" cy="2407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7"/>
          <p:cNvSpPr>
            <a:spLocks noGrp="1"/>
          </p:cNvSpPr>
          <p:nvPr>
            <p:ph type="pic" idx="2"/>
          </p:nvPr>
        </p:nvSpPr>
        <p:spPr>
          <a:xfrm>
            <a:off x="653820" y="453574"/>
            <a:ext cx="5877607" cy="28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7"/>
          <p:cNvSpPr>
            <a:spLocks noGrp="1"/>
          </p:cNvSpPr>
          <p:nvPr>
            <p:ph type="pic" idx="3"/>
          </p:nvPr>
        </p:nvSpPr>
        <p:spPr>
          <a:xfrm>
            <a:off x="6908800" y="453574"/>
            <a:ext cx="4593770" cy="28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7"/>
          <p:cNvSpPr>
            <a:spLocks noGrp="1"/>
          </p:cNvSpPr>
          <p:nvPr>
            <p:ph type="pic" idx="4"/>
          </p:nvPr>
        </p:nvSpPr>
        <p:spPr>
          <a:xfrm>
            <a:off x="653820" y="3614288"/>
            <a:ext cx="10848749" cy="284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8"/>
          <p:cNvSpPr>
            <a:spLocks noGrp="1"/>
          </p:cNvSpPr>
          <p:nvPr>
            <p:ph type="pic" idx="2"/>
          </p:nvPr>
        </p:nvSpPr>
        <p:spPr>
          <a:xfrm>
            <a:off x="638404" y="537255"/>
            <a:ext cx="3440112" cy="2322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8"/>
          <p:cNvSpPr>
            <a:spLocks noGrp="1"/>
          </p:cNvSpPr>
          <p:nvPr>
            <p:ph type="pic" idx="3"/>
          </p:nvPr>
        </p:nvSpPr>
        <p:spPr>
          <a:xfrm>
            <a:off x="8128228" y="2336799"/>
            <a:ext cx="3440112" cy="40710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9"/>
          <p:cNvSpPr>
            <a:spLocks noGrp="1"/>
          </p:cNvSpPr>
          <p:nvPr>
            <p:ph type="pic" idx="3"/>
          </p:nvPr>
        </p:nvSpPr>
        <p:spPr>
          <a:xfrm>
            <a:off x="580571" y="3251200"/>
            <a:ext cx="4034972" cy="29754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0"/>
          <p:cNvSpPr>
            <a:spLocks noGrp="1"/>
          </p:cNvSpPr>
          <p:nvPr>
            <p:ph type="pic" idx="2"/>
          </p:nvPr>
        </p:nvSpPr>
        <p:spPr>
          <a:xfrm>
            <a:off x="1" y="0"/>
            <a:ext cx="552994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60"/>
          <p:cNvSpPr>
            <a:spLocks noGrp="1"/>
          </p:cNvSpPr>
          <p:nvPr>
            <p:ph type="pic" idx="3"/>
          </p:nvPr>
        </p:nvSpPr>
        <p:spPr>
          <a:xfrm>
            <a:off x="3614057" y="711200"/>
            <a:ext cx="2627086" cy="54138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_Blank">
  <p:cSld name="Left_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>
            <a:spLocks noGrp="1"/>
          </p:cNvSpPr>
          <p:nvPr>
            <p:ph type="pic" idx="2"/>
          </p:nvPr>
        </p:nvSpPr>
        <p:spPr>
          <a:xfrm>
            <a:off x="290513" y="3309258"/>
            <a:ext cx="11568112" cy="3323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>
            <a:spLocks noGrp="1"/>
          </p:cNvSpPr>
          <p:nvPr>
            <p:ph type="pic" idx="2"/>
          </p:nvPr>
        </p:nvSpPr>
        <p:spPr>
          <a:xfrm>
            <a:off x="6204858" y="290740"/>
            <a:ext cx="2764518" cy="2046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>
            <a:spLocks noGrp="1"/>
          </p:cNvSpPr>
          <p:nvPr>
            <p:ph type="pic" idx="3"/>
          </p:nvPr>
        </p:nvSpPr>
        <p:spPr>
          <a:xfrm>
            <a:off x="6204856" y="4550002"/>
            <a:ext cx="5595258" cy="2046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>
            <a:spLocks noGrp="1"/>
          </p:cNvSpPr>
          <p:nvPr>
            <p:ph type="pic" idx="4"/>
          </p:nvPr>
        </p:nvSpPr>
        <p:spPr>
          <a:xfrm>
            <a:off x="9202057" y="290740"/>
            <a:ext cx="2598057" cy="40506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>
            <a:spLocks noGrp="1"/>
          </p:cNvSpPr>
          <p:nvPr>
            <p:ph type="pic" idx="3"/>
          </p:nvPr>
        </p:nvSpPr>
        <p:spPr>
          <a:xfrm>
            <a:off x="580571" y="3251200"/>
            <a:ext cx="4034972" cy="29754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>
            <a:spLocks noGrp="1"/>
          </p:cNvSpPr>
          <p:nvPr>
            <p:ph type="pic" idx="2"/>
          </p:nvPr>
        </p:nvSpPr>
        <p:spPr>
          <a:xfrm>
            <a:off x="1567543" y="0"/>
            <a:ext cx="5486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0ADEB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 rot="5400000">
            <a:off x="11518262" y="626862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809936" y="2653923"/>
            <a:ext cx="1057212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Donation Predictive Analysis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Modeling</a:t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4244611" y="4770104"/>
            <a:ext cx="359906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 GROUP EIGHT</a:t>
            </a: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7" name="Google Shape;157;p1"/>
          <p:cNvGrpSpPr/>
          <p:nvPr/>
        </p:nvGrpSpPr>
        <p:grpSpPr>
          <a:xfrm rot="2700000">
            <a:off x="5693228" y="1801979"/>
            <a:ext cx="805542" cy="462027"/>
            <a:chOff x="5181600" y="1453411"/>
            <a:chExt cx="805542" cy="323598"/>
          </a:xfrm>
        </p:grpSpPr>
        <p:sp>
          <p:nvSpPr>
            <p:cNvPr id="158" name="Google Shape;158;p1"/>
            <p:cNvSpPr/>
            <p:nvPr/>
          </p:nvSpPr>
          <p:spPr>
            <a:xfrm>
              <a:off x="5181600" y="1453411"/>
              <a:ext cx="653143" cy="1141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5333999" y="1662877"/>
              <a:ext cx="653143" cy="1141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/>
          <p:nvPr/>
        </p:nvSpPr>
        <p:spPr>
          <a:xfrm>
            <a:off x="6690265" y="2704725"/>
            <a:ext cx="457800" cy="4578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6690265" y="4515431"/>
            <a:ext cx="457800" cy="45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7403851" y="2630025"/>
            <a:ext cx="40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Advanced Regression Models</a:t>
            </a:r>
            <a:endParaRPr sz="2400"/>
          </a:p>
        </p:txBody>
      </p:sp>
      <p:sp>
        <p:nvSpPr>
          <p:cNvPr id="360" name="Google Shape;360;p12"/>
          <p:cNvSpPr/>
          <p:nvPr/>
        </p:nvSpPr>
        <p:spPr>
          <a:xfrm>
            <a:off x="7529761" y="3075559"/>
            <a:ext cx="306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GLM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 R</a:t>
            </a:r>
            <a:r>
              <a:rPr lang="en-US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12"/>
          <p:cNvGrpSpPr/>
          <p:nvPr/>
        </p:nvGrpSpPr>
        <p:grpSpPr>
          <a:xfrm>
            <a:off x="7457449" y="4499650"/>
            <a:ext cx="3847447" cy="1368921"/>
            <a:chOff x="5749586" y="4540605"/>
            <a:chExt cx="4378200" cy="1368921"/>
          </a:xfrm>
        </p:grpSpPr>
        <p:sp>
          <p:nvSpPr>
            <p:cNvPr id="362" name="Google Shape;362;p12"/>
            <p:cNvSpPr txBox="1"/>
            <p:nvPr/>
          </p:nvSpPr>
          <p:spPr>
            <a:xfrm>
              <a:off x="5749586" y="4540605"/>
              <a:ext cx="437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More Continuous Variables</a:t>
              </a:r>
              <a:endParaRPr sz="2400"/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5831883" y="4986126"/>
              <a:ext cx="3484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●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“Idle Money”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●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Solicitation -&gt; Donation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2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 rot="-5400000">
            <a:off x="-443043" y="3290518"/>
            <a:ext cx="148611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</a:p>
        </p:txBody>
      </p:sp>
      <p:sp>
        <p:nvSpPr>
          <p:cNvPr id="366" name="Google Shape;366;p12"/>
          <p:cNvSpPr/>
          <p:nvPr/>
        </p:nvSpPr>
        <p:spPr>
          <a:xfrm rot="5400000">
            <a:off x="11608660" y="6261348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4147401" y="485275"/>
            <a:ext cx="507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and Recommendations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5666482" y="1650287"/>
            <a:ext cx="1877400" cy="23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69" name="Google Shape;3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87" y="2430737"/>
            <a:ext cx="5435410" cy="304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9ef08ab30_1_16"/>
          <p:cNvSpPr/>
          <p:nvPr/>
        </p:nvSpPr>
        <p:spPr>
          <a:xfrm>
            <a:off x="133350" y="108695"/>
            <a:ext cx="702600" cy="280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a9ef08ab30_1_16"/>
          <p:cNvSpPr txBox="1"/>
          <p:nvPr/>
        </p:nvSpPr>
        <p:spPr>
          <a:xfrm rot="-5400000">
            <a:off x="-443136" y="3290504"/>
            <a:ext cx="148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ga9ef08ab30_1_16"/>
          <p:cNvSpPr/>
          <p:nvPr/>
        </p:nvSpPr>
        <p:spPr>
          <a:xfrm rot="5400000">
            <a:off x="11582673" y="6289765"/>
            <a:ext cx="702600" cy="280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a9ef08ab30_1_16"/>
          <p:cNvSpPr txBox="1"/>
          <p:nvPr/>
        </p:nvSpPr>
        <p:spPr>
          <a:xfrm>
            <a:off x="3912939" y="421975"/>
            <a:ext cx="507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a9ef08ab30_1_16"/>
          <p:cNvSpPr txBox="1"/>
          <p:nvPr/>
        </p:nvSpPr>
        <p:spPr>
          <a:xfrm>
            <a:off x="2236300" y="1834833"/>
            <a:ext cx="2747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94%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of Donors are </a:t>
            </a:r>
            <a:r>
              <a:rPr lang="en-US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Women</a:t>
            </a:r>
            <a:endParaRPr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a9ef08ab30_1_16"/>
          <p:cNvSpPr txBox="1"/>
          <p:nvPr/>
        </p:nvSpPr>
        <p:spPr>
          <a:xfrm>
            <a:off x="7396983" y="2469355"/>
            <a:ext cx="24705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Age Average: </a:t>
            </a:r>
            <a:r>
              <a:rPr lang="en-US" sz="23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ga9ef08ab30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92" y="1712520"/>
            <a:ext cx="1181825" cy="11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a9ef08ab30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6608" y="2303433"/>
            <a:ext cx="1230833" cy="9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a9ef08ab30_1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257" y="3681880"/>
            <a:ext cx="1230825" cy="1286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a9ef08ab30_1_16"/>
          <p:cNvSpPr txBox="1"/>
          <p:nvPr/>
        </p:nvSpPr>
        <p:spPr>
          <a:xfrm>
            <a:off x="2327858" y="3877780"/>
            <a:ext cx="24705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Most of donors with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Background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a9ef08ab30_1_16"/>
          <p:cNvSpPr txBox="1"/>
          <p:nvPr/>
        </p:nvSpPr>
        <p:spPr>
          <a:xfrm>
            <a:off x="5912508" y="4654030"/>
            <a:ext cx="4317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Suburban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&gt; City &gt; Downtown &gt; Rural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a9ef08ab30_1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93125" y="4204183"/>
            <a:ext cx="1684600" cy="16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 rot="5400000">
            <a:off x="11385456" y="6207961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 txBox="1"/>
          <p:nvPr/>
        </p:nvSpPr>
        <p:spPr>
          <a:xfrm>
            <a:off x="2341260" y="2767280"/>
            <a:ext cx="711068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Thank You !</a:t>
            </a:r>
            <a:endParaRPr/>
          </a:p>
        </p:txBody>
      </p:sp>
      <p:sp>
        <p:nvSpPr>
          <p:cNvPr id="396" name="Google Shape;396;p13"/>
          <p:cNvSpPr txBox="1"/>
          <p:nvPr/>
        </p:nvSpPr>
        <p:spPr>
          <a:xfrm>
            <a:off x="4167427" y="4184121"/>
            <a:ext cx="3857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 GROUP EIGHT</a:t>
            </a: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97" name="Google Shape;397;p13"/>
          <p:cNvGrpSpPr/>
          <p:nvPr/>
        </p:nvGrpSpPr>
        <p:grpSpPr>
          <a:xfrm rot="2700000">
            <a:off x="5493829" y="1643139"/>
            <a:ext cx="805542" cy="462027"/>
            <a:chOff x="5181600" y="1453411"/>
            <a:chExt cx="805542" cy="323598"/>
          </a:xfrm>
        </p:grpSpPr>
        <p:sp>
          <p:nvSpPr>
            <p:cNvPr id="398" name="Google Shape;398;p13"/>
            <p:cNvSpPr/>
            <p:nvPr/>
          </p:nvSpPr>
          <p:spPr>
            <a:xfrm>
              <a:off x="5181600" y="1453411"/>
              <a:ext cx="653143" cy="1141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333999" y="1662877"/>
              <a:ext cx="653143" cy="1141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"/>
          <p:cNvGrpSpPr/>
          <p:nvPr/>
        </p:nvGrpSpPr>
        <p:grpSpPr>
          <a:xfrm>
            <a:off x="1125903" y="2153041"/>
            <a:ext cx="3150227" cy="5309962"/>
            <a:chOff x="1849438" y="3095557"/>
            <a:chExt cx="2371980" cy="3998164"/>
          </a:xfrm>
        </p:grpSpPr>
        <p:grpSp>
          <p:nvGrpSpPr>
            <p:cNvPr id="166" name="Google Shape;166;p2"/>
            <p:cNvGrpSpPr/>
            <p:nvPr/>
          </p:nvGrpSpPr>
          <p:grpSpPr>
            <a:xfrm>
              <a:off x="1849438" y="4219227"/>
              <a:ext cx="2371980" cy="2874494"/>
              <a:chOff x="9683156" y="2245342"/>
              <a:chExt cx="1880262" cy="2278603"/>
            </a:xfrm>
          </p:grpSpPr>
          <p:sp>
            <p:nvSpPr>
              <p:cNvPr id="167" name="Google Shape;167;p2"/>
              <p:cNvSpPr/>
              <p:nvPr/>
            </p:nvSpPr>
            <p:spPr>
              <a:xfrm>
                <a:off x="9697382" y="2584406"/>
                <a:ext cx="1851810" cy="193953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636" extrusionOk="0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00B0F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9683156" y="2245342"/>
                <a:ext cx="1880262" cy="61055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"/>
            <p:cNvGrpSpPr/>
            <p:nvPr/>
          </p:nvGrpSpPr>
          <p:grpSpPr>
            <a:xfrm>
              <a:off x="2477122" y="3095557"/>
              <a:ext cx="1116607" cy="1756482"/>
              <a:chOff x="4064594" y="1866493"/>
              <a:chExt cx="1116607" cy="1756482"/>
            </a:xfrm>
          </p:grpSpPr>
          <p:sp>
            <p:nvSpPr>
              <p:cNvPr id="170" name="Google Shape;170;p2"/>
              <p:cNvSpPr/>
              <p:nvPr/>
            </p:nvSpPr>
            <p:spPr>
              <a:xfrm>
                <a:off x="4274759" y="3231166"/>
                <a:ext cx="701951" cy="39180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34" extrusionOk="0">
                    <a:moveTo>
                      <a:pt x="166" y="32"/>
                    </a:moveTo>
                    <a:cubicBezTo>
                      <a:pt x="175" y="34"/>
                      <a:pt x="184" y="25"/>
                      <a:pt x="193" y="34"/>
                    </a:cubicBezTo>
                    <a:cubicBezTo>
                      <a:pt x="184" y="23"/>
                      <a:pt x="174" y="31"/>
                      <a:pt x="164" y="27"/>
                    </a:cubicBezTo>
                    <a:cubicBezTo>
                      <a:pt x="155" y="23"/>
                      <a:pt x="145" y="17"/>
                      <a:pt x="136" y="15"/>
                    </a:cubicBezTo>
                    <a:cubicBezTo>
                      <a:pt x="131" y="14"/>
                      <a:pt x="125" y="18"/>
                      <a:pt x="120" y="16"/>
                    </a:cubicBezTo>
                    <a:cubicBezTo>
                      <a:pt x="117" y="15"/>
                      <a:pt x="115" y="13"/>
                      <a:pt x="113" y="11"/>
                    </a:cubicBezTo>
                    <a:cubicBezTo>
                      <a:pt x="113" y="8"/>
                      <a:pt x="111" y="5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7" y="3"/>
                      <a:pt x="105" y="2"/>
                      <a:pt x="104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9" y="0"/>
                      <a:pt x="94" y="2"/>
                      <a:pt x="90" y="6"/>
                    </a:cubicBezTo>
                    <a:cubicBezTo>
                      <a:pt x="89" y="7"/>
                      <a:pt x="89" y="7"/>
                      <a:pt x="88" y="8"/>
                    </a:cubicBezTo>
                    <a:cubicBezTo>
                      <a:pt x="88" y="9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2" y="16"/>
                      <a:pt x="78" y="22"/>
                      <a:pt x="73" y="24"/>
                    </a:cubicBezTo>
                    <a:cubicBezTo>
                      <a:pt x="67" y="26"/>
                      <a:pt x="62" y="22"/>
                      <a:pt x="56" y="23"/>
                    </a:cubicBezTo>
                    <a:cubicBezTo>
                      <a:pt x="47" y="25"/>
                      <a:pt x="38" y="31"/>
                      <a:pt x="28" y="35"/>
                    </a:cubicBezTo>
                    <a:cubicBezTo>
                      <a:pt x="19" y="39"/>
                      <a:pt x="9" y="31"/>
                      <a:pt x="0" y="42"/>
                    </a:cubicBezTo>
                    <a:cubicBezTo>
                      <a:pt x="8" y="33"/>
                      <a:pt x="17" y="42"/>
                      <a:pt x="27" y="40"/>
                    </a:cubicBezTo>
                    <a:cubicBezTo>
                      <a:pt x="21" y="46"/>
                      <a:pt x="15" y="53"/>
                      <a:pt x="9" y="52"/>
                    </a:cubicBezTo>
                    <a:cubicBezTo>
                      <a:pt x="17" y="54"/>
                      <a:pt x="24" y="43"/>
                      <a:pt x="32" y="38"/>
                    </a:cubicBezTo>
                    <a:cubicBezTo>
                      <a:pt x="36" y="36"/>
                      <a:pt x="41" y="35"/>
                      <a:pt x="45" y="34"/>
                    </a:cubicBezTo>
                    <a:cubicBezTo>
                      <a:pt x="49" y="32"/>
                      <a:pt x="54" y="31"/>
                      <a:pt x="59" y="31"/>
                    </a:cubicBezTo>
                    <a:cubicBezTo>
                      <a:pt x="51" y="36"/>
                      <a:pt x="44" y="46"/>
                      <a:pt x="36" y="51"/>
                    </a:cubicBezTo>
                    <a:cubicBezTo>
                      <a:pt x="30" y="55"/>
                      <a:pt x="24" y="56"/>
                      <a:pt x="17" y="55"/>
                    </a:cubicBezTo>
                    <a:cubicBezTo>
                      <a:pt x="22" y="56"/>
                      <a:pt x="26" y="57"/>
                      <a:pt x="31" y="56"/>
                    </a:cubicBezTo>
                    <a:cubicBezTo>
                      <a:pt x="30" y="63"/>
                      <a:pt x="26" y="66"/>
                      <a:pt x="23" y="68"/>
                    </a:cubicBezTo>
                    <a:cubicBezTo>
                      <a:pt x="26" y="67"/>
                      <a:pt x="29" y="65"/>
                      <a:pt x="31" y="60"/>
                    </a:cubicBezTo>
                    <a:cubicBezTo>
                      <a:pt x="31" y="58"/>
                      <a:pt x="31" y="57"/>
                      <a:pt x="32" y="56"/>
                    </a:cubicBezTo>
                    <a:cubicBezTo>
                      <a:pt x="32" y="55"/>
                      <a:pt x="33" y="55"/>
                      <a:pt x="34" y="55"/>
                    </a:cubicBezTo>
                    <a:cubicBezTo>
                      <a:pt x="36" y="54"/>
                      <a:pt x="38" y="53"/>
                      <a:pt x="40" y="51"/>
                    </a:cubicBezTo>
                    <a:cubicBezTo>
                      <a:pt x="37" y="58"/>
                      <a:pt x="34" y="67"/>
                      <a:pt x="30" y="74"/>
                    </a:cubicBezTo>
                    <a:cubicBezTo>
                      <a:pt x="27" y="80"/>
                      <a:pt x="22" y="87"/>
                      <a:pt x="18" y="82"/>
                    </a:cubicBezTo>
                    <a:cubicBezTo>
                      <a:pt x="20" y="85"/>
                      <a:pt x="23" y="85"/>
                      <a:pt x="26" y="82"/>
                    </a:cubicBezTo>
                    <a:cubicBezTo>
                      <a:pt x="26" y="87"/>
                      <a:pt x="26" y="91"/>
                      <a:pt x="25" y="96"/>
                    </a:cubicBezTo>
                    <a:cubicBezTo>
                      <a:pt x="24" y="101"/>
                      <a:pt x="22" y="105"/>
                      <a:pt x="21" y="110"/>
                    </a:cubicBezTo>
                    <a:cubicBezTo>
                      <a:pt x="23" y="104"/>
                      <a:pt x="25" y="98"/>
                      <a:pt x="26" y="91"/>
                    </a:cubicBezTo>
                    <a:cubicBezTo>
                      <a:pt x="27" y="89"/>
                      <a:pt x="26" y="82"/>
                      <a:pt x="27" y="81"/>
                    </a:cubicBezTo>
                    <a:cubicBezTo>
                      <a:pt x="29" y="78"/>
                      <a:pt x="31" y="75"/>
                      <a:pt x="32" y="72"/>
                    </a:cubicBezTo>
                    <a:cubicBezTo>
                      <a:pt x="36" y="66"/>
                      <a:pt x="39" y="59"/>
                      <a:pt x="42" y="52"/>
                    </a:cubicBezTo>
                    <a:cubicBezTo>
                      <a:pt x="43" y="51"/>
                      <a:pt x="44" y="49"/>
                      <a:pt x="45" y="47"/>
                    </a:cubicBezTo>
                    <a:cubicBezTo>
                      <a:pt x="48" y="45"/>
                      <a:pt x="50" y="43"/>
                      <a:pt x="53" y="41"/>
                    </a:cubicBezTo>
                    <a:cubicBezTo>
                      <a:pt x="50" y="49"/>
                      <a:pt x="50" y="58"/>
                      <a:pt x="46" y="65"/>
                    </a:cubicBezTo>
                    <a:cubicBezTo>
                      <a:pt x="42" y="70"/>
                      <a:pt x="38" y="73"/>
                      <a:pt x="35" y="77"/>
                    </a:cubicBezTo>
                    <a:cubicBezTo>
                      <a:pt x="39" y="73"/>
                      <a:pt x="43" y="71"/>
                      <a:pt x="46" y="65"/>
                    </a:cubicBezTo>
                    <a:cubicBezTo>
                      <a:pt x="44" y="73"/>
                      <a:pt x="41" y="76"/>
                      <a:pt x="37" y="79"/>
                    </a:cubicBezTo>
                    <a:cubicBezTo>
                      <a:pt x="40" y="78"/>
                      <a:pt x="43" y="76"/>
                      <a:pt x="45" y="72"/>
                    </a:cubicBezTo>
                    <a:cubicBezTo>
                      <a:pt x="46" y="70"/>
                      <a:pt x="47" y="67"/>
                      <a:pt x="48" y="65"/>
                    </a:cubicBezTo>
                    <a:cubicBezTo>
                      <a:pt x="48" y="62"/>
                      <a:pt x="49" y="60"/>
                      <a:pt x="50" y="58"/>
                    </a:cubicBezTo>
                    <a:cubicBezTo>
                      <a:pt x="52" y="52"/>
                      <a:pt x="53" y="44"/>
                      <a:pt x="56" y="40"/>
                    </a:cubicBezTo>
                    <a:cubicBezTo>
                      <a:pt x="58" y="36"/>
                      <a:pt x="62" y="36"/>
                      <a:pt x="65" y="36"/>
                    </a:cubicBezTo>
                    <a:cubicBezTo>
                      <a:pt x="61" y="41"/>
                      <a:pt x="59" y="47"/>
                      <a:pt x="56" y="54"/>
                    </a:cubicBezTo>
                    <a:cubicBezTo>
                      <a:pt x="54" y="62"/>
                      <a:pt x="52" y="70"/>
                      <a:pt x="48" y="77"/>
                    </a:cubicBezTo>
                    <a:cubicBezTo>
                      <a:pt x="44" y="85"/>
                      <a:pt x="40" y="91"/>
                      <a:pt x="35" y="98"/>
                    </a:cubicBezTo>
                    <a:cubicBezTo>
                      <a:pt x="31" y="104"/>
                      <a:pt x="28" y="110"/>
                      <a:pt x="27" y="119"/>
                    </a:cubicBezTo>
                    <a:cubicBezTo>
                      <a:pt x="28" y="112"/>
                      <a:pt x="31" y="107"/>
                      <a:pt x="34" y="102"/>
                    </a:cubicBezTo>
                    <a:cubicBezTo>
                      <a:pt x="38" y="96"/>
                      <a:pt x="43" y="91"/>
                      <a:pt x="47" y="85"/>
                    </a:cubicBezTo>
                    <a:cubicBezTo>
                      <a:pt x="47" y="87"/>
                      <a:pt x="47" y="90"/>
                      <a:pt x="47" y="92"/>
                    </a:cubicBezTo>
                    <a:cubicBezTo>
                      <a:pt x="47" y="95"/>
                      <a:pt x="46" y="96"/>
                      <a:pt x="45" y="99"/>
                    </a:cubicBezTo>
                    <a:cubicBezTo>
                      <a:pt x="43" y="104"/>
                      <a:pt x="41" y="109"/>
                      <a:pt x="38" y="113"/>
                    </a:cubicBezTo>
                    <a:cubicBezTo>
                      <a:pt x="42" y="109"/>
                      <a:pt x="44" y="103"/>
                      <a:pt x="47" y="97"/>
                    </a:cubicBezTo>
                    <a:cubicBezTo>
                      <a:pt x="47" y="111"/>
                      <a:pt x="48" y="124"/>
                      <a:pt x="42" y="134"/>
                    </a:cubicBezTo>
                    <a:cubicBezTo>
                      <a:pt x="48" y="126"/>
                      <a:pt x="48" y="114"/>
                      <a:pt x="48" y="101"/>
                    </a:cubicBezTo>
                    <a:cubicBezTo>
                      <a:pt x="50" y="107"/>
                      <a:pt x="53" y="104"/>
                      <a:pt x="56" y="109"/>
                    </a:cubicBezTo>
                    <a:cubicBezTo>
                      <a:pt x="58" y="112"/>
                      <a:pt x="58" y="119"/>
                      <a:pt x="58" y="124"/>
                    </a:cubicBezTo>
                    <a:cubicBezTo>
                      <a:pt x="58" y="117"/>
                      <a:pt x="58" y="108"/>
                      <a:pt x="54" y="105"/>
                    </a:cubicBezTo>
                    <a:cubicBezTo>
                      <a:pt x="53" y="104"/>
                      <a:pt x="51" y="104"/>
                      <a:pt x="49" y="101"/>
                    </a:cubicBezTo>
                    <a:cubicBezTo>
                      <a:pt x="48" y="98"/>
                      <a:pt x="48" y="94"/>
                      <a:pt x="48" y="90"/>
                    </a:cubicBezTo>
                    <a:cubicBezTo>
                      <a:pt x="48" y="87"/>
                      <a:pt x="49" y="84"/>
                      <a:pt x="50" y="81"/>
                    </a:cubicBezTo>
                    <a:cubicBezTo>
                      <a:pt x="51" y="77"/>
                      <a:pt x="52" y="75"/>
                      <a:pt x="54" y="72"/>
                    </a:cubicBezTo>
                    <a:cubicBezTo>
                      <a:pt x="56" y="67"/>
                      <a:pt x="57" y="61"/>
                      <a:pt x="59" y="56"/>
                    </a:cubicBezTo>
                    <a:cubicBezTo>
                      <a:pt x="61" y="50"/>
                      <a:pt x="64" y="45"/>
                      <a:pt x="67" y="42"/>
                    </a:cubicBezTo>
                    <a:cubicBezTo>
                      <a:pt x="71" y="37"/>
                      <a:pt x="75" y="34"/>
                      <a:pt x="79" y="31"/>
                    </a:cubicBezTo>
                    <a:cubicBezTo>
                      <a:pt x="81" y="30"/>
                      <a:pt x="82" y="29"/>
                      <a:pt x="84" y="28"/>
                    </a:cubicBezTo>
                    <a:cubicBezTo>
                      <a:pt x="84" y="30"/>
                      <a:pt x="84" y="30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2" y="33"/>
                      <a:pt x="81" y="34"/>
                      <a:pt x="80" y="35"/>
                    </a:cubicBezTo>
                    <a:cubicBezTo>
                      <a:pt x="79" y="36"/>
                      <a:pt x="79" y="37"/>
                      <a:pt x="78" y="37"/>
                    </a:cubicBezTo>
                    <a:cubicBezTo>
                      <a:pt x="77" y="38"/>
                      <a:pt x="76" y="40"/>
                      <a:pt x="76" y="41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5" y="42"/>
                      <a:pt x="75" y="43"/>
                      <a:pt x="74" y="43"/>
                    </a:cubicBezTo>
                    <a:cubicBezTo>
                      <a:pt x="73" y="45"/>
                      <a:pt x="72" y="48"/>
                      <a:pt x="71" y="50"/>
                    </a:cubicBezTo>
                    <a:cubicBezTo>
                      <a:pt x="68" y="59"/>
                      <a:pt x="67" y="71"/>
                      <a:pt x="68" y="79"/>
                    </a:cubicBezTo>
                    <a:cubicBezTo>
                      <a:pt x="67" y="71"/>
                      <a:pt x="69" y="61"/>
                      <a:pt x="72" y="53"/>
                    </a:cubicBezTo>
                    <a:cubicBezTo>
                      <a:pt x="73" y="50"/>
                      <a:pt x="74" y="47"/>
                      <a:pt x="75" y="44"/>
                    </a:cubicBezTo>
                    <a:cubicBezTo>
                      <a:pt x="75" y="48"/>
                      <a:pt x="75" y="52"/>
                      <a:pt x="75" y="56"/>
                    </a:cubicBezTo>
                    <a:cubicBezTo>
                      <a:pt x="75" y="62"/>
                      <a:pt x="75" y="68"/>
                      <a:pt x="75" y="74"/>
                    </a:cubicBezTo>
                    <a:cubicBezTo>
                      <a:pt x="73" y="85"/>
                      <a:pt x="69" y="91"/>
                      <a:pt x="64" y="97"/>
                    </a:cubicBezTo>
                    <a:cubicBezTo>
                      <a:pt x="66" y="94"/>
                      <a:pt x="69" y="91"/>
                      <a:pt x="71" y="87"/>
                    </a:cubicBezTo>
                    <a:cubicBezTo>
                      <a:pt x="74" y="81"/>
                      <a:pt x="75" y="74"/>
                      <a:pt x="75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75" y="67"/>
                      <a:pt x="76" y="67"/>
                      <a:pt x="76" y="67"/>
                    </a:cubicBezTo>
                    <a:cubicBezTo>
                      <a:pt x="76" y="60"/>
                      <a:pt x="76" y="53"/>
                      <a:pt x="77" y="46"/>
                    </a:cubicBezTo>
                    <a:cubicBezTo>
                      <a:pt x="77" y="44"/>
                      <a:pt x="77" y="43"/>
                      <a:pt x="78" y="41"/>
                    </a:cubicBezTo>
                    <a:cubicBezTo>
                      <a:pt x="79" y="39"/>
                      <a:pt x="81" y="37"/>
                      <a:pt x="83" y="35"/>
                    </a:cubicBezTo>
                    <a:cubicBezTo>
                      <a:pt x="83" y="35"/>
                      <a:pt x="83" y="36"/>
                      <a:pt x="83" y="36"/>
                    </a:cubicBezTo>
                    <a:cubicBezTo>
                      <a:pt x="83" y="39"/>
                      <a:pt x="83" y="39"/>
                      <a:pt x="82" y="42"/>
                    </a:cubicBezTo>
                    <a:cubicBezTo>
                      <a:pt x="81" y="45"/>
                      <a:pt x="81" y="49"/>
                      <a:pt x="80" y="52"/>
                    </a:cubicBezTo>
                    <a:cubicBezTo>
                      <a:pt x="79" y="56"/>
                      <a:pt x="78" y="61"/>
                      <a:pt x="78" y="65"/>
                    </a:cubicBezTo>
                    <a:cubicBezTo>
                      <a:pt x="77" y="66"/>
                      <a:pt x="77" y="67"/>
                      <a:pt x="76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8" y="66"/>
                    </a:cubicBezTo>
                    <a:cubicBezTo>
                      <a:pt x="77" y="70"/>
                      <a:pt x="78" y="73"/>
                      <a:pt x="79" y="76"/>
                    </a:cubicBezTo>
                    <a:cubicBezTo>
                      <a:pt x="79" y="76"/>
                      <a:pt x="79" y="76"/>
                      <a:pt x="79" y="76"/>
                    </a:cubicBezTo>
                    <a:cubicBezTo>
                      <a:pt x="79" y="76"/>
                      <a:pt x="79" y="76"/>
                      <a:pt x="79" y="75"/>
                    </a:cubicBezTo>
                    <a:cubicBezTo>
                      <a:pt x="78" y="73"/>
                      <a:pt x="78" y="69"/>
                      <a:pt x="78" y="65"/>
                    </a:cubicBezTo>
                    <a:cubicBezTo>
                      <a:pt x="81" y="61"/>
                      <a:pt x="83" y="51"/>
                      <a:pt x="84" y="44"/>
                    </a:cubicBezTo>
                    <a:cubicBezTo>
                      <a:pt x="84" y="44"/>
                      <a:pt x="84" y="44"/>
                      <a:pt x="84" y="43"/>
                    </a:cubicBezTo>
                    <a:cubicBezTo>
                      <a:pt x="85" y="41"/>
                      <a:pt x="85" y="38"/>
                      <a:pt x="85" y="35"/>
                    </a:cubicBezTo>
                    <a:cubicBezTo>
                      <a:pt x="85" y="32"/>
                      <a:pt x="85" y="30"/>
                      <a:pt x="85" y="27"/>
                    </a:cubicBezTo>
                    <a:cubicBezTo>
                      <a:pt x="87" y="25"/>
                      <a:pt x="89" y="23"/>
                      <a:pt x="92" y="21"/>
                    </a:cubicBezTo>
                    <a:cubicBezTo>
                      <a:pt x="92" y="21"/>
                      <a:pt x="92" y="21"/>
                      <a:pt x="93" y="21"/>
                    </a:cubicBezTo>
                    <a:cubicBezTo>
                      <a:pt x="92" y="24"/>
                      <a:pt x="91" y="26"/>
                      <a:pt x="90" y="28"/>
                    </a:cubicBezTo>
                    <a:cubicBezTo>
                      <a:pt x="88" y="33"/>
                      <a:pt x="87" y="38"/>
                      <a:pt x="87" y="43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5"/>
                      <a:pt x="87" y="47"/>
                      <a:pt x="87" y="48"/>
                    </a:cubicBezTo>
                    <a:cubicBezTo>
                      <a:pt x="88" y="53"/>
                      <a:pt x="90" y="56"/>
                      <a:pt x="91" y="60"/>
                    </a:cubicBezTo>
                    <a:cubicBezTo>
                      <a:pt x="89" y="53"/>
                      <a:pt x="86" y="45"/>
                      <a:pt x="89" y="35"/>
                    </a:cubicBezTo>
                    <a:cubicBezTo>
                      <a:pt x="91" y="30"/>
                      <a:pt x="93" y="25"/>
                      <a:pt x="95" y="20"/>
                    </a:cubicBezTo>
                    <a:cubicBezTo>
                      <a:pt x="95" y="20"/>
                      <a:pt x="95" y="20"/>
                      <a:pt x="96" y="20"/>
                    </a:cubicBezTo>
                    <a:cubicBezTo>
                      <a:pt x="97" y="24"/>
                      <a:pt x="97" y="28"/>
                      <a:pt x="96" y="33"/>
                    </a:cubicBezTo>
                    <a:cubicBezTo>
                      <a:pt x="96" y="41"/>
                      <a:pt x="94" y="51"/>
                      <a:pt x="91" y="58"/>
                    </a:cubicBezTo>
                    <a:cubicBezTo>
                      <a:pt x="96" y="48"/>
                      <a:pt x="99" y="30"/>
                      <a:pt x="97" y="20"/>
                    </a:cubicBezTo>
                    <a:cubicBezTo>
                      <a:pt x="97" y="20"/>
                      <a:pt x="97" y="20"/>
                      <a:pt x="97" y="19"/>
                    </a:cubicBezTo>
                    <a:cubicBezTo>
                      <a:pt x="98" y="19"/>
                      <a:pt x="100" y="19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23"/>
                      <a:pt x="102" y="28"/>
                      <a:pt x="103" y="32"/>
                    </a:cubicBezTo>
                    <a:cubicBezTo>
                      <a:pt x="103" y="35"/>
                      <a:pt x="104" y="39"/>
                      <a:pt x="104" y="42"/>
                    </a:cubicBezTo>
                    <a:cubicBezTo>
                      <a:pt x="104" y="44"/>
                      <a:pt x="104" y="46"/>
                      <a:pt x="103" y="48"/>
                    </a:cubicBezTo>
                    <a:cubicBezTo>
                      <a:pt x="102" y="53"/>
                      <a:pt x="101" y="58"/>
                      <a:pt x="100" y="62"/>
                    </a:cubicBezTo>
                    <a:cubicBezTo>
                      <a:pt x="99" y="62"/>
                      <a:pt x="99" y="61"/>
                      <a:pt x="99" y="60"/>
                    </a:cubicBezTo>
                    <a:cubicBezTo>
                      <a:pt x="99" y="60"/>
                      <a:pt x="98" y="61"/>
                      <a:pt x="98" y="61"/>
                    </a:cubicBezTo>
                    <a:cubicBezTo>
                      <a:pt x="99" y="64"/>
                      <a:pt x="100" y="67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67"/>
                      <a:pt x="101" y="67"/>
                      <a:pt x="102" y="64"/>
                    </a:cubicBezTo>
                    <a:cubicBezTo>
                      <a:pt x="103" y="60"/>
                      <a:pt x="104" y="57"/>
                      <a:pt x="105" y="53"/>
                    </a:cubicBezTo>
                    <a:cubicBezTo>
                      <a:pt x="106" y="60"/>
                      <a:pt x="106" y="67"/>
                      <a:pt x="106" y="75"/>
                    </a:cubicBezTo>
                    <a:cubicBezTo>
                      <a:pt x="106" y="77"/>
                      <a:pt x="105" y="79"/>
                      <a:pt x="105" y="81"/>
                    </a:cubicBezTo>
                    <a:cubicBezTo>
                      <a:pt x="106" y="82"/>
                      <a:pt x="106" y="82"/>
                      <a:pt x="106" y="83"/>
                    </a:cubicBezTo>
                    <a:cubicBezTo>
                      <a:pt x="107" y="78"/>
                      <a:pt x="108" y="74"/>
                      <a:pt x="108" y="69"/>
                    </a:cubicBezTo>
                    <a:cubicBezTo>
                      <a:pt x="110" y="81"/>
                      <a:pt x="113" y="92"/>
                      <a:pt x="117" y="101"/>
                    </a:cubicBezTo>
                    <a:cubicBezTo>
                      <a:pt x="121" y="109"/>
                      <a:pt x="125" y="114"/>
                      <a:pt x="130" y="118"/>
                    </a:cubicBezTo>
                    <a:cubicBezTo>
                      <a:pt x="126" y="114"/>
                      <a:pt x="122" y="108"/>
                      <a:pt x="118" y="101"/>
                    </a:cubicBezTo>
                    <a:cubicBezTo>
                      <a:pt x="115" y="92"/>
                      <a:pt x="112" y="81"/>
                      <a:pt x="111" y="70"/>
                    </a:cubicBezTo>
                    <a:cubicBezTo>
                      <a:pt x="108" y="53"/>
                      <a:pt x="107" y="35"/>
                      <a:pt x="105" y="17"/>
                    </a:cubicBezTo>
                    <a:cubicBezTo>
                      <a:pt x="105" y="17"/>
                      <a:pt x="106" y="18"/>
                      <a:pt x="106" y="18"/>
                    </a:cubicBezTo>
                    <a:cubicBezTo>
                      <a:pt x="108" y="20"/>
                      <a:pt x="111" y="22"/>
                      <a:pt x="113" y="23"/>
                    </a:cubicBezTo>
                    <a:cubicBezTo>
                      <a:pt x="114" y="24"/>
                      <a:pt x="115" y="25"/>
                      <a:pt x="116" y="25"/>
                    </a:cubicBezTo>
                    <a:cubicBezTo>
                      <a:pt x="117" y="26"/>
                      <a:pt x="117" y="28"/>
                      <a:pt x="117" y="30"/>
                    </a:cubicBezTo>
                    <a:cubicBezTo>
                      <a:pt x="117" y="33"/>
                      <a:pt x="116" y="37"/>
                      <a:pt x="116" y="40"/>
                    </a:cubicBezTo>
                    <a:cubicBezTo>
                      <a:pt x="114" y="54"/>
                      <a:pt x="121" y="63"/>
                      <a:pt x="123" y="75"/>
                    </a:cubicBezTo>
                    <a:cubicBezTo>
                      <a:pt x="122" y="67"/>
                      <a:pt x="119" y="61"/>
                      <a:pt x="117" y="54"/>
                    </a:cubicBezTo>
                    <a:cubicBezTo>
                      <a:pt x="116" y="49"/>
                      <a:pt x="116" y="45"/>
                      <a:pt x="117" y="41"/>
                    </a:cubicBezTo>
                    <a:cubicBezTo>
                      <a:pt x="117" y="37"/>
                      <a:pt x="119" y="33"/>
                      <a:pt x="118" y="28"/>
                    </a:cubicBezTo>
                    <a:cubicBezTo>
                      <a:pt x="124" y="39"/>
                      <a:pt x="127" y="54"/>
                      <a:pt x="134" y="64"/>
                    </a:cubicBezTo>
                    <a:cubicBezTo>
                      <a:pt x="128" y="54"/>
                      <a:pt x="126" y="41"/>
                      <a:pt x="121" y="30"/>
                    </a:cubicBezTo>
                    <a:cubicBezTo>
                      <a:pt x="122" y="30"/>
                      <a:pt x="122" y="30"/>
                      <a:pt x="123" y="30"/>
                    </a:cubicBezTo>
                    <a:cubicBezTo>
                      <a:pt x="123" y="31"/>
                      <a:pt x="124" y="32"/>
                      <a:pt x="125" y="34"/>
                    </a:cubicBezTo>
                    <a:cubicBezTo>
                      <a:pt x="128" y="37"/>
                      <a:pt x="131" y="42"/>
                      <a:pt x="133" y="48"/>
                    </a:cubicBezTo>
                    <a:cubicBezTo>
                      <a:pt x="135" y="53"/>
                      <a:pt x="137" y="59"/>
                      <a:pt x="139" y="64"/>
                    </a:cubicBezTo>
                    <a:cubicBezTo>
                      <a:pt x="140" y="67"/>
                      <a:pt x="142" y="69"/>
                      <a:pt x="143" y="73"/>
                    </a:cubicBezTo>
                    <a:cubicBezTo>
                      <a:pt x="144" y="76"/>
                      <a:pt x="144" y="79"/>
                      <a:pt x="144" y="82"/>
                    </a:cubicBezTo>
                    <a:cubicBezTo>
                      <a:pt x="144" y="86"/>
                      <a:pt x="144" y="90"/>
                      <a:pt x="143" y="93"/>
                    </a:cubicBezTo>
                    <a:cubicBezTo>
                      <a:pt x="142" y="96"/>
                      <a:pt x="140" y="96"/>
                      <a:pt x="138" y="97"/>
                    </a:cubicBezTo>
                    <a:cubicBezTo>
                      <a:pt x="134" y="100"/>
                      <a:pt x="134" y="109"/>
                      <a:pt x="134" y="116"/>
                    </a:cubicBezTo>
                    <a:cubicBezTo>
                      <a:pt x="134" y="111"/>
                      <a:pt x="135" y="104"/>
                      <a:pt x="137" y="101"/>
                    </a:cubicBezTo>
                    <a:cubicBezTo>
                      <a:pt x="139" y="96"/>
                      <a:pt x="142" y="99"/>
                      <a:pt x="144" y="93"/>
                    </a:cubicBezTo>
                    <a:cubicBezTo>
                      <a:pt x="144" y="106"/>
                      <a:pt x="145" y="118"/>
                      <a:pt x="150" y="126"/>
                    </a:cubicBezTo>
                    <a:cubicBezTo>
                      <a:pt x="144" y="116"/>
                      <a:pt x="145" y="103"/>
                      <a:pt x="146" y="89"/>
                    </a:cubicBezTo>
                    <a:cubicBezTo>
                      <a:pt x="148" y="95"/>
                      <a:pt x="151" y="101"/>
                      <a:pt x="154" y="105"/>
                    </a:cubicBezTo>
                    <a:cubicBezTo>
                      <a:pt x="151" y="101"/>
                      <a:pt x="149" y="96"/>
                      <a:pt x="147" y="91"/>
                    </a:cubicBezTo>
                    <a:cubicBezTo>
                      <a:pt x="146" y="88"/>
                      <a:pt x="146" y="87"/>
                      <a:pt x="146" y="84"/>
                    </a:cubicBezTo>
                    <a:cubicBezTo>
                      <a:pt x="146" y="82"/>
                      <a:pt x="146" y="79"/>
                      <a:pt x="145" y="77"/>
                    </a:cubicBezTo>
                    <a:cubicBezTo>
                      <a:pt x="150" y="83"/>
                      <a:pt x="154" y="88"/>
                      <a:pt x="159" y="94"/>
                    </a:cubicBezTo>
                    <a:cubicBezTo>
                      <a:pt x="162" y="99"/>
                      <a:pt x="164" y="104"/>
                      <a:pt x="165" y="111"/>
                    </a:cubicBezTo>
                    <a:cubicBezTo>
                      <a:pt x="164" y="102"/>
                      <a:pt x="161" y="96"/>
                      <a:pt x="157" y="90"/>
                    </a:cubicBezTo>
                    <a:cubicBezTo>
                      <a:pt x="153" y="83"/>
                      <a:pt x="148" y="77"/>
                      <a:pt x="144" y="69"/>
                    </a:cubicBezTo>
                    <a:cubicBezTo>
                      <a:pt x="141" y="62"/>
                      <a:pt x="139" y="54"/>
                      <a:pt x="136" y="46"/>
                    </a:cubicBezTo>
                    <a:cubicBezTo>
                      <a:pt x="134" y="40"/>
                      <a:pt x="132" y="35"/>
                      <a:pt x="129" y="30"/>
                    </a:cubicBezTo>
                    <a:cubicBezTo>
                      <a:pt x="130" y="30"/>
                      <a:pt x="131" y="30"/>
                      <a:pt x="132" y="31"/>
                    </a:cubicBezTo>
                    <a:cubicBezTo>
                      <a:pt x="135" y="33"/>
                      <a:pt x="136" y="38"/>
                      <a:pt x="137" y="41"/>
                    </a:cubicBezTo>
                    <a:cubicBezTo>
                      <a:pt x="139" y="44"/>
                      <a:pt x="140" y="46"/>
                      <a:pt x="141" y="48"/>
                    </a:cubicBezTo>
                    <a:cubicBezTo>
                      <a:pt x="139" y="44"/>
                      <a:pt x="137" y="40"/>
                      <a:pt x="136" y="36"/>
                    </a:cubicBezTo>
                    <a:cubicBezTo>
                      <a:pt x="134" y="30"/>
                      <a:pt x="132" y="27"/>
                      <a:pt x="128" y="2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30" y="28"/>
                      <a:pt x="134" y="28"/>
                      <a:pt x="136" y="32"/>
                    </a:cubicBezTo>
                    <a:cubicBezTo>
                      <a:pt x="139" y="36"/>
                      <a:pt x="140" y="44"/>
                      <a:pt x="142" y="50"/>
                    </a:cubicBezTo>
                    <a:cubicBezTo>
                      <a:pt x="143" y="52"/>
                      <a:pt x="144" y="54"/>
                      <a:pt x="145" y="57"/>
                    </a:cubicBezTo>
                    <a:cubicBezTo>
                      <a:pt x="145" y="59"/>
                      <a:pt x="146" y="62"/>
                      <a:pt x="147" y="64"/>
                    </a:cubicBezTo>
                    <a:cubicBezTo>
                      <a:pt x="149" y="68"/>
                      <a:pt x="152" y="70"/>
                      <a:pt x="155" y="71"/>
                    </a:cubicBezTo>
                    <a:cubicBezTo>
                      <a:pt x="151" y="68"/>
                      <a:pt x="148" y="65"/>
                      <a:pt x="146" y="57"/>
                    </a:cubicBezTo>
                    <a:cubicBezTo>
                      <a:pt x="150" y="63"/>
                      <a:pt x="154" y="65"/>
                      <a:pt x="158" y="69"/>
                    </a:cubicBezTo>
                    <a:cubicBezTo>
                      <a:pt x="154" y="65"/>
                      <a:pt x="150" y="62"/>
                      <a:pt x="147" y="57"/>
                    </a:cubicBezTo>
                    <a:cubicBezTo>
                      <a:pt x="143" y="50"/>
                      <a:pt x="142" y="41"/>
                      <a:pt x="139" y="33"/>
                    </a:cubicBezTo>
                    <a:cubicBezTo>
                      <a:pt x="142" y="35"/>
                      <a:pt x="144" y="37"/>
                      <a:pt x="147" y="39"/>
                    </a:cubicBezTo>
                    <a:cubicBezTo>
                      <a:pt x="148" y="41"/>
                      <a:pt x="149" y="43"/>
                      <a:pt x="150" y="44"/>
                    </a:cubicBezTo>
                    <a:cubicBezTo>
                      <a:pt x="153" y="51"/>
                      <a:pt x="157" y="58"/>
                      <a:pt x="160" y="64"/>
                    </a:cubicBezTo>
                    <a:cubicBezTo>
                      <a:pt x="162" y="67"/>
                      <a:pt x="164" y="70"/>
                      <a:pt x="165" y="73"/>
                    </a:cubicBezTo>
                    <a:cubicBezTo>
                      <a:pt x="166" y="74"/>
                      <a:pt x="166" y="81"/>
                      <a:pt x="166" y="83"/>
                    </a:cubicBezTo>
                    <a:cubicBezTo>
                      <a:pt x="167" y="90"/>
                      <a:pt x="170" y="96"/>
                      <a:pt x="171" y="102"/>
                    </a:cubicBezTo>
                    <a:cubicBezTo>
                      <a:pt x="170" y="97"/>
                      <a:pt x="169" y="93"/>
                      <a:pt x="168" y="88"/>
                    </a:cubicBezTo>
                    <a:cubicBezTo>
                      <a:pt x="166" y="83"/>
                      <a:pt x="167" y="79"/>
                      <a:pt x="167" y="74"/>
                    </a:cubicBezTo>
                    <a:cubicBezTo>
                      <a:pt x="169" y="77"/>
                      <a:pt x="172" y="77"/>
                      <a:pt x="175" y="74"/>
                    </a:cubicBezTo>
                    <a:cubicBezTo>
                      <a:pt x="170" y="79"/>
                      <a:pt x="166" y="72"/>
                      <a:pt x="162" y="66"/>
                    </a:cubicBezTo>
                    <a:cubicBezTo>
                      <a:pt x="159" y="59"/>
                      <a:pt x="156" y="50"/>
                      <a:pt x="152" y="43"/>
                    </a:cubicBezTo>
                    <a:cubicBezTo>
                      <a:pt x="154" y="45"/>
                      <a:pt x="156" y="46"/>
                      <a:pt x="158" y="47"/>
                    </a:cubicBezTo>
                    <a:cubicBezTo>
                      <a:pt x="159" y="47"/>
                      <a:pt x="160" y="47"/>
                      <a:pt x="161" y="48"/>
                    </a:cubicBezTo>
                    <a:cubicBezTo>
                      <a:pt x="161" y="49"/>
                      <a:pt x="161" y="50"/>
                      <a:pt x="162" y="52"/>
                    </a:cubicBezTo>
                    <a:cubicBezTo>
                      <a:pt x="164" y="57"/>
                      <a:pt x="167" y="59"/>
                      <a:pt x="170" y="60"/>
                    </a:cubicBezTo>
                    <a:cubicBezTo>
                      <a:pt x="167" y="58"/>
                      <a:pt x="163" y="55"/>
                      <a:pt x="162" y="48"/>
                    </a:cubicBezTo>
                    <a:cubicBezTo>
                      <a:pt x="166" y="49"/>
                      <a:pt x="170" y="48"/>
                      <a:pt x="175" y="47"/>
                    </a:cubicBezTo>
                    <a:cubicBezTo>
                      <a:pt x="168" y="48"/>
                      <a:pt x="162" y="47"/>
                      <a:pt x="156" y="43"/>
                    </a:cubicBezTo>
                    <a:cubicBezTo>
                      <a:pt x="148" y="38"/>
                      <a:pt x="142" y="28"/>
                      <a:pt x="134" y="23"/>
                    </a:cubicBezTo>
                    <a:cubicBezTo>
                      <a:pt x="138" y="23"/>
                      <a:pt x="143" y="24"/>
                      <a:pt x="147" y="26"/>
                    </a:cubicBezTo>
                    <a:cubicBezTo>
                      <a:pt x="152" y="27"/>
                      <a:pt x="156" y="28"/>
                      <a:pt x="160" y="30"/>
                    </a:cubicBezTo>
                    <a:cubicBezTo>
                      <a:pt x="168" y="35"/>
                      <a:pt x="175" y="46"/>
                      <a:pt x="184" y="44"/>
                    </a:cubicBezTo>
                    <a:cubicBezTo>
                      <a:pt x="177" y="45"/>
                      <a:pt x="172" y="38"/>
                      <a:pt x="166" y="32"/>
                    </a:cubicBezTo>
                    <a:close/>
                    <a:moveTo>
                      <a:pt x="78" y="65"/>
                    </a:moveTo>
                    <a:cubicBezTo>
                      <a:pt x="79" y="57"/>
                      <a:pt x="81" y="49"/>
                      <a:pt x="83" y="43"/>
                    </a:cubicBezTo>
                    <a:cubicBezTo>
                      <a:pt x="83" y="51"/>
                      <a:pt x="81" y="60"/>
                      <a:pt x="78" y="6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1" name="Google Shape;171;p2"/>
              <p:cNvGrpSpPr/>
              <p:nvPr/>
            </p:nvGrpSpPr>
            <p:grpSpPr>
              <a:xfrm>
                <a:off x="4064594" y="1866493"/>
                <a:ext cx="1116607" cy="1414831"/>
                <a:chOff x="12668072" y="2919402"/>
                <a:chExt cx="2811462" cy="3562351"/>
              </a:xfrm>
            </p:grpSpPr>
            <p:sp>
              <p:nvSpPr>
                <p:cNvPr id="172" name="Google Shape;172;p2"/>
                <p:cNvSpPr/>
                <p:nvPr/>
              </p:nvSpPr>
              <p:spPr>
                <a:xfrm>
                  <a:off x="13514209" y="2919402"/>
                  <a:ext cx="566738" cy="10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9" h="3192" extrusionOk="0">
                      <a:moveTo>
                        <a:pt x="607" y="3191"/>
                      </a:moveTo>
                      <a:lnTo>
                        <a:pt x="596" y="3181"/>
                      </a:lnTo>
                      <a:lnTo>
                        <a:pt x="565" y="3151"/>
                      </a:lnTo>
                      <a:lnTo>
                        <a:pt x="542" y="3130"/>
                      </a:lnTo>
                      <a:lnTo>
                        <a:pt x="517" y="3102"/>
                      </a:lnTo>
                      <a:lnTo>
                        <a:pt x="487" y="3071"/>
                      </a:lnTo>
                      <a:lnTo>
                        <a:pt x="457" y="3036"/>
                      </a:lnTo>
                      <a:lnTo>
                        <a:pt x="422" y="2996"/>
                      </a:lnTo>
                      <a:lnTo>
                        <a:pt x="388" y="2951"/>
                      </a:lnTo>
                      <a:lnTo>
                        <a:pt x="352" y="2903"/>
                      </a:lnTo>
                      <a:lnTo>
                        <a:pt x="315" y="2852"/>
                      </a:lnTo>
                      <a:lnTo>
                        <a:pt x="277" y="2796"/>
                      </a:lnTo>
                      <a:lnTo>
                        <a:pt x="241" y="2738"/>
                      </a:lnTo>
                      <a:lnTo>
                        <a:pt x="204" y="2675"/>
                      </a:lnTo>
                      <a:lnTo>
                        <a:pt x="170" y="2609"/>
                      </a:lnTo>
                      <a:lnTo>
                        <a:pt x="137" y="2540"/>
                      </a:lnTo>
                      <a:lnTo>
                        <a:pt x="107" y="2468"/>
                      </a:lnTo>
                      <a:lnTo>
                        <a:pt x="80" y="2393"/>
                      </a:lnTo>
                      <a:lnTo>
                        <a:pt x="55" y="2315"/>
                      </a:lnTo>
                      <a:lnTo>
                        <a:pt x="34" y="2234"/>
                      </a:lnTo>
                      <a:lnTo>
                        <a:pt x="18" y="2151"/>
                      </a:lnTo>
                      <a:lnTo>
                        <a:pt x="7" y="2065"/>
                      </a:lnTo>
                      <a:lnTo>
                        <a:pt x="0" y="1977"/>
                      </a:lnTo>
                      <a:lnTo>
                        <a:pt x="0" y="1887"/>
                      </a:lnTo>
                      <a:lnTo>
                        <a:pt x="6" y="1796"/>
                      </a:lnTo>
                      <a:lnTo>
                        <a:pt x="17" y="1701"/>
                      </a:lnTo>
                      <a:lnTo>
                        <a:pt x="38" y="1605"/>
                      </a:lnTo>
                      <a:lnTo>
                        <a:pt x="64" y="1507"/>
                      </a:lnTo>
                      <a:lnTo>
                        <a:pt x="100" y="1408"/>
                      </a:lnTo>
                      <a:lnTo>
                        <a:pt x="144" y="1307"/>
                      </a:lnTo>
                      <a:lnTo>
                        <a:pt x="197" y="1206"/>
                      </a:lnTo>
                      <a:lnTo>
                        <a:pt x="256" y="1105"/>
                      </a:lnTo>
                      <a:lnTo>
                        <a:pt x="316" y="1012"/>
                      </a:lnTo>
                      <a:lnTo>
                        <a:pt x="378" y="923"/>
                      </a:lnTo>
                      <a:lnTo>
                        <a:pt x="441" y="839"/>
                      </a:lnTo>
                      <a:lnTo>
                        <a:pt x="503" y="760"/>
                      </a:lnTo>
                      <a:lnTo>
                        <a:pt x="567" y="687"/>
                      </a:lnTo>
                      <a:lnTo>
                        <a:pt x="631" y="619"/>
                      </a:lnTo>
                      <a:lnTo>
                        <a:pt x="695" y="555"/>
                      </a:lnTo>
                      <a:lnTo>
                        <a:pt x="759" y="496"/>
                      </a:lnTo>
                      <a:lnTo>
                        <a:pt x="822" y="441"/>
                      </a:lnTo>
                      <a:lnTo>
                        <a:pt x="886" y="389"/>
                      </a:lnTo>
                      <a:lnTo>
                        <a:pt x="948" y="343"/>
                      </a:lnTo>
                      <a:lnTo>
                        <a:pt x="1009" y="300"/>
                      </a:lnTo>
                      <a:lnTo>
                        <a:pt x="1070" y="260"/>
                      </a:lnTo>
                      <a:lnTo>
                        <a:pt x="1128" y="225"/>
                      </a:lnTo>
                      <a:lnTo>
                        <a:pt x="1185" y="192"/>
                      </a:lnTo>
                      <a:lnTo>
                        <a:pt x="1241" y="163"/>
                      </a:lnTo>
                      <a:lnTo>
                        <a:pt x="1294" y="137"/>
                      </a:lnTo>
                      <a:lnTo>
                        <a:pt x="1345" y="113"/>
                      </a:lnTo>
                      <a:lnTo>
                        <a:pt x="1394" y="92"/>
                      </a:lnTo>
                      <a:lnTo>
                        <a:pt x="1440" y="74"/>
                      </a:lnTo>
                      <a:lnTo>
                        <a:pt x="1483" y="59"/>
                      </a:lnTo>
                      <a:lnTo>
                        <a:pt x="1523" y="46"/>
                      </a:lnTo>
                      <a:lnTo>
                        <a:pt x="1560" y="34"/>
                      </a:lnTo>
                      <a:lnTo>
                        <a:pt x="1593" y="25"/>
                      </a:lnTo>
                      <a:lnTo>
                        <a:pt x="1622" y="17"/>
                      </a:lnTo>
                      <a:lnTo>
                        <a:pt x="1648" y="11"/>
                      </a:lnTo>
                      <a:lnTo>
                        <a:pt x="1669" y="7"/>
                      </a:lnTo>
                      <a:lnTo>
                        <a:pt x="1699" y="1"/>
                      </a:lnTo>
                      <a:lnTo>
                        <a:pt x="1708" y="0"/>
                      </a:lnTo>
                      <a:lnTo>
                        <a:pt x="1705" y="8"/>
                      </a:lnTo>
                      <a:lnTo>
                        <a:pt x="1692" y="32"/>
                      </a:lnTo>
                      <a:lnTo>
                        <a:pt x="1675" y="70"/>
                      </a:lnTo>
                      <a:lnTo>
                        <a:pt x="1652" y="120"/>
                      </a:lnTo>
                      <a:lnTo>
                        <a:pt x="1640" y="151"/>
                      </a:lnTo>
                      <a:lnTo>
                        <a:pt x="1627" y="184"/>
                      </a:lnTo>
                      <a:lnTo>
                        <a:pt x="1613" y="219"/>
                      </a:lnTo>
                      <a:lnTo>
                        <a:pt x="1600" y="257"/>
                      </a:lnTo>
                      <a:lnTo>
                        <a:pt x="1586" y="298"/>
                      </a:lnTo>
                      <a:lnTo>
                        <a:pt x="1572" y="341"/>
                      </a:lnTo>
                      <a:lnTo>
                        <a:pt x="1559" y="387"/>
                      </a:lnTo>
                      <a:lnTo>
                        <a:pt x="1546" y="434"/>
                      </a:lnTo>
                      <a:lnTo>
                        <a:pt x="1535" y="483"/>
                      </a:lnTo>
                      <a:lnTo>
                        <a:pt x="1523" y="534"/>
                      </a:lnTo>
                      <a:lnTo>
                        <a:pt x="1513" y="587"/>
                      </a:lnTo>
                      <a:lnTo>
                        <a:pt x="1504" y="642"/>
                      </a:lnTo>
                      <a:lnTo>
                        <a:pt x="1496" y="696"/>
                      </a:lnTo>
                      <a:lnTo>
                        <a:pt x="1490" y="754"/>
                      </a:lnTo>
                      <a:lnTo>
                        <a:pt x="1485" y="812"/>
                      </a:lnTo>
                      <a:lnTo>
                        <a:pt x="1483" y="870"/>
                      </a:lnTo>
                      <a:lnTo>
                        <a:pt x="1483" y="929"/>
                      </a:lnTo>
                      <a:lnTo>
                        <a:pt x="1484" y="990"/>
                      </a:lnTo>
                      <a:lnTo>
                        <a:pt x="1489" y="1052"/>
                      </a:lnTo>
                      <a:lnTo>
                        <a:pt x="1497" y="1112"/>
                      </a:lnTo>
                      <a:lnTo>
                        <a:pt x="1507" y="1174"/>
                      </a:lnTo>
                      <a:lnTo>
                        <a:pt x="1520" y="1235"/>
                      </a:lnTo>
                      <a:lnTo>
                        <a:pt x="1536" y="1297"/>
                      </a:lnTo>
                      <a:lnTo>
                        <a:pt x="1556" y="1359"/>
                      </a:lnTo>
                      <a:lnTo>
                        <a:pt x="1597" y="1475"/>
                      </a:lnTo>
                      <a:lnTo>
                        <a:pt x="1636" y="1584"/>
                      </a:lnTo>
                      <a:lnTo>
                        <a:pt x="1672" y="1683"/>
                      </a:lnTo>
                      <a:lnTo>
                        <a:pt x="1702" y="1774"/>
                      </a:lnTo>
                      <a:lnTo>
                        <a:pt x="1717" y="1818"/>
                      </a:lnTo>
                      <a:lnTo>
                        <a:pt x="1730" y="1860"/>
                      </a:lnTo>
                      <a:lnTo>
                        <a:pt x="1741" y="1901"/>
                      </a:lnTo>
                      <a:lnTo>
                        <a:pt x="1753" y="1941"/>
                      </a:lnTo>
                      <a:lnTo>
                        <a:pt x="1762" y="1980"/>
                      </a:lnTo>
                      <a:lnTo>
                        <a:pt x="1770" y="2017"/>
                      </a:lnTo>
                      <a:lnTo>
                        <a:pt x="1777" y="2055"/>
                      </a:lnTo>
                      <a:lnTo>
                        <a:pt x="1782" y="2092"/>
                      </a:lnTo>
                      <a:lnTo>
                        <a:pt x="1786" y="2128"/>
                      </a:lnTo>
                      <a:lnTo>
                        <a:pt x="1788" y="2164"/>
                      </a:lnTo>
                      <a:lnTo>
                        <a:pt x="1789" y="2199"/>
                      </a:lnTo>
                      <a:lnTo>
                        <a:pt x="1788" y="2236"/>
                      </a:lnTo>
                      <a:lnTo>
                        <a:pt x="1786" y="2271"/>
                      </a:lnTo>
                      <a:lnTo>
                        <a:pt x="1781" y="2307"/>
                      </a:lnTo>
                      <a:lnTo>
                        <a:pt x="1775" y="2344"/>
                      </a:lnTo>
                      <a:lnTo>
                        <a:pt x="1767" y="2382"/>
                      </a:lnTo>
                      <a:lnTo>
                        <a:pt x="1757" y="2419"/>
                      </a:lnTo>
                      <a:lnTo>
                        <a:pt x="1746" y="2458"/>
                      </a:lnTo>
                      <a:lnTo>
                        <a:pt x="1732" y="2498"/>
                      </a:lnTo>
                      <a:lnTo>
                        <a:pt x="1716" y="2539"/>
                      </a:lnTo>
                      <a:lnTo>
                        <a:pt x="1699" y="2581"/>
                      </a:lnTo>
                      <a:lnTo>
                        <a:pt x="1678" y="2625"/>
                      </a:lnTo>
                      <a:lnTo>
                        <a:pt x="1657" y="2669"/>
                      </a:lnTo>
                      <a:lnTo>
                        <a:pt x="1632" y="2716"/>
                      </a:lnTo>
                      <a:lnTo>
                        <a:pt x="1605" y="2763"/>
                      </a:lnTo>
                      <a:lnTo>
                        <a:pt x="1576" y="2805"/>
                      </a:lnTo>
                      <a:lnTo>
                        <a:pt x="1544" y="2846"/>
                      </a:lnTo>
                      <a:lnTo>
                        <a:pt x="1511" y="2883"/>
                      </a:lnTo>
                      <a:lnTo>
                        <a:pt x="1474" y="2917"/>
                      </a:lnTo>
                      <a:lnTo>
                        <a:pt x="1436" y="2949"/>
                      </a:lnTo>
                      <a:lnTo>
                        <a:pt x="1398" y="2979"/>
                      </a:lnTo>
                      <a:lnTo>
                        <a:pt x="1358" y="3006"/>
                      </a:lnTo>
                      <a:lnTo>
                        <a:pt x="1316" y="3030"/>
                      </a:lnTo>
                      <a:lnTo>
                        <a:pt x="1274" y="3053"/>
                      </a:lnTo>
                      <a:lnTo>
                        <a:pt x="1232" y="3072"/>
                      </a:lnTo>
                      <a:lnTo>
                        <a:pt x="1189" y="3091"/>
                      </a:lnTo>
                      <a:lnTo>
                        <a:pt x="1145" y="3107"/>
                      </a:lnTo>
                      <a:lnTo>
                        <a:pt x="1103" y="3122"/>
                      </a:lnTo>
                      <a:lnTo>
                        <a:pt x="1060" y="3134"/>
                      </a:lnTo>
                      <a:lnTo>
                        <a:pt x="1018" y="3145"/>
                      </a:lnTo>
                      <a:lnTo>
                        <a:pt x="977" y="3155"/>
                      </a:lnTo>
                      <a:lnTo>
                        <a:pt x="936" y="3163"/>
                      </a:lnTo>
                      <a:lnTo>
                        <a:pt x="897" y="3169"/>
                      </a:lnTo>
                      <a:lnTo>
                        <a:pt x="860" y="3175"/>
                      </a:lnTo>
                      <a:lnTo>
                        <a:pt x="824" y="3181"/>
                      </a:lnTo>
                      <a:lnTo>
                        <a:pt x="791" y="3184"/>
                      </a:lnTo>
                      <a:lnTo>
                        <a:pt x="759" y="3187"/>
                      </a:lnTo>
                      <a:lnTo>
                        <a:pt x="730" y="3189"/>
                      </a:lnTo>
                      <a:lnTo>
                        <a:pt x="679" y="3191"/>
                      </a:lnTo>
                      <a:lnTo>
                        <a:pt x="640" y="3192"/>
                      </a:lnTo>
                      <a:lnTo>
                        <a:pt x="616" y="3192"/>
                      </a:lnTo>
                      <a:lnTo>
                        <a:pt x="607" y="319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14393684" y="4324340"/>
                  <a:ext cx="1085850" cy="1065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3355" extrusionOk="0">
                      <a:moveTo>
                        <a:pt x="574" y="3225"/>
                      </a:moveTo>
                      <a:lnTo>
                        <a:pt x="568" y="3220"/>
                      </a:lnTo>
                      <a:lnTo>
                        <a:pt x="555" y="3212"/>
                      </a:lnTo>
                      <a:lnTo>
                        <a:pt x="539" y="3202"/>
                      </a:lnTo>
                      <a:lnTo>
                        <a:pt x="518" y="3189"/>
                      </a:lnTo>
                      <a:lnTo>
                        <a:pt x="463" y="3159"/>
                      </a:lnTo>
                      <a:lnTo>
                        <a:pt x="398" y="3119"/>
                      </a:lnTo>
                      <a:lnTo>
                        <a:pt x="362" y="3096"/>
                      </a:lnTo>
                      <a:lnTo>
                        <a:pt x="326" y="3071"/>
                      </a:lnTo>
                      <a:lnTo>
                        <a:pt x="289" y="3043"/>
                      </a:lnTo>
                      <a:lnTo>
                        <a:pt x="252" y="3012"/>
                      </a:lnTo>
                      <a:lnTo>
                        <a:pt x="215" y="2979"/>
                      </a:lnTo>
                      <a:lnTo>
                        <a:pt x="180" y="2943"/>
                      </a:lnTo>
                      <a:lnTo>
                        <a:pt x="145" y="2905"/>
                      </a:lnTo>
                      <a:lnTo>
                        <a:pt x="114" y="2862"/>
                      </a:lnTo>
                      <a:lnTo>
                        <a:pt x="85" y="2819"/>
                      </a:lnTo>
                      <a:lnTo>
                        <a:pt x="60" y="2771"/>
                      </a:lnTo>
                      <a:lnTo>
                        <a:pt x="38" y="2721"/>
                      </a:lnTo>
                      <a:lnTo>
                        <a:pt x="20" y="2668"/>
                      </a:lnTo>
                      <a:lnTo>
                        <a:pt x="8" y="2611"/>
                      </a:lnTo>
                      <a:lnTo>
                        <a:pt x="2" y="2552"/>
                      </a:lnTo>
                      <a:lnTo>
                        <a:pt x="0" y="2489"/>
                      </a:lnTo>
                      <a:lnTo>
                        <a:pt x="6" y="2423"/>
                      </a:lnTo>
                      <a:lnTo>
                        <a:pt x="20" y="2353"/>
                      </a:lnTo>
                      <a:lnTo>
                        <a:pt x="42" y="2280"/>
                      </a:lnTo>
                      <a:lnTo>
                        <a:pt x="70" y="2204"/>
                      </a:lnTo>
                      <a:lnTo>
                        <a:pt x="109" y="2124"/>
                      </a:lnTo>
                      <a:lnTo>
                        <a:pt x="157" y="2039"/>
                      </a:lnTo>
                      <a:lnTo>
                        <a:pt x="214" y="1952"/>
                      </a:lnTo>
                      <a:lnTo>
                        <a:pt x="283" y="1861"/>
                      </a:lnTo>
                      <a:lnTo>
                        <a:pt x="362" y="1765"/>
                      </a:lnTo>
                      <a:lnTo>
                        <a:pt x="447" y="1673"/>
                      </a:lnTo>
                      <a:lnTo>
                        <a:pt x="533" y="1587"/>
                      </a:lnTo>
                      <a:lnTo>
                        <a:pt x="618" y="1508"/>
                      </a:lnTo>
                      <a:lnTo>
                        <a:pt x="704" y="1438"/>
                      </a:lnTo>
                      <a:lnTo>
                        <a:pt x="790" y="1372"/>
                      </a:lnTo>
                      <a:lnTo>
                        <a:pt x="874" y="1314"/>
                      </a:lnTo>
                      <a:lnTo>
                        <a:pt x="960" y="1261"/>
                      </a:lnTo>
                      <a:lnTo>
                        <a:pt x="1044" y="1213"/>
                      </a:lnTo>
                      <a:lnTo>
                        <a:pt x="1128" y="1170"/>
                      </a:lnTo>
                      <a:lnTo>
                        <a:pt x="1211" y="1132"/>
                      </a:lnTo>
                      <a:lnTo>
                        <a:pt x="1293" y="1097"/>
                      </a:lnTo>
                      <a:lnTo>
                        <a:pt x="1374" y="1068"/>
                      </a:lnTo>
                      <a:lnTo>
                        <a:pt x="1455" y="1040"/>
                      </a:lnTo>
                      <a:lnTo>
                        <a:pt x="1534" y="1016"/>
                      </a:lnTo>
                      <a:lnTo>
                        <a:pt x="1613" y="995"/>
                      </a:lnTo>
                      <a:lnTo>
                        <a:pt x="1689" y="975"/>
                      </a:lnTo>
                      <a:lnTo>
                        <a:pt x="1765" y="957"/>
                      </a:lnTo>
                      <a:lnTo>
                        <a:pt x="1839" y="941"/>
                      </a:lnTo>
                      <a:lnTo>
                        <a:pt x="1911" y="926"/>
                      </a:lnTo>
                      <a:lnTo>
                        <a:pt x="1982" y="911"/>
                      </a:lnTo>
                      <a:lnTo>
                        <a:pt x="2050" y="896"/>
                      </a:lnTo>
                      <a:lnTo>
                        <a:pt x="2118" y="882"/>
                      </a:lnTo>
                      <a:lnTo>
                        <a:pt x="2183" y="867"/>
                      </a:lnTo>
                      <a:lnTo>
                        <a:pt x="2244" y="850"/>
                      </a:lnTo>
                      <a:lnTo>
                        <a:pt x="2305" y="832"/>
                      </a:lnTo>
                      <a:lnTo>
                        <a:pt x="2363" y="813"/>
                      </a:lnTo>
                      <a:lnTo>
                        <a:pt x="2418" y="791"/>
                      </a:lnTo>
                      <a:lnTo>
                        <a:pt x="2471" y="767"/>
                      </a:lnTo>
                      <a:lnTo>
                        <a:pt x="2522" y="740"/>
                      </a:lnTo>
                      <a:lnTo>
                        <a:pt x="2569" y="709"/>
                      </a:lnTo>
                      <a:lnTo>
                        <a:pt x="2613" y="675"/>
                      </a:lnTo>
                      <a:lnTo>
                        <a:pt x="2654" y="636"/>
                      </a:lnTo>
                      <a:lnTo>
                        <a:pt x="2693" y="596"/>
                      </a:lnTo>
                      <a:lnTo>
                        <a:pt x="2728" y="558"/>
                      </a:lnTo>
                      <a:lnTo>
                        <a:pt x="2763" y="521"/>
                      </a:lnTo>
                      <a:lnTo>
                        <a:pt x="2793" y="485"/>
                      </a:lnTo>
                      <a:lnTo>
                        <a:pt x="2823" y="450"/>
                      </a:lnTo>
                      <a:lnTo>
                        <a:pt x="2851" y="417"/>
                      </a:lnTo>
                      <a:lnTo>
                        <a:pt x="2876" y="385"/>
                      </a:lnTo>
                      <a:lnTo>
                        <a:pt x="2899" y="354"/>
                      </a:lnTo>
                      <a:lnTo>
                        <a:pt x="2919" y="325"/>
                      </a:lnTo>
                      <a:lnTo>
                        <a:pt x="2939" y="297"/>
                      </a:lnTo>
                      <a:lnTo>
                        <a:pt x="2957" y="271"/>
                      </a:lnTo>
                      <a:lnTo>
                        <a:pt x="2973" y="244"/>
                      </a:lnTo>
                      <a:lnTo>
                        <a:pt x="2986" y="220"/>
                      </a:lnTo>
                      <a:lnTo>
                        <a:pt x="3000" y="198"/>
                      </a:lnTo>
                      <a:lnTo>
                        <a:pt x="3012" y="176"/>
                      </a:lnTo>
                      <a:lnTo>
                        <a:pt x="3022" y="155"/>
                      </a:lnTo>
                      <a:lnTo>
                        <a:pt x="3038" y="119"/>
                      </a:lnTo>
                      <a:lnTo>
                        <a:pt x="3050" y="87"/>
                      </a:lnTo>
                      <a:lnTo>
                        <a:pt x="3060" y="61"/>
                      </a:lnTo>
                      <a:lnTo>
                        <a:pt x="3065" y="39"/>
                      </a:lnTo>
                      <a:lnTo>
                        <a:pt x="3070" y="9"/>
                      </a:lnTo>
                      <a:lnTo>
                        <a:pt x="3070" y="0"/>
                      </a:lnTo>
                      <a:lnTo>
                        <a:pt x="3077" y="10"/>
                      </a:lnTo>
                      <a:lnTo>
                        <a:pt x="3095" y="41"/>
                      </a:lnTo>
                      <a:lnTo>
                        <a:pt x="3122" y="91"/>
                      </a:lnTo>
                      <a:lnTo>
                        <a:pt x="3158" y="159"/>
                      </a:lnTo>
                      <a:lnTo>
                        <a:pt x="3177" y="199"/>
                      </a:lnTo>
                      <a:lnTo>
                        <a:pt x="3197" y="243"/>
                      </a:lnTo>
                      <a:lnTo>
                        <a:pt x="3218" y="291"/>
                      </a:lnTo>
                      <a:lnTo>
                        <a:pt x="3239" y="344"/>
                      </a:lnTo>
                      <a:lnTo>
                        <a:pt x="3261" y="399"/>
                      </a:lnTo>
                      <a:lnTo>
                        <a:pt x="3281" y="457"/>
                      </a:lnTo>
                      <a:lnTo>
                        <a:pt x="3302" y="520"/>
                      </a:lnTo>
                      <a:lnTo>
                        <a:pt x="3322" y="585"/>
                      </a:lnTo>
                      <a:lnTo>
                        <a:pt x="3340" y="653"/>
                      </a:lnTo>
                      <a:lnTo>
                        <a:pt x="3358" y="724"/>
                      </a:lnTo>
                      <a:lnTo>
                        <a:pt x="3374" y="797"/>
                      </a:lnTo>
                      <a:lnTo>
                        <a:pt x="3387" y="874"/>
                      </a:lnTo>
                      <a:lnTo>
                        <a:pt x="3399" y="951"/>
                      </a:lnTo>
                      <a:lnTo>
                        <a:pt x="3408" y="1032"/>
                      </a:lnTo>
                      <a:lnTo>
                        <a:pt x="3415" y="1114"/>
                      </a:lnTo>
                      <a:lnTo>
                        <a:pt x="3418" y="1200"/>
                      </a:lnTo>
                      <a:lnTo>
                        <a:pt x="3418" y="1286"/>
                      </a:lnTo>
                      <a:lnTo>
                        <a:pt x="3414" y="1374"/>
                      </a:lnTo>
                      <a:lnTo>
                        <a:pt x="3407" y="1464"/>
                      </a:lnTo>
                      <a:lnTo>
                        <a:pt x="3394" y="1554"/>
                      </a:lnTo>
                      <a:lnTo>
                        <a:pt x="3378" y="1645"/>
                      </a:lnTo>
                      <a:lnTo>
                        <a:pt x="3358" y="1739"/>
                      </a:lnTo>
                      <a:lnTo>
                        <a:pt x="3331" y="1833"/>
                      </a:lnTo>
                      <a:lnTo>
                        <a:pt x="3299" y="1927"/>
                      </a:lnTo>
                      <a:lnTo>
                        <a:pt x="3264" y="2020"/>
                      </a:lnTo>
                      <a:lnTo>
                        <a:pt x="3229" y="2109"/>
                      </a:lnTo>
                      <a:lnTo>
                        <a:pt x="3190" y="2193"/>
                      </a:lnTo>
                      <a:lnTo>
                        <a:pt x="3151" y="2274"/>
                      </a:lnTo>
                      <a:lnTo>
                        <a:pt x="3110" y="2352"/>
                      </a:lnTo>
                      <a:lnTo>
                        <a:pt x="3068" y="2425"/>
                      </a:lnTo>
                      <a:lnTo>
                        <a:pt x="3024" y="2496"/>
                      </a:lnTo>
                      <a:lnTo>
                        <a:pt x="2980" y="2562"/>
                      </a:lnTo>
                      <a:lnTo>
                        <a:pt x="2933" y="2626"/>
                      </a:lnTo>
                      <a:lnTo>
                        <a:pt x="2886" y="2685"/>
                      </a:lnTo>
                      <a:lnTo>
                        <a:pt x="2837" y="2743"/>
                      </a:lnTo>
                      <a:lnTo>
                        <a:pt x="2787" y="2796"/>
                      </a:lnTo>
                      <a:lnTo>
                        <a:pt x="2735" y="2848"/>
                      </a:lnTo>
                      <a:lnTo>
                        <a:pt x="2683" y="2894"/>
                      </a:lnTo>
                      <a:lnTo>
                        <a:pt x="2629" y="2940"/>
                      </a:lnTo>
                      <a:lnTo>
                        <a:pt x="2573" y="2981"/>
                      </a:lnTo>
                      <a:lnTo>
                        <a:pt x="2517" y="3021"/>
                      </a:lnTo>
                      <a:lnTo>
                        <a:pt x="2460" y="3058"/>
                      </a:lnTo>
                      <a:lnTo>
                        <a:pt x="2401" y="3092"/>
                      </a:lnTo>
                      <a:lnTo>
                        <a:pt x="2341" y="3123"/>
                      </a:lnTo>
                      <a:lnTo>
                        <a:pt x="2281" y="3152"/>
                      </a:lnTo>
                      <a:lnTo>
                        <a:pt x="2218" y="3179"/>
                      </a:lnTo>
                      <a:lnTo>
                        <a:pt x="2155" y="3204"/>
                      </a:lnTo>
                      <a:lnTo>
                        <a:pt x="2091" y="3225"/>
                      </a:lnTo>
                      <a:lnTo>
                        <a:pt x="2026" y="3246"/>
                      </a:lnTo>
                      <a:lnTo>
                        <a:pt x="1960" y="3264"/>
                      </a:lnTo>
                      <a:lnTo>
                        <a:pt x="1893" y="3280"/>
                      </a:lnTo>
                      <a:lnTo>
                        <a:pt x="1824" y="3295"/>
                      </a:lnTo>
                      <a:lnTo>
                        <a:pt x="1756" y="3308"/>
                      </a:lnTo>
                      <a:lnTo>
                        <a:pt x="1685" y="3319"/>
                      </a:lnTo>
                      <a:lnTo>
                        <a:pt x="1614" y="3328"/>
                      </a:lnTo>
                      <a:lnTo>
                        <a:pt x="1542" y="3336"/>
                      </a:lnTo>
                      <a:lnTo>
                        <a:pt x="1471" y="3342"/>
                      </a:lnTo>
                      <a:lnTo>
                        <a:pt x="1404" y="3348"/>
                      </a:lnTo>
                      <a:lnTo>
                        <a:pt x="1340" y="3351"/>
                      </a:lnTo>
                      <a:lnTo>
                        <a:pt x="1278" y="3353"/>
                      </a:lnTo>
                      <a:lnTo>
                        <a:pt x="1221" y="3355"/>
                      </a:lnTo>
                      <a:lnTo>
                        <a:pt x="1166" y="3355"/>
                      </a:lnTo>
                      <a:lnTo>
                        <a:pt x="1114" y="3353"/>
                      </a:lnTo>
                      <a:lnTo>
                        <a:pt x="1065" y="3351"/>
                      </a:lnTo>
                      <a:lnTo>
                        <a:pt x="1019" y="3348"/>
                      </a:lnTo>
                      <a:lnTo>
                        <a:pt x="976" y="3344"/>
                      </a:lnTo>
                      <a:lnTo>
                        <a:pt x="935" y="3340"/>
                      </a:lnTo>
                      <a:lnTo>
                        <a:pt x="896" y="3335"/>
                      </a:lnTo>
                      <a:lnTo>
                        <a:pt x="860" y="3329"/>
                      </a:lnTo>
                      <a:lnTo>
                        <a:pt x="827" y="3323"/>
                      </a:lnTo>
                      <a:lnTo>
                        <a:pt x="796" y="3317"/>
                      </a:lnTo>
                      <a:lnTo>
                        <a:pt x="768" y="3310"/>
                      </a:lnTo>
                      <a:lnTo>
                        <a:pt x="743" y="3302"/>
                      </a:lnTo>
                      <a:lnTo>
                        <a:pt x="719" y="3295"/>
                      </a:lnTo>
                      <a:lnTo>
                        <a:pt x="697" y="3288"/>
                      </a:lnTo>
                      <a:lnTo>
                        <a:pt x="676" y="3280"/>
                      </a:lnTo>
                      <a:lnTo>
                        <a:pt x="643" y="3267"/>
                      </a:lnTo>
                      <a:lnTo>
                        <a:pt x="617" y="3254"/>
                      </a:lnTo>
                      <a:lnTo>
                        <a:pt x="598" y="3243"/>
                      </a:lnTo>
                      <a:lnTo>
                        <a:pt x="584" y="3233"/>
                      </a:lnTo>
                      <a:lnTo>
                        <a:pt x="576" y="3228"/>
                      </a:lnTo>
                      <a:lnTo>
                        <a:pt x="574" y="322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12668072" y="4040177"/>
                  <a:ext cx="1163638" cy="9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1" h="3001" extrusionOk="0">
                      <a:moveTo>
                        <a:pt x="3661" y="2529"/>
                      </a:moveTo>
                      <a:lnTo>
                        <a:pt x="3658" y="2513"/>
                      </a:lnTo>
                      <a:lnTo>
                        <a:pt x="3646" y="2465"/>
                      </a:lnTo>
                      <a:lnTo>
                        <a:pt x="3636" y="2432"/>
                      </a:lnTo>
                      <a:lnTo>
                        <a:pt x="3625" y="2392"/>
                      </a:lnTo>
                      <a:lnTo>
                        <a:pt x="3610" y="2348"/>
                      </a:lnTo>
                      <a:lnTo>
                        <a:pt x="3593" y="2298"/>
                      </a:lnTo>
                      <a:lnTo>
                        <a:pt x="3572" y="2244"/>
                      </a:lnTo>
                      <a:lnTo>
                        <a:pt x="3548" y="2187"/>
                      </a:lnTo>
                      <a:lnTo>
                        <a:pt x="3522" y="2126"/>
                      </a:lnTo>
                      <a:lnTo>
                        <a:pt x="3492" y="2062"/>
                      </a:lnTo>
                      <a:lnTo>
                        <a:pt x="3458" y="1997"/>
                      </a:lnTo>
                      <a:lnTo>
                        <a:pt x="3420" y="1931"/>
                      </a:lnTo>
                      <a:lnTo>
                        <a:pt x="3379" y="1864"/>
                      </a:lnTo>
                      <a:lnTo>
                        <a:pt x="3335" y="1795"/>
                      </a:lnTo>
                      <a:lnTo>
                        <a:pt x="3285" y="1728"/>
                      </a:lnTo>
                      <a:lnTo>
                        <a:pt x="3232" y="1662"/>
                      </a:lnTo>
                      <a:lnTo>
                        <a:pt x="3174" y="1597"/>
                      </a:lnTo>
                      <a:lnTo>
                        <a:pt x="3111" y="1534"/>
                      </a:lnTo>
                      <a:lnTo>
                        <a:pt x="3043" y="1473"/>
                      </a:lnTo>
                      <a:lnTo>
                        <a:pt x="2971" y="1416"/>
                      </a:lnTo>
                      <a:lnTo>
                        <a:pt x="2894" y="1362"/>
                      </a:lnTo>
                      <a:lnTo>
                        <a:pt x="2812" y="1312"/>
                      </a:lnTo>
                      <a:lnTo>
                        <a:pt x="2725" y="1268"/>
                      </a:lnTo>
                      <a:lnTo>
                        <a:pt x="2631" y="1229"/>
                      </a:lnTo>
                      <a:lnTo>
                        <a:pt x="2533" y="1196"/>
                      </a:lnTo>
                      <a:lnTo>
                        <a:pt x="2428" y="1168"/>
                      </a:lnTo>
                      <a:lnTo>
                        <a:pt x="2318" y="1149"/>
                      </a:lnTo>
                      <a:lnTo>
                        <a:pt x="2202" y="1136"/>
                      </a:lnTo>
                      <a:lnTo>
                        <a:pt x="2078" y="1133"/>
                      </a:lnTo>
                      <a:lnTo>
                        <a:pt x="1949" y="1138"/>
                      </a:lnTo>
                      <a:lnTo>
                        <a:pt x="1820" y="1143"/>
                      </a:lnTo>
                      <a:lnTo>
                        <a:pt x="1696" y="1142"/>
                      </a:lnTo>
                      <a:lnTo>
                        <a:pt x="1577" y="1133"/>
                      </a:lnTo>
                      <a:lnTo>
                        <a:pt x="1463" y="1118"/>
                      </a:lnTo>
                      <a:lnTo>
                        <a:pt x="1353" y="1098"/>
                      </a:lnTo>
                      <a:lnTo>
                        <a:pt x="1249" y="1071"/>
                      </a:lnTo>
                      <a:lnTo>
                        <a:pt x="1150" y="1039"/>
                      </a:lnTo>
                      <a:lnTo>
                        <a:pt x="1055" y="1003"/>
                      </a:lnTo>
                      <a:lnTo>
                        <a:pt x="965" y="963"/>
                      </a:lnTo>
                      <a:lnTo>
                        <a:pt x="881" y="919"/>
                      </a:lnTo>
                      <a:lnTo>
                        <a:pt x="800" y="873"/>
                      </a:lnTo>
                      <a:lnTo>
                        <a:pt x="723" y="822"/>
                      </a:lnTo>
                      <a:lnTo>
                        <a:pt x="651" y="771"/>
                      </a:lnTo>
                      <a:lnTo>
                        <a:pt x="584" y="717"/>
                      </a:lnTo>
                      <a:lnTo>
                        <a:pt x="521" y="663"/>
                      </a:lnTo>
                      <a:lnTo>
                        <a:pt x="462" y="608"/>
                      </a:lnTo>
                      <a:lnTo>
                        <a:pt x="407" y="552"/>
                      </a:lnTo>
                      <a:lnTo>
                        <a:pt x="357" y="496"/>
                      </a:lnTo>
                      <a:lnTo>
                        <a:pt x="310" y="441"/>
                      </a:lnTo>
                      <a:lnTo>
                        <a:pt x="266" y="387"/>
                      </a:lnTo>
                      <a:lnTo>
                        <a:pt x="228" y="335"/>
                      </a:lnTo>
                      <a:lnTo>
                        <a:pt x="192" y="285"/>
                      </a:lnTo>
                      <a:lnTo>
                        <a:pt x="161" y="237"/>
                      </a:lnTo>
                      <a:lnTo>
                        <a:pt x="133" y="192"/>
                      </a:lnTo>
                      <a:lnTo>
                        <a:pt x="109" y="151"/>
                      </a:lnTo>
                      <a:lnTo>
                        <a:pt x="87" y="115"/>
                      </a:lnTo>
                      <a:lnTo>
                        <a:pt x="70" y="81"/>
                      </a:lnTo>
                      <a:lnTo>
                        <a:pt x="56" y="54"/>
                      </a:lnTo>
                      <a:lnTo>
                        <a:pt x="37" y="14"/>
                      </a:lnTo>
                      <a:lnTo>
                        <a:pt x="31" y="0"/>
                      </a:lnTo>
                      <a:lnTo>
                        <a:pt x="28" y="22"/>
                      </a:lnTo>
                      <a:lnTo>
                        <a:pt x="21" y="83"/>
                      </a:lnTo>
                      <a:lnTo>
                        <a:pt x="16" y="127"/>
                      </a:lnTo>
                      <a:lnTo>
                        <a:pt x="12" y="180"/>
                      </a:lnTo>
                      <a:lnTo>
                        <a:pt x="7" y="240"/>
                      </a:lnTo>
                      <a:lnTo>
                        <a:pt x="4" y="308"/>
                      </a:lnTo>
                      <a:lnTo>
                        <a:pt x="1" y="382"/>
                      </a:lnTo>
                      <a:lnTo>
                        <a:pt x="0" y="462"/>
                      </a:lnTo>
                      <a:lnTo>
                        <a:pt x="0" y="548"/>
                      </a:lnTo>
                      <a:lnTo>
                        <a:pt x="3" y="639"/>
                      </a:lnTo>
                      <a:lnTo>
                        <a:pt x="7" y="735"/>
                      </a:lnTo>
                      <a:lnTo>
                        <a:pt x="15" y="834"/>
                      </a:lnTo>
                      <a:lnTo>
                        <a:pt x="25" y="937"/>
                      </a:lnTo>
                      <a:lnTo>
                        <a:pt x="40" y="1043"/>
                      </a:lnTo>
                      <a:lnTo>
                        <a:pt x="57" y="1150"/>
                      </a:lnTo>
                      <a:lnTo>
                        <a:pt x="79" y="1261"/>
                      </a:lnTo>
                      <a:lnTo>
                        <a:pt x="106" y="1372"/>
                      </a:lnTo>
                      <a:lnTo>
                        <a:pt x="137" y="1484"/>
                      </a:lnTo>
                      <a:lnTo>
                        <a:pt x="174" y="1595"/>
                      </a:lnTo>
                      <a:lnTo>
                        <a:pt x="216" y="1707"/>
                      </a:lnTo>
                      <a:lnTo>
                        <a:pt x="264" y="1818"/>
                      </a:lnTo>
                      <a:lnTo>
                        <a:pt x="318" y="1928"/>
                      </a:lnTo>
                      <a:lnTo>
                        <a:pt x="378" y="2035"/>
                      </a:lnTo>
                      <a:lnTo>
                        <a:pt x="446" y="2139"/>
                      </a:lnTo>
                      <a:lnTo>
                        <a:pt x="521" y="2240"/>
                      </a:lnTo>
                      <a:lnTo>
                        <a:pt x="603" y="2339"/>
                      </a:lnTo>
                      <a:lnTo>
                        <a:pt x="693" y="2432"/>
                      </a:lnTo>
                      <a:lnTo>
                        <a:pt x="793" y="2521"/>
                      </a:lnTo>
                      <a:lnTo>
                        <a:pt x="900" y="2605"/>
                      </a:lnTo>
                      <a:lnTo>
                        <a:pt x="1017" y="2683"/>
                      </a:lnTo>
                      <a:lnTo>
                        <a:pt x="1138" y="2753"/>
                      </a:lnTo>
                      <a:lnTo>
                        <a:pt x="1259" y="2812"/>
                      </a:lnTo>
                      <a:lnTo>
                        <a:pt x="1380" y="2864"/>
                      </a:lnTo>
                      <a:lnTo>
                        <a:pt x="1501" y="2906"/>
                      </a:lnTo>
                      <a:lnTo>
                        <a:pt x="1621" y="2939"/>
                      </a:lnTo>
                      <a:lnTo>
                        <a:pt x="1739" y="2965"/>
                      </a:lnTo>
                      <a:lnTo>
                        <a:pt x="1857" y="2984"/>
                      </a:lnTo>
                      <a:lnTo>
                        <a:pt x="1973" y="2996"/>
                      </a:lnTo>
                      <a:lnTo>
                        <a:pt x="2089" y="3001"/>
                      </a:lnTo>
                      <a:lnTo>
                        <a:pt x="2202" y="3001"/>
                      </a:lnTo>
                      <a:lnTo>
                        <a:pt x="2313" y="2995"/>
                      </a:lnTo>
                      <a:lnTo>
                        <a:pt x="2420" y="2985"/>
                      </a:lnTo>
                      <a:lnTo>
                        <a:pt x="2526" y="2970"/>
                      </a:lnTo>
                      <a:lnTo>
                        <a:pt x="2628" y="2952"/>
                      </a:lnTo>
                      <a:lnTo>
                        <a:pt x="2727" y="2930"/>
                      </a:lnTo>
                      <a:lnTo>
                        <a:pt x="2823" y="2906"/>
                      </a:lnTo>
                      <a:lnTo>
                        <a:pt x="2914" y="2879"/>
                      </a:lnTo>
                      <a:lnTo>
                        <a:pt x="3002" y="2850"/>
                      </a:lnTo>
                      <a:lnTo>
                        <a:pt x="3086" y="2819"/>
                      </a:lnTo>
                      <a:lnTo>
                        <a:pt x="3164" y="2789"/>
                      </a:lnTo>
                      <a:lnTo>
                        <a:pt x="3239" y="2758"/>
                      </a:lnTo>
                      <a:lnTo>
                        <a:pt x="3308" y="2726"/>
                      </a:lnTo>
                      <a:lnTo>
                        <a:pt x="3371" y="2696"/>
                      </a:lnTo>
                      <a:lnTo>
                        <a:pt x="3429" y="2666"/>
                      </a:lnTo>
                      <a:lnTo>
                        <a:pt x="3482" y="2638"/>
                      </a:lnTo>
                      <a:lnTo>
                        <a:pt x="3528" y="2613"/>
                      </a:lnTo>
                      <a:lnTo>
                        <a:pt x="3568" y="2589"/>
                      </a:lnTo>
                      <a:lnTo>
                        <a:pt x="3601" y="2569"/>
                      </a:lnTo>
                      <a:lnTo>
                        <a:pt x="3646" y="2541"/>
                      </a:lnTo>
                      <a:lnTo>
                        <a:pt x="3661" y="252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13347522" y="3219441"/>
                  <a:ext cx="1857374" cy="326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0" h="10272" extrusionOk="0">
                      <a:moveTo>
                        <a:pt x="2713" y="9983"/>
                      </a:moveTo>
                      <a:lnTo>
                        <a:pt x="2739" y="9918"/>
                      </a:lnTo>
                      <a:lnTo>
                        <a:pt x="2769" y="9839"/>
                      </a:lnTo>
                      <a:lnTo>
                        <a:pt x="2786" y="9793"/>
                      </a:lnTo>
                      <a:lnTo>
                        <a:pt x="2802" y="9745"/>
                      </a:lnTo>
                      <a:lnTo>
                        <a:pt x="2819" y="9693"/>
                      </a:lnTo>
                      <a:lnTo>
                        <a:pt x="2836" y="9637"/>
                      </a:lnTo>
                      <a:lnTo>
                        <a:pt x="2853" y="9578"/>
                      </a:lnTo>
                      <a:lnTo>
                        <a:pt x="2872" y="9515"/>
                      </a:lnTo>
                      <a:lnTo>
                        <a:pt x="2889" y="9449"/>
                      </a:lnTo>
                      <a:lnTo>
                        <a:pt x="2905" y="9380"/>
                      </a:lnTo>
                      <a:lnTo>
                        <a:pt x="2922" y="9307"/>
                      </a:lnTo>
                      <a:lnTo>
                        <a:pt x="2937" y="9232"/>
                      </a:lnTo>
                      <a:lnTo>
                        <a:pt x="2951" y="9153"/>
                      </a:lnTo>
                      <a:lnTo>
                        <a:pt x="2966" y="9071"/>
                      </a:lnTo>
                      <a:lnTo>
                        <a:pt x="2979" y="8986"/>
                      </a:lnTo>
                      <a:lnTo>
                        <a:pt x="2990" y="8898"/>
                      </a:lnTo>
                      <a:lnTo>
                        <a:pt x="3002" y="8807"/>
                      </a:lnTo>
                      <a:lnTo>
                        <a:pt x="3011" y="8713"/>
                      </a:lnTo>
                      <a:lnTo>
                        <a:pt x="3018" y="8616"/>
                      </a:lnTo>
                      <a:lnTo>
                        <a:pt x="3023" y="8517"/>
                      </a:lnTo>
                      <a:lnTo>
                        <a:pt x="3027" y="8415"/>
                      </a:lnTo>
                      <a:lnTo>
                        <a:pt x="3029" y="8310"/>
                      </a:lnTo>
                      <a:lnTo>
                        <a:pt x="3029" y="8202"/>
                      </a:lnTo>
                      <a:lnTo>
                        <a:pt x="3026" y="8092"/>
                      </a:lnTo>
                      <a:lnTo>
                        <a:pt x="3021" y="7979"/>
                      </a:lnTo>
                      <a:lnTo>
                        <a:pt x="3013" y="7864"/>
                      </a:lnTo>
                      <a:lnTo>
                        <a:pt x="3003" y="7746"/>
                      </a:lnTo>
                      <a:lnTo>
                        <a:pt x="2989" y="7626"/>
                      </a:lnTo>
                      <a:lnTo>
                        <a:pt x="2973" y="7504"/>
                      </a:lnTo>
                      <a:lnTo>
                        <a:pt x="2954" y="7379"/>
                      </a:lnTo>
                      <a:lnTo>
                        <a:pt x="2993" y="7358"/>
                      </a:lnTo>
                      <a:lnTo>
                        <a:pt x="3037" y="7334"/>
                      </a:lnTo>
                      <a:lnTo>
                        <a:pt x="3085" y="7307"/>
                      </a:lnTo>
                      <a:lnTo>
                        <a:pt x="3139" y="7276"/>
                      </a:lnTo>
                      <a:lnTo>
                        <a:pt x="3198" y="7240"/>
                      </a:lnTo>
                      <a:lnTo>
                        <a:pt x="3262" y="7202"/>
                      </a:lnTo>
                      <a:lnTo>
                        <a:pt x="3333" y="7157"/>
                      </a:lnTo>
                      <a:lnTo>
                        <a:pt x="3409" y="7109"/>
                      </a:lnTo>
                      <a:lnTo>
                        <a:pt x="3490" y="7055"/>
                      </a:lnTo>
                      <a:lnTo>
                        <a:pt x="3580" y="6997"/>
                      </a:lnTo>
                      <a:lnTo>
                        <a:pt x="3674" y="6933"/>
                      </a:lnTo>
                      <a:lnTo>
                        <a:pt x="3776" y="6864"/>
                      </a:lnTo>
                      <a:lnTo>
                        <a:pt x="3884" y="6787"/>
                      </a:lnTo>
                      <a:lnTo>
                        <a:pt x="4000" y="6706"/>
                      </a:lnTo>
                      <a:lnTo>
                        <a:pt x="4123" y="6618"/>
                      </a:lnTo>
                      <a:lnTo>
                        <a:pt x="4253" y="6523"/>
                      </a:lnTo>
                      <a:lnTo>
                        <a:pt x="4363" y="6441"/>
                      </a:lnTo>
                      <a:lnTo>
                        <a:pt x="4468" y="6359"/>
                      </a:lnTo>
                      <a:lnTo>
                        <a:pt x="4570" y="6276"/>
                      </a:lnTo>
                      <a:lnTo>
                        <a:pt x="4665" y="6193"/>
                      </a:lnTo>
                      <a:lnTo>
                        <a:pt x="4758" y="6111"/>
                      </a:lnTo>
                      <a:lnTo>
                        <a:pt x="4845" y="6029"/>
                      </a:lnTo>
                      <a:lnTo>
                        <a:pt x="4928" y="5948"/>
                      </a:lnTo>
                      <a:lnTo>
                        <a:pt x="5008" y="5868"/>
                      </a:lnTo>
                      <a:lnTo>
                        <a:pt x="5082" y="5789"/>
                      </a:lnTo>
                      <a:lnTo>
                        <a:pt x="5154" y="5710"/>
                      </a:lnTo>
                      <a:lnTo>
                        <a:pt x="5222" y="5634"/>
                      </a:lnTo>
                      <a:lnTo>
                        <a:pt x="5284" y="5559"/>
                      </a:lnTo>
                      <a:lnTo>
                        <a:pt x="5344" y="5486"/>
                      </a:lnTo>
                      <a:lnTo>
                        <a:pt x="5400" y="5415"/>
                      </a:lnTo>
                      <a:lnTo>
                        <a:pt x="5452" y="5345"/>
                      </a:lnTo>
                      <a:lnTo>
                        <a:pt x="5500" y="5279"/>
                      </a:lnTo>
                      <a:lnTo>
                        <a:pt x="5545" y="5215"/>
                      </a:lnTo>
                      <a:lnTo>
                        <a:pt x="5587" y="5153"/>
                      </a:lnTo>
                      <a:lnTo>
                        <a:pt x="5625" y="5095"/>
                      </a:lnTo>
                      <a:lnTo>
                        <a:pt x="5660" y="5039"/>
                      </a:lnTo>
                      <a:lnTo>
                        <a:pt x="5692" y="4988"/>
                      </a:lnTo>
                      <a:lnTo>
                        <a:pt x="5721" y="4939"/>
                      </a:lnTo>
                      <a:lnTo>
                        <a:pt x="5746" y="4894"/>
                      </a:lnTo>
                      <a:lnTo>
                        <a:pt x="5768" y="4853"/>
                      </a:lnTo>
                      <a:lnTo>
                        <a:pt x="5805" y="4785"/>
                      </a:lnTo>
                      <a:lnTo>
                        <a:pt x="5830" y="4733"/>
                      </a:lnTo>
                      <a:lnTo>
                        <a:pt x="5845" y="4701"/>
                      </a:lnTo>
                      <a:lnTo>
                        <a:pt x="5850" y="4690"/>
                      </a:lnTo>
                      <a:lnTo>
                        <a:pt x="5848" y="4693"/>
                      </a:lnTo>
                      <a:lnTo>
                        <a:pt x="5845" y="4701"/>
                      </a:lnTo>
                      <a:lnTo>
                        <a:pt x="5839" y="4717"/>
                      </a:lnTo>
                      <a:lnTo>
                        <a:pt x="5830" y="4739"/>
                      </a:lnTo>
                      <a:lnTo>
                        <a:pt x="5815" y="4769"/>
                      </a:lnTo>
                      <a:lnTo>
                        <a:pt x="5795" y="4805"/>
                      </a:lnTo>
                      <a:lnTo>
                        <a:pt x="5768" y="4850"/>
                      </a:lnTo>
                      <a:lnTo>
                        <a:pt x="5735" y="4902"/>
                      </a:lnTo>
                      <a:lnTo>
                        <a:pt x="5694" y="4963"/>
                      </a:lnTo>
                      <a:lnTo>
                        <a:pt x="5645" y="5032"/>
                      </a:lnTo>
                      <a:lnTo>
                        <a:pt x="5617" y="5070"/>
                      </a:lnTo>
                      <a:lnTo>
                        <a:pt x="5586" y="5111"/>
                      </a:lnTo>
                      <a:lnTo>
                        <a:pt x="5553" y="5153"/>
                      </a:lnTo>
                      <a:lnTo>
                        <a:pt x="5516" y="5198"/>
                      </a:lnTo>
                      <a:lnTo>
                        <a:pt x="5477" y="5246"/>
                      </a:lnTo>
                      <a:lnTo>
                        <a:pt x="5435" y="5296"/>
                      </a:lnTo>
                      <a:lnTo>
                        <a:pt x="5391" y="5349"/>
                      </a:lnTo>
                      <a:lnTo>
                        <a:pt x="5343" y="5403"/>
                      </a:lnTo>
                      <a:lnTo>
                        <a:pt x="5292" y="5460"/>
                      </a:lnTo>
                      <a:lnTo>
                        <a:pt x="5238" y="5521"/>
                      </a:lnTo>
                      <a:lnTo>
                        <a:pt x="5180" y="5584"/>
                      </a:lnTo>
                      <a:lnTo>
                        <a:pt x="5119" y="5649"/>
                      </a:lnTo>
                      <a:lnTo>
                        <a:pt x="5061" y="5709"/>
                      </a:lnTo>
                      <a:lnTo>
                        <a:pt x="4998" y="5771"/>
                      </a:lnTo>
                      <a:lnTo>
                        <a:pt x="4931" y="5833"/>
                      </a:lnTo>
                      <a:lnTo>
                        <a:pt x="4863" y="5894"/>
                      </a:lnTo>
                      <a:lnTo>
                        <a:pt x="4791" y="5956"/>
                      </a:lnTo>
                      <a:lnTo>
                        <a:pt x="4716" y="6018"/>
                      </a:lnTo>
                      <a:lnTo>
                        <a:pt x="4639" y="6079"/>
                      </a:lnTo>
                      <a:lnTo>
                        <a:pt x="4560" y="6140"/>
                      </a:lnTo>
                      <a:lnTo>
                        <a:pt x="4480" y="6200"/>
                      </a:lnTo>
                      <a:lnTo>
                        <a:pt x="4399" y="6261"/>
                      </a:lnTo>
                      <a:lnTo>
                        <a:pt x="4316" y="6320"/>
                      </a:lnTo>
                      <a:lnTo>
                        <a:pt x="4234" y="6380"/>
                      </a:lnTo>
                      <a:lnTo>
                        <a:pt x="4149" y="6437"/>
                      </a:lnTo>
                      <a:lnTo>
                        <a:pt x="4066" y="6494"/>
                      </a:lnTo>
                      <a:lnTo>
                        <a:pt x="3984" y="6550"/>
                      </a:lnTo>
                      <a:lnTo>
                        <a:pt x="3900" y="6603"/>
                      </a:lnTo>
                      <a:lnTo>
                        <a:pt x="3819" y="6656"/>
                      </a:lnTo>
                      <a:lnTo>
                        <a:pt x="3738" y="6707"/>
                      </a:lnTo>
                      <a:lnTo>
                        <a:pt x="3659" y="6756"/>
                      </a:lnTo>
                      <a:lnTo>
                        <a:pt x="3583" y="6804"/>
                      </a:lnTo>
                      <a:lnTo>
                        <a:pt x="3436" y="6893"/>
                      </a:lnTo>
                      <a:lnTo>
                        <a:pt x="3300" y="6973"/>
                      </a:lnTo>
                      <a:lnTo>
                        <a:pt x="3178" y="7044"/>
                      </a:lnTo>
                      <a:lnTo>
                        <a:pt x="3071" y="7103"/>
                      </a:lnTo>
                      <a:lnTo>
                        <a:pt x="2983" y="7150"/>
                      </a:lnTo>
                      <a:lnTo>
                        <a:pt x="2917" y="7186"/>
                      </a:lnTo>
                      <a:lnTo>
                        <a:pt x="2898" y="7093"/>
                      </a:lnTo>
                      <a:lnTo>
                        <a:pt x="2877" y="6999"/>
                      </a:lnTo>
                      <a:lnTo>
                        <a:pt x="2853" y="6905"/>
                      </a:lnTo>
                      <a:lnTo>
                        <a:pt x="2828" y="6810"/>
                      </a:lnTo>
                      <a:lnTo>
                        <a:pt x="2802" y="6713"/>
                      </a:lnTo>
                      <a:lnTo>
                        <a:pt x="2772" y="6616"/>
                      </a:lnTo>
                      <a:lnTo>
                        <a:pt x="2741" y="6517"/>
                      </a:lnTo>
                      <a:lnTo>
                        <a:pt x="2708" y="6417"/>
                      </a:lnTo>
                      <a:lnTo>
                        <a:pt x="2637" y="6217"/>
                      </a:lnTo>
                      <a:lnTo>
                        <a:pt x="2568" y="6026"/>
                      </a:lnTo>
                      <a:lnTo>
                        <a:pt x="2498" y="5839"/>
                      </a:lnTo>
                      <a:lnTo>
                        <a:pt x="2430" y="5661"/>
                      </a:lnTo>
                      <a:lnTo>
                        <a:pt x="2361" y="5490"/>
                      </a:lnTo>
                      <a:lnTo>
                        <a:pt x="2293" y="5325"/>
                      </a:lnTo>
                      <a:lnTo>
                        <a:pt x="2225" y="5166"/>
                      </a:lnTo>
                      <a:lnTo>
                        <a:pt x="2160" y="5013"/>
                      </a:lnTo>
                      <a:lnTo>
                        <a:pt x="2095" y="4864"/>
                      </a:lnTo>
                      <a:lnTo>
                        <a:pt x="2031" y="4723"/>
                      </a:lnTo>
                      <a:lnTo>
                        <a:pt x="1969" y="4585"/>
                      </a:lnTo>
                      <a:lnTo>
                        <a:pt x="1909" y="4452"/>
                      </a:lnTo>
                      <a:lnTo>
                        <a:pt x="1792" y="4200"/>
                      </a:lnTo>
                      <a:lnTo>
                        <a:pt x="1685" y="3964"/>
                      </a:lnTo>
                      <a:lnTo>
                        <a:pt x="1634" y="3851"/>
                      </a:lnTo>
                      <a:lnTo>
                        <a:pt x="1586" y="3741"/>
                      </a:lnTo>
                      <a:lnTo>
                        <a:pt x="1540" y="3634"/>
                      </a:lnTo>
                      <a:lnTo>
                        <a:pt x="1498" y="3530"/>
                      </a:lnTo>
                      <a:lnTo>
                        <a:pt x="1458" y="3428"/>
                      </a:lnTo>
                      <a:lnTo>
                        <a:pt x="1421" y="3328"/>
                      </a:lnTo>
                      <a:lnTo>
                        <a:pt x="1387" y="3229"/>
                      </a:lnTo>
                      <a:lnTo>
                        <a:pt x="1356" y="3132"/>
                      </a:lnTo>
                      <a:lnTo>
                        <a:pt x="1329" y="3037"/>
                      </a:lnTo>
                      <a:lnTo>
                        <a:pt x="1306" y="2942"/>
                      </a:lnTo>
                      <a:lnTo>
                        <a:pt x="1285" y="2847"/>
                      </a:lnTo>
                      <a:lnTo>
                        <a:pt x="1270" y="2753"/>
                      </a:lnTo>
                      <a:lnTo>
                        <a:pt x="1258" y="2660"/>
                      </a:lnTo>
                      <a:lnTo>
                        <a:pt x="1250" y="2566"/>
                      </a:lnTo>
                      <a:lnTo>
                        <a:pt x="1247" y="2471"/>
                      </a:lnTo>
                      <a:lnTo>
                        <a:pt x="1248" y="2377"/>
                      </a:lnTo>
                      <a:lnTo>
                        <a:pt x="1252" y="2280"/>
                      </a:lnTo>
                      <a:lnTo>
                        <a:pt x="1259" y="2183"/>
                      </a:lnTo>
                      <a:lnTo>
                        <a:pt x="1268" y="2082"/>
                      </a:lnTo>
                      <a:lnTo>
                        <a:pt x="1280" y="1982"/>
                      </a:lnTo>
                      <a:lnTo>
                        <a:pt x="1292" y="1881"/>
                      </a:lnTo>
                      <a:lnTo>
                        <a:pt x="1307" y="1779"/>
                      </a:lnTo>
                      <a:lnTo>
                        <a:pt x="1323" y="1677"/>
                      </a:lnTo>
                      <a:lnTo>
                        <a:pt x="1341" y="1575"/>
                      </a:lnTo>
                      <a:lnTo>
                        <a:pt x="1361" y="1475"/>
                      </a:lnTo>
                      <a:lnTo>
                        <a:pt x="1381" y="1374"/>
                      </a:lnTo>
                      <a:lnTo>
                        <a:pt x="1402" y="1275"/>
                      </a:lnTo>
                      <a:lnTo>
                        <a:pt x="1424" y="1177"/>
                      </a:lnTo>
                      <a:lnTo>
                        <a:pt x="1446" y="1081"/>
                      </a:lnTo>
                      <a:lnTo>
                        <a:pt x="1469" y="987"/>
                      </a:lnTo>
                      <a:lnTo>
                        <a:pt x="1492" y="895"/>
                      </a:lnTo>
                      <a:lnTo>
                        <a:pt x="1515" y="806"/>
                      </a:lnTo>
                      <a:lnTo>
                        <a:pt x="1561" y="638"/>
                      </a:lnTo>
                      <a:lnTo>
                        <a:pt x="1605" y="484"/>
                      </a:lnTo>
                      <a:lnTo>
                        <a:pt x="1645" y="345"/>
                      </a:lnTo>
                      <a:lnTo>
                        <a:pt x="1682" y="228"/>
                      </a:lnTo>
                      <a:lnTo>
                        <a:pt x="1713" y="132"/>
                      </a:lnTo>
                      <a:lnTo>
                        <a:pt x="1737" y="60"/>
                      </a:lnTo>
                      <a:lnTo>
                        <a:pt x="1751" y="15"/>
                      </a:lnTo>
                      <a:lnTo>
                        <a:pt x="1757" y="0"/>
                      </a:lnTo>
                      <a:lnTo>
                        <a:pt x="1748" y="15"/>
                      </a:lnTo>
                      <a:lnTo>
                        <a:pt x="1721" y="63"/>
                      </a:lnTo>
                      <a:lnTo>
                        <a:pt x="1701" y="99"/>
                      </a:lnTo>
                      <a:lnTo>
                        <a:pt x="1679" y="141"/>
                      </a:lnTo>
                      <a:lnTo>
                        <a:pt x="1654" y="191"/>
                      </a:lnTo>
                      <a:lnTo>
                        <a:pt x="1627" y="247"/>
                      </a:lnTo>
                      <a:lnTo>
                        <a:pt x="1597" y="309"/>
                      </a:lnTo>
                      <a:lnTo>
                        <a:pt x="1565" y="379"/>
                      </a:lnTo>
                      <a:lnTo>
                        <a:pt x="1533" y="453"/>
                      </a:lnTo>
                      <a:lnTo>
                        <a:pt x="1499" y="533"/>
                      </a:lnTo>
                      <a:lnTo>
                        <a:pt x="1465" y="619"/>
                      </a:lnTo>
                      <a:lnTo>
                        <a:pt x="1431" y="711"/>
                      </a:lnTo>
                      <a:lnTo>
                        <a:pt x="1396" y="807"/>
                      </a:lnTo>
                      <a:lnTo>
                        <a:pt x="1362" y="908"/>
                      </a:lnTo>
                      <a:lnTo>
                        <a:pt x="1329" y="1013"/>
                      </a:lnTo>
                      <a:lnTo>
                        <a:pt x="1298" y="1124"/>
                      </a:lnTo>
                      <a:lnTo>
                        <a:pt x="1267" y="1238"/>
                      </a:lnTo>
                      <a:lnTo>
                        <a:pt x="1240" y="1356"/>
                      </a:lnTo>
                      <a:lnTo>
                        <a:pt x="1214" y="1478"/>
                      </a:lnTo>
                      <a:lnTo>
                        <a:pt x="1191" y="1602"/>
                      </a:lnTo>
                      <a:lnTo>
                        <a:pt x="1171" y="1730"/>
                      </a:lnTo>
                      <a:lnTo>
                        <a:pt x="1155" y="1862"/>
                      </a:lnTo>
                      <a:lnTo>
                        <a:pt x="1143" y="1995"/>
                      </a:lnTo>
                      <a:lnTo>
                        <a:pt x="1135" y="2132"/>
                      </a:lnTo>
                      <a:lnTo>
                        <a:pt x="1131" y="2270"/>
                      </a:lnTo>
                      <a:lnTo>
                        <a:pt x="1134" y="2411"/>
                      </a:lnTo>
                      <a:lnTo>
                        <a:pt x="1140" y="2554"/>
                      </a:lnTo>
                      <a:lnTo>
                        <a:pt x="1153" y="2696"/>
                      </a:lnTo>
                      <a:lnTo>
                        <a:pt x="1171" y="2841"/>
                      </a:lnTo>
                      <a:lnTo>
                        <a:pt x="1196" y="2987"/>
                      </a:lnTo>
                      <a:lnTo>
                        <a:pt x="1212" y="3063"/>
                      </a:lnTo>
                      <a:lnTo>
                        <a:pt x="1228" y="3136"/>
                      </a:lnTo>
                      <a:lnTo>
                        <a:pt x="1246" y="3210"/>
                      </a:lnTo>
                      <a:lnTo>
                        <a:pt x="1264" y="3282"/>
                      </a:lnTo>
                      <a:lnTo>
                        <a:pt x="1283" y="3354"/>
                      </a:lnTo>
                      <a:lnTo>
                        <a:pt x="1304" y="3425"/>
                      </a:lnTo>
                      <a:lnTo>
                        <a:pt x="1325" y="3495"/>
                      </a:lnTo>
                      <a:lnTo>
                        <a:pt x="1347" y="3566"/>
                      </a:lnTo>
                      <a:lnTo>
                        <a:pt x="1370" y="3635"/>
                      </a:lnTo>
                      <a:lnTo>
                        <a:pt x="1394" y="3704"/>
                      </a:lnTo>
                      <a:lnTo>
                        <a:pt x="1418" y="3773"/>
                      </a:lnTo>
                      <a:lnTo>
                        <a:pt x="1443" y="3840"/>
                      </a:lnTo>
                      <a:lnTo>
                        <a:pt x="1469" y="3908"/>
                      </a:lnTo>
                      <a:lnTo>
                        <a:pt x="1496" y="3975"/>
                      </a:lnTo>
                      <a:lnTo>
                        <a:pt x="1523" y="4041"/>
                      </a:lnTo>
                      <a:lnTo>
                        <a:pt x="1549" y="4107"/>
                      </a:lnTo>
                      <a:lnTo>
                        <a:pt x="1606" y="4239"/>
                      </a:lnTo>
                      <a:lnTo>
                        <a:pt x="1663" y="4369"/>
                      </a:lnTo>
                      <a:lnTo>
                        <a:pt x="1723" y="4499"/>
                      </a:lnTo>
                      <a:lnTo>
                        <a:pt x="1782" y="4627"/>
                      </a:lnTo>
                      <a:lnTo>
                        <a:pt x="1843" y="4755"/>
                      </a:lnTo>
                      <a:lnTo>
                        <a:pt x="1902" y="4883"/>
                      </a:lnTo>
                      <a:lnTo>
                        <a:pt x="1963" y="5009"/>
                      </a:lnTo>
                      <a:lnTo>
                        <a:pt x="2022" y="5136"/>
                      </a:lnTo>
                      <a:lnTo>
                        <a:pt x="1989" y="5137"/>
                      </a:lnTo>
                      <a:lnTo>
                        <a:pt x="1949" y="5136"/>
                      </a:lnTo>
                      <a:lnTo>
                        <a:pt x="1903" y="5136"/>
                      </a:lnTo>
                      <a:lnTo>
                        <a:pt x="1852" y="5135"/>
                      </a:lnTo>
                      <a:lnTo>
                        <a:pt x="1795" y="5133"/>
                      </a:lnTo>
                      <a:lnTo>
                        <a:pt x="1734" y="5129"/>
                      </a:lnTo>
                      <a:lnTo>
                        <a:pt x="1668" y="5126"/>
                      </a:lnTo>
                      <a:lnTo>
                        <a:pt x="1600" y="5120"/>
                      </a:lnTo>
                      <a:lnTo>
                        <a:pt x="1528" y="5114"/>
                      </a:lnTo>
                      <a:lnTo>
                        <a:pt x="1452" y="5106"/>
                      </a:lnTo>
                      <a:lnTo>
                        <a:pt x="1376" y="5096"/>
                      </a:lnTo>
                      <a:lnTo>
                        <a:pt x="1297" y="5086"/>
                      </a:lnTo>
                      <a:lnTo>
                        <a:pt x="1217" y="5072"/>
                      </a:lnTo>
                      <a:lnTo>
                        <a:pt x="1137" y="5057"/>
                      </a:lnTo>
                      <a:lnTo>
                        <a:pt x="1097" y="5049"/>
                      </a:lnTo>
                      <a:lnTo>
                        <a:pt x="1056" y="5040"/>
                      </a:lnTo>
                      <a:lnTo>
                        <a:pt x="1016" y="5031"/>
                      </a:lnTo>
                      <a:lnTo>
                        <a:pt x="976" y="5021"/>
                      </a:lnTo>
                      <a:lnTo>
                        <a:pt x="927" y="5007"/>
                      </a:lnTo>
                      <a:lnTo>
                        <a:pt x="878" y="4993"/>
                      </a:lnTo>
                      <a:lnTo>
                        <a:pt x="830" y="4980"/>
                      </a:lnTo>
                      <a:lnTo>
                        <a:pt x="783" y="4964"/>
                      </a:lnTo>
                      <a:lnTo>
                        <a:pt x="736" y="4948"/>
                      </a:lnTo>
                      <a:lnTo>
                        <a:pt x="691" y="4932"/>
                      </a:lnTo>
                      <a:lnTo>
                        <a:pt x="646" y="4916"/>
                      </a:lnTo>
                      <a:lnTo>
                        <a:pt x="602" y="4899"/>
                      </a:lnTo>
                      <a:lnTo>
                        <a:pt x="516" y="4864"/>
                      </a:lnTo>
                      <a:lnTo>
                        <a:pt x="436" y="4829"/>
                      </a:lnTo>
                      <a:lnTo>
                        <a:pt x="361" y="4795"/>
                      </a:lnTo>
                      <a:lnTo>
                        <a:pt x="291" y="4762"/>
                      </a:lnTo>
                      <a:lnTo>
                        <a:pt x="227" y="4730"/>
                      </a:lnTo>
                      <a:lnTo>
                        <a:pt x="170" y="4701"/>
                      </a:lnTo>
                      <a:lnTo>
                        <a:pt x="120" y="4674"/>
                      </a:lnTo>
                      <a:lnTo>
                        <a:pt x="79" y="4651"/>
                      </a:lnTo>
                      <a:lnTo>
                        <a:pt x="44" y="4632"/>
                      </a:lnTo>
                      <a:lnTo>
                        <a:pt x="20" y="4617"/>
                      </a:lnTo>
                      <a:lnTo>
                        <a:pt x="5" y="4608"/>
                      </a:lnTo>
                      <a:lnTo>
                        <a:pt x="0" y="4605"/>
                      </a:lnTo>
                      <a:lnTo>
                        <a:pt x="8" y="4611"/>
                      </a:lnTo>
                      <a:lnTo>
                        <a:pt x="29" y="4629"/>
                      </a:lnTo>
                      <a:lnTo>
                        <a:pt x="66" y="4657"/>
                      </a:lnTo>
                      <a:lnTo>
                        <a:pt x="114" y="4692"/>
                      </a:lnTo>
                      <a:lnTo>
                        <a:pt x="174" y="4735"/>
                      </a:lnTo>
                      <a:lnTo>
                        <a:pt x="245" y="4785"/>
                      </a:lnTo>
                      <a:lnTo>
                        <a:pt x="284" y="4810"/>
                      </a:lnTo>
                      <a:lnTo>
                        <a:pt x="326" y="4836"/>
                      </a:lnTo>
                      <a:lnTo>
                        <a:pt x="370" y="4863"/>
                      </a:lnTo>
                      <a:lnTo>
                        <a:pt x="414" y="4892"/>
                      </a:lnTo>
                      <a:lnTo>
                        <a:pt x="462" y="4919"/>
                      </a:lnTo>
                      <a:lnTo>
                        <a:pt x="511" y="4948"/>
                      </a:lnTo>
                      <a:lnTo>
                        <a:pt x="562" y="4975"/>
                      </a:lnTo>
                      <a:lnTo>
                        <a:pt x="614" y="5003"/>
                      </a:lnTo>
                      <a:lnTo>
                        <a:pt x="667" y="5030"/>
                      </a:lnTo>
                      <a:lnTo>
                        <a:pt x="721" y="5056"/>
                      </a:lnTo>
                      <a:lnTo>
                        <a:pt x="777" y="5081"/>
                      </a:lnTo>
                      <a:lnTo>
                        <a:pt x="834" y="5106"/>
                      </a:lnTo>
                      <a:lnTo>
                        <a:pt x="892" y="5129"/>
                      </a:lnTo>
                      <a:lnTo>
                        <a:pt x="950" y="5151"/>
                      </a:lnTo>
                      <a:lnTo>
                        <a:pt x="1009" y="5172"/>
                      </a:lnTo>
                      <a:lnTo>
                        <a:pt x="1069" y="5190"/>
                      </a:lnTo>
                      <a:lnTo>
                        <a:pt x="1128" y="5206"/>
                      </a:lnTo>
                      <a:lnTo>
                        <a:pt x="1187" y="5221"/>
                      </a:lnTo>
                      <a:lnTo>
                        <a:pt x="1248" y="5232"/>
                      </a:lnTo>
                      <a:lnTo>
                        <a:pt x="1307" y="5241"/>
                      </a:lnTo>
                      <a:lnTo>
                        <a:pt x="1385" y="5251"/>
                      </a:lnTo>
                      <a:lnTo>
                        <a:pt x="1458" y="5259"/>
                      </a:lnTo>
                      <a:lnTo>
                        <a:pt x="1526" y="5265"/>
                      </a:lnTo>
                      <a:lnTo>
                        <a:pt x="1592" y="5270"/>
                      </a:lnTo>
                      <a:lnTo>
                        <a:pt x="1652" y="5273"/>
                      </a:lnTo>
                      <a:lnTo>
                        <a:pt x="1710" y="5275"/>
                      </a:lnTo>
                      <a:lnTo>
                        <a:pt x="1763" y="5277"/>
                      </a:lnTo>
                      <a:lnTo>
                        <a:pt x="1813" y="5277"/>
                      </a:lnTo>
                      <a:lnTo>
                        <a:pt x="1859" y="5275"/>
                      </a:lnTo>
                      <a:lnTo>
                        <a:pt x="1900" y="5274"/>
                      </a:lnTo>
                      <a:lnTo>
                        <a:pt x="1939" y="5272"/>
                      </a:lnTo>
                      <a:lnTo>
                        <a:pt x="1974" y="5270"/>
                      </a:lnTo>
                      <a:lnTo>
                        <a:pt x="2032" y="5264"/>
                      </a:lnTo>
                      <a:lnTo>
                        <a:pt x="2078" y="5257"/>
                      </a:lnTo>
                      <a:lnTo>
                        <a:pt x="2129" y="5371"/>
                      </a:lnTo>
                      <a:lnTo>
                        <a:pt x="2180" y="5486"/>
                      </a:lnTo>
                      <a:lnTo>
                        <a:pt x="2229" y="5601"/>
                      </a:lnTo>
                      <a:lnTo>
                        <a:pt x="2275" y="5717"/>
                      </a:lnTo>
                      <a:lnTo>
                        <a:pt x="2298" y="5776"/>
                      </a:lnTo>
                      <a:lnTo>
                        <a:pt x="2321" y="5834"/>
                      </a:lnTo>
                      <a:lnTo>
                        <a:pt x="2343" y="5893"/>
                      </a:lnTo>
                      <a:lnTo>
                        <a:pt x="2365" y="5953"/>
                      </a:lnTo>
                      <a:lnTo>
                        <a:pt x="2385" y="6012"/>
                      </a:lnTo>
                      <a:lnTo>
                        <a:pt x="2405" y="6071"/>
                      </a:lnTo>
                      <a:lnTo>
                        <a:pt x="2424" y="6132"/>
                      </a:lnTo>
                      <a:lnTo>
                        <a:pt x="2443" y="6192"/>
                      </a:lnTo>
                      <a:lnTo>
                        <a:pt x="2460" y="6253"/>
                      </a:lnTo>
                      <a:lnTo>
                        <a:pt x="2478" y="6314"/>
                      </a:lnTo>
                      <a:lnTo>
                        <a:pt x="2495" y="6376"/>
                      </a:lnTo>
                      <a:lnTo>
                        <a:pt x="2510" y="6438"/>
                      </a:lnTo>
                      <a:lnTo>
                        <a:pt x="2524" y="6501"/>
                      </a:lnTo>
                      <a:lnTo>
                        <a:pt x="2539" y="6563"/>
                      </a:lnTo>
                      <a:lnTo>
                        <a:pt x="2552" y="6627"/>
                      </a:lnTo>
                      <a:lnTo>
                        <a:pt x="2563" y="6691"/>
                      </a:lnTo>
                      <a:lnTo>
                        <a:pt x="2575" y="6755"/>
                      </a:lnTo>
                      <a:lnTo>
                        <a:pt x="2585" y="6820"/>
                      </a:lnTo>
                      <a:lnTo>
                        <a:pt x="2594" y="6886"/>
                      </a:lnTo>
                      <a:lnTo>
                        <a:pt x="2602" y="6953"/>
                      </a:lnTo>
                      <a:lnTo>
                        <a:pt x="2609" y="7019"/>
                      </a:lnTo>
                      <a:lnTo>
                        <a:pt x="2615" y="7087"/>
                      </a:lnTo>
                      <a:lnTo>
                        <a:pt x="2619" y="7155"/>
                      </a:lnTo>
                      <a:lnTo>
                        <a:pt x="2623" y="7223"/>
                      </a:lnTo>
                      <a:lnTo>
                        <a:pt x="2626" y="7340"/>
                      </a:lnTo>
                      <a:lnTo>
                        <a:pt x="2626" y="7455"/>
                      </a:lnTo>
                      <a:lnTo>
                        <a:pt x="2624" y="7572"/>
                      </a:lnTo>
                      <a:lnTo>
                        <a:pt x="2618" y="7687"/>
                      </a:lnTo>
                      <a:lnTo>
                        <a:pt x="2609" y="7802"/>
                      </a:lnTo>
                      <a:lnTo>
                        <a:pt x="2599" y="7917"/>
                      </a:lnTo>
                      <a:lnTo>
                        <a:pt x="2585" y="8032"/>
                      </a:lnTo>
                      <a:lnTo>
                        <a:pt x="2570" y="8145"/>
                      </a:lnTo>
                      <a:lnTo>
                        <a:pt x="2552" y="8258"/>
                      </a:lnTo>
                      <a:lnTo>
                        <a:pt x="2532" y="8370"/>
                      </a:lnTo>
                      <a:lnTo>
                        <a:pt x="2511" y="8479"/>
                      </a:lnTo>
                      <a:lnTo>
                        <a:pt x="2488" y="8589"/>
                      </a:lnTo>
                      <a:lnTo>
                        <a:pt x="2464" y="8696"/>
                      </a:lnTo>
                      <a:lnTo>
                        <a:pt x="2438" y="8802"/>
                      </a:lnTo>
                      <a:lnTo>
                        <a:pt x="2411" y="8907"/>
                      </a:lnTo>
                      <a:lnTo>
                        <a:pt x="2383" y="9009"/>
                      </a:lnTo>
                      <a:lnTo>
                        <a:pt x="2354" y="9109"/>
                      </a:lnTo>
                      <a:lnTo>
                        <a:pt x="2325" y="9208"/>
                      </a:lnTo>
                      <a:lnTo>
                        <a:pt x="2295" y="9304"/>
                      </a:lnTo>
                      <a:lnTo>
                        <a:pt x="2264" y="9397"/>
                      </a:lnTo>
                      <a:lnTo>
                        <a:pt x="2234" y="9487"/>
                      </a:lnTo>
                      <a:lnTo>
                        <a:pt x="2204" y="9575"/>
                      </a:lnTo>
                      <a:lnTo>
                        <a:pt x="2173" y="9661"/>
                      </a:lnTo>
                      <a:lnTo>
                        <a:pt x="2142" y="9743"/>
                      </a:lnTo>
                      <a:lnTo>
                        <a:pt x="2111" y="9822"/>
                      </a:lnTo>
                      <a:lnTo>
                        <a:pt x="2081" y="9897"/>
                      </a:lnTo>
                      <a:lnTo>
                        <a:pt x="2053" y="9969"/>
                      </a:lnTo>
                      <a:lnTo>
                        <a:pt x="2024" y="10038"/>
                      </a:lnTo>
                      <a:lnTo>
                        <a:pt x="1971" y="10162"/>
                      </a:lnTo>
                      <a:lnTo>
                        <a:pt x="1923" y="10272"/>
                      </a:lnTo>
                      <a:lnTo>
                        <a:pt x="2451" y="10272"/>
                      </a:lnTo>
                      <a:lnTo>
                        <a:pt x="2451" y="10272"/>
                      </a:lnTo>
                      <a:lnTo>
                        <a:pt x="2475" y="10234"/>
                      </a:lnTo>
                      <a:lnTo>
                        <a:pt x="2502" y="10196"/>
                      </a:lnTo>
                      <a:lnTo>
                        <a:pt x="2515" y="10176"/>
                      </a:lnTo>
                      <a:lnTo>
                        <a:pt x="2530" y="10156"/>
                      </a:lnTo>
                      <a:lnTo>
                        <a:pt x="2545" y="10137"/>
                      </a:lnTo>
                      <a:lnTo>
                        <a:pt x="2561" y="10119"/>
                      </a:lnTo>
                      <a:lnTo>
                        <a:pt x="2578" y="10099"/>
                      </a:lnTo>
                      <a:lnTo>
                        <a:pt x="2595" y="10081"/>
                      </a:lnTo>
                      <a:lnTo>
                        <a:pt x="2613" y="10063"/>
                      </a:lnTo>
                      <a:lnTo>
                        <a:pt x="2632" y="10045"/>
                      </a:lnTo>
                      <a:lnTo>
                        <a:pt x="2651" y="10029"/>
                      </a:lnTo>
                      <a:lnTo>
                        <a:pt x="2671" y="10013"/>
                      </a:lnTo>
                      <a:lnTo>
                        <a:pt x="2691" y="9997"/>
                      </a:lnTo>
                      <a:lnTo>
                        <a:pt x="2713" y="9983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6" name="Google Shape;176;p2"/>
          <p:cNvSpPr txBox="1"/>
          <p:nvPr/>
        </p:nvSpPr>
        <p:spPr>
          <a:xfrm>
            <a:off x="6027612" y="1461529"/>
            <a:ext cx="44439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 rot="-5400000">
            <a:off x="-341411" y="3290498"/>
            <a:ext cx="12828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sz="12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 rot="5400000">
            <a:off x="11529147" y="6547595"/>
            <a:ext cx="702661" cy="2801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4952900" y="431750"/>
            <a:ext cx="2620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haron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61513" y="205136"/>
            <a:ext cx="702661" cy="2801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5492096" y="1186779"/>
            <a:ext cx="1542300" cy="230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4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2" name="Google Shape;182;p2"/>
          <p:cNvCxnSpPr/>
          <p:nvPr/>
        </p:nvCxnSpPr>
        <p:spPr>
          <a:xfrm>
            <a:off x="5447209" y="2117926"/>
            <a:ext cx="492900" cy="0"/>
          </a:xfrm>
          <a:prstGeom prst="straightConnector1">
            <a:avLst/>
          </a:prstGeom>
          <a:noFill/>
          <a:ln w="762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2"/>
          <p:cNvCxnSpPr/>
          <p:nvPr/>
        </p:nvCxnSpPr>
        <p:spPr>
          <a:xfrm rot="10800000">
            <a:off x="5691797" y="1873219"/>
            <a:ext cx="0" cy="489300"/>
          </a:xfrm>
          <a:prstGeom prst="straightConnector1">
            <a:avLst/>
          </a:prstGeom>
          <a:noFill/>
          <a:ln w="762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228" y="2887051"/>
            <a:ext cx="572747" cy="654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/>
        </p:nvSpPr>
        <p:spPr>
          <a:xfrm>
            <a:off x="6043991" y="3985822"/>
            <a:ext cx="4443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Model Approach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5940000" y="5254387"/>
            <a:ext cx="44436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 Conclusion</a:t>
            </a: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228" y="5535453"/>
            <a:ext cx="572747" cy="654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"/>
          <p:cNvSpPr txBox="1"/>
          <p:nvPr/>
        </p:nvSpPr>
        <p:spPr>
          <a:xfrm>
            <a:off x="6043991" y="2141371"/>
            <a:ext cx="3892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Problem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Population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6043991" y="4681755"/>
            <a:ext cx="3892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Multi-linear Regression</a:t>
            </a:r>
            <a:endParaRPr dirty="0"/>
          </a:p>
        </p:txBody>
      </p:sp>
      <p:sp>
        <p:nvSpPr>
          <p:cNvPr id="190" name="Google Shape;190;p2"/>
          <p:cNvSpPr txBox="1"/>
          <p:nvPr/>
        </p:nvSpPr>
        <p:spPr>
          <a:xfrm>
            <a:off x="5997530" y="2704572"/>
            <a:ext cx="44439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6096000" y="3405575"/>
            <a:ext cx="3892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selection</a:t>
            </a:r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228" y="4211262"/>
            <a:ext cx="572747" cy="65456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6004991" y="5871267"/>
            <a:ext cx="452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-US" dirty="0"/>
              <a:t>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&amp; Future Considerations</a:t>
            </a:r>
            <a:endParaRPr sz="22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/>
          <p:nvPr/>
        </p:nvSpPr>
        <p:spPr>
          <a:xfrm>
            <a:off x="11117943" y="0"/>
            <a:ext cx="10740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834124" y="267709"/>
            <a:ext cx="40571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3"/>
          <p:cNvGrpSpPr/>
          <p:nvPr/>
        </p:nvGrpSpPr>
        <p:grpSpPr>
          <a:xfrm>
            <a:off x="811851" y="1405443"/>
            <a:ext cx="478763" cy="478762"/>
            <a:chOff x="4097846" y="10744200"/>
            <a:chExt cx="776235" cy="776234"/>
          </a:xfrm>
        </p:grpSpPr>
        <p:sp>
          <p:nvSpPr>
            <p:cNvPr id="202" name="Google Shape;202;p3"/>
            <p:cNvSpPr/>
            <p:nvPr/>
          </p:nvSpPr>
          <p:spPr>
            <a:xfrm>
              <a:off x="4097846" y="10744200"/>
              <a:ext cx="776235" cy="7762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265301" y="10962279"/>
              <a:ext cx="441324" cy="340076"/>
            </a:xfrm>
            <a:custGeom>
              <a:avLst/>
              <a:gdLst/>
              <a:ahLst/>
              <a:cxnLst/>
              <a:rect l="l" t="t" r="r" b="b"/>
              <a:pathLst>
                <a:path w="338" h="356" extrusionOk="0">
                  <a:moveTo>
                    <a:pt x="124" y="355"/>
                  </a:moveTo>
                  <a:lnTo>
                    <a:pt x="124" y="355"/>
                  </a:lnTo>
                  <a:cubicBezTo>
                    <a:pt x="115" y="355"/>
                    <a:pt x="107" y="346"/>
                    <a:pt x="98" y="33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0" y="204"/>
                    <a:pt x="0" y="187"/>
                    <a:pt x="18" y="178"/>
                  </a:cubicBezTo>
                  <a:cubicBezTo>
                    <a:pt x="36" y="160"/>
                    <a:pt x="53" y="168"/>
                    <a:pt x="62" y="17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84" y="9"/>
                    <a:pt x="301" y="0"/>
                    <a:pt x="319" y="9"/>
                  </a:cubicBezTo>
                  <a:cubicBezTo>
                    <a:pt x="337" y="18"/>
                    <a:pt x="337" y="45"/>
                    <a:pt x="328" y="62"/>
                  </a:cubicBezTo>
                  <a:cubicBezTo>
                    <a:pt x="160" y="337"/>
                    <a:pt x="160" y="337"/>
                    <a:pt x="160" y="337"/>
                  </a:cubicBezTo>
                  <a:cubicBezTo>
                    <a:pt x="151" y="346"/>
                    <a:pt x="142" y="355"/>
                    <a:pt x="124" y="3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811950" y="2835874"/>
            <a:ext cx="478782" cy="478781"/>
            <a:chOff x="4097846" y="10744200"/>
            <a:chExt cx="776235" cy="776234"/>
          </a:xfrm>
        </p:grpSpPr>
        <p:sp>
          <p:nvSpPr>
            <p:cNvPr id="205" name="Google Shape;205;p3"/>
            <p:cNvSpPr/>
            <p:nvPr/>
          </p:nvSpPr>
          <p:spPr>
            <a:xfrm>
              <a:off x="4097846" y="10744200"/>
              <a:ext cx="776235" cy="7762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265301" y="10962279"/>
              <a:ext cx="441324" cy="340076"/>
            </a:xfrm>
            <a:custGeom>
              <a:avLst/>
              <a:gdLst/>
              <a:ahLst/>
              <a:cxnLst/>
              <a:rect l="l" t="t" r="r" b="b"/>
              <a:pathLst>
                <a:path w="338" h="356" extrusionOk="0">
                  <a:moveTo>
                    <a:pt x="124" y="355"/>
                  </a:moveTo>
                  <a:lnTo>
                    <a:pt x="124" y="355"/>
                  </a:lnTo>
                  <a:cubicBezTo>
                    <a:pt x="115" y="355"/>
                    <a:pt x="107" y="346"/>
                    <a:pt x="98" y="33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0" y="204"/>
                    <a:pt x="0" y="187"/>
                    <a:pt x="18" y="178"/>
                  </a:cubicBezTo>
                  <a:cubicBezTo>
                    <a:pt x="36" y="160"/>
                    <a:pt x="53" y="168"/>
                    <a:pt x="62" y="17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84" y="9"/>
                    <a:pt x="301" y="0"/>
                    <a:pt x="319" y="9"/>
                  </a:cubicBezTo>
                  <a:cubicBezTo>
                    <a:pt x="337" y="18"/>
                    <a:pt x="337" y="45"/>
                    <a:pt x="328" y="62"/>
                  </a:cubicBezTo>
                  <a:cubicBezTo>
                    <a:pt x="160" y="337"/>
                    <a:pt x="160" y="337"/>
                    <a:pt x="160" y="337"/>
                  </a:cubicBezTo>
                  <a:cubicBezTo>
                    <a:pt x="151" y="346"/>
                    <a:pt x="142" y="355"/>
                    <a:pt x="124" y="3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3"/>
          <p:cNvSpPr txBox="1"/>
          <p:nvPr/>
        </p:nvSpPr>
        <p:spPr>
          <a:xfrm>
            <a:off x="1290788" y="1346809"/>
            <a:ext cx="2918573" cy="92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7558743" y="6119894"/>
            <a:ext cx="961200" cy="23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8519886" y="6010462"/>
            <a:ext cx="1115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sz="18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1995493" y="1837196"/>
            <a:ext cx="46914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9400" tIns="109700" rIns="219400" bIns="109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Maximum Net Operating Surplus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Contact Potential Members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 rot="5400000">
            <a:off x="9667895" y="3225770"/>
            <a:ext cx="39741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Donation Predictive Modeling</a:t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7398345" y="5534189"/>
            <a:ext cx="29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 sz="1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979285" y="914056"/>
            <a:ext cx="1542300" cy="23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1290613" y="2798846"/>
            <a:ext cx="291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Analytical Problem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2010125" y="3256072"/>
            <a:ext cx="46914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9400" tIns="109700" rIns="219400" bIns="109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Two-Stage Modeling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Uplift Modeling</a:t>
            </a:r>
            <a:endParaRPr/>
          </a:p>
        </p:txBody>
      </p:sp>
      <p:grpSp>
        <p:nvGrpSpPr>
          <p:cNvPr id="217" name="Google Shape;217;p3"/>
          <p:cNvGrpSpPr/>
          <p:nvPr/>
        </p:nvGrpSpPr>
        <p:grpSpPr>
          <a:xfrm>
            <a:off x="811850" y="4331980"/>
            <a:ext cx="478763" cy="478762"/>
            <a:chOff x="4097846" y="10744200"/>
            <a:chExt cx="776235" cy="776234"/>
          </a:xfrm>
        </p:grpSpPr>
        <p:sp>
          <p:nvSpPr>
            <p:cNvPr id="218" name="Google Shape;218;p3"/>
            <p:cNvSpPr/>
            <p:nvPr/>
          </p:nvSpPr>
          <p:spPr>
            <a:xfrm>
              <a:off x="4097846" y="10744200"/>
              <a:ext cx="776235" cy="7762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265301" y="10962279"/>
              <a:ext cx="441324" cy="340076"/>
            </a:xfrm>
            <a:custGeom>
              <a:avLst/>
              <a:gdLst/>
              <a:ahLst/>
              <a:cxnLst/>
              <a:rect l="l" t="t" r="r" b="b"/>
              <a:pathLst>
                <a:path w="338" h="356" extrusionOk="0">
                  <a:moveTo>
                    <a:pt x="124" y="355"/>
                  </a:moveTo>
                  <a:lnTo>
                    <a:pt x="124" y="355"/>
                  </a:lnTo>
                  <a:cubicBezTo>
                    <a:pt x="115" y="355"/>
                    <a:pt x="107" y="346"/>
                    <a:pt x="98" y="33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0" y="204"/>
                    <a:pt x="0" y="187"/>
                    <a:pt x="18" y="178"/>
                  </a:cubicBezTo>
                  <a:cubicBezTo>
                    <a:pt x="36" y="160"/>
                    <a:pt x="53" y="168"/>
                    <a:pt x="62" y="17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84" y="9"/>
                    <a:pt x="301" y="0"/>
                    <a:pt x="319" y="9"/>
                  </a:cubicBezTo>
                  <a:cubicBezTo>
                    <a:pt x="337" y="18"/>
                    <a:pt x="337" y="45"/>
                    <a:pt x="328" y="62"/>
                  </a:cubicBezTo>
                  <a:cubicBezTo>
                    <a:pt x="160" y="337"/>
                    <a:pt x="160" y="337"/>
                    <a:pt x="160" y="337"/>
                  </a:cubicBezTo>
                  <a:cubicBezTo>
                    <a:pt x="151" y="346"/>
                    <a:pt x="142" y="355"/>
                    <a:pt x="124" y="3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3"/>
          <p:cNvSpPr txBox="1"/>
          <p:nvPr/>
        </p:nvSpPr>
        <p:spPr>
          <a:xfrm>
            <a:off x="1262547" y="4294380"/>
            <a:ext cx="2918573" cy="55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Target Population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1995493" y="4798477"/>
            <a:ext cx="4691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9400" tIns="109700" rIns="219400" bIns="109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All Members in Database</a:t>
            </a:r>
            <a:endParaRPr/>
          </a:p>
        </p:txBody>
      </p: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070" y="1501317"/>
            <a:ext cx="3924253" cy="355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9;p5">
            <a:extLst>
              <a:ext uri="{FF2B5EF4-FFF2-40B4-BE49-F238E27FC236}">
                <a16:creationId xmlns:a16="http://schemas.microsoft.com/office/drawing/2014/main" id="{50F60B1E-5CF2-4B8F-B333-D88F4D190AA6}"/>
              </a:ext>
            </a:extLst>
          </p:cNvPr>
          <p:cNvSpPr txBox="1"/>
          <p:nvPr/>
        </p:nvSpPr>
        <p:spPr>
          <a:xfrm rot="-5400000">
            <a:off x="-341411" y="3290498"/>
            <a:ext cx="12828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484677" y="603400"/>
            <a:ext cx="1216500" cy="8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7507600" y="665350"/>
            <a:ext cx="3984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484680" y="4196263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490444" y="1879611"/>
            <a:ext cx="228571" cy="22857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4916722" y="3098608"/>
            <a:ext cx="17489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/>
          <p:nvPr/>
        </p:nvSpPr>
        <p:spPr>
          <a:xfrm rot="-5400000">
            <a:off x="-341434" y="3290573"/>
            <a:ext cx="128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sz="12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/>
          <p:nvPr/>
        </p:nvSpPr>
        <p:spPr>
          <a:xfrm rot="5400000">
            <a:off x="11529147" y="6234087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7715323" y="1434850"/>
            <a:ext cx="1542300" cy="23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1909501" y="579250"/>
            <a:ext cx="4956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Assumption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731398" y="1742466"/>
            <a:ext cx="49566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 Interpretation </a:t>
            </a:r>
            <a:endParaRPr sz="2000"/>
          </a:p>
        </p:txBody>
      </p:sp>
      <p:sp>
        <p:nvSpPr>
          <p:cNvPr id="239" name="Google Shape;239;p4"/>
          <p:cNvSpPr txBox="1"/>
          <p:nvPr/>
        </p:nvSpPr>
        <p:spPr>
          <a:xfrm>
            <a:off x="1915494" y="2757215"/>
            <a:ext cx="4956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Assumption 	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Donation Triggers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510475" y="2787574"/>
            <a:ext cx="1164900" cy="893400"/>
          </a:xfrm>
          <a:prstGeom prst="rect">
            <a:avLst/>
          </a:prstGeom>
          <a:solidFill>
            <a:srgbClr val="008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759416" y="4072488"/>
            <a:ext cx="71043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educated people live in urban area would be more encouraged by donation-raising events.</a:t>
            </a:r>
            <a:endParaRPr sz="20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Middle-aged people have higher salary are more likely to donate.</a:t>
            </a:r>
            <a:endParaRPr sz="20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used to have higher amounts donation records will tend to donate continuously.</a:t>
            </a:r>
            <a:endParaRPr sz="2000"/>
          </a:p>
        </p:txBody>
      </p:sp>
      <p:grpSp>
        <p:nvGrpSpPr>
          <p:cNvPr id="242" name="Google Shape;242;p4"/>
          <p:cNvGrpSpPr/>
          <p:nvPr/>
        </p:nvGrpSpPr>
        <p:grpSpPr>
          <a:xfrm>
            <a:off x="502827" y="4821611"/>
            <a:ext cx="228571" cy="959095"/>
            <a:chOff x="502827" y="4745411"/>
            <a:chExt cx="228571" cy="959095"/>
          </a:xfrm>
        </p:grpSpPr>
        <p:sp>
          <p:nvSpPr>
            <p:cNvPr id="243" name="Google Shape;243;p4"/>
            <p:cNvSpPr/>
            <p:nvPr/>
          </p:nvSpPr>
          <p:spPr>
            <a:xfrm>
              <a:off x="502827" y="4745411"/>
              <a:ext cx="228571" cy="22857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02827" y="5475935"/>
              <a:ext cx="228571" cy="22857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4"/>
          <p:cNvSpPr/>
          <p:nvPr/>
        </p:nvSpPr>
        <p:spPr>
          <a:xfrm>
            <a:off x="8349102" y="2098533"/>
            <a:ext cx="26112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C9F0FE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>
              <a:solidFill>
                <a:srgbClr val="C9F0FE"/>
              </a:solidFill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8349102" y="4395837"/>
            <a:ext cx="49566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lang="en-US" sz="2000" b="1" i="1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Presuppositions</a:t>
            </a:r>
            <a:endParaRPr dirty="0">
              <a:solidFill>
                <a:srgbClr val="D9D9D9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lang="en-US" sz="2000" b="1" i="1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Axioms</a:t>
            </a:r>
            <a:endParaRPr dirty="0">
              <a:solidFill>
                <a:srgbClr val="D9D9D9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lang="en-US" sz="2000" b="1" i="1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Taking for Granted</a:t>
            </a: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/>
          <p:nvPr/>
        </p:nvSpPr>
        <p:spPr>
          <a:xfrm>
            <a:off x="416725" y="1072275"/>
            <a:ext cx="3770400" cy="141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8088478" y="1072267"/>
            <a:ext cx="3519300" cy="141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8198726" y="1501114"/>
            <a:ext cx="3298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Predictors</a:t>
            </a:r>
            <a:endParaRPr sz="3500"/>
          </a:p>
        </p:txBody>
      </p:sp>
      <p:sp>
        <p:nvSpPr>
          <p:cNvPr id="255" name="Google Shape;255;p5"/>
          <p:cNvSpPr txBox="1"/>
          <p:nvPr/>
        </p:nvSpPr>
        <p:spPr>
          <a:xfrm>
            <a:off x="4340857" y="758852"/>
            <a:ext cx="40215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Significant 	Variables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4526082" y="1942795"/>
            <a:ext cx="1542410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400" b="1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456587" y="1458050"/>
            <a:ext cx="3987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endParaRPr sz="1300"/>
          </a:p>
        </p:txBody>
      </p:sp>
      <p:sp>
        <p:nvSpPr>
          <p:cNvPr id="258" name="Google Shape;258;p5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 txBox="1"/>
          <p:nvPr/>
        </p:nvSpPr>
        <p:spPr>
          <a:xfrm rot="-5400000">
            <a:off x="-341411" y="3290498"/>
            <a:ext cx="12828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dirty="0"/>
          </a:p>
        </p:txBody>
      </p:sp>
      <p:sp>
        <p:nvSpPr>
          <p:cNvPr id="260" name="Google Shape;260;p5"/>
          <p:cNvSpPr/>
          <p:nvPr/>
        </p:nvSpPr>
        <p:spPr>
          <a:xfrm rot="5400000">
            <a:off x="11436350" y="6267756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350" y="3822275"/>
            <a:ext cx="1878625" cy="27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"/>
          <p:cNvSpPr txBox="1"/>
          <p:nvPr/>
        </p:nvSpPr>
        <p:spPr>
          <a:xfrm>
            <a:off x="615062" y="3727554"/>
            <a:ext cx="3365400" cy="239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Greenacre’s Method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List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Recency</a:t>
            </a:r>
            <a:endParaRPr/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Seniority</a:t>
            </a:r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4526075" y="454125"/>
            <a:ext cx="3180000" cy="26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</a:t>
            </a:r>
            <a:endParaRPr/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AmtLastYear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Referrals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Gift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8165575" y="2658350"/>
            <a:ext cx="3365400" cy="4100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Reduction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Max Gift</a:t>
            </a:r>
            <a:endParaRPr sz="2800" i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Calibri"/>
              <a:buChar char="•"/>
            </a:pP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Min Gift</a:t>
            </a:r>
            <a:endParaRPr sz="2800" i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 i="1">
                <a:latin typeface="Calibri"/>
                <a:ea typeface="Calibri"/>
                <a:cs typeface="Calibri"/>
                <a:sym typeface="Calibri"/>
              </a:rPr>
              <a:t>Total Gift</a:t>
            </a:r>
            <a:endParaRPr sz="2800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AmtLastYear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Referrals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8707937" y="3846165"/>
            <a:ext cx="1241259" cy="1241259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2477483" y="3617178"/>
            <a:ext cx="1241259" cy="1241259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5475370" y="1885576"/>
            <a:ext cx="1241259" cy="12412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5867011" y="2301941"/>
            <a:ext cx="457978" cy="4579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2931574" y="4008819"/>
            <a:ext cx="333076" cy="4579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9069329" y="4226936"/>
            <a:ext cx="457978" cy="4579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1935461" y="5044374"/>
            <a:ext cx="2457109" cy="88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4937424" y="3253325"/>
            <a:ext cx="26937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8136807" y="5103271"/>
            <a:ext cx="2255004" cy="88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279" name="Google Shape;279;p6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 txBox="1"/>
          <p:nvPr/>
        </p:nvSpPr>
        <p:spPr>
          <a:xfrm rot="-5400000">
            <a:off x="-341411" y="3290498"/>
            <a:ext cx="12828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sz="12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 rot="5400000">
            <a:off x="11573136" y="6304314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3164016" y="461424"/>
            <a:ext cx="56765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Approaches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4873526" y="1292421"/>
            <a:ext cx="2158584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898610" y="1735046"/>
            <a:ext cx="1606051" cy="227377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D7F4FF"/>
          </a:solidFill>
          <a:ln w="12700" cap="flat" cmpd="sng">
            <a:solidFill>
              <a:srgbClr val="D7F4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/>
          <p:nvPr/>
        </p:nvSpPr>
        <p:spPr>
          <a:xfrm rot="10800000">
            <a:off x="5280967" y="4260315"/>
            <a:ext cx="1606200" cy="22737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D7F4FF"/>
          </a:solidFill>
          <a:ln w="12700" cap="flat" cmpd="sng">
            <a:solidFill>
              <a:srgbClr val="D7F4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8253845" y="1885576"/>
            <a:ext cx="1606051" cy="227377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D7F4FF"/>
          </a:solidFill>
          <a:ln w="12700" cap="flat" cmpd="sng">
            <a:solidFill>
              <a:srgbClr val="D7F4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/>
          <p:nvPr/>
        </p:nvSpPr>
        <p:spPr>
          <a:xfrm>
            <a:off x="842777" y="4560105"/>
            <a:ext cx="1153500" cy="109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"/>
          <p:cNvSpPr/>
          <p:nvPr/>
        </p:nvSpPr>
        <p:spPr>
          <a:xfrm>
            <a:off x="1996296" y="4560105"/>
            <a:ext cx="4869900" cy="1094100"/>
          </a:xfrm>
          <a:prstGeom prst="rect">
            <a:avLst/>
          </a:prstGeom>
          <a:solidFill>
            <a:srgbClr val="93E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2937476" y="510675"/>
            <a:ext cx="6521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TWO-WAY APPROACH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1988775" y="4707825"/>
            <a:ext cx="52203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Uplift = Probability * Value &gt; $30  contact all</a:t>
            </a:r>
            <a:endParaRPr sz="2000" b="1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keep balance between risk and reward</a:t>
            </a:r>
            <a:endParaRPr sz="2000" b="1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/>
          <p:nvPr/>
        </p:nvSpPr>
        <p:spPr>
          <a:xfrm rot="5400000">
            <a:off x="11536962" y="62970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1726786" y="2198059"/>
            <a:ext cx="43557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Whether people will make a donation,</a:t>
            </a:r>
            <a:endParaRPr sz="1600" i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if contacted or not</a:t>
            </a:r>
            <a:endParaRPr sz="1600" i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1739265" y="3621184"/>
            <a:ext cx="39570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What will be the expected donation values, given contacted or not</a:t>
            </a:r>
            <a:endParaRPr sz="1600" i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1726786" y="1722277"/>
            <a:ext cx="299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Estimated Probability 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1760173" y="3166800"/>
            <a:ext cx="30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Estimated Value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850841" y="1661024"/>
            <a:ext cx="680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22A35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850841" y="3103973"/>
            <a:ext cx="771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22A35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4952757" y="1180034"/>
            <a:ext cx="21585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4" name="Google Shape;3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969" y="1508624"/>
            <a:ext cx="4087156" cy="42807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9;p5">
            <a:extLst>
              <a:ext uri="{FF2B5EF4-FFF2-40B4-BE49-F238E27FC236}">
                <a16:creationId xmlns:a16="http://schemas.microsoft.com/office/drawing/2014/main" id="{098B40B7-6569-48C5-9D0D-F54E527991FF}"/>
              </a:ext>
            </a:extLst>
          </p:cNvPr>
          <p:cNvSpPr txBox="1"/>
          <p:nvPr/>
        </p:nvSpPr>
        <p:spPr>
          <a:xfrm rot="-5400000">
            <a:off x="-341411" y="3290498"/>
            <a:ext cx="12828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/>
          <p:nvPr/>
        </p:nvSpPr>
        <p:spPr>
          <a:xfrm>
            <a:off x="6366066" y="711927"/>
            <a:ext cx="3677100" cy="3638100"/>
          </a:xfrm>
          <a:prstGeom prst="rect">
            <a:avLst/>
          </a:prstGeom>
          <a:solidFill>
            <a:srgbClr val="C9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956127" y="726620"/>
            <a:ext cx="4817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1049106" y="2783708"/>
            <a:ext cx="543000" cy="5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1696185" y="3129374"/>
            <a:ext cx="4817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Splitting into training data set and validation data set</a:t>
            </a:r>
            <a:endParaRPr/>
          </a:p>
        </p:txBody>
      </p:sp>
      <p:sp>
        <p:nvSpPr>
          <p:cNvPr id="314" name="Google Shape;314;p8"/>
          <p:cNvSpPr txBox="1"/>
          <p:nvPr/>
        </p:nvSpPr>
        <p:spPr>
          <a:xfrm>
            <a:off x="1696185" y="2686665"/>
            <a:ext cx="235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Overfitting Issue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1047175" y="3939083"/>
            <a:ext cx="543000" cy="5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 txBox="1"/>
          <p:nvPr/>
        </p:nvSpPr>
        <p:spPr>
          <a:xfrm>
            <a:off x="1049106" y="2852958"/>
            <a:ext cx="54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1047175" y="4005927"/>
            <a:ext cx="54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1058852" y="5122601"/>
            <a:ext cx="543000" cy="5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1058851" y="5209397"/>
            <a:ext cx="54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 txBox="1"/>
          <p:nvPr/>
        </p:nvSpPr>
        <p:spPr>
          <a:xfrm rot="-5400000">
            <a:off x="-341410" y="3290498"/>
            <a:ext cx="12828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  <a:endParaRPr sz="12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 rot="5400000">
            <a:off x="11608660" y="6293154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1067733" y="2079349"/>
            <a:ext cx="1654500" cy="25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8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1746024" y="3826271"/>
            <a:ext cx="235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1733419" y="4227304"/>
            <a:ext cx="4817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Automated Forward Selection Technique</a:t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1756140" y="4932398"/>
            <a:ext cx="28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1733418" y="5377545"/>
            <a:ext cx="4817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ROC Curve on Validation Dataset</a:t>
            </a:r>
            <a:endParaRPr/>
          </a:p>
        </p:txBody>
      </p:sp>
      <p:pic>
        <p:nvPicPr>
          <p:cNvPr id="328" name="Google Shape;3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523" y="1645225"/>
            <a:ext cx="3941550" cy="3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/>
          <p:nvPr/>
        </p:nvSpPr>
        <p:spPr>
          <a:xfrm rot="10800000" flipH="1">
            <a:off x="0" y="0"/>
            <a:ext cx="5138057" cy="6858000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7517268" y="907367"/>
            <a:ext cx="4503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7620165" y="1655941"/>
            <a:ext cx="1877437" cy="2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MBAN 5210</a:t>
            </a:r>
            <a:endParaRPr sz="1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133350" y="108695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 rot="-5400000">
            <a:off x="-443043" y="3290518"/>
            <a:ext cx="148611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MBAN 5210</a:t>
            </a:r>
          </a:p>
        </p:txBody>
      </p:sp>
      <p:sp>
        <p:nvSpPr>
          <p:cNvPr id="338" name="Google Shape;338;p10"/>
          <p:cNvSpPr/>
          <p:nvPr/>
        </p:nvSpPr>
        <p:spPr>
          <a:xfrm rot="5400000">
            <a:off x="11600437" y="6296687"/>
            <a:ext cx="702661" cy="2801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>
            <a:spLocks noGrp="1"/>
          </p:cNvSpPr>
          <p:nvPr>
            <p:ph type="pic" idx="2"/>
          </p:nvPr>
        </p:nvSpPr>
        <p:spPr>
          <a:xfrm>
            <a:off x="1567543" y="0"/>
            <a:ext cx="5486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7308738" y="2782993"/>
            <a:ext cx="481800" cy="5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7883047" y="3052458"/>
            <a:ext cx="4275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0"/>
          <p:cNvSpPr txBox="1"/>
          <p:nvPr/>
        </p:nvSpPr>
        <p:spPr>
          <a:xfrm>
            <a:off x="7883051" y="2762150"/>
            <a:ext cx="27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Pearson Correlation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7307024" y="3938366"/>
            <a:ext cx="481800" cy="5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7308738" y="2852243"/>
            <a:ext cx="48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7307024" y="4005210"/>
            <a:ext cx="48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7307038" y="5002957"/>
            <a:ext cx="481800" cy="5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7307037" y="5089753"/>
            <a:ext cx="48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7927273" y="3901750"/>
            <a:ext cx="27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Multicollinearity 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7916094" y="4150387"/>
            <a:ext cx="4275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0"/>
          <p:cNvSpPr txBox="1"/>
          <p:nvPr/>
        </p:nvSpPr>
        <p:spPr>
          <a:xfrm>
            <a:off x="7925897" y="4965150"/>
            <a:ext cx="32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Backward selection with interactions and 2nd order terms </a:t>
            </a:r>
            <a:endParaRPr sz="24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7905743" y="5257901"/>
            <a:ext cx="4275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38" y="801226"/>
            <a:ext cx="6454762" cy="50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Biru Full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3BCBFF"/>
      </a:accent1>
      <a:accent2>
        <a:srgbClr val="00B0F0"/>
      </a:accent2>
      <a:accent3>
        <a:srgbClr val="3BCBFF"/>
      </a:accent3>
      <a:accent4>
        <a:srgbClr val="00B0F0"/>
      </a:accent4>
      <a:accent5>
        <a:srgbClr val="3BCBFF"/>
      </a:accent5>
      <a:accent6>
        <a:srgbClr val="00B0F0"/>
      </a:accent6>
      <a:hlink>
        <a:srgbClr val="0088B8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ungu ar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900CC"/>
      </a:accent1>
      <a:accent2>
        <a:srgbClr val="CC00CC"/>
      </a:accent2>
      <a:accent3>
        <a:srgbClr val="CC00FF"/>
      </a:accent3>
      <a:accent4>
        <a:srgbClr val="CC00FF"/>
      </a:accent4>
      <a:accent5>
        <a:srgbClr val="CC00CC"/>
      </a:accent5>
      <a:accent6>
        <a:srgbClr val="9900C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349</Words>
  <Application>Microsoft Office PowerPoint</Application>
  <PresentationFormat>Widescreen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Montserrat</vt:lpstr>
      <vt:lpstr>Arial</vt:lpstr>
      <vt:lpstr>Montserrat SemiBold</vt:lpstr>
      <vt:lpstr>Aharoni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AQR</dc:creator>
  <cp:lastModifiedBy>Jia Ruoxi</cp:lastModifiedBy>
  <cp:revision>3</cp:revision>
  <dcterms:created xsi:type="dcterms:W3CDTF">2020-01-05T04:37:17Z</dcterms:created>
  <dcterms:modified xsi:type="dcterms:W3CDTF">2020-11-13T13:39:51Z</dcterms:modified>
</cp:coreProperties>
</file>