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32">
          <p15:clr>
            <a:srgbClr val="A4A3A4"/>
          </p15:clr>
        </p15:guide>
        <p15:guide id="2"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32" orient="horz"/>
        <p:guide pos="432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78110023f3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78110023f3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8110023f3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8110023f3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8110023f3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8110023f3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78110023f3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8110023f3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78110023f3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78110023f3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8110023f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8110023f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8110023f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8110023f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8110023f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8110023f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78110023f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78110023f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8110023f3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8110023f3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78110023f3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78110023f3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8110023f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8110023f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78110023f3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78110023f3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Telecom Customer Churn Prediction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825" y="1492925"/>
            <a:ext cx="8520600" cy="3225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Me</a:t>
            </a:r>
            <a:r>
              <a:rPr lang="en"/>
              <a:t>mbers</a:t>
            </a:r>
            <a:endParaRPr/>
          </a:p>
          <a:p>
            <a:pPr indent="0" lvl="0" marL="0" rtl="0" algn="l">
              <a:spcBef>
                <a:spcPts val="0"/>
              </a:spcBef>
              <a:spcAft>
                <a:spcPts val="0"/>
              </a:spcAft>
              <a:buNone/>
            </a:pPr>
            <a:r>
              <a:rPr lang="en"/>
              <a:t>Jamleck Mathenge </a:t>
            </a:r>
            <a:endParaRPr/>
          </a:p>
          <a:p>
            <a:pPr indent="0" lvl="0" marL="0" rtl="0" algn="l">
              <a:spcBef>
                <a:spcPts val="0"/>
              </a:spcBef>
              <a:spcAft>
                <a:spcPts val="0"/>
              </a:spcAft>
              <a:buNone/>
            </a:pPr>
            <a:r>
              <a:rPr lang="en"/>
              <a:t>Sophia Mbataru</a:t>
            </a:r>
            <a:endParaRPr/>
          </a:p>
          <a:p>
            <a:pPr indent="0" lvl="0" marL="0" rtl="0" algn="l">
              <a:spcBef>
                <a:spcPts val="0"/>
              </a:spcBef>
              <a:spcAft>
                <a:spcPts val="0"/>
              </a:spcAft>
              <a:buNone/>
            </a:pPr>
            <a:r>
              <a:rPr lang="en"/>
              <a:t>Collins Kiptoo</a:t>
            </a:r>
            <a:endParaRPr/>
          </a:p>
          <a:p>
            <a:pPr indent="0" lvl="0" marL="0" rtl="0" algn="l">
              <a:spcBef>
                <a:spcPts val="0"/>
              </a:spcBef>
              <a:spcAft>
                <a:spcPts val="0"/>
              </a:spcAft>
              <a:buNone/>
            </a:pPr>
            <a:r>
              <a:rPr lang="en"/>
              <a:t>Bonface Mutua</a:t>
            </a:r>
            <a:endParaRPr/>
          </a:p>
          <a:p>
            <a:pPr indent="0" lvl="0" marL="0" rtl="0" algn="l">
              <a:spcBef>
                <a:spcPts val="0"/>
              </a:spcBef>
              <a:spcAft>
                <a:spcPts val="0"/>
              </a:spcAft>
              <a:buNone/>
            </a:pPr>
            <a:r>
              <a:rPr lang="en"/>
              <a:t>Getrude Obwoge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Telecom should recruit more customers to their offer packages because there is a clear indication that it reduces customer churning.</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Telecom should improve its relationship with new customers because we found out that the highest churning rates occur in the first 10 months.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Telecom should make premium tech support more attractive to customers because customers on the cover have low churn rates.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4. </a:t>
            </a:r>
            <a:r>
              <a:rPr lang="en"/>
              <a:t>Telecom should make changes to their internet provision services as they all have high churn rates, especially fiber optic internet.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5.Telecom should create products that are attractive to non-senior citizens because non-senior citizens have the highest churn rate</a:t>
            </a:r>
            <a:endParaRPr/>
          </a:p>
          <a:p>
            <a:pPr indent="0" lvl="0" marL="0" rtl="0" algn="l">
              <a:spcBef>
                <a:spcPts val="1200"/>
              </a:spcBef>
              <a:spcAft>
                <a:spcPts val="0"/>
              </a:spcAft>
              <a:buNone/>
            </a:pPr>
            <a:r>
              <a:rPr lang="en"/>
              <a:t>6. Telecom should adopt the Random Forest Classification as it has the highest accuracy of 83%</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further improve the accuracy of this classification, the company  should focus on other factors that might affect the churn rate. </a:t>
            </a:r>
            <a:endParaRPr/>
          </a:p>
          <a:p>
            <a:pPr indent="0" lvl="0" marL="0" rtl="0" algn="l">
              <a:spcBef>
                <a:spcPts val="1200"/>
              </a:spcBef>
              <a:spcAft>
                <a:spcPts val="0"/>
              </a:spcAft>
              <a:buNone/>
            </a:pPr>
            <a:r>
              <a:rPr lang="en"/>
              <a:t>These factors include:</a:t>
            </a:r>
            <a:endParaRPr/>
          </a:p>
          <a:p>
            <a:pPr indent="-342900" lvl="0" marL="457200" rtl="0" algn="l">
              <a:spcBef>
                <a:spcPts val="1200"/>
              </a:spcBef>
              <a:spcAft>
                <a:spcPts val="0"/>
              </a:spcAft>
              <a:buSzPts val="1800"/>
              <a:buAutoNum type="arabicPeriod"/>
            </a:pPr>
            <a:r>
              <a:rPr lang="en"/>
              <a:t>Customer Churn Reason</a:t>
            </a:r>
            <a:endParaRPr/>
          </a:p>
          <a:p>
            <a:pPr indent="-342900" lvl="0" marL="457200" rtl="0" algn="l">
              <a:spcBef>
                <a:spcPts val="0"/>
              </a:spcBef>
              <a:spcAft>
                <a:spcPts val="0"/>
              </a:spcAft>
              <a:buSzPts val="1800"/>
              <a:buAutoNum type="arabicPeriod"/>
            </a:pPr>
            <a:r>
              <a:rPr lang="en"/>
              <a:t>Churn Category</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5"/>
          <p:cNvPicPr preferRelativeResize="0"/>
          <p:nvPr/>
        </p:nvPicPr>
        <p:blipFill>
          <a:blip r:embed="rId3">
            <a:alphaModFix/>
          </a:blip>
          <a:stretch>
            <a:fillRect/>
          </a:stretch>
        </p:blipFill>
        <p:spPr>
          <a:xfrm>
            <a:off x="2005100" y="1274975"/>
            <a:ext cx="5622975" cy="2268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6"/>
          <p:cNvPicPr preferRelativeResize="0"/>
          <p:nvPr/>
        </p:nvPicPr>
        <p:blipFill>
          <a:blip r:embed="rId3">
            <a:alphaModFix/>
          </a:blip>
          <a:stretch>
            <a:fillRect/>
          </a:stretch>
        </p:blipFill>
        <p:spPr>
          <a:xfrm>
            <a:off x="2259075" y="1754500"/>
            <a:ext cx="4366725" cy="2488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Predicting customer churn is critical for telecommunication companies to be able to retain customers effectively.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For this reason, large telecommunications corporations are seeking to develop models to predict which customers are more likely to change and take action accordingly.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he telecommunications industry experiences an average of 15-25% annual churn rate. </a:t>
            </a:r>
            <a:endParaRPr/>
          </a:p>
          <a:p>
            <a:pPr indent="0" lvl="0" marL="0" rtl="0" algn="l">
              <a:spcBef>
                <a:spcPts val="1200"/>
              </a:spcBef>
              <a:spcAft>
                <a:spcPts val="1200"/>
              </a:spcAft>
              <a:buNone/>
            </a:pPr>
            <a:r>
              <a:rPr lang="en"/>
              <a:t>Given the fact that it costs about 25 times more to acquire a new customer than to retain an existing one, customer retention has now become even more important than customer acquisition.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Objective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To obtain a data-driven solution that will allow us to reduce churn rates.</a:t>
            </a:r>
            <a:endParaRPr/>
          </a:p>
          <a:p>
            <a:pPr indent="0" lvl="0" marL="0" rtl="0" algn="l">
              <a:spcBef>
                <a:spcPts val="1200"/>
              </a:spcBef>
              <a:spcAft>
                <a:spcPts val="0"/>
              </a:spcAft>
              <a:buNone/>
            </a:pPr>
            <a:r>
              <a:rPr b="1" lang="en"/>
              <a:t>Specific Objectives:</a:t>
            </a:r>
            <a:endParaRPr b="1"/>
          </a:p>
          <a:p>
            <a:pPr indent="-317182" lvl="0" marL="457200" rtl="0" algn="l">
              <a:spcBef>
                <a:spcPts val="1200"/>
              </a:spcBef>
              <a:spcAft>
                <a:spcPts val="0"/>
              </a:spcAft>
              <a:buSzPct val="100000"/>
              <a:buAutoNum type="arabicPeriod"/>
            </a:pPr>
            <a:r>
              <a:rPr lang="en"/>
              <a:t>To build machine learning models that will predict how likely a customer will churn by analyzing its features: demographic information, account information, and services information.</a:t>
            </a:r>
            <a:endParaRPr/>
          </a:p>
          <a:p>
            <a:pPr indent="-317182" lvl="0" marL="457200" rtl="0" algn="l">
              <a:spcBef>
                <a:spcPts val="0"/>
              </a:spcBef>
              <a:spcAft>
                <a:spcPts val="0"/>
              </a:spcAft>
              <a:buSzPct val="100000"/>
              <a:buAutoNum type="arabicPeriod"/>
            </a:pPr>
            <a:r>
              <a:rPr lang="en"/>
              <a:t>To find the best machine learning model for the correct classification of churn/non-churn customers.</a:t>
            </a:r>
            <a:endParaRPr/>
          </a:p>
          <a:p>
            <a:pPr indent="-317182" lvl="0" marL="457200" rtl="0" algn="l">
              <a:spcBef>
                <a:spcPts val="0"/>
              </a:spcBef>
              <a:spcAft>
                <a:spcPts val="0"/>
              </a:spcAft>
              <a:buSzPct val="100000"/>
              <a:buAutoNum type="arabicPeriod"/>
            </a:pPr>
            <a:r>
              <a:rPr lang="en"/>
              <a:t>To determine which features affect the customer churn rate thereby giving necessary recommendations and next steps.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Audience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target audience for our project is Telecom, </a:t>
            </a:r>
            <a:r>
              <a:rPr lang="en"/>
              <a:t>a telecommunications company, which want to reduce it’s rate of customer churn.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dataset had 7043 entries and 38 columns. These were used to come up with several classification models in an aim to meet our objectives.</a:t>
            </a:r>
            <a:endParaRPr/>
          </a:p>
          <a:p>
            <a:pPr indent="0" lvl="0" marL="0" rtl="0" algn="l">
              <a:spcBef>
                <a:spcPts val="1200"/>
              </a:spcBef>
              <a:spcAft>
                <a:spcPts val="0"/>
              </a:spcAft>
              <a:buNone/>
            </a:pPr>
            <a:r>
              <a:rPr lang="en"/>
              <a:t>The data had 38 features which can be grouped into demographic, </a:t>
            </a:r>
            <a:r>
              <a:rPr lang="en"/>
              <a:t>account and service information of the customers.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35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target Variable</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947750" y="1057025"/>
            <a:ext cx="6713025" cy="3495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2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8"/>
              <a:t>Relationship with the target variable</a:t>
            </a:r>
            <a:endParaRPr sz="2588"/>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675625" y="964300"/>
            <a:ext cx="7813326" cy="3416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conclusion, when customers leave, they are going to the competition. Understanding churn factors will not only allow Telecom to understand why their customers are leaving but also to what extent the factors that lead to customer dissatisfaction affect the company. </a:t>
            </a:r>
            <a:endParaRPr/>
          </a:p>
          <a:p>
            <a:pPr indent="0" lvl="0" marL="0" rtl="0" algn="l">
              <a:spcBef>
                <a:spcPts val="1200"/>
              </a:spcBef>
              <a:spcAft>
                <a:spcPts val="0"/>
              </a:spcAft>
              <a:buNone/>
            </a:pPr>
            <a:r>
              <a:rPr lang="en"/>
              <a:t>Overall, this will lead to the opportunity for Telecom to sharpen its attractiveness in the eyes of its customers by competing in the market well.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