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50A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8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5162B-9881-4F8A-A407-403E1A3B368A}" type="datetimeFigureOut">
              <a:rPr lang="en-US" smtClean="0"/>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F3E71-7FD9-4350-9E77-D82B51F40F39}" type="slidenum">
              <a:rPr lang="en-US" smtClean="0"/>
              <a:t>‹#›</a:t>
            </a:fld>
            <a:endParaRPr lang="en-US"/>
          </a:p>
        </p:txBody>
      </p:sp>
    </p:spTree>
    <p:extLst>
      <p:ext uri="{BB962C8B-B14F-4D97-AF65-F5344CB8AC3E}">
        <p14:creationId xmlns:p14="http://schemas.microsoft.com/office/powerpoint/2010/main" val="2839394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6931-8AA1-4898-84E3-FFC4DAD105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9B0A7E-4C32-497E-B1CA-A9F107D84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AD7ADE-F08D-46DE-AD0F-0BEA8026DA6E}"/>
              </a:ext>
            </a:extLst>
          </p:cNvPr>
          <p:cNvSpPr>
            <a:spLocks noGrp="1"/>
          </p:cNvSpPr>
          <p:nvPr>
            <p:ph type="dt" sz="half" idx="10"/>
          </p:nvPr>
        </p:nvSpPr>
        <p:spPr/>
        <p:txBody>
          <a:bodyPr/>
          <a:lstStyle/>
          <a:p>
            <a:fld id="{6E9F568F-B4B7-47DB-8E26-5B7666B0CC86}" type="datetimeFigureOut">
              <a:rPr lang="en-US" smtClean="0"/>
              <a:t>10/3/2023</a:t>
            </a:fld>
            <a:endParaRPr lang="en-US"/>
          </a:p>
        </p:txBody>
      </p:sp>
      <p:sp>
        <p:nvSpPr>
          <p:cNvPr id="5" name="Footer Placeholder 4">
            <a:extLst>
              <a:ext uri="{FF2B5EF4-FFF2-40B4-BE49-F238E27FC236}">
                <a16:creationId xmlns:a16="http://schemas.microsoft.com/office/drawing/2014/main" id="{2D48D6D0-CF4A-4A69-8CB9-43A694C4C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364BA-49F9-4895-9873-FA023BAE13C8}"/>
              </a:ext>
            </a:extLst>
          </p:cNvPr>
          <p:cNvSpPr>
            <a:spLocks noGrp="1"/>
          </p:cNvSpPr>
          <p:nvPr>
            <p:ph type="sldNum" sz="quarter" idx="12"/>
          </p:nvPr>
        </p:nvSpPr>
        <p:spPr/>
        <p:txBody>
          <a:bodyPr/>
          <a:lstStyle/>
          <a:p>
            <a:fld id="{40480F2F-DBA2-49B2-8F44-922554CB39A1}" type="slidenum">
              <a:rPr lang="en-US" smtClean="0"/>
              <a:t>‹#›</a:t>
            </a:fld>
            <a:endParaRPr lang="en-US"/>
          </a:p>
        </p:txBody>
      </p:sp>
    </p:spTree>
    <p:extLst>
      <p:ext uri="{BB962C8B-B14F-4D97-AF65-F5344CB8AC3E}">
        <p14:creationId xmlns:p14="http://schemas.microsoft.com/office/powerpoint/2010/main" val="118242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9CF33-4FAA-4664-BF0A-65A848E366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E6699C-413E-4603-8600-3CB004611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314CE2-AE80-4374-989C-ADD6EDDC91D4}"/>
              </a:ext>
            </a:extLst>
          </p:cNvPr>
          <p:cNvSpPr>
            <a:spLocks noGrp="1"/>
          </p:cNvSpPr>
          <p:nvPr>
            <p:ph type="dt" sz="half" idx="10"/>
          </p:nvPr>
        </p:nvSpPr>
        <p:spPr/>
        <p:txBody>
          <a:bodyPr/>
          <a:lstStyle/>
          <a:p>
            <a:fld id="{6E9F568F-B4B7-47DB-8E26-5B7666B0CC86}" type="datetimeFigureOut">
              <a:rPr lang="en-US" smtClean="0"/>
              <a:t>10/3/2023</a:t>
            </a:fld>
            <a:endParaRPr lang="en-US"/>
          </a:p>
        </p:txBody>
      </p:sp>
      <p:sp>
        <p:nvSpPr>
          <p:cNvPr id="5" name="Footer Placeholder 4">
            <a:extLst>
              <a:ext uri="{FF2B5EF4-FFF2-40B4-BE49-F238E27FC236}">
                <a16:creationId xmlns:a16="http://schemas.microsoft.com/office/drawing/2014/main" id="{F4BD1CAD-C69E-47F4-BF49-C91E074B7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26F73-DAC4-403D-9A0E-7FFA5EF388AD}"/>
              </a:ext>
            </a:extLst>
          </p:cNvPr>
          <p:cNvSpPr>
            <a:spLocks noGrp="1"/>
          </p:cNvSpPr>
          <p:nvPr>
            <p:ph type="sldNum" sz="quarter" idx="12"/>
          </p:nvPr>
        </p:nvSpPr>
        <p:spPr/>
        <p:txBody>
          <a:bodyPr/>
          <a:lstStyle/>
          <a:p>
            <a:fld id="{40480F2F-DBA2-49B2-8F44-922554CB39A1}" type="slidenum">
              <a:rPr lang="en-US" smtClean="0"/>
              <a:t>‹#›</a:t>
            </a:fld>
            <a:endParaRPr lang="en-US"/>
          </a:p>
        </p:txBody>
      </p:sp>
    </p:spTree>
    <p:extLst>
      <p:ext uri="{BB962C8B-B14F-4D97-AF65-F5344CB8AC3E}">
        <p14:creationId xmlns:p14="http://schemas.microsoft.com/office/powerpoint/2010/main" val="119662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D3384-74A7-47D7-A003-13F11723ED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A4F63C-1508-4E78-90A6-4C2004611A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B5539E-EF2B-4F08-B269-40F6B5D54DE0}"/>
              </a:ext>
            </a:extLst>
          </p:cNvPr>
          <p:cNvSpPr>
            <a:spLocks noGrp="1"/>
          </p:cNvSpPr>
          <p:nvPr>
            <p:ph type="dt" sz="half" idx="10"/>
          </p:nvPr>
        </p:nvSpPr>
        <p:spPr/>
        <p:txBody>
          <a:bodyPr/>
          <a:lstStyle/>
          <a:p>
            <a:fld id="{6E9F568F-B4B7-47DB-8E26-5B7666B0CC86}" type="datetimeFigureOut">
              <a:rPr lang="en-US" smtClean="0"/>
              <a:t>10/3/2023</a:t>
            </a:fld>
            <a:endParaRPr lang="en-US"/>
          </a:p>
        </p:txBody>
      </p:sp>
      <p:sp>
        <p:nvSpPr>
          <p:cNvPr id="5" name="Footer Placeholder 4">
            <a:extLst>
              <a:ext uri="{FF2B5EF4-FFF2-40B4-BE49-F238E27FC236}">
                <a16:creationId xmlns:a16="http://schemas.microsoft.com/office/drawing/2014/main" id="{30D04150-2B7D-4552-9923-E3155EE28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6633B-F001-400D-9DDB-5304418FEA93}"/>
              </a:ext>
            </a:extLst>
          </p:cNvPr>
          <p:cNvSpPr>
            <a:spLocks noGrp="1"/>
          </p:cNvSpPr>
          <p:nvPr>
            <p:ph type="sldNum" sz="quarter" idx="12"/>
          </p:nvPr>
        </p:nvSpPr>
        <p:spPr/>
        <p:txBody>
          <a:bodyPr/>
          <a:lstStyle/>
          <a:p>
            <a:fld id="{40480F2F-DBA2-49B2-8F44-922554CB39A1}" type="slidenum">
              <a:rPr lang="en-US" smtClean="0"/>
              <a:t>‹#›</a:t>
            </a:fld>
            <a:endParaRPr lang="en-US"/>
          </a:p>
        </p:txBody>
      </p:sp>
    </p:spTree>
    <p:extLst>
      <p:ext uri="{BB962C8B-B14F-4D97-AF65-F5344CB8AC3E}">
        <p14:creationId xmlns:p14="http://schemas.microsoft.com/office/powerpoint/2010/main" val="64913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86A7-07A6-4679-8CB6-1A87B1265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73910D-D4E3-4967-98C4-AD57EA1162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AF8EA-F8F7-4C04-A87A-E2C83E6B7C5F}"/>
              </a:ext>
            </a:extLst>
          </p:cNvPr>
          <p:cNvSpPr>
            <a:spLocks noGrp="1"/>
          </p:cNvSpPr>
          <p:nvPr>
            <p:ph type="dt" sz="half" idx="10"/>
          </p:nvPr>
        </p:nvSpPr>
        <p:spPr/>
        <p:txBody>
          <a:bodyPr/>
          <a:lstStyle/>
          <a:p>
            <a:fld id="{6E9F568F-B4B7-47DB-8E26-5B7666B0CC86}" type="datetimeFigureOut">
              <a:rPr lang="en-US" smtClean="0"/>
              <a:t>10/3/2023</a:t>
            </a:fld>
            <a:endParaRPr lang="en-US"/>
          </a:p>
        </p:txBody>
      </p:sp>
      <p:sp>
        <p:nvSpPr>
          <p:cNvPr id="5" name="Footer Placeholder 4">
            <a:extLst>
              <a:ext uri="{FF2B5EF4-FFF2-40B4-BE49-F238E27FC236}">
                <a16:creationId xmlns:a16="http://schemas.microsoft.com/office/drawing/2014/main" id="{98FF917A-96B1-462F-AF71-FC8591337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E6955-E019-448E-88BD-E2F259DF94C4}"/>
              </a:ext>
            </a:extLst>
          </p:cNvPr>
          <p:cNvSpPr>
            <a:spLocks noGrp="1"/>
          </p:cNvSpPr>
          <p:nvPr>
            <p:ph type="sldNum" sz="quarter" idx="12"/>
          </p:nvPr>
        </p:nvSpPr>
        <p:spPr/>
        <p:txBody>
          <a:bodyPr/>
          <a:lstStyle/>
          <a:p>
            <a:fld id="{40480F2F-DBA2-49B2-8F44-922554CB39A1}" type="slidenum">
              <a:rPr lang="en-US" smtClean="0"/>
              <a:t>‹#›</a:t>
            </a:fld>
            <a:endParaRPr lang="en-US"/>
          </a:p>
        </p:txBody>
      </p:sp>
    </p:spTree>
    <p:extLst>
      <p:ext uri="{BB962C8B-B14F-4D97-AF65-F5344CB8AC3E}">
        <p14:creationId xmlns:p14="http://schemas.microsoft.com/office/powerpoint/2010/main" val="153564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C663-D6DA-46FA-AEA5-0310252CB5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EDFADA-078B-4C6E-9AF5-5C6F289025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4C1EC6-D0FF-4991-9B94-E053CBDBA8EF}"/>
              </a:ext>
            </a:extLst>
          </p:cNvPr>
          <p:cNvSpPr>
            <a:spLocks noGrp="1"/>
          </p:cNvSpPr>
          <p:nvPr>
            <p:ph type="dt" sz="half" idx="10"/>
          </p:nvPr>
        </p:nvSpPr>
        <p:spPr/>
        <p:txBody>
          <a:bodyPr/>
          <a:lstStyle/>
          <a:p>
            <a:fld id="{6E9F568F-B4B7-47DB-8E26-5B7666B0CC86}" type="datetimeFigureOut">
              <a:rPr lang="en-US" smtClean="0"/>
              <a:t>10/3/2023</a:t>
            </a:fld>
            <a:endParaRPr lang="en-US"/>
          </a:p>
        </p:txBody>
      </p:sp>
      <p:sp>
        <p:nvSpPr>
          <p:cNvPr id="5" name="Footer Placeholder 4">
            <a:extLst>
              <a:ext uri="{FF2B5EF4-FFF2-40B4-BE49-F238E27FC236}">
                <a16:creationId xmlns:a16="http://schemas.microsoft.com/office/drawing/2014/main" id="{1C285F16-DF99-46C4-87DA-C5FF89343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D252C-C61D-4DE1-8684-1FC115E592CF}"/>
              </a:ext>
            </a:extLst>
          </p:cNvPr>
          <p:cNvSpPr>
            <a:spLocks noGrp="1"/>
          </p:cNvSpPr>
          <p:nvPr>
            <p:ph type="sldNum" sz="quarter" idx="12"/>
          </p:nvPr>
        </p:nvSpPr>
        <p:spPr/>
        <p:txBody>
          <a:bodyPr/>
          <a:lstStyle/>
          <a:p>
            <a:fld id="{40480F2F-DBA2-49B2-8F44-922554CB39A1}" type="slidenum">
              <a:rPr lang="en-US" smtClean="0"/>
              <a:t>‹#›</a:t>
            </a:fld>
            <a:endParaRPr lang="en-US"/>
          </a:p>
        </p:txBody>
      </p:sp>
    </p:spTree>
    <p:extLst>
      <p:ext uri="{BB962C8B-B14F-4D97-AF65-F5344CB8AC3E}">
        <p14:creationId xmlns:p14="http://schemas.microsoft.com/office/powerpoint/2010/main" val="118669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3FF7-06AB-4F57-A0D9-2531401528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F8181E-E24D-47F2-BB0A-A0FD439D1E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19A006-5815-46A0-A0AF-9E79DFF1B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226C9-0A70-4D1B-8C9A-ABCC2D6E3197}"/>
              </a:ext>
            </a:extLst>
          </p:cNvPr>
          <p:cNvSpPr>
            <a:spLocks noGrp="1"/>
          </p:cNvSpPr>
          <p:nvPr>
            <p:ph type="dt" sz="half" idx="10"/>
          </p:nvPr>
        </p:nvSpPr>
        <p:spPr/>
        <p:txBody>
          <a:bodyPr/>
          <a:lstStyle/>
          <a:p>
            <a:fld id="{6E9F568F-B4B7-47DB-8E26-5B7666B0CC86}" type="datetimeFigureOut">
              <a:rPr lang="en-US" smtClean="0"/>
              <a:t>10/3/2023</a:t>
            </a:fld>
            <a:endParaRPr lang="en-US"/>
          </a:p>
        </p:txBody>
      </p:sp>
      <p:sp>
        <p:nvSpPr>
          <p:cNvPr id="6" name="Footer Placeholder 5">
            <a:extLst>
              <a:ext uri="{FF2B5EF4-FFF2-40B4-BE49-F238E27FC236}">
                <a16:creationId xmlns:a16="http://schemas.microsoft.com/office/drawing/2014/main" id="{791F2C27-2B74-449D-A438-1813C55BC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65B5F-3C6B-4D4B-B81D-5C13CDB5194F}"/>
              </a:ext>
            </a:extLst>
          </p:cNvPr>
          <p:cNvSpPr>
            <a:spLocks noGrp="1"/>
          </p:cNvSpPr>
          <p:nvPr>
            <p:ph type="sldNum" sz="quarter" idx="12"/>
          </p:nvPr>
        </p:nvSpPr>
        <p:spPr/>
        <p:txBody>
          <a:bodyPr/>
          <a:lstStyle/>
          <a:p>
            <a:fld id="{40480F2F-DBA2-49B2-8F44-922554CB39A1}" type="slidenum">
              <a:rPr lang="en-US" smtClean="0"/>
              <a:t>‹#›</a:t>
            </a:fld>
            <a:endParaRPr lang="en-US"/>
          </a:p>
        </p:txBody>
      </p:sp>
    </p:spTree>
    <p:extLst>
      <p:ext uri="{BB962C8B-B14F-4D97-AF65-F5344CB8AC3E}">
        <p14:creationId xmlns:p14="http://schemas.microsoft.com/office/powerpoint/2010/main" val="3122996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6162-2CC5-4F8C-8164-C3886C38DC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FEEA18-98BE-4FE0-8F0C-D43066644D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3746B2-9468-4933-8F8A-0F929BAAB2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9A2EA5-CCB0-42CA-86EA-CB4A95B776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81C2B-C26F-4998-8AA8-CD55C699A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CE512D-3CFC-4CD2-9A88-AE939A8641C5}"/>
              </a:ext>
            </a:extLst>
          </p:cNvPr>
          <p:cNvSpPr>
            <a:spLocks noGrp="1"/>
          </p:cNvSpPr>
          <p:nvPr>
            <p:ph type="dt" sz="half" idx="10"/>
          </p:nvPr>
        </p:nvSpPr>
        <p:spPr/>
        <p:txBody>
          <a:bodyPr/>
          <a:lstStyle/>
          <a:p>
            <a:fld id="{6E9F568F-B4B7-47DB-8E26-5B7666B0CC86}" type="datetimeFigureOut">
              <a:rPr lang="en-US" smtClean="0"/>
              <a:t>10/3/2023</a:t>
            </a:fld>
            <a:endParaRPr lang="en-US"/>
          </a:p>
        </p:txBody>
      </p:sp>
      <p:sp>
        <p:nvSpPr>
          <p:cNvPr id="8" name="Footer Placeholder 7">
            <a:extLst>
              <a:ext uri="{FF2B5EF4-FFF2-40B4-BE49-F238E27FC236}">
                <a16:creationId xmlns:a16="http://schemas.microsoft.com/office/drawing/2014/main" id="{1CB3D966-D348-4DC9-BB98-4ECA7F4DFC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F0F007-B4EC-40DA-B00F-41AA399D83D3}"/>
              </a:ext>
            </a:extLst>
          </p:cNvPr>
          <p:cNvSpPr>
            <a:spLocks noGrp="1"/>
          </p:cNvSpPr>
          <p:nvPr>
            <p:ph type="sldNum" sz="quarter" idx="12"/>
          </p:nvPr>
        </p:nvSpPr>
        <p:spPr/>
        <p:txBody>
          <a:bodyPr/>
          <a:lstStyle/>
          <a:p>
            <a:fld id="{40480F2F-DBA2-49B2-8F44-922554CB39A1}" type="slidenum">
              <a:rPr lang="en-US" smtClean="0"/>
              <a:t>‹#›</a:t>
            </a:fld>
            <a:endParaRPr lang="en-US"/>
          </a:p>
        </p:txBody>
      </p:sp>
    </p:spTree>
    <p:extLst>
      <p:ext uri="{BB962C8B-B14F-4D97-AF65-F5344CB8AC3E}">
        <p14:creationId xmlns:p14="http://schemas.microsoft.com/office/powerpoint/2010/main" val="319329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5834-E6FD-4536-BD3F-801FFCA260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568A11-8C57-4678-A09D-B877FD26477A}"/>
              </a:ext>
            </a:extLst>
          </p:cNvPr>
          <p:cNvSpPr>
            <a:spLocks noGrp="1"/>
          </p:cNvSpPr>
          <p:nvPr>
            <p:ph type="dt" sz="half" idx="10"/>
          </p:nvPr>
        </p:nvSpPr>
        <p:spPr/>
        <p:txBody>
          <a:bodyPr/>
          <a:lstStyle/>
          <a:p>
            <a:fld id="{6E9F568F-B4B7-47DB-8E26-5B7666B0CC86}" type="datetimeFigureOut">
              <a:rPr lang="en-US" smtClean="0"/>
              <a:t>10/3/2023</a:t>
            </a:fld>
            <a:endParaRPr lang="en-US"/>
          </a:p>
        </p:txBody>
      </p:sp>
      <p:sp>
        <p:nvSpPr>
          <p:cNvPr id="4" name="Footer Placeholder 3">
            <a:extLst>
              <a:ext uri="{FF2B5EF4-FFF2-40B4-BE49-F238E27FC236}">
                <a16:creationId xmlns:a16="http://schemas.microsoft.com/office/drawing/2014/main" id="{AB145FBC-0A59-45E7-B28E-91E3B5F844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709EB-885F-4069-BEFA-FBA7824D5B7C}"/>
              </a:ext>
            </a:extLst>
          </p:cNvPr>
          <p:cNvSpPr>
            <a:spLocks noGrp="1"/>
          </p:cNvSpPr>
          <p:nvPr>
            <p:ph type="sldNum" sz="quarter" idx="12"/>
          </p:nvPr>
        </p:nvSpPr>
        <p:spPr/>
        <p:txBody>
          <a:bodyPr/>
          <a:lstStyle/>
          <a:p>
            <a:fld id="{40480F2F-DBA2-49B2-8F44-922554CB39A1}" type="slidenum">
              <a:rPr lang="en-US" smtClean="0"/>
              <a:t>‹#›</a:t>
            </a:fld>
            <a:endParaRPr lang="en-US"/>
          </a:p>
        </p:txBody>
      </p:sp>
    </p:spTree>
    <p:extLst>
      <p:ext uri="{BB962C8B-B14F-4D97-AF65-F5344CB8AC3E}">
        <p14:creationId xmlns:p14="http://schemas.microsoft.com/office/powerpoint/2010/main" val="2621547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615ABE-D298-41AF-BC58-F9F685EDAE44}"/>
              </a:ext>
            </a:extLst>
          </p:cNvPr>
          <p:cNvSpPr>
            <a:spLocks noGrp="1"/>
          </p:cNvSpPr>
          <p:nvPr>
            <p:ph type="dt" sz="half" idx="10"/>
          </p:nvPr>
        </p:nvSpPr>
        <p:spPr/>
        <p:txBody>
          <a:bodyPr/>
          <a:lstStyle/>
          <a:p>
            <a:fld id="{6E9F568F-B4B7-47DB-8E26-5B7666B0CC86}" type="datetimeFigureOut">
              <a:rPr lang="en-US" smtClean="0"/>
              <a:t>10/3/2023</a:t>
            </a:fld>
            <a:endParaRPr lang="en-US"/>
          </a:p>
        </p:txBody>
      </p:sp>
      <p:sp>
        <p:nvSpPr>
          <p:cNvPr id="3" name="Footer Placeholder 2">
            <a:extLst>
              <a:ext uri="{FF2B5EF4-FFF2-40B4-BE49-F238E27FC236}">
                <a16:creationId xmlns:a16="http://schemas.microsoft.com/office/drawing/2014/main" id="{4A3A0D99-3410-4B85-B7B4-F136AD3710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943553-0452-4D4C-9FEE-5B14913E9350}"/>
              </a:ext>
            </a:extLst>
          </p:cNvPr>
          <p:cNvSpPr>
            <a:spLocks noGrp="1"/>
          </p:cNvSpPr>
          <p:nvPr>
            <p:ph type="sldNum" sz="quarter" idx="12"/>
          </p:nvPr>
        </p:nvSpPr>
        <p:spPr/>
        <p:txBody>
          <a:bodyPr/>
          <a:lstStyle/>
          <a:p>
            <a:fld id="{40480F2F-DBA2-49B2-8F44-922554CB39A1}" type="slidenum">
              <a:rPr lang="en-US" smtClean="0"/>
              <a:t>‹#›</a:t>
            </a:fld>
            <a:endParaRPr lang="en-US"/>
          </a:p>
        </p:txBody>
      </p:sp>
    </p:spTree>
    <p:extLst>
      <p:ext uri="{BB962C8B-B14F-4D97-AF65-F5344CB8AC3E}">
        <p14:creationId xmlns:p14="http://schemas.microsoft.com/office/powerpoint/2010/main" val="1137673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F120D-D693-4BCC-BD98-679B63D4C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0675A0-114E-413D-8C32-116FE8AEFA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803B1B-ABDB-4095-BD12-8B4742E73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E24AA-DC62-4E61-9C34-C4F96FF1202D}"/>
              </a:ext>
            </a:extLst>
          </p:cNvPr>
          <p:cNvSpPr>
            <a:spLocks noGrp="1"/>
          </p:cNvSpPr>
          <p:nvPr>
            <p:ph type="dt" sz="half" idx="10"/>
          </p:nvPr>
        </p:nvSpPr>
        <p:spPr/>
        <p:txBody>
          <a:bodyPr/>
          <a:lstStyle/>
          <a:p>
            <a:fld id="{6E9F568F-B4B7-47DB-8E26-5B7666B0CC86}" type="datetimeFigureOut">
              <a:rPr lang="en-US" smtClean="0"/>
              <a:t>10/3/2023</a:t>
            </a:fld>
            <a:endParaRPr lang="en-US"/>
          </a:p>
        </p:txBody>
      </p:sp>
      <p:sp>
        <p:nvSpPr>
          <p:cNvPr id="6" name="Footer Placeholder 5">
            <a:extLst>
              <a:ext uri="{FF2B5EF4-FFF2-40B4-BE49-F238E27FC236}">
                <a16:creationId xmlns:a16="http://schemas.microsoft.com/office/drawing/2014/main" id="{4FF77067-72B0-446F-8A0B-F749EBF4B0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28BF3C-F211-416A-94FA-B55FF05B7F2E}"/>
              </a:ext>
            </a:extLst>
          </p:cNvPr>
          <p:cNvSpPr>
            <a:spLocks noGrp="1"/>
          </p:cNvSpPr>
          <p:nvPr>
            <p:ph type="sldNum" sz="quarter" idx="12"/>
          </p:nvPr>
        </p:nvSpPr>
        <p:spPr/>
        <p:txBody>
          <a:bodyPr/>
          <a:lstStyle/>
          <a:p>
            <a:fld id="{40480F2F-DBA2-49B2-8F44-922554CB39A1}" type="slidenum">
              <a:rPr lang="en-US" smtClean="0"/>
              <a:t>‹#›</a:t>
            </a:fld>
            <a:endParaRPr lang="en-US"/>
          </a:p>
        </p:txBody>
      </p:sp>
    </p:spTree>
    <p:extLst>
      <p:ext uri="{BB962C8B-B14F-4D97-AF65-F5344CB8AC3E}">
        <p14:creationId xmlns:p14="http://schemas.microsoft.com/office/powerpoint/2010/main" val="3290146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00EB-91DD-4C6B-9A9C-8C1321BDC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DC45D3-3D4C-4252-973C-E8161CD2B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85924B-4DC7-4988-9D4F-D3AC65479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FDC44-6AF2-4DC6-AB75-70D806F3CB20}"/>
              </a:ext>
            </a:extLst>
          </p:cNvPr>
          <p:cNvSpPr>
            <a:spLocks noGrp="1"/>
          </p:cNvSpPr>
          <p:nvPr>
            <p:ph type="dt" sz="half" idx="10"/>
          </p:nvPr>
        </p:nvSpPr>
        <p:spPr/>
        <p:txBody>
          <a:bodyPr/>
          <a:lstStyle/>
          <a:p>
            <a:fld id="{6E9F568F-B4B7-47DB-8E26-5B7666B0CC86}" type="datetimeFigureOut">
              <a:rPr lang="en-US" smtClean="0"/>
              <a:t>10/3/2023</a:t>
            </a:fld>
            <a:endParaRPr lang="en-US"/>
          </a:p>
        </p:txBody>
      </p:sp>
      <p:sp>
        <p:nvSpPr>
          <p:cNvPr id="6" name="Footer Placeholder 5">
            <a:extLst>
              <a:ext uri="{FF2B5EF4-FFF2-40B4-BE49-F238E27FC236}">
                <a16:creationId xmlns:a16="http://schemas.microsoft.com/office/drawing/2014/main" id="{A4AD5192-39D1-4520-8995-60FEEB69E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9E71D-5008-4D2C-B124-EF845EF45711}"/>
              </a:ext>
            </a:extLst>
          </p:cNvPr>
          <p:cNvSpPr>
            <a:spLocks noGrp="1"/>
          </p:cNvSpPr>
          <p:nvPr>
            <p:ph type="sldNum" sz="quarter" idx="12"/>
          </p:nvPr>
        </p:nvSpPr>
        <p:spPr/>
        <p:txBody>
          <a:bodyPr/>
          <a:lstStyle/>
          <a:p>
            <a:fld id="{40480F2F-DBA2-49B2-8F44-922554CB39A1}" type="slidenum">
              <a:rPr lang="en-US" smtClean="0"/>
              <a:t>‹#›</a:t>
            </a:fld>
            <a:endParaRPr lang="en-US"/>
          </a:p>
        </p:txBody>
      </p:sp>
    </p:spTree>
    <p:extLst>
      <p:ext uri="{BB962C8B-B14F-4D97-AF65-F5344CB8AC3E}">
        <p14:creationId xmlns:p14="http://schemas.microsoft.com/office/powerpoint/2010/main" val="125709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C7F5B0-6A2E-4F03-ABF1-506696792E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4FC2C1-DF64-411A-96B5-2F4CAEF05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38AB8-3EAE-4BA8-9904-7EBB730BC5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F568F-B4B7-47DB-8E26-5B7666B0CC86}" type="datetimeFigureOut">
              <a:rPr lang="en-US" smtClean="0"/>
              <a:t>10/3/2023</a:t>
            </a:fld>
            <a:endParaRPr lang="en-US"/>
          </a:p>
        </p:txBody>
      </p:sp>
      <p:sp>
        <p:nvSpPr>
          <p:cNvPr id="5" name="Footer Placeholder 4">
            <a:extLst>
              <a:ext uri="{FF2B5EF4-FFF2-40B4-BE49-F238E27FC236}">
                <a16:creationId xmlns:a16="http://schemas.microsoft.com/office/drawing/2014/main" id="{E475DD13-6E01-445B-BC6E-F7EAB817EA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30F789-EF4C-4756-A37B-BE52C8DE53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480F2F-DBA2-49B2-8F44-922554CB39A1}" type="slidenum">
              <a:rPr lang="en-US" smtClean="0"/>
              <a:t>‹#›</a:t>
            </a:fld>
            <a:endParaRPr lang="en-US"/>
          </a:p>
        </p:txBody>
      </p:sp>
    </p:spTree>
    <p:extLst>
      <p:ext uri="{BB962C8B-B14F-4D97-AF65-F5344CB8AC3E}">
        <p14:creationId xmlns:p14="http://schemas.microsoft.com/office/powerpoint/2010/main" val="3694124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98D39A-744C-4293-97B9-B61B0CBF6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060"/>
            <a:ext cx="12192000" cy="6858000"/>
          </a:xfrm>
          <a:prstGeom prst="rect">
            <a:avLst/>
          </a:prstGeom>
        </p:spPr>
      </p:pic>
      <p:pic>
        <p:nvPicPr>
          <p:cNvPr id="7" name="Picture 6">
            <a:extLst>
              <a:ext uri="{FF2B5EF4-FFF2-40B4-BE49-F238E27FC236}">
                <a16:creationId xmlns:a16="http://schemas.microsoft.com/office/drawing/2014/main" id="{3256258F-A2BC-4B6E-BA9F-16BDC9177E47}"/>
              </a:ext>
            </a:extLst>
          </p:cNvPr>
          <p:cNvPicPr>
            <a:picLocks noChangeAspect="1"/>
          </p:cNvPicPr>
          <p:nvPr/>
        </p:nvPicPr>
        <p:blipFill>
          <a:blip r:embed="rId3">
            <a:alphaModFix amt="60000"/>
            <a:extLst>
              <a:ext uri="{28A0092B-C50C-407E-A947-70E740481C1C}">
                <a14:useLocalDpi xmlns:a14="http://schemas.microsoft.com/office/drawing/2010/main" val="0"/>
              </a:ext>
            </a:extLst>
          </a:blip>
          <a:stretch>
            <a:fillRect/>
          </a:stretch>
        </p:blipFill>
        <p:spPr>
          <a:xfrm rot="19370427">
            <a:off x="2768867" y="2258141"/>
            <a:ext cx="6376652" cy="1807534"/>
          </a:xfrm>
          <a:prstGeom prst="rect">
            <a:avLst/>
          </a:prstGeom>
        </p:spPr>
      </p:pic>
      <p:sp>
        <p:nvSpPr>
          <p:cNvPr id="8" name="TextBox 7">
            <a:extLst>
              <a:ext uri="{FF2B5EF4-FFF2-40B4-BE49-F238E27FC236}">
                <a16:creationId xmlns:a16="http://schemas.microsoft.com/office/drawing/2014/main" id="{7E281DBA-B8BC-4C4E-9828-15F965AD5756}"/>
              </a:ext>
            </a:extLst>
          </p:cNvPr>
          <p:cNvSpPr txBox="1"/>
          <p:nvPr/>
        </p:nvSpPr>
        <p:spPr>
          <a:xfrm>
            <a:off x="1268730" y="2263715"/>
            <a:ext cx="10721340" cy="1600438"/>
          </a:xfrm>
          <a:prstGeom prst="rect">
            <a:avLst/>
          </a:prstGeom>
          <a:noFill/>
        </p:spPr>
        <p:txBody>
          <a:bodyPr wrap="square" rtlCol="0">
            <a:spAutoFit/>
          </a:bodyPr>
          <a:lstStyle/>
          <a:p>
            <a:endParaRPr lang="en-US" dirty="0"/>
          </a:p>
          <a:p>
            <a:r>
              <a:rPr lang="en-US" sz="5400" dirty="0"/>
              <a:t>    </a:t>
            </a:r>
            <a:r>
              <a:rPr lang="en-US" sz="8000" dirty="0">
                <a:solidFill>
                  <a:schemeClr val="accent4"/>
                </a:solidFill>
              </a:rPr>
              <a:t>REPORT AND INSIGHTS   </a:t>
            </a:r>
          </a:p>
        </p:txBody>
      </p:sp>
    </p:spTree>
    <p:extLst>
      <p:ext uri="{BB962C8B-B14F-4D97-AF65-F5344CB8AC3E}">
        <p14:creationId xmlns:p14="http://schemas.microsoft.com/office/powerpoint/2010/main" val="191346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B62E25-4BB0-4B5D-9FFF-633946F2B74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34000"/>
                    </a14:imgEffect>
                  </a14:imgLayer>
                </a14:imgProps>
              </a:ext>
              <a:ext uri="{28A0092B-C50C-407E-A947-70E740481C1C}">
                <a14:useLocalDpi xmlns:a14="http://schemas.microsoft.com/office/drawing/2010/main" val="0"/>
              </a:ext>
            </a:extLst>
          </a:blip>
          <a:stretch>
            <a:fillRect/>
          </a:stretch>
        </p:blipFill>
        <p:spPr>
          <a:xfrm>
            <a:off x="0" y="11430"/>
            <a:ext cx="12192000" cy="6858000"/>
          </a:xfrm>
          <a:prstGeom prst="rect">
            <a:avLst/>
          </a:prstGeom>
        </p:spPr>
      </p:pic>
      <p:pic>
        <p:nvPicPr>
          <p:cNvPr id="5" name="Picture 4">
            <a:extLst>
              <a:ext uri="{FF2B5EF4-FFF2-40B4-BE49-F238E27FC236}">
                <a16:creationId xmlns:a16="http://schemas.microsoft.com/office/drawing/2014/main" id="{B6A7BD5E-66E5-43CB-A1B6-F730C94A9E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82" y="6256972"/>
            <a:ext cx="1133475" cy="447675"/>
          </a:xfrm>
          <a:prstGeom prst="rect">
            <a:avLst/>
          </a:prstGeom>
        </p:spPr>
      </p:pic>
      <p:sp>
        <p:nvSpPr>
          <p:cNvPr id="7" name="TextBox 6">
            <a:extLst>
              <a:ext uri="{FF2B5EF4-FFF2-40B4-BE49-F238E27FC236}">
                <a16:creationId xmlns:a16="http://schemas.microsoft.com/office/drawing/2014/main" id="{B3F597B6-EC12-42C7-AFE1-FEDF0D6D5C22}"/>
              </a:ext>
            </a:extLst>
          </p:cNvPr>
          <p:cNvSpPr txBox="1"/>
          <p:nvPr/>
        </p:nvSpPr>
        <p:spPr>
          <a:xfrm>
            <a:off x="1222057" y="863027"/>
            <a:ext cx="10165081" cy="5355312"/>
          </a:xfrm>
          <a:prstGeom prst="rect">
            <a:avLst/>
          </a:prstGeom>
          <a:noFill/>
        </p:spPr>
        <p:txBody>
          <a:bodyPr wrap="square" rtlCol="0">
            <a:spAutoFit/>
          </a:bodyPr>
          <a:lstStyle/>
          <a:p>
            <a:r>
              <a:rPr lang="en-US" dirty="0">
                <a:solidFill>
                  <a:schemeClr val="bg1"/>
                </a:solidFill>
              </a:rPr>
              <a:t>﻿</a:t>
            </a:r>
            <a:r>
              <a:rPr lang="en-US" dirty="0">
                <a:solidFill>
                  <a:srgbClr val="FFFFFF"/>
                </a:solidFill>
              </a:rPr>
              <a:t>Both Facebook Engagements (with a 1,512.44% increase) and Facebook Count of post (4,788.89% increase) trended up between 2013 and 2023, with a total Engagement of 2,060,359, an Impression of 52,092,750 and a total Reach of </a:t>
            </a:r>
            <a:r>
              <a:rPr lang="en-US" dirty="0">
                <a:solidFill>
                  <a:srgbClr val="FFFFFF"/>
                </a:solidFill>
                <a:highlight>
                  <a:srgbClr val="00FF00"/>
                </a:highlight>
              </a:rPr>
              <a:t>46,338,240</a:t>
            </a:r>
            <a:r>
              <a:rPr lang="en-US" dirty="0">
                <a:solidFill>
                  <a:srgbClr val="FFFFFF"/>
                </a:solidFill>
              </a:rPr>
              <a:t>. Facebook Count of post started trending up in 2016, increasing by 77.42% (192) in seven years.</a:t>
            </a:r>
          </a:p>
          <a:p>
            <a:r>
              <a:rPr lang="en-US" dirty="0">
                <a:solidFill>
                  <a:srgbClr val="FFFFFF"/>
                </a:solidFill>
              </a:rPr>
              <a:t>﻿﻿</a:t>
            </a:r>
          </a:p>
          <a:p>
            <a:r>
              <a:rPr lang="en-US" dirty="0">
                <a:solidFill>
                  <a:srgbClr val="FFFFFF"/>
                </a:solidFill>
              </a:rPr>
              <a:t>Instagram Engagements experienced the longest period of growth (+22643) between 2014 and 2023. It had a total Engagement of 1,004,631 , an Impression of  ﻿19,364,151 and a Reach of </a:t>
            </a:r>
            <a:r>
              <a:rPr lang="en-US" dirty="0">
                <a:solidFill>
                  <a:srgbClr val="FFFFFF"/>
                </a:solidFill>
                <a:highlight>
                  <a:srgbClr val="00FF00"/>
                </a:highlight>
              </a:rPr>
              <a:t>12,800,500</a:t>
            </a:r>
            <a:r>
              <a:rPr lang="en-US" dirty="0">
                <a:solidFill>
                  <a:srgbClr val="FFFFFF"/>
                </a:solidFill>
              </a:rPr>
              <a:t>.</a:t>
            </a:r>
          </a:p>
          <a:p>
            <a:endParaRPr lang="en-US" dirty="0">
              <a:solidFill>
                <a:srgbClr val="FFFFFF"/>
              </a:solidFill>
            </a:endParaRPr>
          </a:p>
          <a:p>
            <a:r>
              <a:rPr lang="en-US" dirty="0">
                <a:solidFill>
                  <a:srgbClr val="FFFFFF"/>
                </a:solidFill>
              </a:rPr>
              <a:t>﻿﻿</a:t>
            </a:r>
          </a:p>
          <a:p>
            <a:r>
              <a:rPr lang="en-US" dirty="0">
                <a:solidFill>
                  <a:srgbClr val="FFFFFF"/>
                </a:solidFill>
              </a:rPr>
              <a:t>﻿﻿Twitter Engagements jumped from 34,737 to 73,848 during its steepest incline between 2016 and 2023.﻿﻿ </a:t>
            </a:r>
          </a:p>
          <a:p>
            <a:r>
              <a:rPr lang="en-US" dirty="0">
                <a:solidFill>
                  <a:srgbClr val="FFFFFF"/>
                </a:solidFill>
              </a:rPr>
              <a:t>It had a total Engagement of 863,198 and an Impression of 25,005,601 ﻿﻿</a:t>
            </a:r>
          </a:p>
          <a:p>
            <a:endParaRPr lang="en-US" dirty="0">
              <a:solidFill>
                <a:srgbClr val="FFFFFF"/>
              </a:solidFill>
            </a:endParaRPr>
          </a:p>
          <a:p>
            <a:r>
              <a:rPr lang="en-US" dirty="0">
                <a:solidFill>
                  <a:srgbClr val="FFFFFF"/>
                </a:solidFill>
              </a:rPr>
              <a:t>﻿﻿LinkedIn Engagements was unexpectedly high on 2022. It had a value of 49640, which is outside the expected range of 12,407.44 - 24,037.46.﻿﻿</a:t>
            </a:r>
          </a:p>
          <a:p>
            <a:r>
              <a:rPr lang="en-US" dirty="0">
                <a:solidFill>
                  <a:srgbClr val="FFFFFF"/>
                </a:solidFill>
              </a:rPr>
              <a:t>﻿﻿The most recent anomaly was in 2022, when LinkedIn Engagements had a high value of 49,640.</a:t>
            </a:r>
          </a:p>
          <a:p>
            <a:r>
              <a:rPr lang="en-US" dirty="0">
                <a:solidFill>
                  <a:srgbClr val="FFFFFF"/>
                </a:solidFill>
              </a:rPr>
              <a:t>It had a total Engagement of 319,421 , an Impression of ﻿6,859,479.﻿</a:t>
            </a:r>
          </a:p>
          <a:p>
            <a:r>
              <a:rPr lang="en-US" dirty="0">
                <a:solidFill>
                  <a:schemeClr val="bg1"/>
                </a:solidFill>
              </a:rPr>
              <a:t>﻿</a:t>
            </a:r>
          </a:p>
          <a:p>
            <a:endParaRPr lang="en-US" dirty="0">
              <a:solidFill>
                <a:schemeClr val="bg1"/>
              </a:solidFill>
            </a:endParaRPr>
          </a:p>
          <a:p>
            <a:endParaRPr lang="en-US" dirty="0">
              <a:solidFill>
                <a:schemeClr val="bg1"/>
              </a:solidFill>
            </a:endParaRPr>
          </a:p>
        </p:txBody>
      </p:sp>
      <p:sp>
        <p:nvSpPr>
          <p:cNvPr id="9" name="TextBox 8">
            <a:extLst>
              <a:ext uri="{FF2B5EF4-FFF2-40B4-BE49-F238E27FC236}">
                <a16:creationId xmlns:a16="http://schemas.microsoft.com/office/drawing/2014/main" id="{6D4CD516-9B53-4D36-B33B-D2FF67D9BCCD}"/>
              </a:ext>
            </a:extLst>
          </p:cNvPr>
          <p:cNvSpPr txBox="1"/>
          <p:nvPr/>
        </p:nvSpPr>
        <p:spPr>
          <a:xfrm>
            <a:off x="804862" y="108348"/>
            <a:ext cx="1604315" cy="646331"/>
          </a:xfrm>
          <a:prstGeom prst="rect">
            <a:avLst/>
          </a:prstGeom>
          <a:noFill/>
        </p:spPr>
        <p:txBody>
          <a:bodyPr wrap="square" rtlCol="0">
            <a:spAutoFit/>
          </a:bodyPr>
          <a:lstStyle/>
          <a:p>
            <a:r>
              <a:rPr lang="en-US" sz="3600" dirty="0">
                <a:solidFill>
                  <a:schemeClr val="bg1"/>
                </a:solidFill>
                <a:latin typeface="Berlin Sans FB" panose="020E0602020502020306" pitchFamily="34" charset="0"/>
              </a:rPr>
              <a:t>Report </a:t>
            </a:r>
          </a:p>
        </p:txBody>
      </p:sp>
    </p:spTree>
    <p:extLst>
      <p:ext uri="{BB962C8B-B14F-4D97-AF65-F5344CB8AC3E}">
        <p14:creationId xmlns:p14="http://schemas.microsoft.com/office/powerpoint/2010/main" val="259035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CD7764-3A3C-4416-8D8A-A9EE8226934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3810"/>
            <a:ext cx="12192000" cy="6858000"/>
          </a:xfrm>
          <a:prstGeom prst="rect">
            <a:avLst/>
          </a:prstGeom>
        </p:spPr>
      </p:pic>
      <p:pic>
        <p:nvPicPr>
          <p:cNvPr id="6" name="Picture 5">
            <a:extLst>
              <a:ext uri="{FF2B5EF4-FFF2-40B4-BE49-F238E27FC236}">
                <a16:creationId xmlns:a16="http://schemas.microsoft.com/office/drawing/2014/main" id="{64CCC6FE-1629-47BE-A10A-7FDD6AA2AFAA}"/>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80022" y="6199822"/>
            <a:ext cx="1133475" cy="447675"/>
          </a:xfrm>
          <a:prstGeom prst="rect">
            <a:avLst/>
          </a:prstGeom>
        </p:spPr>
      </p:pic>
      <p:sp>
        <p:nvSpPr>
          <p:cNvPr id="7" name="TextBox 6">
            <a:extLst>
              <a:ext uri="{FF2B5EF4-FFF2-40B4-BE49-F238E27FC236}">
                <a16:creationId xmlns:a16="http://schemas.microsoft.com/office/drawing/2014/main" id="{B899FC1A-73C8-47CF-A66C-9FCD5D9CC9C8}"/>
              </a:ext>
            </a:extLst>
          </p:cNvPr>
          <p:cNvSpPr txBox="1"/>
          <p:nvPr/>
        </p:nvSpPr>
        <p:spPr>
          <a:xfrm>
            <a:off x="632458" y="130493"/>
            <a:ext cx="1802131" cy="646331"/>
          </a:xfrm>
          <a:prstGeom prst="rect">
            <a:avLst/>
          </a:prstGeom>
          <a:noFill/>
        </p:spPr>
        <p:txBody>
          <a:bodyPr wrap="square" rtlCol="0">
            <a:spAutoFit/>
          </a:bodyPr>
          <a:lstStyle/>
          <a:p>
            <a:r>
              <a:rPr lang="en-US" sz="3600" dirty="0">
                <a:solidFill>
                  <a:schemeClr val="bg1"/>
                </a:solidFill>
                <a:latin typeface="Berlin Sans FB" panose="020E0602020502020306" pitchFamily="34" charset="0"/>
              </a:rPr>
              <a:t>Insights</a:t>
            </a:r>
          </a:p>
        </p:txBody>
      </p:sp>
      <p:sp>
        <p:nvSpPr>
          <p:cNvPr id="8" name="TextBox 7">
            <a:extLst>
              <a:ext uri="{FF2B5EF4-FFF2-40B4-BE49-F238E27FC236}">
                <a16:creationId xmlns:a16="http://schemas.microsoft.com/office/drawing/2014/main" id="{0B12AF75-B5AB-49C8-9619-D387817CBCB5}"/>
              </a:ext>
            </a:extLst>
          </p:cNvPr>
          <p:cNvSpPr txBox="1"/>
          <p:nvPr/>
        </p:nvSpPr>
        <p:spPr>
          <a:xfrm>
            <a:off x="1703069" y="776824"/>
            <a:ext cx="9780271" cy="3139321"/>
          </a:xfrm>
          <a:prstGeom prst="rect">
            <a:avLst/>
          </a:prstGeom>
          <a:noFill/>
        </p:spPr>
        <p:txBody>
          <a:bodyPr wrap="square" rtlCol="0">
            <a:spAutoFit/>
          </a:bodyPr>
          <a:lstStyle/>
          <a:p>
            <a:r>
              <a:rPr lang="en-US" dirty="0">
                <a:solidFill>
                  <a:schemeClr val="bg1"/>
                </a:solidFill>
              </a:rPr>
              <a:t> Facebook and Instagram: The engagement metrics for both Facebook and Instagram have shown impressive growth. It would be wise for business to allocate more resources to these platforms and focus on creating engaging content.</a:t>
            </a:r>
          </a:p>
          <a:p>
            <a:r>
              <a:rPr lang="en-US" dirty="0">
                <a:solidFill>
                  <a:schemeClr val="bg1"/>
                </a:solidFill>
              </a:rPr>
              <a:t>Twitter: The engagement metrics for Twitter have been consistently increasing over the specified period. To continue this upward trend, it is recommended to leverage strategies that have resulted in increased engagements. This can be achieved by posting more frequently, using relevant hashtags, engaging with the audience through replies and retweets, or sharing visually appealing content.</a:t>
            </a:r>
          </a:p>
          <a:p>
            <a:r>
              <a:rPr lang="en-US" dirty="0">
                <a:solidFill>
                  <a:schemeClr val="bg1"/>
                </a:solidFill>
              </a:rPr>
              <a:t>LinkedIn: The unexpected spike in engagement on LinkedIn was noticed when more posts were made on that platform. Out of the total posts made, 670 posts had a total engagement of 49640. This was achieved through a combination of photo posts (498 posts, 41689 engagements), text posts (38 posts, 3459 engagements), and video posts (134 posts, 4492 engagements)</a:t>
            </a:r>
          </a:p>
        </p:txBody>
      </p:sp>
      <p:sp>
        <p:nvSpPr>
          <p:cNvPr id="9" name="TextBox 8">
            <a:extLst>
              <a:ext uri="{FF2B5EF4-FFF2-40B4-BE49-F238E27FC236}">
                <a16:creationId xmlns:a16="http://schemas.microsoft.com/office/drawing/2014/main" id="{E0050AA3-CCCB-4F83-8187-055BCCCAF9D1}"/>
              </a:ext>
            </a:extLst>
          </p:cNvPr>
          <p:cNvSpPr txBox="1"/>
          <p:nvPr/>
        </p:nvSpPr>
        <p:spPr>
          <a:xfrm>
            <a:off x="1493519" y="4823462"/>
            <a:ext cx="10675620" cy="1477328"/>
          </a:xfrm>
          <a:prstGeom prst="rect">
            <a:avLst/>
          </a:prstGeom>
          <a:noFill/>
        </p:spPr>
        <p:txBody>
          <a:bodyPr wrap="square" rtlCol="0">
            <a:spAutoFit/>
          </a:bodyPr>
          <a:lstStyle/>
          <a:p>
            <a:r>
              <a:rPr lang="en-US" dirty="0">
                <a:solidFill>
                  <a:schemeClr val="bg1"/>
                </a:solidFill>
              </a:rPr>
              <a:t>The social media platforms analyzed have shown growth in engagement. Based on the results, it is recommended to continue focusing on Facebook and Instagram, and to leverage strategies that have resulted in increased engagements on Twitter. </a:t>
            </a:r>
          </a:p>
          <a:p>
            <a:r>
              <a:rPr lang="en-US" dirty="0">
                <a:solidFill>
                  <a:schemeClr val="bg1"/>
                </a:solidFill>
              </a:rPr>
              <a:t>It is important to note the unexpected spike in engagement on LinkedIn and to continue leveraging the strategies that have worked well for that platform.</a:t>
            </a:r>
          </a:p>
        </p:txBody>
      </p:sp>
      <p:sp>
        <p:nvSpPr>
          <p:cNvPr id="10" name="TextBox 9">
            <a:extLst>
              <a:ext uri="{FF2B5EF4-FFF2-40B4-BE49-F238E27FC236}">
                <a16:creationId xmlns:a16="http://schemas.microsoft.com/office/drawing/2014/main" id="{612A9B5F-41DC-4487-8242-4C80714E6280}"/>
              </a:ext>
            </a:extLst>
          </p:cNvPr>
          <p:cNvSpPr txBox="1"/>
          <p:nvPr/>
        </p:nvSpPr>
        <p:spPr>
          <a:xfrm>
            <a:off x="746759" y="4046638"/>
            <a:ext cx="2233304" cy="646331"/>
          </a:xfrm>
          <a:prstGeom prst="rect">
            <a:avLst/>
          </a:prstGeom>
          <a:noFill/>
        </p:spPr>
        <p:txBody>
          <a:bodyPr wrap="none" rtlCol="0">
            <a:spAutoFit/>
          </a:bodyPr>
          <a:lstStyle/>
          <a:p>
            <a:r>
              <a:rPr lang="en-US" sz="3600" dirty="0">
                <a:solidFill>
                  <a:schemeClr val="bg1"/>
                </a:solidFill>
                <a:latin typeface="Berlin Sans FB" panose="020E0602020502020306" pitchFamily="34" charset="0"/>
              </a:rPr>
              <a:t>Conclusion</a:t>
            </a:r>
          </a:p>
        </p:txBody>
      </p:sp>
    </p:spTree>
    <p:extLst>
      <p:ext uri="{BB962C8B-B14F-4D97-AF65-F5344CB8AC3E}">
        <p14:creationId xmlns:p14="http://schemas.microsoft.com/office/powerpoint/2010/main" val="4063444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1726</TotalTime>
  <Words>442</Words>
  <Application>Microsoft Office PowerPoint</Application>
  <PresentationFormat>Widescreen</PresentationFormat>
  <Paragraphs>22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Berlin Sans FB</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uc91143@gmail.com</dc:creator>
  <cp:lastModifiedBy>uc91143@gmail.com</cp:lastModifiedBy>
  <cp:revision>1</cp:revision>
  <dcterms:created xsi:type="dcterms:W3CDTF">2023-10-03T10:03:23Z</dcterms:created>
  <dcterms:modified xsi:type="dcterms:W3CDTF">2023-10-04T14:49:38Z</dcterms:modified>
</cp:coreProperties>
</file>