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362" r:id="rId3"/>
    <p:sldId id="666" r:id="rId4"/>
    <p:sldId id="389" r:id="rId5"/>
    <p:sldId id="390" r:id="rId6"/>
    <p:sldId id="391" r:id="rId7"/>
    <p:sldId id="392" r:id="rId8"/>
    <p:sldId id="394" r:id="rId9"/>
    <p:sldId id="498" r:id="rId10"/>
    <p:sldId id="619" r:id="rId11"/>
    <p:sldId id="499" r:id="rId12"/>
    <p:sldId id="500" r:id="rId13"/>
    <p:sldId id="501" r:id="rId14"/>
    <p:sldId id="502" r:id="rId15"/>
    <p:sldId id="544" r:id="rId16"/>
    <p:sldId id="503" r:id="rId17"/>
    <p:sldId id="504" r:id="rId18"/>
    <p:sldId id="541" r:id="rId19"/>
    <p:sldId id="505" r:id="rId20"/>
    <p:sldId id="618" r:id="rId21"/>
    <p:sldId id="506" r:id="rId22"/>
    <p:sldId id="507" r:id="rId23"/>
    <p:sldId id="631" r:id="rId24"/>
    <p:sldId id="508" r:id="rId25"/>
    <p:sldId id="632" r:id="rId26"/>
    <p:sldId id="509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513" r:id="rId36"/>
    <p:sldId id="514" r:id="rId37"/>
    <p:sldId id="545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52" r:id="rId50"/>
    <p:sldId id="653" r:id="rId51"/>
    <p:sldId id="620" r:id="rId52"/>
    <p:sldId id="621" r:id="rId53"/>
    <p:sldId id="622" r:id="rId54"/>
    <p:sldId id="623" r:id="rId55"/>
    <p:sldId id="624" r:id="rId56"/>
    <p:sldId id="626" r:id="rId57"/>
    <p:sldId id="625" r:id="rId58"/>
    <p:sldId id="627" r:id="rId59"/>
    <p:sldId id="628" r:id="rId60"/>
    <p:sldId id="629" r:id="rId61"/>
    <p:sldId id="519" r:id="rId62"/>
    <p:sldId id="520" r:id="rId63"/>
    <p:sldId id="521" r:id="rId64"/>
    <p:sldId id="522" r:id="rId65"/>
    <p:sldId id="523" r:id="rId66"/>
    <p:sldId id="524" r:id="rId67"/>
    <p:sldId id="525" r:id="rId68"/>
    <p:sldId id="654" r:id="rId69"/>
    <p:sldId id="655" r:id="rId70"/>
    <p:sldId id="657" r:id="rId71"/>
    <p:sldId id="658" r:id="rId72"/>
    <p:sldId id="661" r:id="rId73"/>
    <p:sldId id="660" r:id="rId74"/>
    <p:sldId id="662" r:id="rId75"/>
    <p:sldId id="663" r:id="rId76"/>
    <p:sldId id="664" r:id="rId77"/>
    <p:sldId id="665" r:id="rId78"/>
    <p:sldId id="535" r:id="rId79"/>
    <p:sldId id="536" r:id="rId80"/>
    <p:sldId id="546" r:id="rId81"/>
    <p:sldId id="540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6"/>
    <p:restoredTop sz="94829"/>
  </p:normalViewPr>
  <p:slideViewPr>
    <p:cSldViewPr snapToGrid="0" snapToObjects="1">
      <p:cViewPr varScale="1">
        <p:scale>
          <a:sx n="147" d="100"/>
          <a:sy n="147" d="100"/>
        </p:scale>
        <p:origin x="19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DFS here really denotes DFS-Visit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62C46378-5B14-C648-90B0-DB96AC533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7DEE8EC9-E044-C549-8BA4-66B79D893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MST is a lower bound on TSP.  2 * MST is one approximate solution to the TSP problem. </a:t>
            </a: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9817E8EE-D12B-D241-8539-3B175363E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7E54C0-94EA-AD43-812A-9E45A71A4D5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696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3/30/24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graph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is the lowest weight set of edges that connects all vertices of an undirected graph with positive weights.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Output: A tree T=(V,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8F98B67B-A8F1-4F40-A377-BEA85BBB8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518B403B-3ED8-8745-971F-9D1383DFB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133124" name="Group 4">
            <a:extLst>
              <a:ext uri="{FF2B5EF4-FFF2-40B4-BE49-F238E27FC236}">
                <a16:creationId xmlns:a16="http://schemas.microsoft.com/office/drawing/2014/main" id="{D3DDA2C5-BA92-544E-A31F-2C63818B25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3125" name="Oval 5">
              <a:extLst>
                <a:ext uri="{FF2B5EF4-FFF2-40B4-BE49-F238E27FC236}">
                  <a16:creationId xmlns:a16="http://schemas.microsoft.com/office/drawing/2014/main" id="{3B0C8527-253A-6A4B-9AE4-1199FF00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6" name="Text Box 6">
              <a:extLst>
                <a:ext uri="{FF2B5EF4-FFF2-40B4-BE49-F238E27FC236}">
                  <a16:creationId xmlns:a16="http://schemas.microsoft.com/office/drawing/2014/main" id="{42BDA547-5E3A-A548-9D70-4726DFED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7" name="Group 7">
            <a:extLst>
              <a:ext uri="{FF2B5EF4-FFF2-40B4-BE49-F238E27FC236}">
                <a16:creationId xmlns:a16="http://schemas.microsoft.com/office/drawing/2014/main" id="{4D5CE524-D32A-4943-848C-A58BE169399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3128" name="Oval 8">
              <a:extLst>
                <a:ext uri="{FF2B5EF4-FFF2-40B4-BE49-F238E27FC236}">
                  <a16:creationId xmlns:a16="http://schemas.microsoft.com/office/drawing/2014/main" id="{4BBF72B3-161F-8A4C-A01A-A3DED59F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9" name="Text Box 9">
              <a:extLst>
                <a:ext uri="{FF2B5EF4-FFF2-40B4-BE49-F238E27FC236}">
                  <a16:creationId xmlns:a16="http://schemas.microsoft.com/office/drawing/2014/main" id="{C58C8EBD-D3D1-A842-9618-E626DA674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30" name="Group 10">
            <a:extLst>
              <a:ext uri="{FF2B5EF4-FFF2-40B4-BE49-F238E27FC236}">
                <a16:creationId xmlns:a16="http://schemas.microsoft.com/office/drawing/2014/main" id="{F0B8BC6F-4177-2043-A679-5AA34060C25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3131" name="Oval 11">
              <a:extLst>
                <a:ext uri="{FF2B5EF4-FFF2-40B4-BE49-F238E27FC236}">
                  <a16:creationId xmlns:a16="http://schemas.microsoft.com/office/drawing/2014/main" id="{A30A783D-8180-6D48-983A-DF4951CB9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2" name="Text Box 12">
              <a:extLst>
                <a:ext uri="{FF2B5EF4-FFF2-40B4-BE49-F238E27FC236}">
                  <a16:creationId xmlns:a16="http://schemas.microsoft.com/office/drawing/2014/main" id="{AFF38ADE-282B-E045-992C-91E457506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33133" name="Group 13">
            <a:extLst>
              <a:ext uri="{FF2B5EF4-FFF2-40B4-BE49-F238E27FC236}">
                <a16:creationId xmlns:a16="http://schemas.microsoft.com/office/drawing/2014/main" id="{EA46B480-FB09-2C40-9AFA-0C9F1DEBCC3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3134" name="Oval 14">
              <a:extLst>
                <a:ext uri="{FF2B5EF4-FFF2-40B4-BE49-F238E27FC236}">
                  <a16:creationId xmlns:a16="http://schemas.microsoft.com/office/drawing/2014/main" id="{78C609B1-0598-8249-A9AA-F0062CE4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5" name="Text Box 15">
              <a:extLst>
                <a:ext uri="{FF2B5EF4-FFF2-40B4-BE49-F238E27FC236}">
                  <a16:creationId xmlns:a16="http://schemas.microsoft.com/office/drawing/2014/main" id="{25D1D83C-2482-EF42-98AB-E6409CF2F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3136" name="Line 16">
            <a:extLst>
              <a:ext uri="{FF2B5EF4-FFF2-40B4-BE49-F238E27FC236}">
                <a16:creationId xmlns:a16="http://schemas.microsoft.com/office/drawing/2014/main" id="{B776EA29-2CC1-7C4E-8E92-17F413F02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7" name="Line 17">
            <a:extLst>
              <a:ext uri="{FF2B5EF4-FFF2-40B4-BE49-F238E27FC236}">
                <a16:creationId xmlns:a16="http://schemas.microsoft.com/office/drawing/2014/main" id="{5D521EC6-011A-9241-8C92-C5DB2742D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8" name="Line 18">
            <a:extLst>
              <a:ext uri="{FF2B5EF4-FFF2-40B4-BE49-F238E27FC236}">
                <a16:creationId xmlns:a16="http://schemas.microsoft.com/office/drawing/2014/main" id="{AACBAA16-DF15-6A46-B1DD-3C9CEB3E6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9" name="Text Box 19">
            <a:extLst>
              <a:ext uri="{FF2B5EF4-FFF2-40B4-BE49-F238E27FC236}">
                <a16:creationId xmlns:a16="http://schemas.microsoft.com/office/drawing/2014/main" id="{14E09D9A-637C-8544-9080-EE76CD77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40" name="Text Box 20">
            <a:extLst>
              <a:ext uri="{FF2B5EF4-FFF2-40B4-BE49-F238E27FC236}">
                <a16:creationId xmlns:a16="http://schemas.microsoft.com/office/drawing/2014/main" id="{0472CF5E-198F-FA45-9E24-597B98E8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3141" name="Text Box 21">
            <a:extLst>
              <a:ext uri="{FF2B5EF4-FFF2-40B4-BE49-F238E27FC236}">
                <a16:creationId xmlns:a16="http://schemas.microsoft.com/office/drawing/2014/main" id="{38F29419-C347-DC40-912D-ED7D5048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33142" name="Group 22">
            <a:extLst>
              <a:ext uri="{FF2B5EF4-FFF2-40B4-BE49-F238E27FC236}">
                <a16:creationId xmlns:a16="http://schemas.microsoft.com/office/drawing/2014/main" id="{003EF66A-B2D6-5445-8CDF-0458C368213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3143" name="Oval 23">
              <a:extLst>
                <a:ext uri="{FF2B5EF4-FFF2-40B4-BE49-F238E27FC236}">
                  <a16:creationId xmlns:a16="http://schemas.microsoft.com/office/drawing/2014/main" id="{986AEDFD-000F-0C4B-9F22-77180DBD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4" name="Text Box 24">
              <a:extLst>
                <a:ext uri="{FF2B5EF4-FFF2-40B4-BE49-F238E27FC236}">
                  <a16:creationId xmlns:a16="http://schemas.microsoft.com/office/drawing/2014/main" id="{83A950A9-6E4E-E74C-8D5E-38BD638E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33145" name="Group 25">
            <a:extLst>
              <a:ext uri="{FF2B5EF4-FFF2-40B4-BE49-F238E27FC236}">
                <a16:creationId xmlns:a16="http://schemas.microsoft.com/office/drawing/2014/main" id="{B46A214D-2D63-4941-9BE1-B2E4590B528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3146" name="Oval 26">
              <a:extLst>
                <a:ext uri="{FF2B5EF4-FFF2-40B4-BE49-F238E27FC236}">
                  <a16:creationId xmlns:a16="http://schemas.microsoft.com/office/drawing/2014/main" id="{C21A1E8E-9DA5-844A-95A6-AEFB6F640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7" name="Text Box 27">
              <a:extLst>
                <a:ext uri="{FF2B5EF4-FFF2-40B4-BE49-F238E27FC236}">
                  <a16:creationId xmlns:a16="http://schemas.microsoft.com/office/drawing/2014/main" id="{4DFEE499-4C67-3B4B-ADA8-5B9B4B8FA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3148" name="Line 28">
            <a:extLst>
              <a:ext uri="{FF2B5EF4-FFF2-40B4-BE49-F238E27FC236}">
                <a16:creationId xmlns:a16="http://schemas.microsoft.com/office/drawing/2014/main" id="{201C19B8-E059-7344-A471-ECEFFF305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49" name="Line 29">
            <a:extLst>
              <a:ext uri="{FF2B5EF4-FFF2-40B4-BE49-F238E27FC236}">
                <a16:creationId xmlns:a16="http://schemas.microsoft.com/office/drawing/2014/main" id="{CD6A10D4-3B22-8647-8AFB-652377D5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0" name="Text Box 30">
            <a:extLst>
              <a:ext uri="{FF2B5EF4-FFF2-40B4-BE49-F238E27FC236}">
                <a16:creationId xmlns:a16="http://schemas.microsoft.com/office/drawing/2014/main" id="{1B96CE0A-CDA2-0143-9D81-4BBA96F8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3151" name="Text Box 31">
            <a:extLst>
              <a:ext uri="{FF2B5EF4-FFF2-40B4-BE49-F238E27FC236}">
                <a16:creationId xmlns:a16="http://schemas.microsoft.com/office/drawing/2014/main" id="{FCEAF283-5652-7A4B-BE10-245AD3DF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52" name="Line 32">
            <a:extLst>
              <a:ext uri="{FF2B5EF4-FFF2-40B4-BE49-F238E27FC236}">
                <a16:creationId xmlns:a16="http://schemas.microsoft.com/office/drawing/2014/main" id="{EC070383-FB7E-D748-B608-964293200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3" name="Text Box 33">
            <a:extLst>
              <a:ext uri="{FF2B5EF4-FFF2-40B4-BE49-F238E27FC236}">
                <a16:creationId xmlns:a16="http://schemas.microsoft.com/office/drawing/2014/main" id="{D838BEC1-6A30-964E-80A7-352A9AFB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48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/>
      <p:bldP spid="133140" grpId="0"/>
      <p:bldP spid="133141" grpId="0"/>
      <p:bldP spid="133150" grpId="0"/>
      <p:bldP spid="133151" grpId="0"/>
      <p:bldP spid="1331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2F40C0B-504E-0441-9BD7-7A7309319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1C9C4FBF-F915-5C44-84E6-5C3606CDA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94211" name="Group 4">
            <a:extLst>
              <a:ext uri="{FF2B5EF4-FFF2-40B4-BE49-F238E27FC236}">
                <a16:creationId xmlns:a16="http://schemas.microsoft.com/office/drawing/2014/main" id="{35809152-72FD-7D47-ABA1-3010DEDAF3A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2101" name="Oval 5">
              <a:extLst>
                <a:ext uri="{FF2B5EF4-FFF2-40B4-BE49-F238E27FC236}">
                  <a16:creationId xmlns:a16="http://schemas.microsoft.com/office/drawing/2014/main" id="{45A988CB-5EA9-D74F-9D16-1A42626AF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2" name="Text Box 6">
              <a:extLst>
                <a:ext uri="{FF2B5EF4-FFF2-40B4-BE49-F238E27FC236}">
                  <a16:creationId xmlns:a16="http://schemas.microsoft.com/office/drawing/2014/main" id="{48FAD493-E118-C840-9627-5641A9FD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4212" name="Group 7">
            <a:extLst>
              <a:ext uri="{FF2B5EF4-FFF2-40B4-BE49-F238E27FC236}">
                <a16:creationId xmlns:a16="http://schemas.microsoft.com/office/drawing/2014/main" id="{3B0060C7-257A-194C-9A68-832891A0F5D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2104" name="Oval 8">
              <a:extLst>
                <a:ext uri="{FF2B5EF4-FFF2-40B4-BE49-F238E27FC236}">
                  <a16:creationId xmlns:a16="http://schemas.microsoft.com/office/drawing/2014/main" id="{845D7481-69FF-534E-9ED0-3A58A4A4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5" name="Text Box 9">
              <a:extLst>
                <a:ext uri="{FF2B5EF4-FFF2-40B4-BE49-F238E27FC236}">
                  <a16:creationId xmlns:a16="http://schemas.microsoft.com/office/drawing/2014/main" id="{F8CC624A-4A16-B046-99EB-C99748FFF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4213" name="Group 10">
            <a:extLst>
              <a:ext uri="{FF2B5EF4-FFF2-40B4-BE49-F238E27FC236}">
                <a16:creationId xmlns:a16="http://schemas.microsoft.com/office/drawing/2014/main" id="{BA03279C-0957-304C-9747-D97C3A6DEB22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2107" name="Oval 11">
              <a:extLst>
                <a:ext uri="{FF2B5EF4-FFF2-40B4-BE49-F238E27FC236}">
                  <a16:creationId xmlns:a16="http://schemas.microsoft.com/office/drawing/2014/main" id="{E3D29A1C-E883-C248-8D01-10BD38E97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8" name="Text Box 12">
              <a:extLst>
                <a:ext uri="{FF2B5EF4-FFF2-40B4-BE49-F238E27FC236}">
                  <a16:creationId xmlns:a16="http://schemas.microsoft.com/office/drawing/2014/main" id="{92CDA717-9AAA-1543-8468-32B9D6932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4214" name="Group 13">
            <a:extLst>
              <a:ext uri="{FF2B5EF4-FFF2-40B4-BE49-F238E27FC236}">
                <a16:creationId xmlns:a16="http://schemas.microsoft.com/office/drawing/2014/main" id="{DB79A2B4-25CB-6A4A-8D97-30E9E136058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2110" name="Oval 14">
              <a:extLst>
                <a:ext uri="{FF2B5EF4-FFF2-40B4-BE49-F238E27FC236}">
                  <a16:creationId xmlns:a16="http://schemas.microsoft.com/office/drawing/2014/main" id="{BE9905DD-AAC5-F843-A0BD-8702E9F2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11" name="Text Box 15">
              <a:extLst>
                <a:ext uri="{FF2B5EF4-FFF2-40B4-BE49-F238E27FC236}">
                  <a16:creationId xmlns:a16="http://schemas.microsoft.com/office/drawing/2014/main" id="{5C3F86EF-F363-164D-86CE-D2843134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2112" name="Line 16">
            <a:extLst>
              <a:ext uri="{FF2B5EF4-FFF2-40B4-BE49-F238E27FC236}">
                <a16:creationId xmlns:a16="http://schemas.microsoft.com/office/drawing/2014/main" id="{8E0557B7-073B-7248-8A27-0971E9DBC8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3" name="Line 17">
            <a:extLst>
              <a:ext uri="{FF2B5EF4-FFF2-40B4-BE49-F238E27FC236}">
                <a16:creationId xmlns:a16="http://schemas.microsoft.com/office/drawing/2014/main" id="{B5072031-4E71-4942-99A2-B599BA979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4" name="Line 18">
            <a:extLst>
              <a:ext uri="{FF2B5EF4-FFF2-40B4-BE49-F238E27FC236}">
                <a16:creationId xmlns:a16="http://schemas.microsoft.com/office/drawing/2014/main" id="{56B48C92-9B95-7B40-A42C-89965301A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5" name="Text Box 19">
            <a:extLst>
              <a:ext uri="{FF2B5EF4-FFF2-40B4-BE49-F238E27FC236}">
                <a16:creationId xmlns:a16="http://schemas.microsoft.com/office/drawing/2014/main" id="{B2548747-2122-A641-B2EF-0F647EBB3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2116" name="Text Box 20">
            <a:extLst>
              <a:ext uri="{FF2B5EF4-FFF2-40B4-BE49-F238E27FC236}">
                <a16:creationId xmlns:a16="http://schemas.microsoft.com/office/drawing/2014/main" id="{F6C0643E-E558-0948-87AE-5DD7588AB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2117" name="Text Box 21">
            <a:extLst>
              <a:ext uri="{FF2B5EF4-FFF2-40B4-BE49-F238E27FC236}">
                <a16:creationId xmlns:a16="http://schemas.microsoft.com/office/drawing/2014/main" id="{6A840550-1584-944D-8BD9-96CC1639C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4221" name="Group 22">
            <a:extLst>
              <a:ext uri="{FF2B5EF4-FFF2-40B4-BE49-F238E27FC236}">
                <a16:creationId xmlns:a16="http://schemas.microsoft.com/office/drawing/2014/main" id="{3AAE3F23-2CA7-0842-B6AE-FC2FF905E01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2119" name="Oval 23">
              <a:extLst>
                <a:ext uri="{FF2B5EF4-FFF2-40B4-BE49-F238E27FC236}">
                  <a16:creationId xmlns:a16="http://schemas.microsoft.com/office/drawing/2014/main" id="{BDC6A078-AD44-9C4A-8E22-D782ABD1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0" name="Text Box 24">
              <a:extLst>
                <a:ext uri="{FF2B5EF4-FFF2-40B4-BE49-F238E27FC236}">
                  <a16:creationId xmlns:a16="http://schemas.microsoft.com/office/drawing/2014/main" id="{5E20B756-2D8F-B84A-9919-60201E3B8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4222" name="Group 25">
            <a:extLst>
              <a:ext uri="{FF2B5EF4-FFF2-40B4-BE49-F238E27FC236}">
                <a16:creationId xmlns:a16="http://schemas.microsoft.com/office/drawing/2014/main" id="{A744BD09-858E-3748-9183-9B12E1348B5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2122" name="Oval 26">
              <a:extLst>
                <a:ext uri="{FF2B5EF4-FFF2-40B4-BE49-F238E27FC236}">
                  <a16:creationId xmlns:a16="http://schemas.microsoft.com/office/drawing/2014/main" id="{F6A452DA-1D47-D04F-964E-0D59DDB5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3" name="Text Box 27">
              <a:extLst>
                <a:ext uri="{FF2B5EF4-FFF2-40B4-BE49-F238E27FC236}">
                  <a16:creationId xmlns:a16="http://schemas.microsoft.com/office/drawing/2014/main" id="{1983F2E5-6E43-4741-BB4C-4D72726F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2124" name="Line 28">
            <a:extLst>
              <a:ext uri="{FF2B5EF4-FFF2-40B4-BE49-F238E27FC236}">
                <a16:creationId xmlns:a16="http://schemas.microsoft.com/office/drawing/2014/main" id="{3B92FEEC-A5EB-B441-A1D5-E684FB9D9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5" name="Line 29">
            <a:extLst>
              <a:ext uri="{FF2B5EF4-FFF2-40B4-BE49-F238E27FC236}">
                <a16:creationId xmlns:a16="http://schemas.microsoft.com/office/drawing/2014/main" id="{A507132D-142E-1D4B-B69A-CBA572400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6" name="Text Box 30">
            <a:extLst>
              <a:ext uri="{FF2B5EF4-FFF2-40B4-BE49-F238E27FC236}">
                <a16:creationId xmlns:a16="http://schemas.microsoft.com/office/drawing/2014/main" id="{AB638528-A7A6-D742-9CCF-BC7272FD0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127" name="Text Box 31">
            <a:extLst>
              <a:ext uri="{FF2B5EF4-FFF2-40B4-BE49-F238E27FC236}">
                <a16:creationId xmlns:a16="http://schemas.microsoft.com/office/drawing/2014/main" id="{F5E396B9-3AA3-E649-A18A-6E588233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99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31B4BD7-B772-6044-87A7-FB6C82C29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Applications?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61E0803F-F766-E844-B127-404A6E42F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Connectivity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Networks (e.g., communications)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Circuit design/wiring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hub/spoke models (e.g., flights, transportation)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Traveling salesman problem?</a:t>
            </a:r>
          </a:p>
          <a:p>
            <a:pPr>
              <a:buFont typeface="Wingdings" charset="0"/>
              <a:buChar char="l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0DCDCC58-F34D-1243-BC88-7C333D50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Algorithm ideas?</a:t>
            </a:r>
          </a:p>
        </p:txBody>
      </p:sp>
      <p:grpSp>
        <p:nvGrpSpPr>
          <p:cNvPr id="97282" name="Group 7">
            <a:extLst>
              <a:ext uri="{FF2B5EF4-FFF2-40B4-BE49-F238E27FC236}">
                <a16:creationId xmlns:a16="http://schemas.microsoft.com/office/drawing/2014/main" id="{CB63BA65-1C34-C34B-AAC0-8FCBCA059C6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92F97B95-2BCD-0849-A7B9-F9824A65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7AE4F2FD-272E-5C49-9AC0-8C82792FC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3" name="Group 10">
            <a:extLst>
              <a:ext uri="{FF2B5EF4-FFF2-40B4-BE49-F238E27FC236}">
                <a16:creationId xmlns:a16="http://schemas.microsoft.com/office/drawing/2014/main" id="{3D8FE0EE-DC33-8045-B30C-265AC802815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CE1DAEB6-FEE4-D643-ADF1-FC7DBDD4D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4BC399F0-0C85-0544-879D-B3AE9FF1F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4" name="Group 13">
            <a:extLst>
              <a:ext uri="{FF2B5EF4-FFF2-40B4-BE49-F238E27FC236}">
                <a16:creationId xmlns:a16="http://schemas.microsoft.com/office/drawing/2014/main" id="{45A76629-82D9-0C4D-9549-C5306DF4537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C67F94EF-0B93-7744-B22A-90ABAC66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B3121F39-92F8-624A-9D5A-93BC4D24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285" name="Group 16">
            <a:extLst>
              <a:ext uri="{FF2B5EF4-FFF2-40B4-BE49-F238E27FC236}">
                <a16:creationId xmlns:a16="http://schemas.microsoft.com/office/drawing/2014/main" id="{8E76040B-7D9C-C244-A6C8-FDE429177CE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E7DD5DE8-E737-554A-BBD5-99021B8B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EE6761AC-C3AE-244C-8E16-DDD3507DF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C24FC10B-DAB0-CA44-BB43-5E986751B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7463CF05-DE1D-9A45-A27B-7D8D2C07B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50FEAD4C-2315-F04F-989E-A34D9999B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909BA24D-3947-BE4C-94C7-7214D07EE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E4167AF5-B58C-8047-A939-DA0E1983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5C559343-166C-4843-BC56-E6A17009C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E60B5A77-977B-FA45-83B6-D18B378B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F9DE9112-C6CA-6A46-BC8D-E381F9EE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602B18C6-173B-8344-A557-B262A257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5F9958C4-2BBD-784C-B2CC-AEBB57271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296" name="Group 33">
            <a:extLst>
              <a:ext uri="{FF2B5EF4-FFF2-40B4-BE49-F238E27FC236}">
                <a16:creationId xmlns:a16="http://schemas.microsoft.com/office/drawing/2014/main" id="{6DD81C8A-7517-1C43-B1AA-F1BF8782ACA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228B4456-96B9-C543-B486-FA108D58C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C6C84DEE-7F0D-9E4B-88BF-CB89ADAAA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297" name="Group 36">
            <a:extLst>
              <a:ext uri="{FF2B5EF4-FFF2-40B4-BE49-F238E27FC236}">
                <a16:creationId xmlns:a16="http://schemas.microsoft.com/office/drawing/2014/main" id="{147F91F4-AAEB-3349-AA97-25626976904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E941EF5D-DC74-2C46-90A3-B32AC5540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F0A9BA9A-53D2-F34C-BE63-EB99FC55B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DE16C951-BB1A-4046-AF46-D490E5F0E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0552EF9C-BA88-A543-96B8-21C70FB1A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0D63DE4B-1060-9245-ABF6-29A49C405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A054A957-9B33-B747-B1C4-FEF65BB2A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E649192-D625-9C46-A1A7-597E6435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40194134-1254-C14E-9005-1151E378C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E1023402-03F3-5F42-8897-502E5001F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780B2EB6-DC11-BB46-B6FF-04084F60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306" name="Group 50">
            <a:extLst>
              <a:ext uri="{FF2B5EF4-FFF2-40B4-BE49-F238E27FC236}">
                <a16:creationId xmlns:a16="http://schemas.microsoft.com/office/drawing/2014/main" id="{10207E70-2996-F449-91FB-84CD59A9B59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9526D3D2-F03E-6A4C-92C9-2ED09D6E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F1988DF6-E43E-3643-889A-B1AC5DB83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307" name="Group 53">
            <a:extLst>
              <a:ext uri="{FF2B5EF4-FFF2-40B4-BE49-F238E27FC236}">
                <a16:creationId xmlns:a16="http://schemas.microsoft.com/office/drawing/2014/main" id="{AE945D43-DCF4-4940-8F8C-88EC297E32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547A06F4-4A9C-B745-8E03-E0BD4EB2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7DD09E2F-AE6E-9A40-BE48-31F0EE6FE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308" name="Group 56">
            <a:extLst>
              <a:ext uri="{FF2B5EF4-FFF2-40B4-BE49-F238E27FC236}">
                <a16:creationId xmlns:a16="http://schemas.microsoft.com/office/drawing/2014/main" id="{5F02AC88-427B-114E-ADBA-90D82BF1203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D1A75FEB-5A26-7548-B070-C34BF3C0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7C3EB157-43F3-1B43-9A9F-C022E8D74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309" name="Group 59">
            <a:extLst>
              <a:ext uri="{FF2B5EF4-FFF2-40B4-BE49-F238E27FC236}">
                <a16:creationId xmlns:a16="http://schemas.microsoft.com/office/drawing/2014/main" id="{D70B9674-7117-3446-BDA5-1D0ECB8B4D1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93E65D4B-1827-5747-BFCE-20831CDD4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C30B940A-E389-7043-8114-CBCC6D37C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9FB80FE4-155C-7C45-856C-2F8F2B0DF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9FA73F97-D399-5E45-96CB-D61210D4E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4193CC74-5900-8F42-9752-35B5F71D4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C7DFF4A8-BEA2-5843-B4F1-582A6F8CE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A90256D3-53A9-B34F-8523-C6E645BF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D468EA29-6438-5D4E-A1BC-E970FBA6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7316" name="Group 72">
            <a:extLst>
              <a:ext uri="{FF2B5EF4-FFF2-40B4-BE49-F238E27FC236}">
                <a16:creationId xmlns:a16="http://schemas.microsoft.com/office/drawing/2014/main" id="{60870E20-5237-CA4B-A864-0AEF8D15936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D7D3247B-F6A8-304D-B278-704019CD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E8D27AAC-46F5-7340-A2E6-907E8E743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317" name="Group 75">
            <a:extLst>
              <a:ext uri="{FF2B5EF4-FFF2-40B4-BE49-F238E27FC236}">
                <a16:creationId xmlns:a16="http://schemas.microsoft.com/office/drawing/2014/main" id="{B9F7AAF9-1E3E-3042-AA96-682FEE4B2A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4E4080EE-1C00-1248-B347-639B39B1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B6C6D264-3C41-7146-89A6-377BDD985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8801A3C-49F0-A741-81D3-A1F2D19D4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C8760DB9-3A63-9049-8801-15C5EC6A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04E12B67-17DD-9D49-9415-163461F34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AF19DF33-E030-0248-A823-65D84CBD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E6BA55E0-98D2-A441-9565-8ACD5E167F6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627C3C9-5BA4-E64B-A5A8-16F4059FC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Cuts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2C16D89E-6AB2-BF41-ADFE-2D1237B2A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785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 cut is a partitioning of the vertices into two sets S and V-S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 edge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crosses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the cut if it connects a vertex u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V and vV-S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DE815792-A27D-7246-A5C5-0E4883123A8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>
              <a:extLst>
                <a:ext uri="{FF2B5EF4-FFF2-40B4-BE49-F238E27FC236}">
                  <a16:creationId xmlns:a16="http://schemas.microsoft.com/office/drawing/2014/main" id="{CB978FAA-2EFA-2749-9A46-291B41B0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4" name="Text Box 6">
              <a:extLst>
                <a:ext uri="{FF2B5EF4-FFF2-40B4-BE49-F238E27FC236}">
                  <a16:creationId xmlns:a16="http://schemas.microsoft.com/office/drawing/2014/main" id="{5E9052FA-F2DB-7242-AB51-26F20B4D1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A1E4A585-A716-CD44-801B-EFB50CA5663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>
              <a:extLst>
                <a:ext uri="{FF2B5EF4-FFF2-40B4-BE49-F238E27FC236}">
                  <a16:creationId xmlns:a16="http://schemas.microsoft.com/office/drawing/2014/main" id="{792CE80D-AD35-964F-A3CB-C48A9538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7" name="Text Box 9">
              <a:extLst>
                <a:ext uri="{FF2B5EF4-FFF2-40B4-BE49-F238E27FC236}">
                  <a16:creationId xmlns:a16="http://schemas.microsoft.com/office/drawing/2014/main" id="{81D24EF8-BC00-F24D-B11A-7990486F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69707CB9-39F3-814A-A143-56B85A78AF6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>
              <a:extLst>
                <a:ext uri="{FF2B5EF4-FFF2-40B4-BE49-F238E27FC236}">
                  <a16:creationId xmlns:a16="http://schemas.microsoft.com/office/drawing/2014/main" id="{E2CF457B-3BC6-A745-96EC-55CA25C3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0" name="Text Box 12">
              <a:extLst>
                <a:ext uri="{FF2B5EF4-FFF2-40B4-BE49-F238E27FC236}">
                  <a16:creationId xmlns:a16="http://schemas.microsoft.com/office/drawing/2014/main" id="{B4D0A12D-91B6-A14C-92D6-74D59CE9A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93B64FC5-5C45-0F4C-8CD4-A0266C7B253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>
              <a:extLst>
                <a:ext uri="{FF2B5EF4-FFF2-40B4-BE49-F238E27FC236}">
                  <a16:creationId xmlns:a16="http://schemas.microsoft.com/office/drawing/2014/main" id="{8EB4E0FF-C433-9948-AA17-31BCCB0F1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3" name="Text Box 15">
              <a:extLst>
                <a:ext uri="{FF2B5EF4-FFF2-40B4-BE49-F238E27FC236}">
                  <a16:creationId xmlns:a16="http://schemas.microsoft.com/office/drawing/2014/main" id="{13DA7747-DB54-7C47-92CA-F47A5545F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0064" name="Line 16">
            <a:extLst>
              <a:ext uri="{FF2B5EF4-FFF2-40B4-BE49-F238E27FC236}">
                <a16:creationId xmlns:a16="http://schemas.microsoft.com/office/drawing/2014/main" id="{15BA1937-52F3-CE4C-AE64-D80EB3578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5" name="Line 17">
            <a:extLst>
              <a:ext uri="{FF2B5EF4-FFF2-40B4-BE49-F238E27FC236}">
                <a16:creationId xmlns:a16="http://schemas.microsoft.com/office/drawing/2014/main" id="{AA1B0DF7-68E6-8048-8BBF-F010944461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6" name="Line 18">
            <a:extLst>
              <a:ext uri="{FF2B5EF4-FFF2-40B4-BE49-F238E27FC236}">
                <a16:creationId xmlns:a16="http://schemas.microsoft.com/office/drawing/2014/main" id="{F254D857-7FD4-524E-B448-D6F8574C2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7" name="Line 19">
            <a:extLst>
              <a:ext uri="{FF2B5EF4-FFF2-40B4-BE49-F238E27FC236}">
                <a16:creationId xmlns:a16="http://schemas.microsoft.com/office/drawing/2014/main" id="{7F35316C-B7C3-5B44-BF5E-375EF515C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8" name="Line 20">
            <a:extLst>
              <a:ext uri="{FF2B5EF4-FFF2-40B4-BE49-F238E27FC236}">
                <a16:creationId xmlns:a16="http://schemas.microsoft.com/office/drawing/2014/main" id="{2D2BC45A-5B70-9549-9691-7E8AE6375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9" name="Text Box 21">
            <a:extLst>
              <a:ext uri="{FF2B5EF4-FFF2-40B4-BE49-F238E27FC236}">
                <a16:creationId xmlns:a16="http://schemas.microsoft.com/office/drawing/2014/main" id="{EDCC1B67-E950-CB4B-A5BC-835A70FA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70" name="Text Box 22">
            <a:extLst>
              <a:ext uri="{FF2B5EF4-FFF2-40B4-BE49-F238E27FC236}">
                <a16:creationId xmlns:a16="http://schemas.microsoft.com/office/drawing/2014/main" id="{1F391320-0657-C24A-9442-D0F5035E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0071" name="Text Box 23">
            <a:extLst>
              <a:ext uri="{FF2B5EF4-FFF2-40B4-BE49-F238E27FC236}">
                <a16:creationId xmlns:a16="http://schemas.microsoft.com/office/drawing/2014/main" id="{F2EDCE37-76AF-394E-B19D-4DEB3851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30072" name="Text Box 24">
            <a:extLst>
              <a:ext uri="{FF2B5EF4-FFF2-40B4-BE49-F238E27FC236}">
                <a16:creationId xmlns:a16="http://schemas.microsoft.com/office/drawing/2014/main" id="{00569ACC-A185-0B48-8DEC-FF969B753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30073" name="Text Box 25">
            <a:extLst>
              <a:ext uri="{FF2B5EF4-FFF2-40B4-BE49-F238E27FC236}">
                <a16:creationId xmlns:a16="http://schemas.microsoft.com/office/drawing/2014/main" id="{43AA29CF-EE66-4344-B7A2-A5064C2CF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8321" name="Group 26">
            <a:extLst>
              <a:ext uri="{FF2B5EF4-FFF2-40B4-BE49-F238E27FC236}">
                <a16:creationId xmlns:a16="http://schemas.microsoft.com/office/drawing/2014/main" id="{9B81F980-937C-A24E-A98F-4BC2676580A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>
              <a:extLst>
                <a:ext uri="{FF2B5EF4-FFF2-40B4-BE49-F238E27FC236}">
                  <a16:creationId xmlns:a16="http://schemas.microsoft.com/office/drawing/2014/main" id="{4C5CBBFF-B3D4-7B4D-BFE1-0DA0A510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6" name="Text Box 28">
              <a:extLst>
                <a:ext uri="{FF2B5EF4-FFF2-40B4-BE49-F238E27FC236}">
                  <a16:creationId xmlns:a16="http://schemas.microsoft.com/office/drawing/2014/main" id="{75FF062D-9663-A246-8FF6-7518B8603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8322" name="Group 29">
            <a:extLst>
              <a:ext uri="{FF2B5EF4-FFF2-40B4-BE49-F238E27FC236}">
                <a16:creationId xmlns:a16="http://schemas.microsoft.com/office/drawing/2014/main" id="{900EDE62-6588-F846-B297-706FF249D4E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>
              <a:extLst>
                <a:ext uri="{FF2B5EF4-FFF2-40B4-BE49-F238E27FC236}">
                  <a16:creationId xmlns:a16="http://schemas.microsoft.com/office/drawing/2014/main" id="{6ABC9EEF-03D1-594A-BFC8-A8A50A7CF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9" name="Text Box 31">
              <a:extLst>
                <a:ext uri="{FF2B5EF4-FFF2-40B4-BE49-F238E27FC236}">
                  <a16:creationId xmlns:a16="http://schemas.microsoft.com/office/drawing/2014/main" id="{A46D110F-E385-D549-8CF5-BA3A37443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0080" name="Line 32">
            <a:extLst>
              <a:ext uri="{FF2B5EF4-FFF2-40B4-BE49-F238E27FC236}">
                <a16:creationId xmlns:a16="http://schemas.microsoft.com/office/drawing/2014/main" id="{4FE707BA-C3A3-9648-884C-A3F26FC71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1" name="Line 33">
            <a:extLst>
              <a:ext uri="{FF2B5EF4-FFF2-40B4-BE49-F238E27FC236}">
                <a16:creationId xmlns:a16="http://schemas.microsoft.com/office/drawing/2014/main" id="{906AC52F-52EA-3F46-A813-977EB1A71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2" name="Line 34">
            <a:extLst>
              <a:ext uri="{FF2B5EF4-FFF2-40B4-BE49-F238E27FC236}">
                <a16:creationId xmlns:a16="http://schemas.microsoft.com/office/drawing/2014/main" id="{236302D5-DA08-BC47-9DF8-B5530AE88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3" name="Text Box 35">
            <a:extLst>
              <a:ext uri="{FF2B5EF4-FFF2-40B4-BE49-F238E27FC236}">
                <a16:creationId xmlns:a16="http://schemas.microsoft.com/office/drawing/2014/main" id="{A6ABB9DB-5D03-9646-9C98-9287DB89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0084" name="Text Box 36">
            <a:extLst>
              <a:ext uri="{FF2B5EF4-FFF2-40B4-BE49-F238E27FC236}">
                <a16:creationId xmlns:a16="http://schemas.microsoft.com/office/drawing/2014/main" id="{9F2C4B84-3D22-3D48-968F-18091E84C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5" name="Text Box 37">
            <a:extLst>
              <a:ext uri="{FF2B5EF4-FFF2-40B4-BE49-F238E27FC236}">
                <a16:creationId xmlns:a16="http://schemas.microsoft.com/office/drawing/2014/main" id="{F8DE25DC-4EDB-3A42-8A60-A22B6CB0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0086" name="Line 38">
            <a:extLst>
              <a:ext uri="{FF2B5EF4-FFF2-40B4-BE49-F238E27FC236}">
                <a16:creationId xmlns:a16="http://schemas.microsoft.com/office/drawing/2014/main" id="{0CE62515-8FFF-E940-A37B-FBD75201C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7" name="Text Box 39">
            <a:extLst>
              <a:ext uri="{FF2B5EF4-FFF2-40B4-BE49-F238E27FC236}">
                <a16:creationId xmlns:a16="http://schemas.microsoft.com/office/drawing/2014/main" id="{81F76670-742D-884D-8215-1CC302091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8" name="Line 40">
            <a:extLst>
              <a:ext uri="{FF2B5EF4-FFF2-40B4-BE49-F238E27FC236}">
                <a16:creationId xmlns:a16="http://schemas.microsoft.com/office/drawing/2014/main" id="{1745A72B-8451-064B-926A-9AECAD02E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7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sp>
        <p:nvSpPr>
          <p:cNvPr id="99331" name="TextBox 1">
            <a:extLst>
              <a:ext uri="{FF2B5EF4-FFF2-40B4-BE49-F238E27FC236}">
                <a16:creationId xmlns:a16="http://schemas.microsoft.com/office/drawing/2014/main" id="{FA98FD98-A643-914D-8E94-88502872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4" y="2734826"/>
            <a:ext cx="4264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 by contradiction?</a:t>
            </a: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3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Oval 4">
            <a:extLst>
              <a:ext uri="{FF2B5EF4-FFF2-40B4-BE49-F238E27FC236}">
                <a16:creationId xmlns:a16="http://schemas.microsoft.com/office/drawing/2014/main" id="{FC0549F8-76A4-9A4A-A7B2-D4D119D1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7" name="Oval 5">
            <a:extLst>
              <a:ext uri="{FF2B5EF4-FFF2-40B4-BE49-F238E27FC236}">
                <a16:creationId xmlns:a16="http://schemas.microsoft.com/office/drawing/2014/main" id="{1F874D92-FBB3-5D49-BD27-612B8DD7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8" name="Oval 6">
            <a:extLst>
              <a:ext uri="{FF2B5EF4-FFF2-40B4-BE49-F238E27FC236}">
                <a16:creationId xmlns:a16="http://schemas.microsoft.com/office/drawing/2014/main" id="{BA6FC086-48DE-1348-982A-CE01756C0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9" name="Oval 7">
            <a:extLst>
              <a:ext uri="{FF2B5EF4-FFF2-40B4-BE49-F238E27FC236}">
                <a16:creationId xmlns:a16="http://schemas.microsoft.com/office/drawing/2014/main" id="{68D28497-6AEE-014E-B835-00A18347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0" name="Oval 8">
            <a:extLst>
              <a:ext uri="{FF2B5EF4-FFF2-40B4-BE49-F238E27FC236}">
                <a16:creationId xmlns:a16="http://schemas.microsoft.com/office/drawing/2014/main" id="{CACD447D-2298-C045-899A-E764F744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1" name="Oval 9">
            <a:extLst>
              <a:ext uri="{FF2B5EF4-FFF2-40B4-BE49-F238E27FC236}">
                <a16:creationId xmlns:a16="http://schemas.microsoft.com/office/drawing/2014/main" id="{21B6D4A0-28D2-B041-A831-9E526AB4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2" name="Line 10">
            <a:extLst>
              <a:ext uri="{FF2B5EF4-FFF2-40B4-BE49-F238E27FC236}">
                <a16:creationId xmlns:a16="http://schemas.microsoft.com/office/drawing/2014/main" id="{572FF2F8-EFE5-B340-AE9F-5028EF574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3" name="Line 11">
            <a:extLst>
              <a:ext uri="{FF2B5EF4-FFF2-40B4-BE49-F238E27FC236}">
                <a16:creationId xmlns:a16="http://schemas.microsoft.com/office/drawing/2014/main" id="{9EB7FE64-D853-8D45-8142-20832E895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64B18179-A40A-3648-AB44-065379E54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8B685E17-65F2-5F48-9386-755732A2D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6" name="Line 14">
            <a:extLst>
              <a:ext uri="{FF2B5EF4-FFF2-40B4-BE49-F238E27FC236}">
                <a16:creationId xmlns:a16="http://schemas.microsoft.com/office/drawing/2014/main" id="{EB5F574C-934F-964E-96CB-67FBF70D5A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7" name="Oval 15">
            <a:extLst>
              <a:ext uri="{FF2B5EF4-FFF2-40B4-BE49-F238E27FC236}">
                <a16:creationId xmlns:a16="http://schemas.microsoft.com/office/drawing/2014/main" id="{70D7827D-79B4-AA45-A9A3-A8EEA9B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8" name="Oval 16">
            <a:extLst>
              <a:ext uri="{FF2B5EF4-FFF2-40B4-BE49-F238E27FC236}">
                <a16:creationId xmlns:a16="http://schemas.microsoft.com/office/drawing/2014/main" id="{1EBD345F-7AC8-5640-BB78-01192634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9" name="Oval 17">
            <a:extLst>
              <a:ext uri="{FF2B5EF4-FFF2-40B4-BE49-F238E27FC236}">
                <a16:creationId xmlns:a16="http://schemas.microsoft.com/office/drawing/2014/main" id="{6A8D102E-6E10-5749-BEF0-5A32873C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0" name="Oval 18">
            <a:extLst>
              <a:ext uri="{FF2B5EF4-FFF2-40B4-BE49-F238E27FC236}">
                <a16:creationId xmlns:a16="http://schemas.microsoft.com/office/drawing/2014/main" id="{63C283BE-0935-5845-84BA-9C5ABF69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1" name="Oval 19">
            <a:extLst>
              <a:ext uri="{FF2B5EF4-FFF2-40B4-BE49-F238E27FC236}">
                <a16:creationId xmlns:a16="http://schemas.microsoft.com/office/drawing/2014/main" id="{87B22D3B-DADE-0B4B-AED1-9CD05D62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2" name="Oval 20">
            <a:extLst>
              <a:ext uri="{FF2B5EF4-FFF2-40B4-BE49-F238E27FC236}">
                <a16:creationId xmlns:a16="http://schemas.microsoft.com/office/drawing/2014/main" id="{A8E39E3F-4926-9044-A377-2B76A35F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3" name="Line 21">
            <a:extLst>
              <a:ext uri="{FF2B5EF4-FFF2-40B4-BE49-F238E27FC236}">
                <a16:creationId xmlns:a16="http://schemas.microsoft.com/office/drawing/2014/main" id="{03C6F255-1E76-9C4E-8371-D04EFA8A1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4" name="Line 22">
            <a:extLst>
              <a:ext uri="{FF2B5EF4-FFF2-40B4-BE49-F238E27FC236}">
                <a16:creationId xmlns:a16="http://schemas.microsoft.com/office/drawing/2014/main" id="{7D9C06CE-9E00-7B4C-9A69-0BCCF58465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5" name="Line 23">
            <a:extLst>
              <a:ext uri="{FF2B5EF4-FFF2-40B4-BE49-F238E27FC236}">
                <a16:creationId xmlns:a16="http://schemas.microsoft.com/office/drawing/2014/main" id="{A7E19C43-F852-2347-97CF-35F058EE2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8" name="Line 26">
            <a:extLst>
              <a:ext uri="{FF2B5EF4-FFF2-40B4-BE49-F238E27FC236}">
                <a16:creationId xmlns:a16="http://schemas.microsoft.com/office/drawing/2014/main" id="{AD4A0089-508A-0543-B2C2-24AE74F6F5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9" name="Line 27">
            <a:extLst>
              <a:ext uri="{FF2B5EF4-FFF2-40B4-BE49-F238E27FC236}">
                <a16:creationId xmlns:a16="http://schemas.microsoft.com/office/drawing/2014/main" id="{7A90F71C-957D-1444-8DAD-76A7BFB06C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0" name="Oval 28">
            <a:extLst>
              <a:ext uri="{FF2B5EF4-FFF2-40B4-BE49-F238E27FC236}">
                <a16:creationId xmlns:a16="http://schemas.microsoft.com/office/drawing/2014/main" id="{D0E94E42-0B98-8F4B-ADE1-67617E4A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1" name="Oval 29">
            <a:extLst>
              <a:ext uri="{FF2B5EF4-FFF2-40B4-BE49-F238E27FC236}">
                <a16:creationId xmlns:a16="http://schemas.microsoft.com/office/drawing/2014/main" id="{8ACA981A-0FF7-1E41-9F1B-C05CE3B9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2" name="Text Box 30">
            <a:extLst>
              <a:ext uri="{FF2B5EF4-FFF2-40B4-BE49-F238E27FC236}">
                <a16:creationId xmlns:a16="http://schemas.microsoft.com/office/drawing/2014/main" id="{E65827EF-521B-F64F-A495-7BE01E73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1103" name="Text Box 31">
            <a:extLst>
              <a:ext uri="{FF2B5EF4-FFF2-40B4-BE49-F238E27FC236}">
                <a16:creationId xmlns:a16="http://schemas.microsoft.com/office/drawing/2014/main" id="{3ADE5F3E-3A0C-F649-8281-011B5C1A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1104" name="Line 32">
            <a:extLst>
              <a:ext uri="{FF2B5EF4-FFF2-40B4-BE49-F238E27FC236}">
                <a16:creationId xmlns:a16="http://schemas.microsoft.com/office/drawing/2014/main" id="{AF840998-07C5-EB4C-A9C6-692A7CD7D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5" name="Text Box 33">
            <a:extLst>
              <a:ext uri="{FF2B5EF4-FFF2-40B4-BE49-F238E27FC236}">
                <a16:creationId xmlns:a16="http://schemas.microsoft.com/office/drawing/2014/main" id="{45EC8B7D-8636-A440-8DAB-0E1DFA7D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1106" name="Line 34">
            <a:extLst>
              <a:ext uri="{FF2B5EF4-FFF2-40B4-BE49-F238E27FC236}">
                <a16:creationId xmlns:a16="http://schemas.microsoft.com/office/drawing/2014/main" id="{004E905A-E19D-4449-9582-51CE488FE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7" name="Text Box 35">
            <a:extLst>
              <a:ext uri="{FF2B5EF4-FFF2-40B4-BE49-F238E27FC236}">
                <a16:creationId xmlns:a16="http://schemas.microsoft.com/office/drawing/2014/main" id="{B355CA77-2376-0D41-B4CE-AF5A6DE1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1108" name="Text Box 36">
            <a:extLst>
              <a:ext uri="{FF2B5EF4-FFF2-40B4-BE49-F238E27FC236}">
                <a16:creationId xmlns:a16="http://schemas.microsoft.com/office/drawing/2014/main" id="{DDAF7FF4-ECB5-8542-8EC8-0A1261E12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484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Consider an MST with edge e</a:t>
            </a:r>
            <a:r>
              <a:rPr lang="ja-JP" altLang="en-US" sz="2000">
                <a:solidFill>
                  <a:srgbClr val="0000FF"/>
                </a:solidFill>
              </a:rPr>
              <a:t>’</a:t>
            </a:r>
            <a:r>
              <a:rPr lang="en-US" altLang="ja-JP" sz="2000" dirty="0">
                <a:solidFill>
                  <a:srgbClr val="0000FF"/>
                </a:solidFill>
              </a:rPr>
              <a:t> that is not the minimum edge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5F29A6DB-1DD0-2545-83E7-121B8A001CE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811F1D1-8C65-DF48-B15B-6C3F32DE67D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76312"/>
            <a:ext cx="7467600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73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Oval 4">
            <a:extLst>
              <a:ext uri="{FF2B5EF4-FFF2-40B4-BE49-F238E27FC236}">
                <a16:creationId xmlns:a16="http://schemas.microsoft.com/office/drawing/2014/main" id="{B10991FB-4944-9E4F-B8ED-815A4726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7" name="Oval 5">
            <a:extLst>
              <a:ext uri="{FF2B5EF4-FFF2-40B4-BE49-F238E27FC236}">
                <a16:creationId xmlns:a16="http://schemas.microsoft.com/office/drawing/2014/main" id="{983C38F3-30A8-DE4D-9344-8B01527E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8" name="Oval 6">
            <a:extLst>
              <a:ext uri="{FF2B5EF4-FFF2-40B4-BE49-F238E27FC236}">
                <a16:creationId xmlns:a16="http://schemas.microsoft.com/office/drawing/2014/main" id="{C641B55A-9B73-274E-B43E-AE7DAB16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9" name="Oval 7">
            <a:extLst>
              <a:ext uri="{FF2B5EF4-FFF2-40B4-BE49-F238E27FC236}">
                <a16:creationId xmlns:a16="http://schemas.microsoft.com/office/drawing/2014/main" id="{FFA24343-54C9-2B41-AA1E-85F0EEC4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0" name="Oval 8">
            <a:extLst>
              <a:ext uri="{FF2B5EF4-FFF2-40B4-BE49-F238E27FC236}">
                <a16:creationId xmlns:a16="http://schemas.microsoft.com/office/drawing/2014/main" id="{721F7043-D6B6-CA40-A2F7-82306440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1" name="Oval 9">
            <a:extLst>
              <a:ext uri="{FF2B5EF4-FFF2-40B4-BE49-F238E27FC236}">
                <a16:creationId xmlns:a16="http://schemas.microsoft.com/office/drawing/2014/main" id="{4458A3B4-DE48-B841-A53A-FF2DE8D5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2" name="Line 10">
            <a:extLst>
              <a:ext uri="{FF2B5EF4-FFF2-40B4-BE49-F238E27FC236}">
                <a16:creationId xmlns:a16="http://schemas.microsoft.com/office/drawing/2014/main" id="{4B3B14AC-4C8F-3E4C-8E02-75A2AECCE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3" name="Line 11">
            <a:extLst>
              <a:ext uri="{FF2B5EF4-FFF2-40B4-BE49-F238E27FC236}">
                <a16:creationId xmlns:a16="http://schemas.microsoft.com/office/drawing/2014/main" id="{20A904CB-F3E5-0A4A-AEB9-8BDEDF7545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4" name="Line 12">
            <a:extLst>
              <a:ext uri="{FF2B5EF4-FFF2-40B4-BE49-F238E27FC236}">
                <a16:creationId xmlns:a16="http://schemas.microsoft.com/office/drawing/2014/main" id="{0CA2436F-DD81-B849-BB26-969160F9D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5" name="Line 13">
            <a:extLst>
              <a:ext uri="{FF2B5EF4-FFF2-40B4-BE49-F238E27FC236}">
                <a16:creationId xmlns:a16="http://schemas.microsoft.com/office/drawing/2014/main" id="{DF2F6974-9700-E344-ABAE-5F4768CBA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6" name="Line 14">
            <a:extLst>
              <a:ext uri="{FF2B5EF4-FFF2-40B4-BE49-F238E27FC236}">
                <a16:creationId xmlns:a16="http://schemas.microsoft.com/office/drawing/2014/main" id="{F0D03FC5-DFD4-8246-A441-C0207387F1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7" name="Oval 15">
            <a:extLst>
              <a:ext uri="{FF2B5EF4-FFF2-40B4-BE49-F238E27FC236}">
                <a16:creationId xmlns:a16="http://schemas.microsoft.com/office/drawing/2014/main" id="{4811B4F4-A3C7-3B44-84C7-A1232D25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8" name="Oval 16">
            <a:extLst>
              <a:ext uri="{FF2B5EF4-FFF2-40B4-BE49-F238E27FC236}">
                <a16:creationId xmlns:a16="http://schemas.microsoft.com/office/drawing/2014/main" id="{30BB5C1A-74F3-E04D-B504-85448D3E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9" name="Oval 17">
            <a:extLst>
              <a:ext uri="{FF2B5EF4-FFF2-40B4-BE49-F238E27FC236}">
                <a16:creationId xmlns:a16="http://schemas.microsoft.com/office/drawing/2014/main" id="{201EFA04-176C-304D-84C1-6E6CA9E3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0" name="Oval 18">
            <a:extLst>
              <a:ext uri="{FF2B5EF4-FFF2-40B4-BE49-F238E27FC236}">
                <a16:creationId xmlns:a16="http://schemas.microsoft.com/office/drawing/2014/main" id="{0D52C567-9ACA-CF4F-B5FF-AE4D2140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1" name="Oval 19">
            <a:extLst>
              <a:ext uri="{FF2B5EF4-FFF2-40B4-BE49-F238E27FC236}">
                <a16:creationId xmlns:a16="http://schemas.microsoft.com/office/drawing/2014/main" id="{9268D962-F079-844B-8907-CB5D8985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2" name="Oval 20">
            <a:extLst>
              <a:ext uri="{FF2B5EF4-FFF2-40B4-BE49-F238E27FC236}">
                <a16:creationId xmlns:a16="http://schemas.microsoft.com/office/drawing/2014/main" id="{8A2CB674-02EC-DF45-8F87-7EF878FB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3" name="Line 21">
            <a:extLst>
              <a:ext uri="{FF2B5EF4-FFF2-40B4-BE49-F238E27FC236}">
                <a16:creationId xmlns:a16="http://schemas.microsoft.com/office/drawing/2014/main" id="{06522431-73C3-6646-BD2B-983115E25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4" name="Line 22">
            <a:extLst>
              <a:ext uri="{FF2B5EF4-FFF2-40B4-BE49-F238E27FC236}">
                <a16:creationId xmlns:a16="http://schemas.microsoft.com/office/drawing/2014/main" id="{07383C7B-19DD-B64B-8F0B-E0751F902D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5" name="Line 23">
            <a:extLst>
              <a:ext uri="{FF2B5EF4-FFF2-40B4-BE49-F238E27FC236}">
                <a16:creationId xmlns:a16="http://schemas.microsoft.com/office/drawing/2014/main" id="{2068CF8B-BED9-E246-A0DD-8EE933265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6" name="Line 24">
            <a:extLst>
              <a:ext uri="{FF2B5EF4-FFF2-40B4-BE49-F238E27FC236}">
                <a16:creationId xmlns:a16="http://schemas.microsoft.com/office/drawing/2014/main" id="{D12937BC-9B80-E645-9F9E-A48DFE0E39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7" name="Line 25">
            <a:extLst>
              <a:ext uri="{FF2B5EF4-FFF2-40B4-BE49-F238E27FC236}">
                <a16:creationId xmlns:a16="http://schemas.microsoft.com/office/drawing/2014/main" id="{457A0211-F546-DA4C-AA50-0755ED3732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8" name="Oval 26">
            <a:extLst>
              <a:ext uri="{FF2B5EF4-FFF2-40B4-BE49-F238E27FC236}">
                <a16:creationId xmlns:a16="http://schemas.microsoft.com/office/drawing/2014/main" id="{D9DE5B82-6BF3-2D40-9657-4E495F13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9" name="Oval 27">
            <a:extLst>
              <a:ext uri="{FF2B5EF4-FFF2-40B4-BE49-F238E27FC236}">
                <a16:creationId xmlns:a16="http://schemas.microsoft.com/office/drawing/2014/main" id="{C1500E9C-C04F-104A-9001-B3084B74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0" name="Text Box 28">
            <a:extLst>
              <a:ext uri="{FF2B5EF4-FFF2-40B4-BE49-F238E27FC236}">
                <a16:creationId xmlns:a16="http://schemas.microsoft.com/office/drawing/2014/main" id="{7A1A61B1-5276-CA48-91CC-29D293A5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6221" name="Text Box 29">
            <a:extLst>
              <a:ext uri="{FF2B5EF4-FFF2-40B4-BE49-F238E27FC236}">
                <a16:creationId xmlns:a16="http://schemas.microsoft.com/office/drawing/2014/main" id="{CCFEA0FD-C255-2C4D-8D7D-A40D567CA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6222" name="Line 30">
            <a:extLst>
              <a:ext uri="{FF2B5EF4-FFF2-40B4-BE49-F238E27FC236}">
                <a16:creationId xmlns:a16="http://schemas.microsoft.com/office/drawing/2014/main" id="{204CE832-BB5A-314E-92E0-53ABDC09F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3" name="Text Box 31">
            <a:extLst>
              <a:ext uri="{FF2B5EF4-FFF2-40B4-BE49-F238E27FC236}">
                <a16:creationId xmlns:a16="http://schemas.microsoft.com/office/drawing/2014/main" id="{BF62D4C0-31CF-1640-8D58-C598C03B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6224" name="Line 32">
            <a:extLst>
              <a:ext uri="{FF2B5EF4-FFF2-40B4-BE49-F238E27FC236}">
                <a16:creationId xmlns:a16="http://schemas.microsoft.com/office/drawing/2014/main" id="{8F415A28-B3FD-F74F-A11A-B24617ED7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5" name="Text Box 33">
            <a:extLst>
              <a:ext uri="{FF2B5EF4-FFF2-40B4-BE49-F238E27FC236}">
                <a16:creationId xmlns:a16="http://schemas.microsoft.com/office/drawing/2014/main" id="{69F7780F-A70D-DF40-BFDB-4739D245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6226" name="Text Box 34">
            <a:extLst>
              <a:ext uri="{FF2B5EF4-FFF2-40B4-BE49-F238E27FC236}">
                <a16:creationId xmlns:a16="http://schemas.microsoft.com/office/drawing/2014/main" id="{0B480939-A451-8748-BE83-136F674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03925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Using e instead of e’</a:t>
            </a:r>
            <a:r>
              <a:rPr lang="en-US" altLang="ja-JP" sz="2000" dirty="0">
                <a:solidFill>
                  <a:srgbClr val="0000FF"/>
                </a:solidFill>
              </a:rPr>
              <a:t>, still connects the graph, but produces a tree with smaller weights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0D8DC36B-0E2D-DE45-8685-30FB8CEA5A5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D624063-ECAA-4242-B977-5D94889C797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76312"/>
            <a:ext cx="7467600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37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 out: don’t reinvent the wheel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schedule updated for the rest of the semester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Groups </a:t>
            </a:r>
            <a:r>
              <a:rPr lang="en-US"/>
              <a:t>optional this week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Minimum </a:t>
            </a:r>
            <a:r>
              <a:rPr lang="en-US" altLang="en-US" sz="3600">
                <a:ea typeface="ＭＳ Ｐゴシック" panose="020B0600070205080204" pitchFamily="34" charset="-128"/>
              </a:rPr>
              <a:t>cut property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If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 is not unique, then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some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F5C74E1E-567F-9144-B945-66C8DC1C7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Kruskal’s algorithm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D1760306-1A07-2443-A0ED-FFFABBFE4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8229600" cy="1328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7220" name="Picture 4" descr="kruskal">
            <a:extLst>
              <a:ext uri="{FF2B5EF4-FFF2-40B4-BE49-F238E27FC236}">
                <a16:creationId xmlns:a16="http://schemas.microsoft.com/office/drawing/2014/main" id="{E100501C-7EBE-5A44-B102-211A2D0C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2619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15259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39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91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246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026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851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210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BF74EF93-2525-3F40-A62C-9BA6CD414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Connectedness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4F1F5242-EC7D-F843-B16B-A1C8C026B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7543800" cy="1557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Given an undirected graph, for every node u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 V, can we reach all other nodes in the graph? Algorithm + running time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0690909D-C572-744C-922D-54774C3A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81400"/>
            <a:ext cx="533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Run BFS or DFS-Visit (one pass) and mark nodes as we visit them.  If we visit all nodes, return true, otherwise false.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AD392225-5FA4-F546-B383-73EB9948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Running time: 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64E32634-F729-6F4F-B394-3AE894EE7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 </a:t>
            </a:r>
          </a:p>
        </p:txBody>
      </p:sp>
    </p:spTree>
    <p:extLst>
      <p:ext uri="{BB962C8B-B14F-4D97-AF65-F5344CB8AC3E}">
        <p14:creationId xmlns:p14="http://schemas.microsoft.com/office/powerpoint/2010/main" val="55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954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260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8282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168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11943-5213-1A48-8DC7-DF97E884795F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2962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BCF0D87-7055-E94F-B8CD-9EB8F5154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Kruskal’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E28FCBE0-173D-3842-9E5C-441FB17FA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0145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Never adds an edge that connects already connected vertices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Always adds lowest cost edge to connect two sets.  By min cut property, that edge must be part of the MST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</p:txBody>
      </p:sp>
      <p:pic>
        <p:nvPicPr>
          <p:cNvPr id="109571" name="Picture 4" descr="kruskal">
            <a:extLst>
              <a:ext uri="{FF2B5EF4-FFF2-40B4-BE49-F238E27FC236}">
                <a16:creationId xmlns:a16="http://schemas.microsoft.com/office/drawing/2014/main" id="{409FE1BB-9EFB-D64E-A6F1-6E658A7A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4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DF949936-3426-514C-B20E-52C2BEFC3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0594" name="Picture 4" descr="kruskal">
            <a:extLst>
              <a:ext uri="{FF2B5EF4-FFF2-40B4-BE49-F238E27FC236}">
                <a16:creationId xmlns:a16="http://schemas.microsoft.com/office/drawing/2014/main" id="{E2C6F8ED-EE8E-744C-827E-508FC84E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09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45E8D459-B71E-2044-BB22-8A15077DB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1618" name="Picture 4" descr="kruskal">
            <a:extLst>
              <a:ext uri="{FF2B5EF4-FFF2-40B4-BE49-F238E27FC236}">
                <a16:creationId xmlns:a16="http://schemas.microsoft.com/office/drawing/2014/main" id="{DD787652-B102-9E42-B507-784EE6BE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3" name="Rectangle 5">
            <a:extLst>
              <a:ext uri="{FF2B5EF4-FFF2-40B4-BE49-F238E27FC236}">
                <a16:creationId xmlns:a16="http://schemas.microsoft.com/office/drawing/2014/main" id="{16C75B48-19F4-9344-9BA1-76A1B3E1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5715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382BA3F8-B042-294E-A093-4E4F4105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MakeSet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1B2AA-BD8B-D446-9CE3-82BE7724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0"/>
            <a:ext cx="5715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D096F01-4F30-7B43-84F0-A93986335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338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CF41A8-435B-F44C-A7AF-28AEE35F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76B82E0-7139-6F41-AF51-B693860F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2672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 |E| calls to FindSet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461BE3-01F5-0447-BC6D-E70B2523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D7C7F24-E4AE-084C-ABD5-C36E5657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609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Union</a:t>
            </a:r>
          </a:p>
        </p:txBody>
      </p:sp>
    </p:spTree>
    <p:extLst>
      <p:ext uri="{BB962C8B-B14F-4D97-AF65-F5344CB8AC3E}">
        <p14:creationId xmlns:p14="http://schemas.microsoft.com/office/powerpoint/2010/main" val="32574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  <p:bldP spid="7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E535-F4F6-E541-AAF8-11A3B801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4AB7-8116-F740-8BFB-98A41D9A68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12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Represents a collection of one or more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Operations:</a:t>
            </a:r>
          </a:p>
          <a:p>
            <a:pPr>
              <a:buFontTx/>
              <a:buChar char="-"/>
            </a:pPr>
            <a:r>
              <a:rPr lang="en-US" dirty="0" err="1"/>
              <a:t>MakeSet</a:t>
            </a:r>
            <a:r>
              <a:rPr lang="en-US" dirty="0"/>
              <a:t>: Add a new value to the collections and make the value its own set</a:t>
            </a:r>
          </a:p>
          <a:p>
            <a:pPr>
              <a:buFontTx/>
              <a:buChar char="-"/>
            </a:pPr>
            <a:r>
              <a:rPr lang="en-US" dirty="0" err="1"/>
              <a:t>FindSet</a:t>
            </a:r>
            <a:r>
              <a:rPr lang="en-US" dirty="0"/>
              <a:t>: Given a value, return the set the value is in</a:t>
            </a:r>
          </a:p>
          <a:p>
            <a:pPr>
              <a:buFontTx/>
              <a:buChar char="-"/>
            </a:pPr>
            <a:r>
              <a:rPr lang="en-US" dirty="0"/>
              <a:t>Union: Merge two sets into a single set</a:t>
            </a:r>
          </a:p>
        </p:txBody>
      </p:sp>
    </p:spTree>
    <p:extLst>
      <p:ext uri="{BB962C8B-B14F-4D97-AF65-F5344CB8AC3E}">
        <p14:creationId xmlns:p14="http://schemas.microsoft.com/office/powerpoint/2010/main" val="2069757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MakeSet</a:t>
            </a:r>
            <a:r>
              <a:rPr lang="en-US" dirty="0"/>
              <a:t>(A), </a:t>
            </a:r>
            <a:r>
              <a:rPr lang="en-US" dirty="0" err="1"/>
              <a:t>MakeSet</a:t>
            </a:r>
            <a:r>
              <a:rPr lang="en-US" dirty="0"/>
              <a:t>(B), </a:t>
            </a:r>
            <a:r>
              <a:rPr lang="en-US" dirty="0" err="1"/>
              <a:t>MakeSet</a:t>
            </a:r>
            <a:r>
              <a:rPr lang="en-US" dirty="0"/>
              <a:t>(C), </a:t>
            </a:r>
            <a:r>
              <a:rPr lang="en-US" dirty="0" err="1"/>
              <a:t>MakeSet</a:t>
            </a:r>
            <a:r>
              <a:rPr lang="en-US" dirty="0"/>
              <a:t>(D), </a:t>
            </a:r>
            <a:r>
              <a:rPr lang="en-US" dirty="0" err="1"/>
              <a:t>MakeSet</a:t>
            </a:r>
            <a:r>
              <a:rPr lang="en-US" dirty="0"/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3055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24A79F71-C5B0-B347-B952-E1A3AC908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9EBE1B0F-7FBD-DC46-9F75-92E9EA84E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Given a directed graph, can we reach any node v from any other node u?</a:t>
            </a:r>
          </a:p>
        </p:txBody>
      </p:sp>
      <p:sp>
        <p:nvSpPr>
          <p:cNvPr id="89091" name="Text Box 4">
            <a:extLst>
              <a:ext uri="{FF2B5EF4-FFF2-40B4-BE49-F238E27FC236}">
                <a16:creationId xmlns:a16="http://schemas.microsoft.com/office/drawing/2014/main" id="{AFF0046B-B8C2-D24A-A35A-FC0BFA10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76700"/>
            <a:ext cx="466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Can we do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2304014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1790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5164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49046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45252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5826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97373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34472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15041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38310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637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15FF5E8C-DF84-7C4E-A530-86DC894B2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Transpose of a graph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1E2CDD9D-E21B-7045-867E-8757F669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83518"/>
            <a:ext cx="7467600" cy="1176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graph G, we can calculate the transpose of a graph G</a:t>
            </a:r>
            <a:r>
              <a:rPr lang="en-US" altLang="en-US" sz="26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600" dirty="0">
                <a:ea typeface="ＭＳ Ｐゴシック" panose="020B0600070205080204" pitchFamily="34" charset="-128"/>
              </a:rPr>
              <a:t> by reversing the direction of all the edges</a:t>
            </a:r>
          </a:p>
        </p:txBody>
      </p:sp>
      <p:grpSp>
        <p:nvGrpSpPr>
          <p:cNvPr id="90115" name="Group 4">
            <a:extLst>
              <a:ext uri="{FF2B5EF4-FFF2-40B4-BE49-F238E27FC236}">
                <a16:creationId xmlns:a16="http://schemas.microsoft.com/office/drawing/2014/main" id="{7B910BC8-F5A8-804D-A0A6-63450DE4073D}"/>
              </a:ext>
            </a:extLst>
          </p:cNvPr>
          <p:cNvGrpSpPr>
            <a:grpSpLocks/>
          </p:cNvGrpSpPr>
          <p:nvPr/>
        </p:nvGrpSpPr>
        <p:grpSpPr bwMode="auto">
          <a:xfrm>
            <a:off x="2072898" y="3281686"/>
            <a:ext cx="533400" cy="533400"/>
            <a:chOff x="1824" y="2736"/>
            <a:chExt cx="336" cy="336"/>
          </a:xfrm>
        </p:grpSpPr>
        <p:sp>
          <p:nvSpPr>
            <p:cNvPr id="90157" name="Oval 5">
              <a:extLst>
                <a:ext uri="{FF2B5EF4-FFF2-40B4-BE49-F238E27FC236}">
                  <a16:creationId xmlns:a16="http://schemas.microsoft.com/office/drawing/2014/main" id="{304D8937-3059-3F4F-BA79-BF80AB68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8" name="Text Box 6">
              <a:extLst>
                <a:ext uri="{FF2B5EF4-FFF2-40B4-BE49-F238E27FC236}">
                  <a16:creationId xmlns:a16="http://schemas.microsoft.com/office/drawing/2014/main" id="{F51E4B1F-8ED1-914B-816C-6CE407489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90116" name="Group 7">
            <a:extLst>
              <a:ext uri="{FF2B5EF4-FFF2-40B4-BE49-F238E27FC236}">
                <a16:creationId xmlns:a16="http://schemas.microsoft.com/office/drawing/2014/main" id="{E3F6E1A4-72BD-DE4C-95D5-375BC8286259}"/>
              </a:ext>
            </a:extLst>
          </p:cNvPr>
          <p:cNvGrpSpPr>
            <a:grpSpLocks/>
          </p:cNvGrpSpPr>
          <p:nvPr/>
        </p:nvGrpSpPr>
        <p:grpSpPr bwMode="auto">
          <a:xfrm>
            <a:off x="1006098" y="4043686"/>
            <a:ext cx="533400" cy="533400"/>
            <a:chOff x="1824" y="2736"/>
            <a:chExt cx="336" cy="336"/>
          </a:xfrm>
        </p:grpSpPr>
        <p:sp>
          <p:nvSpPr>
            <p:cNvPr id="90155" name="Oval 8">
              <a:extLst>
                <a:ext uri="{FF2B5EF4-FFF2-40B4-BE49-F238E27FC236}">
                  <a16:creationId xmlns:a16="http://schemas.microsoft.com/office/drawing/2014/main" id="{21C26A78-0A3F-354E-A63C-89BED9AE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6" name="Text Box 9">
              <a:extLst>
                <a:ext uri="{FF2B5EF4-FFF2-40B4-BE49-F238E27FC236}">
                  <a16:creationId xmlns:a16="http://schemas.microsoft.com/office/drawing/2014/main" id="{DA8180A0-355D-4443-A3E9-8DAB81C3C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0117" name="Group 10">
            <a:extLst>
              <a:ext uri="{FF2B5EF4-FFF2-40B4-BE49-F238E27FC236}">
                <a16:creationId xmlns:a16="http://schemas.microsoft.com/office/drawing/2014/main" id="{E35FC960-87EF-1249-9664-ECB0AB0FEF7E}"/>
              </a:ext>
            </a:extLst>
          </p:cNvPr>
          <p:cNvGrpSpPr>
            <a:grpSpLocks/>
          </p:cNvGrpSpPr>
          <p:nvPr/>
        </p:nvGrpSpPr>
        <p:grpSpPr bwMode="auto">
          <a:xfrm>
            <a:off x="1844298" y="5491486"/>
            <a:ext cx="533400" cy="533400"/>
            <a:chOff x="1824" y="2736"/>
            <a:chExt cx="336" cy="336"/>
          </a:xfrm>
        </p:grpSpPr>
        <p:sp>
          <p:nvSpPr>
            <p:cNvPr id="90153" name="Oval 11">
              <a:extLst>
                <a:ext uri="{FF2B5EF4-FFF2-40B4-BE49-F238E27FC236}">
                  <a16:creationId xmlns:a16="http://schemas.microsoft.com/office/drawing/2014/main" id="{A4D6B844-5E9E-2748-8AAA-5AFAD4CF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4" name="Text Box 12">
              <a:extLst>
                <a:ext uri="{FF2B5EF4-FFF2-40B4-BE49-F238E27FC236}">
                  <a16:creationId xmlns:a16="http://schemas.microsoft.com/office/drawing/2014/main" id="{2609196F-01A8-F542-BDD2-355B6A234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90118" name="Group 13">
            <a:extLst>
              <a:ext uri="{FF2B5EF4-FFF2-40B4-BE49-F238E27FC236}">
                <a16:creationId xmlns:a16="http://schemas.microsoft.com/office/drawing/2014/main" id="{B14AD602-C5CB-3643-B0E3-14DF9424980F}"/>
              </a:ext>
            </a:extLst>
          </p:cNvPr>
          <p:cNvGrpSpPr>
            <a:grpSpLocks/>
          </p:cNvGrpSpPr>
          <p:nvPr/>
        </p:nvGrpSpPr>
        <p:grpSpPr bwMode="auto">
          <a:xfrm>
            <a:off x="3444498" y="4577086"/>
            <a:ext cx="533400" cy="533400"/>
            <a:chOff x="1824" y="2736"/>
            <a:chExt cx="336" cy="336"/>
          </a:xfrm>
        </p:grpSpPr>
        <p:sp>
          <p:nvSpPr>
            <p:cNvPr id="90151" name="Oval 14">
              <a:extLst>
                <a:ext uri="{FF2B5EF4-FFF2-40B4-BE49-F238E27FC236}">
                  <a16:creationId xmlns:a16="http://schemas.microsoft.com/office/drawing/2014/main" id="{BE2D0FE6-0E24-9943-A11F-44C90EDA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2" name="Text Box 15">
              <a:extLst>
                <a:ext uri="{FF2B5EF4-FFF2-40B4-BE49-F238E27FC236}">
                  <a16:creationId xmlns:a16="http://schemas.microsoft.com/office/drawing/2014/main" id="{921CA9ED-ADE4-C34C-8DFF-8E2CF8250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90119" name="Group 16">
            <a:extLst>
              <a:ext uri="{FF2B5EF4-FFF2-40B4-BE49-F238E27FC236}">
                <a16:creationId xmlns:a16="http://schemas.microsoft.com/office/drawing/2014/main" id="{BF28AC79-5038-4646-B2D9-5DD868C0C1BC}"/>
              </a:ext>
            </a:extLst>
          </p:cNvPr>
          <p:cNvGrpSpPr>
            <a:grpSpLocks/>
          </p:cNvGrpSpPr>
          <p:nvPr/>
        </p:nvGrpSpPr>
        <p:grpSpPr bwMode="auto">
          <a:xfrm>
            <a:off x="2149098" y="4348486"/>
            <a:ext cx="533400" cy="533400"/>
            <a:chOff x="1824" y="2736"/>
            <a:chExt cx="336" cy="336"/>
          </a:xfrm>
        </p:grpSpPr>
        <p:sp>
          <p:nvSpPr>
            <p:cNvPr id="90149" name="Oval 17">
              <a:extLst>
                <a:ext uri="{FF2B5EF4-FFF2-40B4-BE49-F238E27FC236}">
                  <a16:creationId xmlns:a16="http://schemas.microsoft.com/office/drawing/2014/main" id="{590952E9-2BEC-9740-A267-9350FAE2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0" name="Text Box 18">
              <a:extLst>
                <a:ext uri="{FF2B5EF4-FFF2-40B4-BE49-F238E27FC236}">
                  <a16:creationId xmlns:a16="http://schemas.microsoft.com/office/drawing/2014/main" id="{34DD8400-0E74-4845-8072-752D2FA5F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90120" name="Line 19">
            <a:extLst>
              <a:ext uri="{FF2B5EF4-FFF2-40B4-BE49-F238E27FC236}">
                <a16:creationId xmlns:a16="http://schemas.microsoft.com/office/drawing/2014/main" id="{DB62A632-8F46-AF46-804A-4464CF074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7098" y="366268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Line 20">
            <a:extLst>
              <a:ext uri="{FF2B5EF4-FFF2-40B4-BE49-F238E27FC236}">
                <a16:creationId xmlns:a16="http://schemas.microsoft.com/office/drawing/2014/main" id="{473641B1-EF75-4F4E-9ADB-DB6297F5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7698" y="38150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Line 21">
            <a:extLst>
              <a:ext uri="{FF2B5EF4-FFF2-40B4-BE49-F238E27FC236}">
                <a16:creationId xmlns:a16="http://schemas.microsoft.com/office/drawing/2014/main" id="{A6F13730-6C68-AC44-967B-E82A347FCC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9498" y="4348486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Line 22">
            <a:extLst>
              <a:ext uri="{FF2B5EF4-FFF2-40B4-BE49-F238E27FC236}">
                <a16:creationId xmlns:a16="http://schemas.microsoft.com/office/drawing/2014/main" id="{919EA70D-9824-AF4E-914D-1F132CB13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298" y="4881886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23">
            <a:extLst>
              <a:ext uri="{FF2B5EF4-FFF2-40B4-BE49-F238E27FC236}">
                <a16:creationId xmlns:a16="http://schemas.microsoft.com/office/drawing/2014/main" id="{DE72608A-4A24-5D41-B372-3BE715CB06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2498" y="4577086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AE0E8F18-4F44-9F46-9584-7D4397DC7923}"/>
              </a:ext>
            </a:extLst>
          </p:cNvPr>
          <p:cNvGrpSpPr>
            <a:grpSpLocks/>
          </p:cNvGrpSpPr>
          <p:nvPr/>
        </p:nvGrpSpPr>
        <p:grpSpPr bwMode="auto">
          <a:xfrm>
            <a:off x="6263898" y="3205486"/>
            <a:ext cx="533400" cy="533400"/>
            <a:chOff x="1824" y="2736"/>
            <a:chExt cx="336" cy="336"/>
          </a:xfrm>
        </p:grpSpPr>
        <p:sp>
          <p:nvSpPr>
            <p:cNvPr id="90147" name="Oval 25">
              <a:extLst>
                <a:ext uri="{FF2B5EF4-FFF2-40B4-BE49-F238E27FC236}">
                  <a16:creationId xmlns:a16="http://schemas.microsoft.com/office/drawing/2014/main" id="{A6F3AD0D-3EFF-8D4D-89CD-91403594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8" name="Text Box 26">
              <a:extLst>
                <a:ext uri="{FF2B5EF4-FFF2-40B4-BE49-F238E27FC236}">
                  <a16:creationId xmlns:a16="http://schemas.microsoft.com/office/drawing/2014/main" id="{86D8BAD5-FA3B-0C47-9A3D-FE49C862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0F354B00-F126-A649-BC96-CF53E34774C7}"/>
              </a:ext>
            </a:extLst>
          </p:cNvPr>
          <p:cNvGrpSpPr>
            <a:grpSpLocks/>
          </p:cNvGrpSpPr>
          <p:nvPr/>
        </p:nvGrpSpPr>
        <p:grpSpPr bwMode="auto">
          <a:xfrm>
            <a:off x="5197098" y="3967486"/>
            <a:ext cx="533400" cy="533400"/>
            <a:chOff x="1824" y="2736"/>
            <a:chExt cx="336" cy="336"/>
          </a:xfrm>
        </p:grpSpPr>
        <p:sp>
          <p:nvSpPr>
            <p:cNvPr id="90145" name="Oval 28">
              <a:extLst>
                <a:ext uri="{FF2B5EF4-FFF2-40B4-BE49-F238E27FC236}">
                  <a16:creationId xmlns:a16="http://schemas.microsoft.com/office/drawing/2014/main" id="{FC5068D2-BD3B-8343-8774-E123F02F5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6" name="Text Box 29">
              <a:extLst>
                <a:ext uri="{FF2B5EF4-FFF2-40B4-BE49-F238E27FC236}">
                  <a16:creationId xmlns:a16="http://schemas.microsoft.com/office/drawing/2014/main" id="{62C04C1E-C0A7-FC4B-B8BB-C0E0490BF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5B0A5F38-B8E0-6641-9599-2DEAA62D8AB6}"/>
              </a:ext>
            </a:extLst>
          </p:cNvPr>
          <p:cNvGrpSpPr>
            <a:grpSpLocks/>
          </p:cNvGrpSpPr>
          <p:nvPr/>
        </p:nvGrpSpPr>
        <p:grpSpPr bwMode="auto">
          <a:xfrm>
            <a:off x="6035298" y="5415286"/>
            <a:ext cx="533400" cy="533400"/>
            <a:chOff x="1824" y="2736"/>
            <a:chExt cx="336" cy="336"/>
          </a:xfrm>
        </p:grpSpPr>
        <p:sp>
          <p:nvSpPr>
            <p:cNvPr id="90143" name="Oval 31">
              <a:extLst>
                <a:ext uri="{FF2B5EF4-FFF2-40B4-BE49-F238E27FC236}">
                  <a16:creationId xmlns:a16="http://schemas.microsoft.com/office/drawing/2014/main" id="{6033F351-A857-AE4F-8021-9302FF47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4" name="Text Box 32">
              <a:extLst>
                <a:ext uri="{FF2B5EF4-FFF2-40B4-BE49-F238E27FC236}">
                  <a16:creationId xmlns:a16="http://schemas.microsoft.com/office/drawing/2014/main" id="{B190AB5B-7C51-4447-8956-9E55A1E6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3932B5AD-DEC7-7440-A200-F9FAB943ADA0}"/>
              </a:ext>
            </a:extLst>
          </p:cNvPr>
          <p:cNvGrpSpPr>
            <a:grpSpLocks/>
          </p:cNvGrpSpPr>
          <p:nvPr/>
        </p:nvGrpSpPr>
        <p:grpSpPr bwMode="auto">
          <a:xfrm>
            <a:off x="7635498" y="4500886"/>
            <a:ext cx="533400" cy="533400"/>
            <a:chOff x="1824" y="2736"/>
            <a:chExt cx="336" cy="336"/>
          </a:xfrm>
        </p:grpSpPr>
        <p:sp>
          <p:nvSpPr>
            <p:cNvPr id="90141" name="Oval 34">
              <a:extLst>
                <a:ext uri="{FF2B5EF4-FFF2-40B4-BE49-F238E27FC236}">
                  <a16:creationId xmlns:a16="http://schemas.microsoft.com/office/drawing/2014/main" id="{370490E2-EBE7-F045-A7AB-A594A03A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2" name="Text Box 35">
              <a:extLst>
                <a:ext uri="{FF2B5EF4-FFF2-40B4-BE49-F238E27FC236}">
                  <a16:creationId xmlns:a16="http://schemas.microsoft.com/office/drawing/2014/main" id="{D05F0620-FC7D-2F47-8FED-101918EA0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A6E1223A-3993-B342-B05F-D46A73F32ACD}"/>
              </a:ext>
            </a:extLst>
          </p:cNvPr>
          <p:cNvGrpSpPr>
            <a:grpSpLocks/>
          </p:cNvGrpSpPr>
          <p:nvPr/>
        </p:nvGrpSpPr>
        <p:grpSpPr bwMode="auto">
          <a:xfrm>
            <a:off x="6340098" y="4272286"/>
            <a:ext cx="533400" cy="533400"/>
            <a:chOff x="1824" y="2736"/>
            <a:chExt cx="336" cy="336"/>
          </a:xfrm>
        </p:grpSpPr>
        <p:sp>
          <p:nvSpPr>
            <p:cNvPr id="90139" name="Oval 37">
              <a:extLst>
                <a:ext uri="{FF2B5EF4-FFF2-40B4-BE49-F238E27FC236}">
                  <a16:creationId xmlns:a16="http://schemas.microsoft.com/office/drawing/2014/main" id="{FCCB65FD-683C-F741-A2FC-729D77CD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0" name="Text Box 38">
              <a:extLst>
                <a:ext uri="{FF2B5EF4-FFF2-40B4-BE49-F238E27FC236}">
                  <a16:creationId xmlns:a16="http://schemas.microsoft.com/office/drawing/2014/main" id="{256E5140-A4A1-3542-AE2E-EE5ACE2A3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55692" name="Line 44">
            <a:extLst>
              <a:ext uri="{FF2B5EF4-FFF2-40B4-BE49-F238E27FC236}">
                <a16:creationId xmlns:a16="http://schemas.microsoft.com/office/drawing/2014/main" id="{9099EA8C-110B-A349-9CFD-ED9551ECF5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098" y="3434086"/>
            <a:ext cx="685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3" name="Line 45">
            <a:extLst>
              <a:ext uri="{FF2B5EF4-FFF2-40B4-BE49-F238E27FC236}">
                <a16:creationId xmlns:a16="http://schemas.microsoft.com/office/drawing/2014/main" id="{DDBA860D-2696-BF42-9583-9DA4239DF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498" y="4348486"/>
            <a:ext cx="609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4" name="Line 46">
            <a:extLst>
              <a:ext uri="{FF2B5EF4-FFF2-40B4-BE49-F238E27FC236}">
                <a16:creationId xmlns:a16="http://schemas.microsoft.com/office/drawing/2014/main" id="{7F771DBA-85A8-FA4E-B4F6-71BC8B333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898" y="3738886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5" name="Line 47">
            <a:extLst>
              <a:ext uri="{FF2B5EF4-FFF2-40B4-BE49-F238E27FC236}">
                <a16:creationId xmlns:a16="http://schemas.microsoft.com/office/drawing/2014/main" id="{4211EE70-74DD-7D42-B017-076CD59FE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8" y="4805686"/>
            <a:ext cx="152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6" name="Line 48">
            <a:extLst>
              <a:ext uri="{FF2B5EF4-FFF2-40B4-BE49-F238E27FC236}">
                <a16:creationId xmlns:a16="http://schemas.microsoft.com/office/drawing/2014/main" id="{D59CD6E4-2D94-824F-857B-4DA02BD89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498" y="4500886"/>
            <a:ext cx="762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Text Box 49">
            <a:extLst>
              <a:ext uri="{FF2B5EF4-FFF2-40B4-BE49-F238E27FC236}">
                <a16:creationId xmlns:a16="http://schemas.microsoft.com/office/drawing/2014/main" id="{67C2B15A-8727-E246-BDB3-89E8BFE1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498" y="259588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</a:p>
        </p:txBody>
      </p:sp>
      <p:sp>
        <p:nvSpPr>
          <p:cNvPr id="155698" name="Text Box 50">
            <a:extLst>
              <a:ext uri="{FF2B5EF4-FFF2-40B4-BE49-F238E27FC236}">
                <a16:creationId xmlns:a16="http://schemas.microsoft.com/office/drawing/2014/main" id="{406FE032-B486-E148-9A8A-B5D987A0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698" y="245777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  <a:r>
              <a:rPr lang="en-US" altLang="en-US" sz="2800" baseline="30000"/>
              <a:t>R</a:t>
            </a:r>
            <a:endParaRPr lang="en-US" altLang="en-US" sz="2800"/>
          </a:p>
        </p:txBody>
      </p:sp>
      <p:sp>
        <p:nvSpPr>
          <p:cNvPr id="155699" name="Text Box 51">
            <a:extLst>
              <a:ext uri="{FF2B5EF4-FFF2-40B4-BE49-F238E27FC236}">
                <a16:creationId xmlns:a16="http://schemas.microsoft.com/office/drawing/2014/main" id="{1236D7A2-02C4-9A40-9BE8-9247C056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Running time to calculate G</a:t>
            </a:r>
            <a:r>
              <a:rPr lang="en-US" altLang="en-US" baseline="30000"/>
              <a:t>R</a:t>
            </a:r>
            <a:r>
              <a:rPr lang="en-US" altLang="en-US"/>
              <a:t>?</a:t>
            </a:r>
          </a:p>
        </p:txBody>
      </p:sp>
      <p:sp>
        <p:nvSpPr>
          <p:cNvPr id="155700" name="Text Box 52">
            <a:extLst>
              <a:ext uri="{FF2B5EF4-FFF2-40B4-BE49-F238E27FC236}">
                <a16:creationId xmlns:a16="http://schemas.microsoft.com/office/drawing/2014/main" id="{2332AE9C-8E78-7946-919D-5B664126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172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1F1FFF"/>
                </a:solidFill>
              </a:rPr>
              <a:t>θ</a:t>
            </a:r>
            <a:r>
              <a:rPr lang="en-US" altLang="en-US" dirty="0">
                <a:solidFill>
                  <a:srgbClr val="1F1FFF"/>
                </a:solidFill>
              </a:rPr>
              <a:t>(|V| + |E|)</a:t>
            </a:r>
          </a:p>
        </p:txBody>
      </p:sp>
    </p:spTree>
    <p:extLst>
      <p:ext uri="{BB962C8B-B14F-4D97-AF65-F5344CB8AC3E}">
        <p14:creationId xmlns:p14="http://schemas.microsoft.com/office/powerpoint/2010/main" val="4911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8" grpId="0"/>
      <p:bldP spid="155699" grpId="0"/>
      <p:bldP spid="15570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3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we implement it with a list of linked lists?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MakeSet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87204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2838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7394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7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78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50789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422543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337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Search each linked list</a:t>
            </a:r>
          </a:p>
        </p:txBody>
      </p:sp>
    </p:spTree>
    <p:extLst>
      <p:ext uri="{BB962C8B-B14F-4D97-AF65-F5344CB8AC3E}">
        <p14:creationId xmlns:p14="http://schemas.microsoft.com/office/powerpoint/2010/main" val="3685299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739804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505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O(n) -- n = number of things in set</a:t>
            </a:r>
          </a:p>
        </p:txBody>
      </p:sp>
    </p:spTree>
    <p:extLst>
      <p:ext uri="{BB962C8B-B14F-4D97-AF65-F5344CB8AC3E}">
        <p14:creationId xmlns:p14="http://schemas.microsoft.com/office/powerpoint/2010/main" val="12622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D3ACEE69-917B-784D-8D60-D89EA9306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7753"/>
            <a:ext cx="7543800" cy="639763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2665D-B2DC-BE45-8B3C-6921CBFE8406}"/>
              </a:ext>
            </a:extLst>
          </p:cNvPr>
          <p:cNvSpPr txBox="1"/>
          <p:nvPr/>
        </p:nvSpPr>
        <p:spPr>
          <a:xfrm>
            <a:off x="1333500" y="2768600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25247827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2AD7F13E-4C81-7D4B-9848-B8A531262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Running time of Kruskal’</a:t>
            </a:r>
            <a:r>
              <a:rPr lang="en-US" altLang="ja-JP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28A5FBBF-5BC5-3A47-9EA9-DDFBBEAA9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Disjoint set data structure</a:t>
            </a: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E6163FC2-B1AE-7848-BE8E-CD6B4BA8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438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 +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A64761BE-2A8F-6943-A972-3F3793FD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MakeSet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(V calls)</a:t>
            </a: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21C0E533-EA04-F348-BDCA-37722E57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FindSet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(|E| calls)</a:t>
            </a:r>
          </a:p>
        </p:txBody>
      </p:sp>
      <p:sp>
        <p:nvSpPr>
          <p:cNvPr id="150535" name="Text Box 7">
            <a:extLst>
              <a:ext uri="{FF2B5EF4-FFF2-40B4-BE49-F238E27FC236}">
                <a16:creationId xmlns:a16="http://schemas.microsoft.com/office/drawing/2014/main" id="{AC472FB4-165D-814E-ADCE-5C9388477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Union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 calls)</a:t>
            </a:r>
          </a:p>
        </p:txBody>
      </p:sp>
      <p:sp>
        <p:nvSpPr>
          <p:cNvPr id="150536" name="Text Box 8">
            <a:extLst>
              <a:ext uri="{FF2B5EF4-FFF2-40B4-BE49-F238E27FC236}">
                <a16:creationId xmlns:a16="http://schemas.microsoft.com/office/drawing/2014/main" id="{43B31226-4512-4144-A0D1-BC8A3735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71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50537" name="Text Box 9">
            <a:extLst>
              <a:ext uri="{FF2B5EF4-FFF2-40B4-BE49-F238E27FC236}">
                <a16:creationId xmlns:a16="http://schemas.microsoft.com/office/drawing/2014/main" id="{D902089D-34CB-4A4B-BB62-304939D5C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528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150538" name="Text Box 10">
            <a:extLst>
              <a:ext uri="{FF2B5EF4-FFF2-40B4-BE49-F238E27FC236}">
                <a16:creationId xmlns:a16="http://schemas.microsoft.com/office/drawing/2014/main" id="{2979CF6D-795C-9D4E-BBFE-49E838F9B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909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39" name="Text Box 11">
            <a:extLst>
              <a:ext uri="{FF2B5EF4-FFF2-40B4-BE49-F238E27FC236}">
                <a16:creationId xmlns:a16="http://schemas.microsoft.com/office/drawing/2014/main" id="{1E193360-34BB-F24D-B1C5-B7150B84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0" name="Text Box 12">
            <a:extLst>
              <a:ext uri="{FF2B5EF4-FFF2-40B4-BE49-F238E27FC236}">
                <a16:creationId xmlns:a16="http://schemas.microsoft.com/office/drawing/2014/main" id="{F2EB5E5B-7197-364D-AABB-428D36EC3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76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1" name="Text Box 13">
            <a:extLst>
              <a:ext uri="{FF2B5EF4-FFF2-40B4-BE49-F238E27FC236}">
                <a16:creationId xmlns:a16="http://schemas.microsoft.com/office/drawing/2014/main" id="{2B3DA713-E29B-EC49-AA4D-ED9CCD53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766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O(|V||E| + |E| log |E|)</a:t>
            </a:r>
          </a:p>
        </p:txBody>
      </p:sp>
      <p:sp>
        <p:nvSpPr>
          <p:cNvPr id="150542" name="Text Box 14">
            <a:extLst>
              <a:ext uri="{FF2B5EF4-FFF2-40B4-BE49-F238E27FC236}">
                <a16:creationId xmlns:a16="http://schemas.microsoft.com/office/drawing/2014/main" id="{AFA57990-5E6D-6D49-A5C0-D2F135CF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3" name="Text Box 15">
            <a:extLst>
              <a:ext uri="{FF2B5EF4-FFF2-40B4-BE49-F238E27FC236}">
                <a16:creationId xmlns:a16="http://schemas.microsoft.com/office/drawing/2014/main" id="{CE9A6FFF-E79F-234F-8195-5BF4139C3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53088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 +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heuristics</a:t>
            </a:r>
          </a:p>
        </p:txBody>
      </p:sp>
      <p:sp>
        <p:nvSpPr>
          <p:cNvPr id="150544" name="Text Box 16">
            <a:extLst>
              <a:ext uri="{FF2B5EF4-FFF2-40B4-BE49-F238E27FC236}">
                <a16:creationId xmlns:a16="http://schemas.microsoft.com/office/drawing/2014/main" id="{5AEE4C19-0ACC-6243-844C-73A82A34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911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5" name="Text Box 17">
            <a:extLst>
              <a:ext uri="{FF2B5EF4-FFF2-40B4-BE49-F238E27FC236}">
                <a16:creationId xmlns:a16="http://schemas.microsoft.com/office/drawing/2014/main" id="{68909801-8AB6-214C-87F2-0170CBC0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50546" name="Text Box 18">
            <a:extLst>
              <a:ext uri="{FF2B5EF4-FFF2-40B4-BE49-F238E27FC236}">
                <a16:creationId xmlns:a16="http://schemas.microsoft.com/office/drawing/2014/main" id="{7B5B6C70-B080-8244-9822-1CE898C83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76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7" name="Text Box 19">
            <a:extLst>
              <a:ext uri="{FF2B5EF4-FFF2-40B4-BE49-F238E27FC236}">
                <a16:creationId xmlns:a16="http://schemas.microsoft.com/office/drawing/2014/main" id="{3A2D44B5-97BA-E242-AC51-CB18EEC5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5768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|V|+ |E| log |E|)</a:t>
            </a:r>
          </a:p>
        </p:txBody>
      </p:sp>
      <p:sp>
        <p:nvSpPr>
          <p:cNvPr id="150548" name="Text Box 20">
            <a:extLst>
              <a:ext uri="{FF2B5EF4-FFF2-40B4-BE49-F238E27FC236}">
                <a16:creationId xmlns:a16="http://schemas.microsoft.com/office/drawing/2014/main" id="{5BFEDF58-1141-0C47-9D28-333E8599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960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 )</a:t>
            </a:r>
          </a:p>
        </p:txBody>
      </p:sp>
    </p:spTree>
    <p:extLst>
      <p:ext uri="{BB962C8B-B14F-4D97-AF65-F5344CB8AC3E}">
        <p14:creationId xmlns:p14="http://schemas.microsoft.com/office/powerpoint/2010/main" val="4227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1" grpId="0"/>
      <p:bldP spid="150542" grpId="0"/>
      <p:bldP spid="150543" grpId="0"/>
      <p:bldP spid="150544" grpId="0"/>
      <p:bldP spid="150545" grpId="0"/>
      <p:bldP spid="150546" grpId="0"/>
      <p:bldP spid="150547" grpId="0"/>
      <p:bldP spid="1505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067B83BA-19C2-1D49-8ECE-4FFD21186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3666" name="Picture 8" descr="prim">
            <a:extLst>
              <a:ext uri="{FF2B5EF4-FFF2-40B4-BE49-F238E27FC236}">
                <a16:creationId xmlns:a16="http://schemas.microsoft.com/office/drawing/2014/main" id="{EC638BBC-7BD1-FF47-AB76-2BAC51CD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914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7" descr="prim">
            <a:extLst>
              <a:ext uri="{FF2B5EF4-FFF2-40B4-BE49-F238E27FC236}">
                <a16:creationId xmlns:a16="http://schemas.microsoft.com/office/drawing/2014/main" id="{1DB92D6D-A003-374D-9CC3-A4CF7857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672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BEEAEBBD-8A3B-644A-AF92-F4AAE6CE2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4691" name="Picture 5" descr="dijkstra">
            <a:extLst>
              <a:ext uri="{FF2B5EF4-FFF2-40B4-BE49-F238E27FC236}">
                <a16:creationId xmlns:a16="http://schemas.microsoft.com/office/drawing/2014/main" id="{2C119943-68C8-7F43-BF54-193336B9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428875"/>
            <a:ext cx="4276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Rectangle 6">
            <a:extLst>
              <a:ext uri="{FF2B5EF4-FFF2-40B4-BE49-F238E27FC236}">
                <a16:creationId xmlns:a16="http://schemas.microsoft.com/office/drawing/2014/main" id="{0F4D5B93-4295-214B-B2B0-687B743B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38600"/>
            <a:ext cx="4648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6" descr="prim">
            <a:extLst>
              <a:ext uri="{FF2B5EF4-FFF2-40B4-BE49-F238E27FC236}">
                <a16:creationId xmlns:a16="http://schemas.microsoft.com/office/drawing/2014/main" id="{0F4E3D4A-B0CC-134B-BB2D-C62ED771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>
            <a:extLst>
              <a:ext uri="{FF2B5EF4-FFF2-40B4-BE49-F238E27FC236}">
                <a16:creationId xmlns:a16="http://schemas.microsoft.com/office/drawing/2014/main" id="{3D91F296-317B-0B41-853E-560FF2D0B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96DF4142-8A89-1D47-B717-7BABDFD9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92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Start at some root node and build out the MST by adding the lowest weighted edge at the frontier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5" name="Rectangle 7">
            <a:extLst>
              <a:ext uri="{FF2B5EF4-FFF2-40B4-BE49-F238E27FC236}">
                <a16:creationId xmlns:a16="http://schemas.microsoft.com/office/drawing/2014/main" id="{B1011807-8326-B64C-80F8-390A96C9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6EB08520-F9CD-F341-AAFD-DBDD86F6A0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2616" name="Text Box 40">
            <a:extLst>
              <a:ext uri="{FF2B5EF4-FFF2-40B4-BE49-F238E27FC236}">
                <a16:creationId xmlns:a16="http://schemas.microsoft.com/office/drawing/2014/main" id="{FA961BCF-A206-5746-9213-08A36B43F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7787" name="Group 41">
            <a:extLst>
              <a:ext uri="{FF2B5EF4-FFF2-40B4-BE49-F238E27FC236}">
                <a16:creationId xmlns:a16="http://schemas.microsoft.com/office/drawing/2014/main" id="{9ADE70D3-E192-F440-B3F2-9F3EF322ECB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2618" name="Oval 42">
              <a:extLst>
                <a:ext uri="{FF2B5EF4-FFF2-40B4-BE49-F238E27FC236}">
                  <a16:creationId xmlns:a16="http://schemas.microsoft.com/office/drawing/2014/main" id="{A28D3FE4-7CCA-5B41-86C9-672D8D1B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19" name="Text Box 43">
              <a:extLst>
                <a:ext uri="{FF2B5EF4-FFF2-40B4-BE49-F238E27FC236}">
                  <a16:creationId xmlns:a16="http://schemas.microsoft.com/office/drawing/2014/main" id="{5F931D05-BA29-DE4E-BF7D-F0AE1A54D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88" name="Group 44">
            <a:extLst>
              <a:ext uri="{FF2B5EF4-FFF2-40B4-BE49-F238E27FC236}">
                <a16:creationId xmlns:a16="http://schemas.microsoft.com/office/drawing/2014/main" id="{40EDE1AA-F43F-E742-BC30-CBA4F7938B7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2621" name="Oval 45">
              <a:extLst>
                <a:ext uri="{FF2B5EF4-FFF2-40B4-BE49-F238E27FC236}">
                  <a16:creationId xmlns:a16="http://schemas.microsoft.com/office/drawing/2014/main" id="{BE5008F5-039A-E544-A8D8-D80B8D4B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2" name="Text Box 46">
              <a:extLst>
                <a:ext uri="{FF2B5EF4-FFF2-40B4-BE49-F238E27FC236}">
                  <a16:creationId xmlns:a16="http://schemas.microsoft.com/office/drawing/2014/main" id="{D4C6FA57-A50F-6548-93CD-8157D776C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89" name="Group 47">
            <a:extLst>
              <a:ext uri="{FF2B5EF4-FFF2-40B4-BE49-F238E27FC236}">
                <a16:creationId xmlns:a16="http://schemas.microsoft.com/office/drawing/2014/main" id="{941C18D4-87AE-B048-8D48-CB3C9AFAD6D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2624" name="Oval 48">
              <a:extLst>
                <a:ext uri="{FF2B5EF4-FFF2-40B4-BE49-F238E27FC236}">
                  <a16:creationId xmlns:a16="http://schemas.microsoft.com/office/drawing/2014/main" id="{13B1621F-6C73-3445-8233-0B8CC941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5" name="Text Box 49">
              <a:extLst>
                <a:ext uri="{FF2B5EF4-FFF2-40B4-BE49-F238E27FC236}">
                  <a16:creationId xmlns:a16="http://schemas.microsoft.com/office/drawing/2014/main" id="{B8E87D81-0D13-5845-897B-F9DF8AE8E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7790" name="Group 50">
            <a:extLst>
              <a:ext uri="{FF2B5EF4-FFF2-40B4-BE49-F238E27FC236}">
                <a16:creationId xmlns:a16="http://schemas.microsoft.com/office/drawing/2014/main" id="{EB68A42C-F8BC-FD46-BB28-86928126F9D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2627" name="Oval 51">
              <a:extLst>
                <a:ext uri="{FF2B5EF4-FFF2-40B4-BE49-F238E27FC236}">
                  <a16:creationId xmlns:a16="http://schemas.microsoft.com/office/drawing/2014/main" id="{B813B5BA-215E-4C48-8F33-F4966955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8" name="Text Box 52">
              <a:extLst>
                <a:ext uri="{FF2B5EF4-FFF2-40B4-BE49-F238E27FC236}">
                  <a16:creationId xmlns:a16="http://schemas.microsoft.com/office/drawing/2014/main" id="{D78285F7-6878-6E42-BAEF-E0FB12D97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91" name="Group 53">
            <a:extLst>
              <a:ext uri="{FF2B5EF4-FFF2-40B4-BE49-F238E27FC236}">
                <a16:creationId xmlns:a16="http://schemas.microsoft.com/office/drawing/2014/main" id="{914D9FE6-00BF-E848-88A3-64C2F47FEB9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2630" name="Oval 54">
              <a:extLst>
                <a:ext uri="{FF2B5EF4-FFF2-40B4-BE49-F238E27FC236}">
                  <a16:creationId xmlns:a16="http://schemas.microsoft.com/office/drawing/2014/main" id="{4948623B-F11B-9F48-AD08-BDEC561B9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1" name="Text Box 55">
              <a:extLst>
                <a:ext uri="{FF2B5EF4-FFF2-40B4-BE49-F238E27FC236}">
                  <a16:creationId xmlns:a16="http://schemas.microsoft.com/office/drawing/2014/main" id="{28C07EA5-B44B-0D4F-8994-C1B9F3142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7792" name="Group 56">
            <a:extLst>
              <a:ext uri="{FF2B5EF4-FFF2-40B4-BE49-F238E27FC236}">
                <a16:creationId xmlns:a16="http://schemas.microsoft.com/office/drawing/2014/main" id="{5D4A1838-BFE0-6E40-B10B-11B1FC37CD1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2633" name="Oval 57">
              <a:extLst>
                <a:ext uri="{FF2B5EF4-FFF2-40B4-BE49-F238E27FC236}">
                  <a16:creationId xmlns:a16="http://schemas.microsoft.com/office/drawing/2014/main" id="{44C9ECA3-191D-D841-ABB7-7111F4ED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4" name="Text Box 58">
              <a:extLst>
                <a:ext uri="{FF2B5EF4-FFF2-40B4-BE49-F238E27FC236}">
                  <a16:creationId xmlns:a16="http://schemas.microsoft.com/office/drawing/2014/main" id="{AEC1AF02-C055-0E49-807E-74E9DA96E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pic>
        <p:nvPicPr>
          <p:cNvPr id="117793" name="Picture 66" descr="prim">
            <a:extLst>
              <a:ext uri="{FF2B5EF4-FFF2-40B4-BE49-F238E27FC236}">
                <a16:creationId xmlns:a16="http://schemas.microsoft.com/office/drawing/2014/main" id="{19B1423C-E0CD-C949-82B1-D817A6CF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3">
            <a:extLst>
              <a:ext uri="{FF2B5EF4-FFF2-40B4-BE49-F238E27FC236}">
                <a16:creationId xmlns:a16="http://schemas.microsoft.com/office/drawing/2014/main" id="{429305F4-9806-3749-A43F-4DCB125CFE4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61210450-6745-DB40-A6C5-FA7E4EAA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B52F6716-1B01-B946-A9BC-561013E81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96104BBF-B03D-144D-AA67-B92562FB964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4147C138-7E3F-4B41-AA81-784A46E2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Text Box 8">
              <a:extLst>
                <a:ext uri="{FF2B5EF4-FFF2-40B4-BE49-F238E27FC236}">
                  <a16:creationId xmlns:a16="http://schemas.microsoft.com/office/drawing/2014/main" id="{C4910A47-3D27-5D42-A4E5-05B7FCD27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5" name="Group 9">
            <a:extLst>
              <a:ext uri="{FF2B5EF4-FFF2-40B4-BE49-F238E27FC236}">
                <a16:creationId xmlns:a16="http://schemas.microsoft.com/office/drawing/2014/main" id="{83E51926-E979-BD46-B9D5-325238440CE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E3391FE7-D1AA-BB48-B06A-4660088EC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0F3F2A52-1F65-EA4B-99B0-88DA0F4E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68" name="Group 12">
            <a:extLst>
              <a:ext uri="{FF2B5EF4-FFF2-40B4-BE49-F238E27FC236}">
                <a16:creationId xmlns:a16="http://schemas.microsoft.com/office/drawing/2014/main" id="{63CAE9FF-F9CE-C246-A3E0-E40548714B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E5063713-1810-364F-AAE4-C948CC0A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14">
              <a:extLst>
                <a:ext uri="{FF2B5EF4-FFF2-40B4-BE49-F238E27FC236}">
                  <a16:creationId xmlns:a16="http://schemas.microsoft.com/office/drawing/2014/main" id="{440B8423-4E5B-F94F-9AF5-6774C90F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1" name="Line 15">
            <a:extLst>
              <a:ext uri="{FF2B5EF4-FFF2-40B4-BE49-F238E27FC236}">
                <a16:creationId xmlns:a16="http://schemas.microsoft.com/office/drawing/2014/main" id="{4E6FDB8F-16DF-4C4E-B427-FA9837D09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E0B386DB-FA36-E34E-91F4-F2AEFFBA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Line 17">
            <a:extLst>
              <a:ext uri="{FF2B5EF4-FFF2-40B4-BE49-F238E27FC236}">
                <a16:creationId xmlns:a16="http://schemas.microsoft.com/office/drawing/2014/main" id="{86CDF6F1-AFA4-F24C-B8D5-8765473BE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Line 18">
            <a:extLst>
              <a:ext uri="{FF2B5EF4-FFF2-40B4-BE49-F238E27FC236}">
                <a16:creationId xmlns:a16="http://schemas.microsoft.com/office/drawing/2014/main" id="{1311B1B6-CC90-6B48-8C46-F09AE0BF9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Line 19">
            <a:extLst>
              <a:ext uri="{FF2B5EF4-FFF2-40B4-BE49-F238E27FC236}">
                <a16:creationId xmlns:a16="http://schemas.microsoft.com/office/drawing/2014/main" id="{1433A821-4BE9-F046-8CBF-FBF0235F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Text Box 20">
            <a:extLst>
              <a:ext uri="{FF2B5EF4-FFF2-40B4-BE49-F238E27FC236}">
                <a16:creationId xmlns:a16="http://schemas.microsoft.com/office/drawing/2014/main" id="{5B5D7EF0-A178-BF41-97C3-85C06C46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7" name="Text Box 21">
            <a:extLst>
              <a:ext uri="{FF2B5EF4-FFF2-40B4-BE49-F238E27FC236}">
                <a16:creationId xmlns:a16="http://schemas.microsoft.com/office/drawing/2014/main" id="{2200BC8D-65C0-6449-B711-D1CF99AD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8" name="Text Box 22">
            <a:extLst>
              <a:ext uri="{FF2B5EF4-FFF2-40B4-BE49-F238E27FC236}">
                <a16:creationId xmlns:a16="http://schemas.microsoft.com/office/drawing/2014/main" id="{337473E3-EB98-F240-8921-D1709C41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14F3177C-4799-6442-A357-45C458C34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B225193C-06FF-7742-98D1-EFAF3B7C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1" name="Group 25">
            <a:extLst>
              <a:ext uri="{FF2B5EF4-FFF2-40B4-BE49-F238E27FC236}">
                <a16:creationId xmlns:a16="http://schemas.microsoft.com/office/drawing/2014/main" id="{C3371B30-C30E-8D4A-B1A1-58F92BF2ACE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53D0BADE-ABD7-7E42-8826-FAAD0F5F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Text Box 27">
              <a:extLst>
                <a:ext uri="{FF2B5EF4-FFF2-40B4-BE49-F238E27FC236}">
                  <a16:creationId xmlns:a16="http://schemas.microsoft.com/office/drawing/2014/main" id="{0BE45957-2120-A246-8BAC-5E958BBF3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4" name="Group 28">
            <a:extLst>
              <a:ext uri="{FF2B5EF4-FFF2-40B4-BE49-F238E27FC236}">
                <a16:creationId xmlns:a16="http://schemas.microsoft.com/office/drawing/2014/main" id="{73239684-C844-664A-9085-68CF6729B0E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8521192E-5707-514E-A780-AE6DFEE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Text Box 30">
              <a:extLst>
                <a:ext uri="{FF2B5EF4-FFF2-40B4-BE49-F238E27FC236}">
                  <a16:creationId xmlns:a16="http://schemas.microsoft.com/office/drawing/2014/main" id="{D9108B2C-CE9D-664D-BFFF-93B50E52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87" name="Line 31">
            <a:extLst>
              <a:ext uri="{FF2B5EF4-FFF2-40B4-BE49-F238E27FC236}">
                <a16:creationId xmlns:a16="http://schemas.microsoft.com/office/drawing/2014/main" id="{32FEF158-AE97-4A43-A2DB-49F01473E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Line 32">
            <a:extLst>
              <a:ext uri="{FF2B5EF4-FFF2-40B4-BE49-F238E27FC236}">
                <a16:creationId xmlns:a16="http://schemas.microsoft.com/office/drawing/2014/main" id="{E44EE9BE-7937-2948-AF83-7E0B8155E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Line 33">
            <a:extLst>
              <a:ext uri="{FF2B5EF4-FFF2-40B4-BE49-F238E27FC236}">
                <a16:creationId xmlns:a16="http://schemas.microsoft.com/office/drawing/2014/main" id="{F14D73AC-71A1-9B4D-98FB-E92C72D9F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Text Box 35">
            <a:extLst>
              <a:ext uri="{FF2B5EF4-FFF2-40B4-BE49-F238E27FC236}">
                <a16:creationId xmlns:a16="http://schemas.microsoft.com/office/drawing/2014/main" id="{3A6A0F8C-9A9B-BD43-A69E-3B10D52E1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1" name="Text Box 36">
            <a:extLst>
              <a:ext uri="{FF2B5EF4-FFF2-40B4-BE49-F238E27FC236}">
                <a16:creationId xmlns:a16="http://schemas.microsoft.com/office/drawing/2014/main" id="{3842127F-36DA-224E-ACBB-B18981C3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2" name="Line 37">
            <a:extLst>
              <a:ext uri="{FF2B5EF4-FFF2-40B4-BE49-F238E27FC236}">
                <a16:creationId xmlns:a16="http://schemas.microsoft.com/office/drawing/2014/main" id="{C0208629-87E4-DD41-ABFB-DA34159E0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4FD3ABD8-CBE6-234D-AC83-15DEBC53B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08C15B51-B01A-F245-BEBC-E126BDD1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7960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CFC5D4D3-ACC3-6043-A8E4-BD50362D28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6711" name="Text Box 39">
            <a:extLst>
              <a:ext uri="{FF2B5EF4-FFF2-40B4-BE49-F238E27FC236}">
                <a16:creationId xmlns:a16="http://schemas.microsoft.com/office/drawing/2014/main" id="{DB5654F8-2E03-E747-87A4-371F0D39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8811" name="Group 40">
            <a:extLst>
              <a:ext uri="{FF2B5EF4-FFF2-40B4-BE49-F238E27FC236}">
                <a16:creationId xmlns:a16="http://schemas.microsoft.com/office/drawing/2014/main" id="{A19367C1-DC08-BC4E-A32A-97568EED61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6713" name="Oval 41">
              <a:extLst>
                <a:ext uri="{FF2B5EF4-FFF2-40B4-BE49-F238E27FC236}">
                  <a16:creationId xmlns:a16="http://schemas.microsoft.com/office/drawing/2014/main" id="{C90E4F61-07FE-4D41-8332-B87147C2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4" name="Text Box 42">
              <a:extLst>
                <a:ext uri="{FF2B5EF4-FFF2-40B4-BE49-F238E27FC236}">
                  <a16:creationId xmlns:a16="http://schemas.microsoft.com/office/drawing/2014/main" id="{8069997A-5156-924E-A835-A73C2FB64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812" name="Group 43">
            <a:extLst>
              <a:ext uri="{FF2B5EF4-FFF2-40B4-BE49-F238E27FC236}">
                <a16:creationId xmlns:a16="http://schemas.microsoft.com/office/drawing/2014/main" id="{75643CF0-64C7-AB4D-A242-0AFCFDBD588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6716" name="Oval 44">
              <a:extLst>
                <a:ext uri="{FF2B5EF4-FFF2-40B4-BE49-F238E27FC236}">
                  <a16:creationId xmlns:a16="http://schemas.microsoft.com/office/drawing/2014/main" id="{7C68C32E-D0F5-2B47-860D-B7ACD340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7" name="Text Box 45">
              <a:extLst>
                <a:ext uri="{FF2B5EF4-FFF2-40B4-BE49-F238E27FC236}">
                  <a16:creationId xmlns:a16="http://schemas.microsoft.com/office/drawing/2014/main" id="{196859E6-3B3F-8248-83A6-B3A55290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813" name="Group 46">
            <a:extLst>
              <a:ext uri="{FF2B5EF4-FFF2-40B4-BE49-F238E27FC236}">
                <a16:creationId xmlns:a16="http://schemas.microsoft.com/office/drawing/2014/main" id="{313EA705-0E42-C44A-A2B9-F40D7B55CE5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6719" name="Oval 47">
              <a:extLst>
                <a:ext uri="{FF2B5EF4-FFF2-40B4-BE49-F238E27FC236}">
                  <a16:creationId xmlns:a16="http://schemas.microsoft.com/office/drawing/2014/main" id="{5383EC80-3DAA-0041-A33B-E3ED4874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0" name="Text Box 48">
              <a:extLst>
                <a:ext uri="{FF2B5EF4-FFF2-40B4-BE49-F238E27FC236}">
                  <a16:creationId xmlns:a16="http://schemas.microsoft.com/office/drawing/2014/main" id="{B1A1F1DD-8F3F-B144-B16A-84693C37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8814" name="Group 49">
            <a:extLst>
              <a:ext uri="{FF2B5EF4-FFF2-40B4-BE49-F238E27FC236}">
                <a16:creationId xmlns:a16="http://schemas.microsoft.com/office/drawing/2014/main" id="{4D75AC0C-8DF4-4F4A-9657-96BA1F5BC92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6722" name="Oval 50">
              <a:extLst>
                <a:ext uri="{FF2B5EF4-FFF2-40B4-BE49-F238E27FC236}">
                  <a16:creationId xmlns:a16="http://schemas.microsoft.com/office/drawing/2014/main" id="{107F56DF-1E58-924E-9C35-26AC784D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3" name="Text Box 51">
              <a:extLst>
                <a:ext uri="{FF2B5EF4-FFF2-40B4-BE49-F238E27FC236}">
                  <a16:creationId xmlns:a16="http://schemas.microsoft.com/office/drawing/2014/main" id="{A7574FCA-A528-9B43-B7B7-64307C9D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815" name="Group 52">
            <a:extLst>
              <a:ext uri="{FF2B5EF4-FFF2-40B4-BE49-F238E27FC236}">
                <a16:creationId xmlns:a16="http://schemas.microsoft.com/office/drawing/2014/main" id="{7FB8EDA7-E3B3-8A46-8111-559578FC224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6725" name="Oval 53">
              <a:extLst>
                <a:ext uri="{FF2B5EF4-FFF2-40B4-BE49-F238E27FC236}">
                  <a16:creationId xmlns:a16="http://schemas.microsoft.com/office/drawing/2014/main" id="{CAE461D4-7AB0-BD43-818D-8C2C1B84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6" name="Text Box 54">
              <a:extLst>
                <a:ext uri="{FF2B5EF4-FFF2-40B4-BE49-F238E27FC236}">
                  <a16:creationId xmlns:a16="http://schemas.microsoft.com/office/drawing/2014/main" id="{3573295F-93D3-0F49-9746-84E52069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8816" name="Group 55">
            <a:extLst>
              <a:ext uri="{FF2B5EF4-FFF2-40B4-BE49-F238E27FC236}">
                <a16:creationId xmlns:a16="http://schemas.microsoft.com/office/drawing/2014/main" id="{6383E385-CD94-4842-8714-B3FA2045F50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6728" name="Oval 56">
              <a:extLst>
                <a:ext uri="{FF2B5EF4-FFF2-40B4-BE49-F238E27FC236}">
                  <a16:creationId xmlns:a16="http://schemas.microsoft.com/office/drawing/2014/main" id="{FAE5A76F-7324-7E44-8468-F2EEFA9E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9" name="Text Box 57">
              <a:extLst>
                <a:ext uri="{FF2B5EF4-FFF2-40B4-BE49-F238E27FC236}">
                  <a16:creationId xmlns:a16="http://schemas.microsoft.com/office/drawing/2014/main" id="{D17A2DAA-A347-8842-A566-10B0F2E58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6730" name="Text Box 58">
            <a:extLst>
              <a:ext uri="{FF2B5EF4-FFF2-40B4-BE49-F238E27FC236}">
                <a16:creationId xmlns:a16="http://schemas.microsoft.com/office/drawing/2014/main" id="{10777F52-E438-8F4E-ACF3-6DAE4D68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3" name="Text Box 61">
            <a:extLst>
              <a:ext uri="{FF2B5EF4-FFF2-40B4-BE49-F238E27FC236}">
                <a16:creationId xmlns:a16="http://schemas.microsoft.com/office/drawing/2014/main" id="{6CF666D5-8576-724A-9CA7-038F602C9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4" name="Text Box 62">
            <a:extLst>
              <a:ext uri="{FF2B5EF4-FFF2-40B4-BE49-F238E27FC236}">
                <a16:creationId xmlns:a16="http://schemas.microsoft.com/office/drawing/2014/main" id="{5317E4FD-A755-024F-BC70-670FC369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5" name="Text Box 63">
            <a:extLst>
              <a:ext uri="{FF2B5EF4-FFF2-40B4-BE49-F238E27FC236}">
                <a16:creationId xmlns:a16="http://schemas.microsoft.com/office/drawing/2014/main" id="{D91BE314-88AC-D34D-8B79-E8D9B47F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6" name="Text Box 64">
            <a:extLst>
              <a:ext uri="{FF2B5EF4-FFF2-40B4-BE49-F238E27FC236}">
                <a16:creationId xmlns:a16="http://schemas.microsoft.com/office/drawing/2014/main" id="{BDC0AA18-9636-FA4F-B77B-1A39E054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7" name="Text Box 65">
            <a:extLst>
              <a:ext uri="{FF2B5EF4-FFF2-40B4-BE49-F238E27FC236}">
                <a16:creationId xmlns:a16="http://schemas.microsoft.com/office/drawing/2014/main" id="{EA78897E-5FFF-B843-A283-048AE0BE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8823" name="Picture 66" descr="prim">
            <a:extLst>
              <a:ext uri="{FF2B5EF4-FFF2-40B4-BE49-F238E27FC236}">
                <a16:creationId xmlns:a16="http://schemas.microsoft.com/office/drawing/2014/main" id="{DF4CCFFA-CDB2-1743-8582-5862BEF5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3">
            <a:extLst>
              <a:ext uri="{FF2B5EF4-FFF2-40B4-BE49-F238E27FC236}">
                <a16:creationId xmlns:a16="http://schemas.microsoft.com/office/drawing/2014/main" id="{FABBC473-7C79-9148-926B-EC5EC4C394F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17B09EBD-1807-7C4F-8859-BA4F6DC5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70160E32-DC9D-DD46-91D9-B16AC4558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616B2CD0-D01D-4348-AB4D-278087324D2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0E331A98-2D1E-BB48-80E4-F7566D86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637B0EA2-C631-0840-A39B-F6C94AA7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108643BB-4BC6-624E-9003-BF5687EAA2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98E59A45-B02D-E14A-ACA4-34F31F315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F4C80B71-570C-1542-B902-630D757A1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10469180-327C-FB42-B7F0-C10A44D3B36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3D2CD394-0C61-CA41-A798-56E02E57B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D8CCC353-D5F0-B24E-886A-70B1E0CE3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620CBF41-4FFC-9E4E-A256-AF3BF1F2C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CC563E46-BF74-D745-8C9B-6FE1B4CBF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939EF01-F459-764C-9B3E-21E9F0BDF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B2678CE9-D684-8D49-9921-681E75252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02B38C53-7A13-FC4D-9132-33D062456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9AE121EF-9F17-804A-8258-9A3B8DEC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A1F3115E-A333-A748-8B1B-9AEDF740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EE8DCC30-AF30-6343-A5FC-B55A2F44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B76B224B-F702-8247-BDA2-9BEDE702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49BCA136-C0FF-3749-8BD7-9F3AA773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2FB64DE3-7B92-9B47-B092-55C2D9942B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5B21BF18-CAA4-374E-83DB-AE982CA7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A4BCB7D9-76D1-CF49-B010-60467F46C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EC33BA8C-1D52-9E49-9AB5-E1E426EB65E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82C923E6-1942-A544-BFBB-181DD72C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A69539D0-EB49-A74C-AEB8-21754B7F9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7AA59DE9-4A6A-504A-BD45-F8964EF82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6525CB3F-61F5-A04D-846B-87C8461C8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316DA85D-FBFF-0545-BC28-779517A6C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5">
            <a:extLst>
              <a:ext uri="{FF2B5EF4-FFF2-40B4-BE49-F238E27FC236}">
                <a16:creationId xmlns:a16="http://schemas.microsoft.com/office/drawing/2014/main" id="{B7A9AC6C-7EC0-E04A-A42F-47A7C902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AD58EFFD-E79B-144B-8A5C-F71E9BC8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8" name="Line 37">
            <a:extLst>
              <a:ext uri="{FF2B5EF4-FFF2-40B4-BE49-F238E27FC236}">
                <a16:creationId xmlns:a16="http://schemas.microsoft.com/office/drawing/2014/main" id="{54D7395D-BD1A-E746-90FB-C889037DC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 Box 38">
            <a:extLst>
              <a:ext uri="{FF2B5EF4-FFF2-40B4-BE49-F238E27FC236}">
                <a16:creationId xmlns:a16="http://schemas.microsoft.com/office/drawing/2014/main" id="{B326341F-395D-124E-BF7F-70BA10C95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8361C2B7-88B1-4E4F-A4A4-A4C2B150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8448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8807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39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B282C24-5DC7-0140-A75A-D13AA91B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60BD491-454F-E346-91C2-1CCC7B475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Is it correct?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B189BCC4-F786-BA46-A561-AAF83C2DD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88763"/>
            <a:ext cx="8001000" cy="3843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first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Starting at u, we can reach every node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second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All nodes can reach u.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get from u to every node in G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therefore, if we reverse the edges (i.e., G), then we have a path from every node to u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Which means that any node can reach any other node.  Given any two nodes s and t we can create a path through u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A20D8757-DD0A-1C48-992F-B378CF50551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132163"/>
            <a:ext cx="533400" cy="533400"/>
            <a:chOff x="1824" y="2736"/>
            <a:chExt cx="336" cy="336"/>
          </a:xfrm>
        </p:grpSpPr>
        <p:sp>
          <p:nvSpPr>
            <p:cNvPr id="92176" name="Oval 24">
              <a:extLst>
                <a:ext uri="{FF2B5EF4-FFF2-40B4-BE49-F238E27FC236}">
                  <a16:creationId xmlns:a16="http://schemas.microsoft.com/office/drawing/2014/main" id="{7A9503D0-9C6F-2948-A7E3-F901C389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7" name="Text Box 25">
              <a:extLst>
                <a:ext uri="{FF2B5EF4-FFF2-40B4-BE49-F238E27FC236}">
                  <a16:creationId xmlns:a16="http://schemas.microsoft.com/office/drawing/2014/main" id="{8FF814F7-7C35-1545-BFFA-5D95BECB2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</p:grpSp>
      <p:sp>
        <p:nvSpPr>
          <p:cNvPr id="159770" name="Line 26">
            <a:extLst>
              <a:ext uri="{FF2B5EF4-FFF2-40B4-BE49-F238E27FC236}">
                <a16:creationId xmlns:a16="http://schemas.microsoft.com/office/drawing/2014/main" id="{0526D1B6-DCE1-1940-AFB0-717F59F4E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715F1FEA-488B-3D45-9057-8B779952024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6132163"/>
            <a:ext cx="533400" cy="533400"/>
            <a:chOff x="1824" y="2736"/>
            <a:chExt cx="336" cy="336"/>
          </a:xfrm>
        </p:grpSpPr>
        <p:sp>
          <p:nvSpPr>
            <p:cNvPr id="92174" name="Oval 28">
              <a:extLst>
                <a:ext uri="{FF2B5EF4-FFF2-40B4-BE49-F238E27FC236}">
                  <a16:creationId xmlns:a16="http://schemas.microsoft.com/office/drawing/2014/main" id="{0DAB2418-11D5-2945-A77C-88F1FAE2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5" name="Text Box 29">
              <a:extLst>
                <a:ext uri="{FF2B5EF4-FFF2-40B4-BE49-F238E27FC236}">
                  <a16:creationId xmlns:a16="http://schemas.microsoft.com/office/drawing/2014/main" id="{27000FD6-0634-0649-B236-2D439CF50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u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1B3A0DE6-C370-2C4C-8401-D7DD51DF540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6132163"/>
            <a:ext cx="533400" cy="533400"/>
            <a:chOff x="1824" y="2736"/>
            <a:chExt cx="336" cy="336"/>
          </a:xfrm>
        </p:grpSpPr>
        <p:sp>
          <p:nvSpPr>
            <p:cNvPr id="92172" name="Oval 31">
              <a:extLst>
                <a:ext uri="{FF2B5EF4-FFF2-40B4-BE49-F238E27FC236}">
                  <a16:creationId xmlns:a16="http://schemas.microsoft.com/office/drawing/2014/main" id="{8432C581-7AC9-854A-8D1B-DEDFFAC2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32">
              <a:extLst>
                <a:ext uri="{FF2B5EF4-FFF2-40B4-BE49-F238E27FC236}">
                  <a16:creationId xmlns:a16="http://schemas.microsoft.com/office/drawing/2014/main" id="{587690A8-EDC4-8D4F-915C-B2825B24C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</p:grpSp>
      <p:sp>
        <p:nvSpPr>
          <p:cNvPr id="159777" name="Line 33">
            <a:extLst>
              <a:ext uri="{FF2B5EF4-FFF2-40B4-BE49-F238E27FC236}">
                <a16:creationId xmlns:a16="http://schemas.microsoft.com/office/drawing/2014/main" id="{161C4E00-5979-934E-AD6F-7C592A081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8" name="Text Box 34">
            <a:extLst>
              <a:ext uri="{FF2B5EF4-FFF2-40B4-BE49-F238E27FC236}">
                <a16:creationId xmlns:a16="http://schemas.microsoft.com/office/drawing/2014/main" id="{D63C57CF-2EBB-594F-B398-B971DE40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  <p:sp>
        <p:nvSpPr>
          <p:cNvPr id="159779" name="Line 35">
            <a:extLst>
              <a:ext uri="{FF2B5EF4-FFF2-40B4-BE49-F238E27FC236}">
                <a16:creationId xmlns:a16="http://schemas.microsoft.com/office/drawing/2014/main" id="{5352D2EE-D39E-5649-84E9-4530B262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0" name="Line 36">
            <a:extLst>
              <a:ext uri="{FF2B5EF4-FFF2-40B4-BE49-F238E27FC236}">
                <a16:creationId xmlns:a16="http://schemas.microsoft.com/office/drawing/2014/main" id="{7598C386-20B5-2347-92EF-68C0184CE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1" name="Text Box 37">
            <a:extLst>
              <a:ext uri="{FF2B5EF4-FFF2-40B4-BE49-F238E27FC236}">
                <a16:creationId xmlns:a16="http://schemas.microsoft.com/office/drawing/2014/main" id="{66FE58EA-0A6D-6D47-A1C2-AA5EF25B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09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8" grpId="0"/>
      <p:bldP spid="15978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7D73BA9-5FF1-E948-8492-E3886F62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53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2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E1FF4C3-F741-8441-812C-D2F9ED58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24C9F-F1CD-574B-AB55-4455AA7ADA88}"/>
              </a:ext>
            </a:extLst>
          </p:cNvPr>
          <p:cNvSpPr txBox="1"/>
          <p:nvPr/>
        </p:nvSpPr>
        <p:spPr>
          <a:xfrm>
            <a:off x="1497874" y="5886994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2076949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Rectangle 65">
            <a:extLst>
              <a:ext uri="{FF2B5EF4-FFF2-40B4-BE49-F238E27FC236}">
                <a16:creationId xmlns:a16="http://schemas.microsoft.com/office/drawing/2014/main" id="{41EBC072-5DFC-8C4D-AA71-B74AEEC0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36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00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397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68B392-A961-6F48-B74A-D4012B7A1F29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0207782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7305E2EE-E9F5-DB45-91A8-BD4570FC7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Runtime?</a:t>
            </a: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5853C5EE-55CA-F947-9646-700BB756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1623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θ(|V| + |E|)</a:t>
            </a:r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2B424DF3-3C74-234D-B701-95D65BE9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46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E854B532-BC96-0947-ACDE-47950A0A9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4AF6196D-D1F3-BB42-AC99-2E1C28EA2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70525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E5A36A99-9133-E54C-8941-5DB9CE9B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27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33626326-6AA4-7143-BC87-A0076898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AE04D-4B74-0547-883E-054D1FFC8C3A}"/>
              </a:ext>
            </a:extLst>
          </p:cNvPr>
          <p:cNvSpPr txBox="1"/>
          <p:nvPr/>
        </p:nvSpPr>
        <p:spPr>
          <a:xfrm>
            <a:off x="901700" y="1993334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0426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  <p:bldP spid="162822" grpId="0"/>
      <p:bldP spid="162823" grpId="0"/>
      <p:bldP spid="162824" grpId="0"/>
      <p:bldP spid="162825" grpId="0"/>
      <p:bldP spid="1628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are they?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do you remember about them?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algorithms do you remember?</a:t>
            </a:r>
          </a:p>
        </p:txBody>
      </p:sp>
    </p:spTree>
    <p:extLst>
      <p:ext uri="{BB962C8B-B14F-4D97-AF65-F5344CB8AC3E}">
        <p14:creationId xmlns:p14="http://schemas.microsoft.com/office/powerpoint/2010/main" val="2710515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13252</TotalTime>
  <Words>2633</Words>
  <Application>Microsoft Macintosh PowerPoint</Application>
  <PresentationFormat>On-screen Show (4:3)</PresentationFormat>
  <Paragraphs>1202</Paragraphs>
  <Slides>81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ＭＳ Ｐゴシック</vt:lpstr>
      <vt:lpstr>Arial</vt:lpstr>
      <vt:lpstr>Calibri</vt:lpstr>
      <vt:lpstr>Symbol</vt:lpstr>
      <vt:lpstr>Tw Cen MT</vt:lpstr>
      <vt:lpstr>Wingdings</vt:lpstr>
      <vt:lpstr>Wingdings 2</vt:lpstr>
      <vt:lpstr>Median</vt:lpstr>
      <vt:lpstr>Equation</vt:lpstr>
      <vt:lpstr>more graph algorithms </vt:lpstr>
      <vt:lpstr>Admin</vt:lpstr>
      <vt:lpstr>Connectedness</vt:lpstr>
      <vt:lpstr>Strongly connected</vt:lpstr>
      <vt:lpstr>Transpose of a graph</vt:lpstr>
      <vt:lpstr>Strongly connected</vt:lpstr>
      <vt:lpstr>Is it correct?</vt:lpstr>
      <vt:lpstr>Runtime?</vt:lpstr>
      <vt:lpstr>Minimum spanning trees</vt:lpstr>
      <vt:lpstr>Minimum spanning trees</vt:lpstr>
      <vt:lpstr>MST example</vt:lpstr>
      <vt:lpstr>MSTs</vt:lpstr>
      <vt:lpstr>MSTs</vt:lpstr>
      <vt:lpstr>Applications?</vt:lpstr>
      <vt:lpstr>Algorithm ideas?</vt:lpstr>
      <vt:lpstr>Cuts</vt:lpstr>
      <vt:lpstr>Minimum cut property</vt:lpstr>
      <vt:lpstr>PowerPoint Presentation</vt:lpstr>
      <vt:lpstr>PowerPoint Presentation</vt:lpstr>
      <vt:lpstr>Minimum cut property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Correctness of Kruskal’s</vt:lpstr>
      <vt:lpstr>Running time of Kruskal’s</vt:lpstr>
      <vt:lpstr>Running time of Kruskal’s</vt:lpstr>
      <vt:lpstr>Disjoint set data structures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</vt:lpstr>
      <vt:lpstr>Disjoint set: union</vt:lpstr>
      <vt:lpstr>Disjoint set: union</vt:lpstr>
      <vt:lpstr>Disjoint set: union</vt:lpstr>
      <vt:lpstr>Disjoint set: union</vt:lpstr>
      <vt:lpstr>Disjoint set: union</vt:lpstr>
      <vt:lpstr>Disjoint set: find-set</vt:lpstr>
      <vt:lpstr>Disjoint set: find-set</vt:lpstr>
      <vt:lpstr>Disjoint set: find-set</vt:lpstr>
      <vt:lpstr>Running time of Kruskal’s</vt:lpstr>
      <vt:lpstr>Prim’s algorithm</vt:lpstr>
      <vt:lpstr>Prim’s algorithm</vt:lpstr>
      <vt:lpstr>Prim’s algorithm</vt:lpstr>
      <vt:lpstr>Prim’s algorithm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Correctness of Prim’s?</vt:lpstr>
      <vt:lpstr>Running time of Prim’s</vt:lpstr>
      <vt:lpstr>Running time of Prim’s</vt:lpstr>
      <vt:lpstr>Running time of Prim’s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665</cp:revision>
  <cp:lastPrinted>2024-03-26T20:11:56Z</cp:lastPrinted>
  <dcterms:created xsi:type="dcterms:W3CDTF">2013-09-08T20:10:23Z</dcterms:created>
  <dcterms:modified xsi:type="dcterms:W3CDTF">2024-03-31T03:47:04Z</dcterms:modified>
</cp:coreProperties>
</file>