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256" r:id="rId2"/>
    <p:sldId id="362" r:id="rId3"/>
    <p:sldId id="268" r:id="rId4"/>
    <p:sldId id="270" r:id="rId5"/>
    <p:sldId id="272" r:id="rId6"/>
    <p:sldId id="269" r:id="rId7"/>
    <p:sldId id="274" r:id="rId8"/>
    <p:sldId id="275" r:id="rId9"/>
    <p:sldId id="273" r:id="rId10"/>
    <p:sldId id="283" r:id="rId11"/>
    <p:sldId id="293" r:id="rId12"/>
    <p:sldId id="286" r:id="rId13"/>
    <p:sldId id="287" r:id="rId14"/>
    <p:sldId id="288" r:id="rId15"/>
    <p:sldId id="289" r:id="rId16"/>
    <p:sldId id="290" r:id="rId17"/>
    <p:sldId id="291" r:id="rId18"/>
    <p:sldId id="294" r:id="rId19"/>
    <p:sldId id="295" r:id="rId20"/>
    <p:sldId id="292" r:id="rId21"/>
    <p:sldId id="296" r:id="rId22"/>
    <p:sldId id="297" r:id="rId23"/>
    <p:sldId id="301" r:id="rId24"/>
    <p:sldId id="300" r:id="rId25"/>
    <p:sldId id="358" r:id="rId26"/>
    <p:sldId id="359" r:id="rId27"/>
    <p:sldId id="357" r:id="rId28"/>
    <p:sldId id="304" r:id="rId29"/>
    <p:sldId id="312" r:id="rId30"/>
    <p:sldId id="305" r:id="rId31"/>
    <p:sldId id="306" r:id="rId32"/>
    <p:sldId id="309" r:id="rId33"/>
    <p:sldId id="308" r:id="rId34"/>
    <p:sldId id="303" r:id="rId35"/>
    <p:sldId id="313" r:id="rId36"/>
    <p:sldId id="307" r:id="rId37"/>
    <p:sldId id="311" r:id="rId38"/>
    <p:sldId id="310" r:id="rId39"/>
    <p:sldId id="314" r:id="rId40"/>
    <p:sldId id="316" r:id="rId41"/>
    <p:sldId id="325" r:id="rId42"/>
    <p:sldId id="326" r:id="rId43"/>
    <p:sldId id="327" r:id="rId44"/>
    <p:sldId id="318" r:id="rId45"/>
    <p:sldId id="319" r:id="rId46"/>
    <p:sldId id="677" r:id="rId47"/>
    <p:sldId id="678" r:id="rId48"/>
    <p:sldId id="320" r:id="rId49"/>
    <p:sldId id="321" r:id="rId50"/>
    <p:sldId id="322" r:id="rId51"/>
    <p:sldId id="323" r:id="rId52"/>
    <p:sldId id="324" r:id="rId53"/>
    <p:sldId id="328" r:id="rId54"/>
    <p:sldId id="329" r:id="rId55"/>
    <p:sldId id="330" r:id="rId56"/>
    <p:sldId id="332" r:id="rId57"/>
    <p:sldId id="333" r:id="rId58"/>
    <p:sldId id="334" r:id="rId59"/>
    <p:sldId id="673" r:id="rId60"/>
    <p:sldId id="674" r:id="rId61"/>
    <p:sldId id="618" r:id="rId62"/>
    <p:sldId id="680" r:id="rId63"/>
    <p:sldId id="679" r:id="rId64"/>
    <p:sldId id="682" r:id="rId65"/>
    <p:sldId id="681" r:id="rId66"/>
    <p:sldId id="675" r:id="rId67"/>
    <p:sldId id="620" r:id="rId68"/>
    <p:sldId id="621" r:id="rId69"/>
    <p:sldId id="622" r:id="rId70"/>
    <p:sldId id="360" r:id="rId71"/>
    <p:sldId id="335" r:id="rId72"/>
    <p:sldId id="361" r:id="rId73"/>
    <p:sldId id="363" r:id="rId74"/>
    <p:sldId id="364" r:id="rId75"/>
    <p:sldId id="623" r:id="rId76"/>
    <p:sldId id="365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4" r:id="rId90"/>
    <p:sldId id="355" r:id="rId91"/>
    <p:sldId id="624" r:id="rId92"/>
    <p:sldId id="625" r:id="rId93"/>
    <p:sldId id="626" r:id="rId94"/>
    <p:sldId id="627" r:id="rId95"/>
    <p:sldId id="628" r:id="rId96"/>
    <p:sldId id="629" r:id="rId97"/>
    <p:sldId id="631" r:id="rId98"/>
    <p:sldId id="630" r:id="rId99"/>
    <p:sldId id="683" r:id="rId100"/>
    <p:sldId id="684" r:id="rId101"/>
    <p:sldId id="685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/>
    <p:restoredTop sz="94719"/>
  </p:normalViewPr>
  <p:slideViewPr>
    <p:cSldViewPr snapToGrid="0" snapToObjects="1">
      <p:cViewPr varScale="1">
        <p:scale>
          <a:sx n="115" d="100"/>
          <a:sy n="115" d="100"/>
        </p:scale>
        <p:origin x="127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CLRS has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6D675-0C42-1E43-9EB2-1D146CC72A3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CLRS has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6D675-0C42-1E43-9EB2-1D146CC72A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4/20/24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4/20/24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3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3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3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4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2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2.emf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6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2.emf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6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32.e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47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64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image" Target="../media/image41.e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43.e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42" y="338328"/>
            <a:ext cx="8153400" cy="990600"/>
          </a:xfrm>
        </p:spPr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342" y="4724400"/>
                <a:ext cx="7673258" cy="191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V</a:t>
                </a:r>
                <a:r>
                  <a:rPr lang="en-US" sz="2800" baseline="30000" dirty="0"/>
                  <a:t>3</a:t>
                </a:r>
                <a:endParaRPr lang="en-US" sz="2800" dirty="0"/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2" y="4724400"/>
                <a:ext cx="7673258" cy="1918474"/>
              </a:xfrm>
              <a:prstGeom prst="rect">
                <a:avLst/>
              </a:prstGeom>
              <a:blipFill>
                <a:blip r:embed="rId2"/>
                <a:stretch>
                  <a:fillRect l="-1653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49337F-9CF8-7D47-AAA9-782DC99CFF54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49337F-9CF8-7D47-AAA9-782DC99CF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6895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1295400" y="2103226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1600200" y="4236826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2743200" y="3322426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2743200" y="4998826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4267200" y="4998826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4267200" y="3322426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2057400" y="3589126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2055485" y="4692111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057400" y="3551026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3276600" y="3589126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4533900" y="3855826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3276600" y="3703426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3198485" y="3777711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3276600" y="5265526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971800" y="3855826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563087" y="4084426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581400" y="5303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057400" y="4922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667000" y="4160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29000" y="4313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733800" y="3932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95400" y="32462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76400" y="29414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cxnSpLocks/>
            <a:stCxn id="74" idx="4"/>
          </p:cNvCxnSpPr>
          <p:nvPr/>
        </p:nvCxnSpPr>
        <p:spPr>
          <a:xfrm>
            <a:off x="1562100" y="2636626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1750685" y="2558511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1828800" y="2369926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1750685" y="2558511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cxnSpLocks/>
            <a:stCxn id="74" idx="5"/>
          </p:cNvCxnSpPr>
          <p:nvPr/>
        </p:nvCxnSpPr>
        <p:spPr>
          <a:xfrm>
            <a:off x="1750685" y="2558511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286000" y="2255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209800" y="2636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201556" y="28652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2712826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581400" y="3170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820BB14-1255-CB40-9FD2-8D00355A1DC8}"/>
              </a:ext>
            </a:extLst>
          </p:cNvPr>
          <p:cNvSpPr txBox="1">
            <a:spLocks/>
          </p:cNvSpPr>
          <p:nvPr/>
        </p:nvSpPr>
        <p:spPr>
          <a:xfrm>
            <a:off x="1642603" y="1045229"/>
            <a:ext cx="6111766" cy="652741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What are the shortest paths from S to each of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4070423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61425FD-DEC8-6847-A481-0EB5B540F8BE}"/>
              </a:ext>
            </a:extLst>
          </p:cNvPr>
          <p:cNvSpPr txBox="1"/>
          <p:nvPr/>
        </p:nvSpPr>
        <p:spPr>
          <a:xfrm>
            <a:off x="1717797" y="630284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CCCDB8-79E3-0BA8-4251-BCA537687418}"/>
              </a:ext>
            </a:extLst>
          </p:cNvPr>
          <p:cNvSpPr txBox="1">
            <a:spLocks/>
          </p:cNvSpPr>
          <p:nvPr/>
        </p:nvSpPr>
        <p:spPr>
          <a:xfrm>
            <a:off x="1642603" y="1045229"/>
            <a:ext cx="6111766" cy="652741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Reweight the graph on the right based on the </a:t>
            </a:r>
            <a:r>
              <a:rPr lang="en-US" sz="2000"/>
              <a:t>h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837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4648200"/>
                <a:ext cx="28956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48200"/>
                <a:ext cx="2895600" cy="584776"/>
              </a:xfrm>
              <a:prstGeom prst="rect">
                <a:avLst/>
              </a:prstGeom>
              <a:blipFill>
                <a:blip r:embed="rId3"/>
                <a:stretch>
                  <a:fillRect l="-5263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" y="5334000"/>
                <a:ext cx="8382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/>
                  <a:buChar char="•"/>
                </a:pPr>
                <a:r>
                  <a:rPr lang="en-US" sz="2800" dirty="0">
                    <a:solidFill>
                      <a:srgbClr val="0000FF"/>
                    </a:solidFill>
                  </a:rPr>
                  <a:t>Distance of the shortest path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  <a:p>
                <a:pPr marL="457200" indent="-457200">
                  <a:buFont typeface="Arial"/>
                  <a:buChar char="•"/>
                </a:pPr>
                <a:r>
                  <a:rPr lang="en-US" sz="2800" dirty="0">
                    <a:solidFill>
                      <a:srgbClr val="0000FF"/>
                    </a:solidFill>
                  </a:rPr>
                  <a:t>If we can calculate this, for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, we’re done!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334000"/>
                <a:ext cx="8382000" cy="954107"/>
              </a:xfrm>
              <a:prstGeom prst="rect">
                <a:avLst/>
              </a:prstGeom>
              <a:blipFill>
                <a:blip r:embed="rId4"/>
                <a:stretch>
                  <a:fillRect l="-1362" t="-7895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2109D3-EA08-B64F-BDCF-3CEC653393E9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2109D3-EA08-B64F-BDCF-3CEC65339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5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45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2958404"/>
                <a:ext cx="8077200" cy="1823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Assume we know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baseline="30000" dirty="0">
                  <a:solidFill>
                    <a:srgbClr val="FF6600"/>
                  </a:solidFill>
                </a:endParaRPr>
              </a:p>
              <a:p>
                <a:endParaRPr lang="en-US" sz="2800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How can we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, i.e., shortest path now including vertex k+1? (Hint: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)</a:t>
                </a: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58404"/>
                <a:ext cx="8077200" cy="1823576"/>
              </a:xfrm>
              <a:prstGeom prst="rect">
                <a:avLst/>
              </a:prstGeom>
              <a:blipFill>
                <a:blip r:embed="rId2"/>
                <a:stretch>
                  <a:fillRect l="-1570" t="-2759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64284" y="5120458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FF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FF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E4050-209F-924B-877E-81F4BC787D3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E4050-209F-924B-877E-81F4BC78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48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4196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21BE3D-4D2A-D64D-89CF-1EC7184D34CB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21BE3D-4D2A-D64D-89CF-1EC7184D3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66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419600"/>
                <a:ext cx="2246376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2246376" cy="530915"/>
              </a:xfrm>
              <a:prstGeom prst="rect">
                <a:avLst/>
              </a:prstGeom>
              <a:blipFill>
                <a:blip r:embed="rId2"/>
                <a:stretch>
                  <a:fillRect l="-1685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22FC1A-CCD3-2642-A5B7-E88F41D4009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22FC1A-CCD3-2642-A5B7-E88F41D40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54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6743EA-FE94-0240-8673-4ED8570641A9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6743EA-FE94-0240-8673-4ED857064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31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62000" y="5181600"/>
            <a:ext cx="609600" cy="533400"/>
            <a:chOff x="1824" y="2736"/>
            <a:chExt cx="384" cy="336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920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 err="1"/>
                <a:t>i</a:t>
              </a:r>
              <a:endParaRPr lang="en-US" sz="2400" dirty="0"/>
            </a:p>
          </p:txBody>
        </p:sp>
      </p:grp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2057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3200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4495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12954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5908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495800" y="5269468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k+1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6934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7924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74676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6324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626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80772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J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24200" y="6248400"/>
            <a:ext cx="347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is the cost of this path?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37338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50292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9DD9B5-FD20-BA4F-9E06-D2FEA831BD3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9DD9B5-FD20-BA4F-9E06-D2FEA831B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6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6096000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</a:rPr>
              <a:t>i(k+1)</a:t>
            </a:r>
            <a:r>
              <a:rPr lang="en-US" sz="2400" baseline="30000" dirty="0">
                <a:solidFill>
                  <a:srgbClr val="0000FF"/>
                </a:solidFill>
              </a:rPr>
              <a:t>k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762000" y="5181600"/>
            <a:ext cx="609600" cy="533400"/>
            <a:chOff x="1824" y="2736"/>
            <a:chExt cx="384" cy="336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920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 err="1"/>
                <a:t>i</a:t>
              </a:r>
              <a:endParaRPr lang="en-US" sz="2400" dirty="0"/>
            </a:p>
          </p:txBody>
        </p:sp>
      </p:grp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057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" name="Oval 14"/>
          <p:cNvSpPr>
            <a:spLocks noChangeArrowheads="1"/>
          </p:cNvSpPr>
          <p:nvPr/>
        </p:nvSpPr>
        <p:spPr bwMode="auto">
          <a:xfrm>
            <a:off x="3200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4495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12954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25908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6002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4495800" y="5269468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k+1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6934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7924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74676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" name="Line 25"/>
          <p:cNvSpPr>
            <a:spLocks noChangeShapeType="1"/>
          </p:cNvSpPr>
          <p:nvPr/>
        </p:nvSpPr>
        <p:spPr bwMode="auto">
          <a:xfrm>
            <a:off x="6324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5626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80772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J</a:t>
            </a:r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>
            <a:off x="37338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" name="Line 22"/>
          <p:cNvSpPr>
            <a:spLocks noChangeShapeType="1"/>
          </p:cNvSpPr>
          <p:nvPr/>
        </p:nvSpPr>
        <p:spPr bwMode="auto">
          <a:xfrm>
            <a:off x="50292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77000" y="6019800"/>
            <a:ext cx="941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</a:rPr>
              <a:t>(k+1)</a:t>
            </a:r>
            <a:r>
              <a:rPr lang="en-US" sz="2400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baseline="30000" dirty="0" err="1">
                <a:solidFill>
                  <a:srgbClr val="0000FF"/>
                </a:solidFill>
              </a:rPr>
              <a:t>k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8597" y="6167735"/>
            <a:ext cx="364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+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0D28C6-FF2F-5C4B-B49B-509ADC74BC10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0D28C6-FF2F-5C4B-B49B-509ADC74B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CAAE1A-91B6-C048-9B03-B6991F5FFA60}"/>
                  </a:ext>
                </a:extLst>
              </p:cNvPr>
              <p:cNvSpPr/>
              <p:nvPr/>
            </p:nvSpPr>
            <p:spPr>
              <a:xfrm>
                <a:off x="469392" y="4263953"/>
                <a:ext cx="4575483" cy="620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baseline="-25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CAAE1A-91B6-C048-9B03-B6991F5FF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" y="4263953"/>
                <a:ext cx="4575483" cy="620876"/>
              </a:xfrm>
              <a:prstGeom prst="rect">
                <a:avLst/>
              </a:prstGeom>
              <a:blipFill>
                <a:blip r:embed="rId3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19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5791200"/>
            <a:ext cx="5608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combine these two options?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307E2F-F181-E142-A6F5-030D69288BFF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307E2F-F181-E142-A6F5-030D69288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311D03-CF4B-3E4B-A252-AF55E5D3D67B}"/>
                  </a:ext>
                </a:extLst>
              </p:cNvPr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311D03-CF4B-3E4B-A252-AF55E5D3D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3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42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 give us a shorter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5791200"/>
            <a:ext cx="3673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Pick whichever is shorter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39AAAF-D148-8F49-A1CF-13EC7349196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39AAAF-D148-8F49-A1CF-13EC73491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21C283-B432-1F4D-9B7A-78BFE1777AAB}"/>
                  </a:ext>
                </a:extLst>
              </p:cNvPr>
              <p:cNvSpPr/>
              <p:nvPr/>
            </p:nvSpPr>
            <p:spPr>
              <a:xfrm>
                <a:off x="469392" y="4263953"/>
                <a:ext cx="6486519" cy="623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baseline="-25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21C283-B432-1F4D-9B7A-78BFE1777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" y="4263953"/>
                <a:ext cx="6486519" cy="623504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0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increasing k, i.e., k = 1 to V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  <a:blipFill>
                <a:blip r:embed="rId2"/>
                <a:stretch>
                  <a:fillRect l="-1698" t="-13333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 bwMode="auto">
              <a:xfrm>
                <a:off x="533400" y="2438400"/>
                <a:ext cx="8229600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Floyd-</a:t>
                </a:r>
                <a:r>
                  <a:rPr lang="en-US" sz="2800" dirty="0" err="1"/>
                  <a:t>Warshall</a:t>
                </a:r>
                <a:r>
                  <a:rPr lang="en-US" sz="2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d</a:t>
                </a:r>
                <a:r>
                  <a:rPr lang="en-US" sz="2800" baseline="30000" dirty="0"/>
                  <a:t>0</a:t>
                </a:r>
                <a:r>
                  <a:rPr lang="en-US" sz="2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438400"/>
                <a:ext cx="8229600" cy="3886200"/>
              </a:xfrm>
              <a:prstGeom prst="rect">
                <a:avLst/>
              </a:prstGeom>
              <a:blipFill>
                <a:blip r:embed="rId3"/>
                <a:stretch>
                  <a:fillRect l="-1541" t="-1954" b="-1400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04800" y="22860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807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0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1047" y="6226477"/>
            <a:ext cx="191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adjacency matrix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4572000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0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518939" y="6172200"/>
            <a:ext cx="126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 change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7" name="TextBox 4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250712" y="3886200"/>
            <a:ext cx="321288" cy="2003161"/>
            <a:chOff x="67956" y="3864239"/>
            <a:chExt cx="321288" cy="2003161"/>
          </a:xfrm>
        </p:grpSpPr>
        <p:sp>
          <p:nvSpPr>
            <p:cNvPr id="54" name="TextBox 53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00600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EEA0C9D-250E-D44D-B0D6-938E27A646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EEA0C9D-250E-D44D-B0D6-938E27A6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6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9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24400" y="3733800"/>
          <a:ext cx="28146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1130300" progId="Equation.3">
                  <p:embed/>
                </p:oleObj>
              </mc:Choice>
              <mc:Fallback>
                <p:oleObj name="Equation" r:id="rId4" imgW="13462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4400" y="3733800"/>
                        <a:ext cx="281463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F24EFC2-860C-BA4B-A1A6-73F69B270F4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F24EFC2-860C-BA4B-A1A6-73F69B27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93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1700" y="3733800"/>
          <a:ext cx="28416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1130300" progId="Equation.3">
                  <p:embed/>
                </p:oleObj>
              </mc:Choice>
              <mc:Fallback>
                <p:oleObj name="Equation" r:id="rId4" imgW="1358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1700" y="3733800"/>
                        <a:ext cx="28416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430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743200" y="4267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5" name="Oval 64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3">
                <a:extLst>
                  <a:ext uri="{FF2B5EF4-FFF2-40B4-BE49-F238E27FC236}">
                    <a16:creationId xmlns:a16="http://schemas.microsoft.com/office/drawing/2014/main" id="{08830710-0245-8840-A45A-C282897590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8" name="Content Placeholder 3">
                <a:extLst>
                  <a:ext uri="{FF2B5EF4-FFF2-40B4-BE49-F238E27FC236}">
                    <a16:creationId xmlns:a16="http://schemas.microsoft.com/office/drawing/2014/main" id="{08830710-0245-8840-A45A-C28289759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36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89500" y="3733800"/>
          <a:ext cx="25479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9200" imgH="1130300" progId="Equation.3">
                  <p:embed/>
                </p:oleObj>
              </mc:Choice>
              <mc:Fallback>
                <p:oleObj name="Equation" r:id="rId4" imgW="12192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9500" y="3733800"/>
                        <a:ext cx="254793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55626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C082472-0477-4A44-87E5-D2202AC18C3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C082472-0477-4A44-87E5-D2202AC18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6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76800" y="3733800"/>
          <a:ext cx="25749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900" imgH="1130300" progId="Equation.3">
                  <p:embed/>
                </p:oleObj>
              </mc:Choice>
              <mc:Fallback>
                <p:oleObj name="Equation" r:id="rId4" imgW="1231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3733800"/>
                        <a:ext cx="25749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4" name="Oval 63"/>
          <p:cNvSpPr/>
          <p:nvPr/>
        </p:nvSpPr>
        <p:spPr>
          <a:xfrm>
            <a:off x="11430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1430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9" name="Oval 68"/>
          <p:cNvSpPr/>
          <p:nvPr/>
        </p:nvSpPr>
        <p:spPr>
          <a:xfrm>
            <a:off x="55626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D51E3FD-1F92-294F-A68E-37D95985EC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D51E3FD-1F92-294F-A68E-37D95985E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62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76800" y="3733800"/>
          <a:ext cx="25749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900" imgH="1130300" progId="Equation.3">
                  <p:embed/>
                </p:oleObj>
              </mc:Choice>
              <mc:Fallback>
                <p:oleObj name="Equation" r:id="rId4" imgW="1231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3733800"/>
                        <a:ext cx="25749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C37BE488-B8B3-9042-A02F-B7B1C7AE7C4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C37BE488-B8B3-9042-A02F-B7B1C7AE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7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4770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31F22F00-3F66-AA40-BDC5-3D014F1B500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31F22F00-3F66-AA40-BDC5-3D014F1B5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969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22098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09800" y="4648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7" name="Oval 66"/>
          <p:cNvSpPr/>
          <p:nvPr/>
        </p:nvSpPr>
        <p:spPr>
          <a:xfrm>
            <a:off x="64770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3">
                <a:extLst>
                  <a:ext uri="{FF2B5EF4-FFF2-40B4-BE49-F238E27FC236}">
                    <a16:creationId xmlns:a16="http://schemas.microsoft.com/office/drawing/2014/main" id="{8E5A1628-5D0C-C644-B4D3-1288DBDA4C0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0" name="Content Placeholder 3">
                <a:extLst>
                  <a:ext uri="{FF2B5EF4-FFF2-40B4-BE49-F238E27FC236}">
                    <a16:creationId xmlns:a16="http://schemas.microsoft.com/office/drawing/2014/main" id="{8E5A1628-5D0C-C644-B4D3-1288DBDA4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92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36A165BC-05E8-5143-AC00-DD54764BA57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36A165BC-05E8-5143-AC00-DD54764BA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4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441960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350520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5181600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5181600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3505200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3048000" y="37719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3046085" y="48748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4267200" y="37719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3364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Arrow Connector 23"/>
          <p:cNvCxnSpPr>
            <a:stCxn id="17" idx="4"/>
            <a:endCxn id="14" idx="0"/>
          </p:cNvCxnSpPr>
          <p:nvPr/>
        </p:nvCxnSpPr>
        <p:spPr>
          <a:xfrm>
            <a:off x="55245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67200" y="38862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5"/>
            <a:endCxn id="14" idx="1"/>
          </p:cNvCxnSpPr>
          <p:nvPr/>
        </p:nvCxnSpPr>
        <p:spPr>
          <a:xfrm>
            <a:off x="4189085" y="39604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624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3687" y="426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548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5105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576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9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4114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541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95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ABC2D8B6-1248-4E40-8A28-53E65CFBC2A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ABC2D8B6-1248-4E40-8A28-53E65CFBC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75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27432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8194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7" name="Oval 66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19800" y="182880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391400" y="1981200"/>
            <a:ext cx="762000" cy="3810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42A3C0B8-09C4-394B-9AF2-AA7030CABF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42A3C0B8-09C4-394B-9AF2-AA7030CAB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793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4638675" y="3733800"/>
          <a:ext cx="30797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8675" y="3733800"/>
                        <a:ext cx="30797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B5C89C2-34C9-1D46-9AAB-E0F0E264F7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B5C89C2-34C9-1D46-9AAB-E0F0E264F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51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27575" y="3733800"/>
          <a:ext cx="27622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800" imgH="1130300" progId="Equation.3">
                  <p:embed/>
                </p:oleObj>
              </mc:Choice>
              <mc:Fallback>
                <p:oleObj name="Equation" r:id="rId2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7575" y="3733800"/>
                        <a:ext cx="27622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695325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98ED0DC1-1C25-474E-9837-83991E2081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98ED0DC1-1C25-474E-9837-83991E20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8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68850" y="3733800"/>
          <a:ext cx="2946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1130300" progId="Equation.3">
                  <p:embed/>
                </p:oleObj>
              </mc:Choice>
              <mc:Fallback>
                <p:oleObj name="Equation" r:id="rId2" imgW="14097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3733800"/>
                        <a:ext cx="29464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28956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3622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71800" y="5105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8" name="Oval 67"/>
          <p:cNvSpPr/>
          <p:nvPr/>
        </p:nvSpPr>
        <p:spPr>
          <a:xfrm>
            <a:off x="7086600" y="3886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5BDC4A5C-96A2-7843-955F-63397362129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5BDC4A5C-96A2-7843-955F-633973621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558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68850" y="3733800"/>
          <a:ext cx="2946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1130300" progId="Equation.3">
                  <p:embed/>
                </p:oleObj>
              </mc:Choice>
              <mc:Fallback>
                <p:oleObj name="Equation" r:id="rId2" imgW="14097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3733800"/>
                        <a:ext cx="29464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Straight Connector 69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3">
                <a:extLst>
                  <a:ext uri="{FF2B5EF4-FFF2-40B4-BE49-F238E27FC236}">
                    <a16:creationId xmlns:a16="http://schemas.microsoft.com/office/drawing/2014/main" id="{9D0705E2-4F5B-0E4A-85DB-597D81601D7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5" name="Content Placeholder 3">
                <a:extLst>
                  <a:ext uri="{FF2B5EF4-FFF2-40B4-BE49-F238E27FC236}">
                    <a16:creationId xmlns:a16="http://schemas.microsoft.com/office/drawing/2014/main" id="{9D0705E2-4F5B-0E4A-85DB-597D8160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166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4875" y="3733800"/>
          <a:ext cx="30527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1130300" progId="Equation.3">
                  <p:embed/>
                </p:oleObj>
              </mc:Choice>
              <mc:Fallback>
                <p:oleObj name="Equation" r:id="rId2" imgW="14605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75" y="3733800"/>
                        <a:ext cx="30527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7162800" y="46482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71039C3E-7768-2A45-A5ED-1FFD4D6309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71039C3E-7768-2A45-A5ED-1FFD4D630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192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4875" y="3733800"/>
          <a:ext cx="30527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1130300" progId="Equation.3">
                  <p:embed/>
                </p:oleObj>
              </mc:Choice>
              <mc:Fallback>
                <p:oleObj name="Equation" r:id="rId2" imgW="14605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75" y="3733800"/>
                        <a:ext cx="30527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64"/>
          <p:cNvSpPr/>
          <p:nvPr/>
        </p:nvSpPr>
        <p:spPr>
          <a:xfrm>
            <a:off x="2971800" y="47244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622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971800" y="5105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62800" y="4648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CD074314-5508-A941-A32E-9F58CCDAD12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CD074314-5508-A941-A32E-9F58CCDAD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22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687888" y="3733800"/>
          <a:ext cx="31083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130300" progId="Equation.3">
                  <p:embed/>
                </p:oleObj>
              </mc:Choice>
              <mc:Fallback>
                <p:oleObj name="Equation" r:id="rId2" imgW="1485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7888" y="3733800"/>
                        <a:ext cx="31083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77249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44FD64EC-E955-4044-95B6-C4A2455AFA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44FD64EC-E955-4044-95B6-C4A2455A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534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5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20688" y="3733800"/>
          <a:ext cx="31067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130300" progId="Equation.3">
                  <p:embed/>
                </p:oleObj>
              </mc:Choice>
              <mc:Fallback>
                <p:oleObj name="Equation" r:id="rId2" imgW="1485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688" y="3733800"/>
                        <a:ext cx="31067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4675188" y="3733800"/>
          <a:ext cx="31337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1130300" progId="Equation.3">
                  <p:embed/>
                </p:oleObj>
              </mc:Choice>
              <mc:Fallback>
                <p:oleObj name="Equation" r:id="rId4" imgW="1498600" imgH="11303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188" y="3733800"/>
                        <a:ext cx="31337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64"/>
          <p:cNvSpPr/>
          <p:nvPr/>
        </p:nvSpPr>
        <p:spPr>
          <a:xfrm>
            <a:off x="5943600" y="4267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553200" y="4267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34000" y="51054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943600" y="51054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05200" y="6248400"/>
            <a:ext cx="1005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Done!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0645E7E-D887-5941-8C4C-8BF7958A97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0645E7E-D887-5941-8C4C-8BF7958A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59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91519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DA15226-75A9-FD4E-99D6-9D36C1359E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DA15226-75A9-FD4E-99D6-9D36C1359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7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819400"/>
            <a:ext cx="271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assumptions?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E9A07-62C9-3A49-BA96-8E252C1DA9B2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2DB9151-8864-7B43-A4E6-7BDA54686C6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2DB9151-8864-7B43-A4E6-7BDA54686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917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3887" y="1976735"/>
            <a:ext cx="6219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Assuming the graph has no negative cycles!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2623071"/>
            <a:ext cx="596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happens if there is a negative cycle?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BB0E5-0363-1241-B65A-B417978DD20E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6BC5D65-5728-5144-9DBC-FAD1BC3E2EE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6BC5D65-5728-5144-9DBC-FAD1BC3E2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9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7526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00FF"/>
                </a:solidFill>
              </a:rPr>
              <a:t>If the graph has a negative weight cycle, at the end, at least one of the diagonal entries will be a negative number, i.e., we there’s a way to get back to a vertex using all the vertices that results in a negative weight.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8E323B-8223-5945-BB71-D2E35E910794}"/>
              </a:ext>
            </a:extLst>
          </p:cNvPr>
          <p:cNvGrpSpPr/>
          <p:nvPr/>
        </p:nvGrpSpPr>
        <p:grpSpPr>
          <a:xfrm>
            <a:off x="2136949" y="3874287"/>
            <a:ext cx="321288" cy="2003161"/>
            <a:chOff x="67956" y="3864239"/>
            <a:chExt cx="321288" cy="20031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EDA0A6-5DAF-1445-B567-8DE080234F9C}"/>
                </a:ext>
              </a:extLst>
            </p:cNvPr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ADBBA9-0579-3C41-B81F-A83837DFB478}"/>
                </a:ext>
              </a:extLst>
            </p:cNvPr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61DF6C-5142-E341-B9B8-C2C6FE212509}"/>
                </a:ext>
              </a:extLst>
            </p:cNvPr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1FF820-8D13-6743-9B58-8B80B3FC4646}"/>
                </a:ext>
              </a:extLst>
            </p:cNvPr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CE9A6D-3CED-B745-9F3E-328040CB0524}"/>
                </a:ext>
              </a:extLst>
            </p:cNvPr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BBC5DB9-741A-4E46-82B2-8BDAD7F66014}"/>
              </a:ext>
            </a:extLst>
          </p:cNvPr>
          <p:cNvSpPr txBox="1"/>
          <p:nvPr/>
        </p:nvSpPr>
        <p:spPr>
          <a:xfrm>
            <a:off x="2839521" y="3439048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29BBCB2-C2C4-8046-AFC1-6256A38FF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4937" y="3743848"/>
          <a:ext cx="31337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1130300" progId="Equation.3">
                  <p:embed/>
                </p:oleObj>
              </mc:Choice>
              <mc:Fallback>
                <p:oleObj name="Equation" r:id="rId2" imgW="1498600" imgH="113030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29BBCB2-C2C4-8046-AFC1-6256A38FF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4937" y="3743848"/>
                        <a:ext cx="31337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B08C9339-1336-2C48-8FD1-07223A954D41}"/>
              </a:ext>
            </a:extLst>
          </p:cNvPr>
          <p:cNvSpPr/>
          <p:nvPr/>
        </p:nvSpPr>
        <p:spPr>
          <a:xfrm>
            <a:off x="3834384" y="4682632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A156F0-7895-1344-B841-11878D11A50D}"/>
              </a:ext>
            </a:extLst>
          </p:cNvPr>
          <p:cNvSpPr/>
          <p:nvPr/>
        </p:nvSpPr>
        <p:spPr>
          <a:xfrm>
            <a:off x="2752151" y="3855356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428F5-F961-854D-8D6C-F07D6DB06FEE}"/>
              </a:ext>
            </a:extLst>
          </p:cNvPr>
          <p:cNvSpPr txBox="1"/>
          <p:nvPr/>
        </p:nvSpPr>
        <p:spPr>
          <a:xfrm>
            <a:off x="3185327" y="3155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037B64-3D70-044A-AA7B-2866D9CFD50D}"/>
              </a:ext>
            </a:extLst>
          </p:cNvPr>
          <p:cNvSpPr/>
          <p:nvPr/>
        </p:nvSpPr>
        <p:spPr>
          <a:xfrm>
            <a:off x="3253986" y="42664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F7DA59-5832-4E44-8751-48162D1E1C54}"/>
              </a:ext>
            </a:extLst>
          </p:cNvPr>
          <p:cNvSpPr/>
          <p:nvPr/>
        </p:nvSpPr>
        <p:spPr>
          <a:xfrm>
            <a:off x="4401312" y="5127116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CEB865-A344-B944-A24C-38088EF5206E}"/>
              </a:ext>
            </a:extLst>
          </p:cNvPr>
          <p:cNvSpPr/>
          <p:nvPr/>
        </p:nvSpPr>
        <p:spPr>
          <a:xfrm>
            <a:off x="4961545" y="55325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10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2AACFC5-146D-424A-A143-3B60C38E153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2648" y="2916086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2AACFC5-146D-424A-A143-3B60C38E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648" y="2916086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321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75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Run-time: </a:t>
            </a:r>
            <a:r>
              <a:rPr lang="en-US" sz="2800" dirty="0" err="1">
                <a:solidFill>
                  <a:srgbClr val="0000FF"/>
                </a:solidFill>
              </a:rPr>
              <a:t>θ</a:t>
            </a:r>
            <a:r>
              <a:rPr lang="en-US" sz="2800" dirty="0">
                <a:solidFill>
                  <a:srgbClr val="0000FF"/>
                </a:solidFill>
              </a:rPr>
              <a:t>(V</a:t>
            </a:r>
            <a:r>
              <a:rPr lang="en-US" sz="2800" baseline="30000" dirty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4495800"/>
            <a:ext cx="3733800" cy="9144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17FF77-6D97-A9E2-537D-6EBD382E2D1B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3E6FC4-DBEE-0190-AF68-D3026B0D9F1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3E6FC4-DBEE-0190-AF68-D3026B0D9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053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6323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type of algorithm is Floyd-</a:t>
            </a:r>
            <a:r>
              <a:rPr lang="en-US" sz="2800" dirty="0" err="1">
                <a:solidFill>
                  <a:srgbClr val="FF0000"/>
                </a:solidFill>
              </a:rPr>
              <a:t>Warshall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349CDE-3BF6-2CF8-B637-B3AAD5CEC43D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8732E-B8CF-84D2-CBEA-F6B0BABF3FC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8732E-B8CF-84D2-CBEA-F6B0BABF3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150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8326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Dynamic programming!!</a:t>
            </a:r>
          </a:p>
          <a:p>
            <a:r>
              <a:rPr lang="en-US" sz="2800" dirty="0">
                <a:solidFill>
                  <a:srgbClr val="0000FF"/>
                </a:solidFill>
              </a:rPr>
              <a:t>Build up solutions to larger problems using solutions to smaller problems. Use a table to store the values.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57AF02-E5A7-A6E2-CCF3-E5B0F45E7448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5911C5-32E9-5FD5-FD2E-E0B671178E2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5911C5-32E9-5FD5-FD2E-E0B671178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3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957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480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Space usage?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DAC7A6-C1CB-315B-D675-0AEF52AC07E7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369310-BC10-CD2B-BFA4-32EBAD2843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369310-BC10-CD2B-BFA4-32EBAD284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3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045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If we want all possibilities, how many values are there (i.e., what is the size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4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6600"/>
                    </a:solidFill>
                  </a:rPr>
                  <a:t>)?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blipFill>
                <a:blip r:embed="rId2"/>
                <a:stretch>
                  <a:fillRect l="-1481" t="-6061" r="-18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047A7F-CD69-6648-8E8E-AE5F4120EFAC}"/>
                  </a:ext>
                </a:extLst>
              </p:cNvPr>
              <p:cNvSpPr/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047A7F-CD69-6648-8E8E-AE5F4120E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1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23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Bellman-Ford: O(VE)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calls, one for each vertex</a:t>
            </a:r>
          </a:p>
        </p:txBody>
      </p:sp>
    </p:spTree>
    <p:extLst>
      <p:ext uri="{BB962C8B-B14F-4D97-AF65-F5344CB8AC3E}">
        <p14:creationId xmlns:p14="http://schemas.microsoft.com/office/powerpoint/2010/main" val="2091435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342" y="4724400"/>
                <a:ext cx="2644058" cy="191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V</a:t>
                </a:r>
                <a:r>
                  <a:rPr lang="en-US" sz="2800" baseline="30000" dirty="0">
                    <a:solidFill>
                      <a:srgbClr val="0000FF"/>
                    </a:solidFill>
                  </a:rPr>
                  <a:t>3</a:t>
                </a:r>
                <a:endParaRPr lang="en-US" sz="2800" dirty="0">
                  <a:solidFill>
                    <a:srgbClr val="0000FF"/>
                  </a:solidFill>
                </a:endParaRP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2" y="4724400"/>
                <a:ext cx="2644058" cy="1918474"/>
              </a:xfrm>
              <a:prstGeom prst="rect">
                <a:avLst/>
              </a:prstGeom>
              <a:blipFill>
                <a:blip r:embed="rId2"/>
                <a:stretch>
                  <a:fillRect l="-4785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86200" y="5181600"/>
            <a:ext cx="35381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Can we do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B3D76F-6825-1B4F-89F5-C1E88B792B08}"/>
                  </a:ext>
                </a:extLst>
              </p:cNvPr>
              <p:cNvSpPr/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B3D76F-6825-1B4F-89F5-C1E88B792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1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7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6711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Space usage: </a:t>
            </a:r>
            <a:r>
              <a:rPr lang="en-US" sz="2800" dirty="0" err="1">
                <a:solidFill>
                  <a:srgbClr val="0000FF"/>
                </a:solidFill>
              </a:rPr>
              <a:t>θ</a:t>
            </a:r>
            <a:r>
              <a:rPr lang="en-US" sz="2800" dirty="0">
                <a:solidFill>
                  <a:srgbClr val="0000FF"/>
                </a:solidFill>
              </a:rPr>
              <a:t>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  <a:p>
            <a:r>
              <a:rPr lang="en-US" sz="2800" dirty="0">
                <a:solidFill>
                  <a:srgbClr val="0000FF"/>
                </a:solidFill>
              </a:rPr>
              <a:t>Only need the current value and the previous.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EB8F8-C38B-994D-8AE9-ACE66826D7A9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3D9B9C-BDB7-494D-CF30-89CAB0C633F7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DA6C79-CA6D-5C49-1A0F-41F5CB3C49E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DA6C79-CA6D-5C49-1A0F-41F5CB3C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650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5237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2737098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Dijsktra’s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58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 (in terms of E and V)?</a:t>
            </a:r>
          </a:p>
        </p:txBody>
      </p:sp>
    </p:spTree>
    <p:extLst>
      <p:ext uri="{BB962C8B-B14F-4D97-AF65-F5344CB8AC3E}">
        <p14:creationId xmlns:p14="http://schemas.microsoft.com/office/powerpoint/2010/main" val="15583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41646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log V + V 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 to </a:t>
            </a:r>
            <a:r>
              <a:rPr lang="en-US" sz="2800" dirty="0" err="1">
                <a:solidFill>
                  <a:srgbClr val="0000FF"/>
                </a:solidFill>
              </a:rPr>
              <a:t>Dijkstras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rgbClr val="0000FF"/>
                </a:solidFill>
              </a:rPr>
              <a:t>Dijkstras</a:t>
            </a:r>
            <a:r>
              <a:rPr lang="en-US" sz="2800" dirty="0">
                <a:solidFill>
                  <a:srgbClr val="0000FF"/>
                </a:solidFill>
              </a:rPr>
              <a:t>: O(V log V + E)</a:t>
            </a:r>
          </a:p>
        </p:txBody>
      </p:sp>
    </p:spTree>
    <p:extLst>
      <p:ext uri="{BB962C8B-B14F-4D97-AF65-F5344CB8AC3E}">
        <p14:creationId xmlns:p14="http://schemas.microsoft.com/office/powerpoint/2010/main" val="2338111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 * </a:t>
            </a:r>
            <a:r>
              <a:rPr lang="en-US" dirty="0" err="1"/>
              <a:t>Dijkstras</a:t>
            </a:r>
            <a:r>
              <a:rPr lang="en-US" dirty="0"/>
              <a:t>: </a:t>
            </a:r>
            <a:r>
              <a:rPr lang="en-US" sz="3200" dirty="0">
                <a:solidFill>
                  <a:srgbClr val="0000FF"/>
                </a:solidFill>
              </a:rPr>
              <a:t>O(V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log V + V 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2594" y="5338931"/>
            <a:ext cx="301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this any better?</a:t>
            </a:r>
          </a:p>
        </p:txBody>
      </p:sp>
    </p:spTree>
    <p:extLst>
      <p:ext uri="{BB962C8B-B14F-4D97-AF65-F5344CB8AC3E}">
        <p14:creationId xmlns:p14="http://schemas.microsoft.com/office/powerpoint/2010/main" val="1981262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 * </a:t>
            </a:r>
            <a:r>
              <a:rPr lang="en-US" dirty="0" err="1"/>
              <a:t>Dijkstras</a:t>
            </a:r>
            <a:r>
              <a:rPr lang="en-US" dirty="0"/>
              <a:t>: </a:t>
            </a:r>
            <a:r>
              <a:rPr lang="en-US" sz="3200" dirty="0">
                <a:solidFill>
                  <a:srgbClr val="0000FF"/>
                </a:solidFill>
              </a:rPr>
              <a:t>O(V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log V + V 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334000"/>
            <a:ext cx="3637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F1FFF"/>
                </a:solidFill>
              </a:rPr>
              <a:t>If the graph is sparse!</a:t>
            </a:r>
          </a:p>
        </p:txBody>
      </p:sp>
    </p:spTree>
    <p:extLst>
      <p:ext uri="{BB962C8B-B14F-4D97-AF65-F5344CB8AC3E}">
        <p14:creationId xmlns:p14="http://schemas.microsoft.com/office/powerpoint/2010/main" val="1959394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Dijkstra’s from each vertex!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142" y="4424312"/>
            <a:ext cx="669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F1FFF"/>
                </a:solidFill>
              </a:rPr>
              <a:t>Challenge</a:t>
            </a:r>
            <a:r>
              <a:rPr lang="en-US" sz="2800" dirty="0">
                <a:solidFill>
                  <a:srgbClr val="1F1FFF"/>
                </a:solidFill>
              </a:rPr>
              <a:t>: Dijkstra’s assumes positive weights</a:t>
            </a:r>
          </a:p>
        </p:txBody>
      </p:sp>
    </p:spTree>
    <p:extLst>
      <p:ext uri="{BB962C8B-B14F-4D97-AF65-F5344CB8AC3E}">
        <p14:creationId xmlns:p14="http://schemas.microsoft.com/office/powerpoint/2010/main" val="16844214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077200" cy="11001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Reweight the graph to make all edges positive </a:t>
            </a:r>
            <a:r>
              <a:rPr lang="en-US" i="1" dirty="0"/>
              <a:t>such that shortest paths are preserved.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6715" y="4497715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49715" y="3583315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49715" y="5259715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973715" y="5259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973715" y="3583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763915" y="3850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762000" y="4953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915" y="3811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1983115" y="3850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4" idx="0"/>
          </p:cNvCxnSpPr>
          <p:nvPr/>
        </p:nvCxnSpPr>
        <p:spPr>
          <a:xfrm>
            <a:off x="32404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83115" y="3964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4" idx="1"/>
          </p:cNvCxnSpPr>
          <p:nvPr/>
        </p:nvCxnSpPr>
        <p:spPr>
          <a:xfrm>
            <a:off x="1905000" y="4038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4" idx="2"/>
          </p:cNvCxnSpPr>
          <p:nvPr/>
        </p:nvCxnSpPr>
        <p:spPr>
          <a:xfrm>
            <a:off x="1983115" y="5526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783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69602" y="4345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7915" y="5564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39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3515" y="4421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35515" y="4573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40315" y="4192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191000" y="4038600"/>
            <a:ext cx="990600" cy="1066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639469" y="4343400"/>
            <a:ext cx="533400" cy="533400"/>
            <a:chOff x="1824" y="2736"/>
            <a:chExt cx="336" cy="336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782469" y="3429000"/>
            <a:ext cx="533400" cy="533400"/>
            <a:chOff x="1824" y="2736"/>
            <a:chExt cx="336" cy="336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782469" y="5105400"/>
            <a:ext cx="533400" cy="533400"/>
            <a:chOff x="1824" y="2736"/>
            <a:chExt cx="336" cy="336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306469" y="5105400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8306469" y="34290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51" name="Straight Arrow Connector 50"/>
          <p:cNvCxnSpPr>
            <a:endCxn id="40" idx="2"/>
          </p:cNvCxnSpPr>
          <p:nvPr/>
        </p:nvCxnSpPr>
        <p:spPr>
          <a:xfrm flipV="1">
            <a:off x="6096669" y="36957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43" idx="2"/>
          </p:cNvCxnSpPr>
          <p:nvPr/>
        </p:nvCxnSpPr>
        <p:spPr>
          <a:xfrm>
            <a:off x="6094754" y="47986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6669" y="3657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7315869" y="36957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4"/>
            <a:endCxn id="46" idx="0"/>
          </p:cNvCxnSpPr>
          <p:nvPr/>
        </p:nvCxnSpPr>
        <p:spPr>
          <a:xfrm>
            <a:off x="8573169" y="3962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15869" y="38100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46" idx="1"/>
          </p:cNvCxnSpPr>
          <p:nvPr/>
        </p:nvCxnSpPr>
        <p:spPr>
          <a:xfrm>
            <a:off x="7237754" y="38842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6"/>
            <a:endCxn id="46" idx="2"/>
          </p:cNvCxnSpPr>
          <p:nvPr/>
        </p:nvCxnSpPr>
        <p:spPr>
          <a:xfrm>
            <a:off x="7315869" y="53721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11069" y="3962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02356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669" y="5410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669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06269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8269" y="4419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3069" y="4038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20669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191CA8-1AF5-4F40-80C7-E5EAB282BB8A}"/>
              </a:ext>
            </a:extLst>
          </p:cNvPr>
          <p:cNvSpPr txBox="1"/>
          <p:nvPr/>
        </p:nvSpPr>
        <p:spPr>
          <a:xfrm>
            <a:off x="2543157" y="6216134"/>
            <a:ext cx="36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What’s the shortest path from A to D?</a:t>
            </a:r>
          </a:p>
        </p:txBody>
      </p:sp>
    </p:spTree>
    <p:extLst>
      <p:ext uri="{BB962C8B-B14F-4D97-AF65-F5344CB8AC3E}">
        <p14:creationId xmlns:p14="http://schemas.microsoft.com/office/powerpoint/2010/main" val="22464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3400" y="3124200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4200"/>
                <a:ext cx="7924800" cy="1405513"/>
              </a:xfrm>
              <a:prstGeom prst="rect">
                <a:avLst/>
              </a:prstGeom>
              <a:blipFill>
                <a:blip r:embed="rId2"/>
                <a:stretch>
                  <a:fillRect l="-800"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</p:spTree>
    <p:extLst>
      <p:ext uri="{BB962C8B-B14F-4D97-AF65-F5344CB8AC3E}">
        <p14:creationId xmlns:p14="http://schemas.microsoft.com/office/powerpoint/2010/main" val="4007739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4"/>
            <a:ext cx="8229600" cy="32881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h</a:t>
            </a:r>
            <a:r>
              <a:rPr lang="en-US" dirty="0"/>
              <a:t> be </a:t>
            </a:r>
            <a:r>
              <a:rPr lang="en-US" i="1" dirty="0"/>
              <a:t>any</a:t>
            </a:r>
            <a:r>
              <a:rPr lang="en-US" dirty="0"/>
              <a:t> function mapping a vertex to a real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change the graph weights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shortest paths are preserved.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47352" y="3572189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203200" progId="Equation.3">
                  <p:embed/>
                </p:oleObj>
              </mc:Choice>
              <mc:Fallback>
                <p:oleObj name="Equation" r:id="rId3" imgW="1752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352" y="3572189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4059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203200" progId="Equation.3">
                  <p:embed/>
                </p:oleObj>
              </mc:Choice>
              <mc:Fallback>
                <p:oleObj name="Equation" r:id="rId6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3938A8-8A86-FFD0-302A-A0AF5DC53714}"/>
              </a:ext>
            </a:extLst>
          </p:cNvPr>
          <p:cNvSpPr txBox="1"/>
          <p:nvPr/>
        </p:nvSpPr>
        <p:spPr>
          <a:xfrm>
            <a:off x="2285999" y="3450705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first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F18F0-97C9-83A4-FC97-C2E193C8DC47}"/>
              </a:ext>
            </a:extLst>
          </p:cNvPr>
          <p:cNvSpPr txBox="1"/>
          <p:nvPr/>
        </p:nvSpPr>
        <p:spPr>
          <a:xfrm>
            <a:off x="4369925" y="3450705"/>
            <a:ext cx="27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3779222-97FE-692F-B016-1206832F0AED}"/>
              </a:ext>
            </a:extLst>
          </p:cNvPr>
          <p:cNvSpPr/>
          <p:nvPr/>
        </p:nvSpPr>
        <p:spPr>
          <a:xfrm rot="16200000">
            <a:off x="3229304" y="2175483"/>
            <a:ext cx="283779" cy="2170389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4E5DADB8-C008-C83C-B664-8CB9B22F1C8E}"/>
              </a:ext>
            </a:extLst>
          </p:cNvPr>
          <p:cNvSpPr/>
          <p:nvPr/>
        </p:nvSpPr>
        <p:spPr>
          <a:xfrm rot="16200000">
            <a:off x="5203217" y="2634121"/>
            <a:ext cx="283779" cy="134938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1" grpId="0" animBg="1"/>
      <p:bldP spid="2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52600" imgH="203200" progId="Equation.3">
                  <p:embed/>
                </p:oleObj>
              </mc:Choice>
              <mc:Fallback>
                <p:oleObj name="Equation" r:id="rId8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7D4EEF-1AA3-06C1-4181-4D3619AA7C8B}"/>
              </a:ext>
            </a:extLst>
          </p:cNvPr>
          <p:cNvSpPr txBox="1"/>
          <p:nvPr/>
        </p:nvSpPr>
        <p:spPr>
          <a:xfrm>
            <a:off x="2338553" y="4258742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first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28F86-A56F-1C74-8D4D-38B61CC108DF}"/>
              </a:ext>
            </a:extLst>
          </p:cNvPr>
          <p:cNvSpPr txBox="1"/>
          <p:nvPr/>
        </p:nvSpPr>
        <p:spPr>
          <a:xfrm>
            <a:off x="7217192" y="4082118"/>
            <a:ext cx="196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56B39F2-9A35-949A-EC3B-324AD7D82A16}"/>
              </a:ext>
            </a:extLst>
          </p:cNvPr>
          <p:cNvSpPr/>
          <p:nvPr/>
        </p:nvSpPr>
        <p:spPr>
          <a:xfrm rot="16200000">
            <a:off x="3281858" y="2983520"/>
            <a:ext cx="283779" cy="2170389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6FE474D-B201-88C6-564B-DEFDCA2AA627}"/>
              </a:ext>
            </a:extLst>
          </p:cNvPr>
          <p:cNvSpPr/>
          <p:nvPr/>
        </p:nvSpPr>
        <p:spPr>
          <a:xfrm rot="16200000">
            <a:off x="5702586" y="2941483"/>
            <a:ext cx="283779" cy="224301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9C956-4C94-1E4D-4E90-0E6DACBCDF82}"/>
              </a:ext>
            </a:extLst>
          </p:cNvPr>
          <p:cNvSpPr txBox="1"/>
          <p:nvPr/>
        </p:nvSpPr>
        <p:spPr>
          <a:xfrm>
            <a:off x="4652268" y="4277797"/>
            <a:ext cx="235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second edge</a:t>
            </a:r>
          </a:p>
        </p:txBody>
      </p:sp>
    </p:spTree>
    <p:extLst>
      <p:ext uri="{BB962C8B-B14F-4D97-AF65-F5344CB8AC3E}">
        <p14:creationId xmlns:p14="http://schemas.microsoft.com/office/powerpoint/2010/main" val="235706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52600" imgH="203200" progId="Equation.3">
                  <p:embed/>
                </p:oleObj>
              </mc:Choice>
              <mc:Fallback>
                <p:oleObj name="Equation" r:id="rId10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393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19200" y="4879975"/>
          <a:ext cx="77073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06900" imgH="215900" progId="Equation.3">
                  <p:embed/>
                </p:oleObj>
              </mc:Choice>
              <mc:Fallback>
                <p:oleObj name="Equation" r:id="rId10" imgW="44069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9200" y="4879975"/>
                        <a:ext cx="77073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3962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600" imgH="203200" progId="Equation.3">
                  <p:embed/>
                </p:oleObj>
              </mc:Choice>
              <mc:Fallback>
                <p:oleObj name="Equation" r:id="rId12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4876800" y="44196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39000" y="4419600"/>
            <a:ext cx="160020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DB64F1-7C94-8BB5-F4F9-93E6366A3090}"/>
              </a:ext>
            </a:extLst>
          </p:cNvPr>
          <p:cNvSpPr txBox="1"/>
          <p:nvPr/>
        </p:nvSpPr>
        <p:spPr>
          <a:xfrm>
            <a:off x="7394958" y="5495015"/>
            <a:ext cx="196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268A13D-4BA5-8D02-79D0-C7C0C0F8B697}"/>
              </a:ext>
            </a:extLst>
          </p:cNvPr>
          <p:cNvSpPr/>
          <p:nvPr/>
        </p:nvSpPr>
        <p:spPr>
          <a:xfrm rot="16200000">
            <a:off x="6005956" y="4228775"/>
            <a:ext cx="283779" cy="249422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9BABEF-F88C-D32A-3116-350953BD2CE7}"/>
              </a:ext>
            </a:extLst>
          </p:cNvPr>
          <p:cNvSpPr txBox="1"/>
          <p:nvPr/>
        </p:nvSpPr>
        <p:spPr>
          <a:xfrm>
            <a:off x="4830034" y="5690694"/>
            <a:ext cx="214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third edge</a:t>
            </a:r>
          </a:p>
        </p:txBody>
      </p:sp>
    </p:spTree>
    <p:extLst>
      <p:ext uri="{BB962C8B-B14F-4D97-AF65-F5344CB8AC3E}">
        <p14:creationId xmlns:p14="http://schemas.microsoft.com/office/powerpoint/2010/main" val="246552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19200" y="4879975"/>
          <a:ext cx="77073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06900" imgH="215900" progId="Equation.3">
                  <p:embed/>
                </p:oleObj>
              </mc:Choice>
              <mc:Fallback>
                <p:oleObj name="Equation" r:id="rId10" imgW="44069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9200" y="4879975"/>
                        <a:ext cx="77073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3962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984375" y="5486400"/>
          <a:ext cx="6175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30600" imgH="215900" progId="Equation.3">
                  <p:embed/>
                </p:oleObj>
              </mc:Choice>
              <mc:Fallback>
                <p:oleObj name="Equation" r:id="rId12" imgW="3530600" imgH="2159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4375" y="5486400"/>
                        <a:ext cx="6175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981200" y="6324600"/>
          <a:ext cx="30654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52600" imgH="215900" progId="Equation.3">
                  <p:embed/>
                </p:oleObj>
              </mc:Choice>
              <mc:Fallback>
                <p:oleObj name="Equation" r:id="rId14" imgW="1752600" imgH="2159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81200" y="6324600"/>
                        <a:ext cx="306546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56302" y="58674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52600" imgH="203200" progId="Equation.3">
                  <p:embed/>
                </p:oleObj>
              </mc:Choice>
              <mc:Fallback>
                <p:oleObj name="Equation" r:id="rId16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4876800" y="44196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39000" y="4419600"/>
            <a:ext cx="160020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8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2057400"/>
          <a:ext cx="528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215900" progId="Equation.3">
                  <p:embed/>
                </p:oleObj>
              </mc:Choice>
              <mc:Fallback>
                <p:oleObj name="Equation" r:id="rId2" imgW="2641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2057400"/>
                        <a:ext cx="528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895600"/>
            <a:ext cx="7692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Claim</a:t>
            </a:r>
            <a:r>
              <a:rPr lang="en-US" sz="2000" dirty="0"/>
              <a:t>: the weight change preserves shortest paths, i.e., if a path was the shortest from s to t in the original graph it will still be the shortest path from s to t in the new graph.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4648200"/>
            <a:ext cx="196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Justification?</a:t>
            </a:r>
          </a:p>
        </p:txBody>
      </p:sp>
    </p:spTree>
    <p:extLst>
      <p:ext uri="{BB962C8B-B14F-4D97-AF65-F5344CB8AC3E}">
        <p14:creationId xmlns:p14="http://schemas.microsoft.com/office/powerpoint/2010/main" val="157756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2057400"/>
          <a:ext cx="528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215900" progId="Equation.3">
                  <p:embed/>
                </p:oleObj>
              </mc:Choice>
              <mc:Fallback>
                <p:oleObj name="Equation" r:id="rId2" imgW="2641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2057400"/>
                        <a:ext cx="528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895600"/>
            <a:ext cx="7692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Claim</a:t>
            </a:r>
            <a:r>
              <a:rPr lang="en-US" sz="2000" dirty="0"/>
              <a:t>: the weight change preserves shortest paths, i.e., if a path was the shortest from s to t in the original graph it will still be the shortest path from s to t in the new graph.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572000"/>
            <a:ext cx="6934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h(s) – h(t) is a constant and will be the same for all paths from s to t, so the absolute ordering of all paths from s to t will not change.</a:t>
            </a:r>
          </a:p>
        </p:txBody>
      </p:sp>
    </p:spTree>
    <p:extLst>
      <p:ext uri="{BB962C8B-B14F-4D97-AF65-F5344CB8AC3E}">
        <p14:creationId xmlns:p14="http://schemas.microsoft.com/office/powerpoint/2010/main" val="17171045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3404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h</a:t>
            </a:r>
            <a:r>
              <a:rPr lang="en-US" dirty="0"/>
              <a:t> be </a:t>
            </a:r>
            <a:r>
              <a:rPr lang="en-US" i="1" dirty="0"/>
              <a:t>any</a:t>
            </a:r>
            <a:r>
              <a:rPr lang="en-US" dirty="0"/>
              <a:t> function mapping a vertex to a real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change the graph weights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shortest paths are preserved.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27255" y="3612383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203200" progId="Equation.3">
                  <p:embed/>
                </p:oleObj>
              </mc:Choice>
              <mc:Fallback>
                <p:oleObj name="Equation" r:id="rId3" imgW="1752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7255" y="3612383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7069" y="5559743"/>
            <a:ext cx="4581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Big question: how do we pick h?</a:t>
            </a:r>
          </a:p>
        </p:txBody>
      </p:sp>
    </p:spTree>
    <p:extLst>
      <p:ext uri="{BB962C8B-B14F-4D97-AF65-F5344CB8AC3E}">
        <p14:creationId xmlns:p14="http://schemas.microsoft.com/office/powerpoint/2010/main" val="3971451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</a:t>
            </a:r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121921" y="1719263"/>
            <a:ext cx="8917576" cy="11001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Need to pick h such that the resulting graph has all weights as positive.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6715" y="5259715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49715" y="4345315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49715" y="6021715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973715" y="6021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973715" y="4345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763915" y="4612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762000" y="5715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915" y="4573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1983115" y="4612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4" idx="0"/>
          </p:cNvCxnSpPr>
          <p:nvPr/>
        </p:nvCxnSpPr>
        <p:spPr>
          <a:xfrm>
            <a:off x="3240415" y="4878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83115" y="4726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4" idx="1"/>
          </p:cNvCxnSpPr>
          <p:nvPr/>
        </p:nvCxnSpPr>
        <p:spPr>
          <a:xfrm>
            <a:off x="1905000" y="4800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4" idx="2"/>
          </p:cNvCxnSpPr>
          <p:nvPr/>
        </p:nvCxnSpPr>
        <p:spPr>
          <a:xfrm>
            <a:off x="1983115" y="6288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78315" y="4878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69602" y="5107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7915" y="6326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3915" y="5945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35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35515" y="5335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40315" y="4954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22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191000" y="4800600"/>
            <a:ext cx="990600" cy="1066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639469" y="5105400"/>
            <a:ext cx="533400" cy="533400"/>
            <a:chOff x="1824" y="2736"/>
            <a:chExt cx="336" cy="336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782469" y="4191000"/>
            <a:ext cx="533400" cy="533400"/>
            <a:chOff x="1824" y="2736"/>
            <a:chExt cx="336" cy="336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782469" y="5867400"/>
            <a:ext cx="533400" cy="533400"/>
            <a:chOff x="1824" y="2736"/>
            <a:chExt cx="336" cy="336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306469" y="5867400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8306469" y="41910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51" name="Straight Arrow Connector 50"/>
          <p:cNvCxnSpPr>
            <a:endCxn id="40" idx="2"/>
          </p:cNvCxnSpPr>
          <p:nvPr/>
        </p:nvCxnSpPr>
        <p:spPr>
          <a:xfrm flipV="1">
            <a:off x="6096669" y="44577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43" idx="2"/>
          </p:cNvCxnSpPr>
          <p:nvPr/>
        </p:nvCxnSpPr>
        <p:spPr>
          <a:xfrm>
            <a:off x="6094754" y="55606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6669" y="4419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7315869" y="44577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4"/>
            <a:endCxn id="46" idx="0"/>
          </p:cNvCxnSpPr>
          <p:nvPr/>
        </p:nvCxnSpPr>
        <p:spPr>
          <a:xfrm>
            <a:off x="8573169" y="4724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15869" y="45720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46" idx="1"/>
          </p:cNvCxnSpPr>
          <p:nvPr/>
        </p:nvCxnSpPr>
        <p:spPr>
          <a:xfrm>
            <a:off x="7237754" y="46462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6"/>
            <a:endCxn id="46" idx="2"/>
          </p:cNvCxnSpPr>
          <p:nvPr/>
        </p:nvCxnSpPr>
        <p:spPr>
          <a:xfrm>
            <a:off x="7315869" y="61341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11069" y="4724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02356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669" y="6172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669" y="579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06269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8269" y="5181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3069" y="4800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20669" y="4038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44221"/>
              </p:ext>
            </p:extLst>
          </p:nvPr>
        </p:nvGraphicFramePr>
        <p:xfrm>
          <a:off x="2857500" y="3068872"/>
          <a:ext cx="3429000" cy="3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9" name="Object 6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7500" y="3068872"/>
                        <a:ext cx="3429000" cy="39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39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824" y="2736"/>
            <a:chExt cx="336" cy="33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429000" y="2971800"/>
            <a:ext cx="533400" cy="533400"/>
            <a:chOff x="1824" y="2736"/>
            <a:chExt cx="336" cy="33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429000" y="4648200"/>
            <a:ext cx="533400" cy="533400"/>
            <a:chOff x="1824" y="2736"/>
            <a:chExt cx="336" cy="33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953000" y="4648200"/>
            <a:ext cx="533400" cy="533400"/>
            <a:chOff x="1824" y="2736"/>
            <a:chExt cx="336" cy="336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2971800"/>
            <a:ext cx="533400" cy="533400"/>
            <a:chOff x="1824" y="2736"/>
            <a:chExt cx="336" cy="336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1" name="Straight Arrow Connector 20"/>
          <p:cNvCxnSpPr>
            <a:endCxn id="10" idx="2"/>
          </p:cNvCxnSpPr>
          <p:nvPr/>
        </p:nvCxnSpPr>
        <p:spPr>
          <a:xfrm flipV="1">
            <a:off x="2743200" y="3238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2"/>
          </p:cNvCxnSpPr>
          <p:nvPr/>
        </p:nvCxnSpPr>
        <p:spPr>
          <a:xfrm>
            <a:off x="2741285" y="4341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4" name="Straight Arrow Connector 23"/>
          <p:cNvCxnSpPr>
            <a:endCxn id="19" idx="2"/>
          </p:cNvCxnSpPr>
          <p:nvPr/>
        </p:nvCxnSpPr>
        <p:spPr>
          <a:xfrm flipV="1">
            <a:off x="3962400" y="3238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  <a:endCxn id="16" idx="0"/>
          </p:cNvCxnSpPr>
          <p:nvPr/>
        </p:nvCxnSpPr>
        <p:spPr>
          <a:xfrm>
            <a:off x="52197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962400" y="3352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5"/>
            <a:endCxn id="16" idx="1"/>
          </p:cNvCxnSpPr>
          <p:nvPr/>
        </p:nvCxnSpPr>
        <p:spPr>
          <a:xfrm>
            <a:off x="3884285" y="34270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76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8887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3810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96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62400" y="4914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51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D78B7-F945-3F4A-B1E2-79097A040D5B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D78B7-F945-3F4A-B1E2-79097A040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1600" t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8247B345-3C66-6746-896A-B43F7927E929}"/>
              </a:ext>
            </a:extLst>
          </p:cNvPr>
          <p:cNvSpPr txBox="1"/>
          <p:nvPr/>
        </p:nvSpPr>
        <p:spPr>
          <a:xfrm>
            <a:off x="1916061" y="5650468"/>
            <a:ext cx="2280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d</a:t>
            </a:r>
            <a:r>
              <a:rPr lang="en-US" sz="2800" baseline="-25000" dirty="0">
                <a:solidFill>
                  <a:srgbClr val="FF0000"/>
                </a:solidFill>
              </a:rPr>
              <a:t>15</a:t>
            </a:r>
            <a:r>
              <a:rPr lang="en-US" sz="2800" baseline="30000" dirty="0">
                <a:solidFill>
                  <a:srgbClr val="FF000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9204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G’ with one extra node s with 0 weight edges to all nodes run Bellman-Ford(G’, s).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no negative-weight cycle: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29326874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06715" y="4497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449715" y="3583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449715" y="5259715"/>
            <a:ext cx="533400" cy="533400"/>
            <a:chOff x="1824" y="2736"/>
            <a:chExt cx="336" cy="33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973715" y="5259715"/>
            <a:ext cx="533400" cy="533400"/>
            <a:chOff x="1824" y="2736"/>
            <a:chExt cx="336" cy="33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2973715" y="3583315"/>
            <a:ext cx="533400" cy="533400"/>
            <a:chOff x="1824" y="2736"/>
            <a:chExt cx="336" cy="336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28" name="Straight Arrow Connector 27"/>
          <p:cNvCxnSpPr>
            <a:endCxn id="17" idx="2"/>
          </p:cNvCxnSpPr>
          <p:nvPr/>
        </p:nvCxnSpPr>
        <p:spPr>
          <a:xfrm flipV="1">
            <a:off x="763915" y="3850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5"/>
            <a:endCxn id="20" idx="2"/>
          </p:cNvCxnSpPr>
          <p:nvPr/>
        </p:nvCxnSpPr>
        <p:spPr>
          <a:xfrm>
            <a:off x="762000" y="4953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3915" y="3811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31" name="Straight Arrow Connector 30"/>
          <p:cNvCxnSpPr>
            <a:endCxn id="26" idx="2"/>
          </p:cNvCxnSpPr>
          <p:nvPr/>
        </p:nvCxnSpPr>
        <p:spPr>
          <a:xfrm flipV="1">
            <a:off x="1983115" y="3850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4"/>
            <a:endCxn id="23" idx="0"/>
          </p:cNvCxnSpPr>
          <p:nvPr/>
        </p:nvCxnSpPr>
        <p:spPr>
          <a:xfrm>
            <a:off x="32404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983115" y="3964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5"/>
            <a:endCxn id="23" idx="1"/>
          </p:cNvCxnSpPr>
          <p:nvPr/>
        </p:nvCxnSpPr>
        <p:spPr>
          <a:xfrm>
            <a:off x="1905000" y="4038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6"/>
            <a:endCxn id="23" idx="2"/>
          </p:cNvCxnSpPr>
          <p:nvPr/>
        </p:nvCxnSpPr>
        <p:spPr>
          <a:xfrm>
            <a:off x="1983115" y="5526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783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9602" y="4345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7915" y="5564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39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3515" y="4421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35515" y="4573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40315" y="4192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36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657600" cy="3569732"/>
            <a:chOff x="5181600" y="2514600"/>
            <a:chExt cx="3657600" cy="3569732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5181600" y="2514600"/>
              <a:ext cx="533400" cy="533400"/>
              <a:chOff x="1824" y="2736"/>
              <a:chExt cx="336" cy="336"/>
            </a:xfrm>
          </p:grpSpPr>
          <p:sp>
            <p:nvSpPr>
              <p:cNvPr id="74" name="Oval 73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5486400" y="4648200"/>
              <a:ext cx="533400" cy="533400"/>
              <a:chOff x="1824" y="2736"/>
              <a:chExt cx="336" cy="336"/>
            </a:xfrm>
          </p:grpSpPr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79" name="Group 78"/>
            <p:cNvGrpSpPr>
              <a:grpSpLocks/>
            </p:cNvGrpSpPr>
            <p:nvPr/>
          </p:nvGrpSpPr>
          <p:grpSpPr bwMode="auto">
            <a:xfrm>
              <a:off x="6629400" y="3733800"/>
              <a:ext cx="533400" cy="533400"/>
              <a:chOff x="1824" y="2736"/>
              <a:chExt cx="336" cy="336"/>
            </a:xfrm>
          </p:grpSpPr>
          <p:sp>
            <p:nvSpPr>
              <p:cNvPr id="80" name="Oval 79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82" name="Group 81"/>
            <p:cNvGrpSpPr>
              <a:grpSpLocks/>
            </p:cNvGrpSpPr>
            <p:nvPr/>
          </p:nvGrpSpPr>
          <p:grpSpPr bwMode="auto">
            <a:xfrm>
              <a:off x="6629400" y="5410200"/>
              <a:ext cx="533400" cy="533400"/>
              <a:chOff x="1824" y="2736"/>
              <a:chExt cx="336" cy="336"/>
            </a:xfrm>
          </p:grpSpPr>
          <p:sp>
            <p:nvSpPr>
              <p:cNvPr id="83" name="Oval 82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Text Box 12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85" name="Group 84"/>
            <p:cNvGrpSpPr>
              <a:grpSpLocks/>
            </p:cNvGrpSpPr>
            <p:nvPr/>
          </p:nvGrpSpPr>
          <p:grpSpPr bwMode="auto">
            <a:xfrm>
              <a:off x="8153400" y="5410200"/>
              <a:ext cx="533400" cy="533400"/>
              <a:chOff x="1824" y="2736"/>
              <a:chExt cx="336" cy="336"/>
            </a:xfrm>
          </p:grpSpPr>
          <p:sp>
            <p:nvSpPr>
              <p:cNvPr id="86" name="Oval 8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Text Box 15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E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8153400" y="3733800"/>
              <a:ext cx="533400" cy="533400"/>
              <a:chOff x="1824" y="2736"/>
              <a:chExt cx="336" cy="336"/>
            </a:xfrm>
          </p:grpSpPr>
          <p:sp>
            <p:nvSpPr>
              <p:cNvPr id="89" name="Oval 8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Text Box 18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91" name="Straight Arrow Connector 90"/>
            <p:cNvCxnSpPr>
              <a:endCxn id="80" idx="2"/>
            </p:cNvCxnSpPr>
            <p:nvPr/>
          </p:nvCxnSpPr>
          <p:spPr>
            <a:xfrm flipV="1">
              <a:off x="5943600" y="4000500"/>
              <a:ext cx="685800" cy="7239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7" idx="5"/>
              <a:endCxn id="83" idx="2"/>
            </p:cNvCxnSpPr>
            <p:nvPr/>
          </p:nvCxnSpPr>
          <p:spPr>
            <a:xfrm>
              <a:off x="5941685" y="5103485"/>
              <a:ext cx="687715" cy="5734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943600" y="39624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cxnSp>
          <p:nvCxnSpPr>
            <p:cNvPr id="94" name="Straight Arrow Connector 93"/>
            <p:cNvCxnSpPr>
              <a:endCxn id="89" idx="2"/>
            </p:cNvCxnSpPr>
            <p:nvPr/>
          </p:nvCxnSpPr>
          <p:spPr>
            <a:xfrm flipV="1">
              <a:off x="7162800" y="4000500"/>
              <a:ext cx="9906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4"/>
              <a:endCxn id="86" idx="0"/>
            </p:cNvCxnSpPr>
            <p:nvPr/>
          </p:nvCxnSpPr>
          <p:spPr>
            <a:xfrm>
              <a:off x="8420100" y="4267200"/>
              <a:ext cx="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7162800" y="4114800"/>
              <a:ext cx="1143001" cy="12973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0" idx="5"/>
              <a:endCxn id="86" idx="1"/>
            </p:cNvCxnSpPr>
            <p:nvPr/>
          </p:nvCxnSpPr>
          <p:spPr>
            <a:xfrm>
              <a:off x="7084685" y="4189085"/>
              <a:ext cx="1146830" cy="12992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3" idx="6"/>
              <a:endCxn id="86" idx="2"/>
            </p:cNvCxnSpPr>
            <p:nvPr/>
          </p:nvCxnSpPr>
          <p:spPr>
            <a:xfrm>
              <a:off x="7162800" y="5676900"/>
              <a:ext cx="990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6858000" y="4267200"/>
              <a:ext cx="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449287" y="44958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467600" y="5715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43600" y="5334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53200" y="4572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15200" y="4724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620000" y="4343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81600" y="3657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562600" y="3352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16" name="Straight Arrow Connector 115"/>
            <p:cNvCxnSpPr>
              <a:stCxn id="74" idx="4"/>
            </p:cNvCxnSpPr>
            <p:nvPr/>
          </p:nvCxnSpPr>
          <p:spPr>
            <a:xfrm>
              <a:off x="5448300" y="3048000"/>
              <a:ext cx="266700" cy="1219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4" idx="5"/>
            </p:cNvCxnSpPr>
            <p:nvPr/>
          </p:nvCxnSpPr>
          <p:spPr>
            <a:xfrm>
              <a:off x="5636885" y="2969885"/>
              <a:ext cx="840115" cy="5353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74" idx="6"/>
            </p:cNvCxnSpPr>
            <p:nvPr/>
          </p:nvCxnSpPr>
          <p:spPr>
            <a:xfrm>
              <a:off x="5715000" y="2781300"/>
              <a:ext cx="129540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74" idx="5"/>
            </p:cNvCxnSpPr>
            <p:nvPr/>
          </p:nvCxnSpPr>
          <p:spPr>
            <a:xfrm>
              <a:off x="5636885" y="2969885"/>
              <a:ext cx="611515" cy="7639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74" idx="5"/>
            </p:cNvCxnSpPr>
            <p:nvPr/>
          </p:nvCxnSpPr>
          <p:spPr>
            <a:xfrm>
              <a:off x="5636885" y="2969885"/>
              <a:ext cx="306715" cy="9163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6172200" y="2667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096000" y="3048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87756" y="3276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467600" y="3581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14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82880" y="76200"/>
            <a:ext cx="7696200" cy="2362200"/>
          </a:xfr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G’</a:t>
            </a:r>
          </a:p>
          <a:p>
            <a:pPr marL="0" indent="0"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None/>
            </a:pPr>
            <a:r>
              <a:rPr lang="en-US" sz="2000" dirty="0"/>
              <a:t>	run </a:t>
            </a:r>
            <a:r>
              <a:rPr lang="en-US" sz="2000" dirty="0" err="1"/>
              <a:t>Dijkstra’s</a:t>
            </a:r>
            <a:r>
              <a:rPr lang="en-US" sz="2000" dirty="0"/>
              <a:t> from every vertex</a:t>
            </a:r>
          </a:p>
          <a:p>
            <a:pPr marL="274320" lvl="1" indent="0"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28600" y="76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820BB14-1255-CB40-9FD2-8D00355A1DC8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95669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0000FF"/>
                </a:solidFill>
              </a:rPr>
              <a:t>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2749F8B-6A12-BF40-A124-69D635FB520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41526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693C0BE-32B0-5B4E-8CFA-F4F92D72A80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14156629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0000FF"/>
                </a:solidFill>
              </a:rPr>
              <a:t>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6F7740B-1316-194C-8CC5-FCF73792B22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75296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000000"/>
                </a:solidFill>
              </a:rPr>
              <a:t>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-3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C6982FD-D66E-374F-8A88-0ADFAF2F3B85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1390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304800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-3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12975900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AD972B5D-CCDC-D74E-8FB0-B9A92BD12BD6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5791200" y="38481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1425FD-DEC8-6847-A481-0EB5B540F8BE}"/>
              </a:ext>
            </a:extLst>
          </p:cNvPr>
          <p:cNvSpPr txBox="1"/>
          <p:nvPr/>
        </p:nvSpPr>
        <p:spPr>
          <a:xfrm>
            <a:off x="1717797" y="630284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3102017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32" y="2819400"/>
            <a:ext cx="284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-1     +   0   -   -2</a:t>
            </a:r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79B5C0B-56FF-D44A-8AB2-D7BE6D0FC552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7979BD-530B-4741-9C83-0EF8EF41B5F1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7D090-F9BD-9547-A865-CD07F20DF987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70815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824" y="2736"/>
            <a:chExt cx="336" cy="33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1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429000" y="2971800"/>
            <a:ext cx="533400" cy="533400"/>
            <a:chOff x="1824" y="2736"/>
            <a:chExt cx="336" cy="33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3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429000" y="4648200"/>
            <a:ext cx="533400" cy="533400"/>
            <a:chOff x="1824" y="2736"/>
            <a:chExt cx="336" cy="33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953000" y="4648200"/>
            <a:ext cx="533400" cy="533400"/>
            <a:chOff x="1824" y="2736"/>
            <a:chExt cx="336" cy="336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2971800"/>
            <a:ext cx="533400" cy="533400"/>
            <a:chOff x="1824" y="2736"/>
            <a:chExt cx="336" cy="336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1" name="Straight Arrow Connector 20"/>
          <p:cNvCxnSpPr>
            <a:endCxn id="10" idx="2"/>
          </p:cNvCxnSpPr>
          <p:nvPr/>
        </p:nvCxnSpPr>
        <p:spPr>
          <a:xfrm flipV="1">
            <a:off x="2743200" y="32385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2"/>
          </p:cNvCxnSpPr>
          <p:nvPr/>
        </p:nvCxnSpPr>
        <p:spPr>
          <a:xfrm>
            <a:off x="2741285" y="4341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4" name="Straight Arrow Connector 23"/>
          <p:cNvCxnSpPr>
            <a:endCxn id="19" idx="2"/>
          </p:cNvCxnSpPr>
          <p:nvPr/>
        </p:nvCxnSpPr>
        <p:spPr>
          <a:xfrm flipV="1">
            <a:off x="3962400" y="3238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  <a:endCxn id="16" idx="0"/>
          </p:cNvCxnSpPr>
          <p:nvPr/>
        </p:nvCxnSpPr>
        <p:spPr>
          <a:xfrm>
            <a:off x="52197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962400" y="3352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5"/>
            <a:endCxn id="16" idx="1"/>
          </p:cNvCxnSpPr>
          <p:nvPr/>
        </p:nvCxnSpPr>
        <p:spPr>
          <a:xfrm>
            <a:off x="3884285" y="3427085"/>
            <a:ext cx="1146830" cy="129923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76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8887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3810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96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791200"/>
            <a:ext cx="470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</a:t>
            </a:r>
            <a:r>
              <a:rPr lang="en-US" sz="2800" baseline="-25000" dirty="0">
                <a:solidFill>
                  <a:srgbClr val="0000FF"/>
                </a:solidFill>
              </a:rPr>
              <a:t>15</a:t>
            </a:r>
            <a:r>
              <a:rPr lang="en-US" sz="2800" baseline="30000" dirty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</a:rPr>
              <a:t> = 1. Can’t use vertex 4.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62400" y="4914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51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B396EDF-09D2-234A-9B19-CD8A9DA1D36A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B396EDF-09D2-234A-9B19-CD8A9DA1D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0586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2" name="Object 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FDEF0588-71F4-F445-BD34-32D98FA345FD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5B45B8-0D2C-1642-82CD-7BDA11F99B51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288F4-9A47-E046-AF0E-AF1383E2DD88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8750220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32" y="2819400"/>
            <a:ext cx="262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2      +  -2   -  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0</a:t>
            </a: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2" name="Object 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852C4EC-BF2E-6744-8CCA-AB4CEA21AA50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6A3A9E-3B70-8F4F-BFE4-98FB6FB9DC4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D516FCE-4A60-204F-A708-558B3E9E1787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41033283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4" name="Object 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C92B3DA-589A-C842-81DF-9FE5ED9D70FA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101DCA-FB74-4545-A4C9-03D6C55B668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095E8E-5CCC-A248-A5E0-1A54C735C5D9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6083183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0832" y="2819400"/>
            <a:ext cx="2509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4      +  0   -   0</a:t>
            </a:r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B873A74B-B34E-FA40-A354-7CF6D14D93D3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779C5E1-61D0-1E4D-9A87-2EEF700BE990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C94C452-B8AB-5E44-AAF4-9708B15CE428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9560172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39000" y="51816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07" name="Object 106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107" name="Object 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B924E78-87D0-EE47-B2CA-38423B2602D6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5D28EB2-EC2D-7E40-915B-CCEDD868A15F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012239-79E2-E148-811E-03C653BEC97D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3347643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0832" y="2819400"/>
            <a:ext cx="262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      +  0   -   -3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39000" y="5181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8</a:t>
            </a:r>
          </a:p>
        </p:txBody>
      </p:sp>
      <p:graphicFrame>
        <p:nvGraphicFramePr>
          <p:cNvPr id="107" name="Object 106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107" name="Object 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1D1B28B1-047B-E344-87C9-B70EF63B6640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EE4501A-9264-0D4D-9702-A994B6826FE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9B5EE4-5F55-554F-8D0D-142BD926A0F2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9875694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96887" y="43815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15200" y="5600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791200" y="5219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00800" y="4457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162800" y="4610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467600" y="4229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315200" y="3467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73" name="Object 72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3" name="Object 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806177E8-3120-6140-A056-CDDF31BD51CE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C0486C-06C4-AC49-B206-3017111DB9A6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7E2087-144F-EF49-A80A-FDEA9E8353DF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42702935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332085" y="5103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553200" y="4114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475085" y="41890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6553200" y="5676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858000" y="5715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34000" y="533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705600" y="472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0104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2400" y="1600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CB85CA6-8985-3E48-9D2C-C5F0104D3FFA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34277161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2400" y="1600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8CA6BCB-C5B0-AC49-9BA5-FEB44A8C549E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17744695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41" name="Straight Arrow Connector 40"/>
          <p:cNvCxnSpPr>
            <a:endCxn id="3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5"/>
            <a:endCxn id="3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4" name="Straight Arrow Connector 43"/>
          <p:cNvCxnSpPr>
            <a:endCxn id="3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3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5"/>
            <a:endCxn id="3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6"/>
            <a:endCxn id="3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52400" y="1981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6957673-E1E4-614E-AE0D-C8FE05EE2F5C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16484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2" grpId="0"/>
      <p:bldP spid="111" grpId="0"/>
      <p:bldP spid="1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If we want all possibilities, how many values are there (i.e., what is the size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4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6600"/>
                    </a:solidFill>
                  </a:rPr>
                  <a:t>)?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blipFill>
                <a:blip r:embed="rId2"/>
                <a:stretch>
                  <a:fillRect l="-1481" t="-6061" r="-18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BA23B-872B-3140-B5F9-05D92B989181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BA23B-872B-3140-B5F9-05D92B989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7268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41" name="Straight Arrow Connector 40"/>
          <p:cNvCxnSpPr>
            <a:endCxn id="3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5"/>
            <a:endCxn id="3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4" name="Straight Arrow Connector 43"/>
          <p:cNvCxnSpPr>
            <a:endCxn id="3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3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5"/>
            <a:endCxn id="3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6"/>
            <a:endCxn id="3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66800" y="304800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sym typeface="Wingdings"/>
              </a:rPr>
              <a:t>B</a:t>
            </a:r>
            <a:r>
              <a:rPr lang="en-US" sz="2800" dirty="0"/>
              <a:t>: -1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2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1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-2</a:t>
            </a:r>
          </a:p>
        </p:txBody>
      </p:sp>
    </p:spTree>
    <p:extLst>
      <p:ext uri="{BB962C8B-B14F-4D97-AF65-F5344CB8AC3E}">
        <p14:creationId xmlns:p14="http://schemas.microsoft.com/office/powerpoint/2010/main" val="36771156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</a:t>
            </a:r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Need to pick h such that the resulting graph has all weights as positive.</a:t>
            </a:r>
          </a:p>
        </p:txBody>
      </p:sp>
      <p:sp>
        <p:nvSpPr>
          <p:cNvPr id="70" name="Content Placeholder 2"/>
          <p:cNvSpPr txBox="1">
            <a:spLocks/>
          </p:cNvSpPr>
          <p:nvPr/>
        </p:nvSpPr>
        <p:spPr bwMode="auto">
          <a:xfrm>
            <a:off x="533400" y="3048000"/>
            <a:ext cx="7696200" cy="2819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000" dirty="0"/>
              <a:t>Create G’ with one extra node s with 0 weight edges to all nodes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" charset="0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" charset="0"/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33400" y="3048000"/>
            <a:ext cx="73914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56388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does this work (i.e., how do we guarantee that reweighted graph has only positive edges)?</a:t>
            </a:r>
          </a:p>
        </p:txBody>
      </p:sp>
    </p:spTree>
    <p:extLst>
      <p:ext uri="{BB962C8B-B14F-4D97-AF65-F5344CB8AC3E}">
        <p14:creationId xmlns:p14="http://schemas.microsoft.com/office/powerpoint/2010/main" val="32203212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  <a:p>
            <a:endParaRPr lang="en-US" sz="2400" dirty="0"/>
          </a:p>
          <a:p>
            <a:r>
              <a:rPr lang="en-US" sz="2400" dirty="0"/>
              <a:t>Claim: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3581399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3581399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4495800"/>
            <a:ext cx="840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24881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  <a:p>
            <a:endParaRPr lang="en-US" sz="2400" dirty="0"/>
          </a:p>
          <a:p>
            <a:r>
              <a:rPr lang="en-US" sz="2400" dirty="0"/>
              <a:t>Claim: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3581399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3581399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4495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this weren’t true, we could have made a shorter path s to v using u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… but this is in contradiction with how we defined h(v)</a:t>
            </a:r>
          </a:p>
        </p:txBody>
      </p:sp>
    </p:spTree>
    <p:extLst>
      <p:ext uri="{BB962C8B-B14F-4D97-AF65-F5344CB8AC3E}">
        <p14:creationId xmlns:p14="http://schemas.microsoft.com/office/powerpoint/2010/main" val="24055665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3581400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01675" y="4206875"/>
          <a:ext cx="257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203200" progId="Equation.3">
                  <p:embed/>
                </p:oleObj>
              </mc:Choice>
              <mc:Fallback>
                <p:oleObj name="Equation" r:id="rId4" imgW="14351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5" y="4206875"/>
                        <a:ext cx="25749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1524000" y="3733800"/>
            <a:ext cx="533400" cy="20574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219" y="5204763"/>
            <a:ext cx="150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7232414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3581400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01675" y="4206875"/>
          <a:ext cx="257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203200" progId="Equation.3">
                  <p:embed/>
                </p:oleObj>
              </mc:Choice>
              <mc:Fallback>
                <p:oleObj name="Equation" r:id="rId4" imgW="14351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5" y="4206875"/>
                        <a:ext cx="25749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1524000" y="3733800"/>
            <a:ext cx="533400" cy="20574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5181600"/>
          <a:ext cx="3429000" cy="3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203200" progId="Equation.3">
                  <p:embed/>
                </p:oleObj>
              </mc:Choice>
              <mc:Fallback>
                <p:oleObj name="Equation" r:id="rId6" imgW="1752600" imgH="203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5181600"/>
                        <a:ext cx="3429000" cy="39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9563" y="6019800"/>
          <a:ext cx="3876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81200" imgH="203200" progId="Equation.3">
                  <p:embed/>
                </p:oleObj>
              </mc:Choice>
              <mc:Fallback>
                <p:oleObj name="Equation" r:id="rId8" imgW="1981200" imgH="203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563" y="6019800"/>
                        <a:ext cx="38766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590686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All edge weights in reweighted graph are non-negative</a:t>
            </a:r>
          </a:p>
        </p:txBody>
      </p:sp>
    </p:spTree>
    <p:extLst>
      <p:ext uri="{BB962C8B-B14F-4D97-AF65-F5344CB8AC3E}">
        <p14:creationId xmlns:p14="http://schemas.microsoft.com/office/powerpoint/2010/main" val="20430259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G’</a:t>
            </a:r>
          </a:p>
          <a:p>
            <a:pPr marL="0" indent="0">
              <a:buNone/>
            </a:pPr>
            <a:r>
              <a:rPr lang="en-US" sz="2400" dirty="0"/>
              <a:t>run Bellman-Ford(G’,s)</a:t>
            </a:r>
          </a:p>
          <a:p>
            <a:pPr marL="0" indent="0">
              <a:buNone/>
            </a:pPr>
            <a:r>
              <a:rPr lang="en-US" sz="2400" dirty="0"/>
              <a:t>if no negative-weight cycle</a:t>
            </a:r>
          </a:p>
          <a:p>
            <a:pPr marL="274320" lvl="1" indent="0">
              <a:buNone/>
            </a:pPr>
            <a:r>
              <a:rPr lang="en-US" sz="2400" dirty="0"/>
              <a:t>	reweight edges in G</a:t>
            </a:r>
          </a:p>
          <a:p>
            <a:pPr marL="274320" lvl="1" indent="0">
              <a:buNone/>
            </a:pPr>
            <a:r>
              <a:rPr lang="en-US" sz="2400" dirty="0"/>
              <a:t>	run </a:t>
            </a:r>
            <a:r>
              <a:rPr lang="en-US" sz="2400" dirty="0" err="1"/>
              <a:t>Dijkstra’s</a:t>
            </a:r>
            <a:r>
              <a:rPr lang="en-US" sz="2400" dirty="0"/>
              <a:t> from every vertex</a:t>
            </a:r>
          </a:p>
          <a:p>
            <a:pPr marL="274320" lvl="1" indent="0">
              <a:buNone/>
            </a:pPr>
            <a:r>
              <a:rPr lang="en-US" sz="2400" dirty="0"/>
              <a:t>	reweight shortest paths based on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953000"/>
            <a:ext cx="1531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</p:spTree>
    <p:extLst>
      <p:ext uri="{BB962C8B-B14F-4D97-AF65-F5344CB8AC3E}">
        <p14:creationId xmlns:p14="http://schemas.microsoft.com/office/powerpoint/2010/main" val="26486291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5541666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G’</a:t>
            </a:r>
          </a:p>
          <a:p>
            <a:pPr marL="0" indent="0">
              <a:buNone/>
            </a:pPr>
            <a:r>
              <a:rPr lang="en-US" sz="2400" dirty="0"/>
              <a:t>run Bellman-Ford(G’,s)</a:t>
            </a:r>
          </a:p>
          <a:p>
            <a:pPr marL="0" indent="0">
              <a:buNone/>
            </a:pPr>
            <a:r>
              <a:rPr lang="en-US" sz="2400" dirty="0"/>
              <a:t>if no negative-weight cycle</a:t>
            </a:r>
          </a:p>
          <a:p>
            <a:pPr marL="274320" lvl="1" indent="0">
              <a:buNone/>
            </a:pPr>
            <a:r>
              <a:rPr lang="en-US" sz="2400" dirty="0"/>
              <a:t>	reweight edges in G</a:t>
            </a:r>
          </a:p>
          <a:p>
            <a:pPr marL="274320" lvl="1" indent="0">
              <a:buNone/>
            </a:pPr>
            <a:r>
              <a:rPr lang="en-US" sz="2400" dirty="0"/>
              <a:t>	run </a:t>
            </a:r>
            <a:r>
              <a:rPr lang="en-US" sz="2400" dirty="0" err="1"/>
              <a:t>Dijkstra’s</a:t>
            </a:r>
            <a:r>
              <a:rPr lang="en-US" sz="2400" dirty="0"/>
              <a:t> from every vertex</a:t>
            </a:r>
          </a:p>
          <a:p>
            <a:pPr marL="274320" lvl="1" indent="0">
              <a:buNone/>
            </a:pPr>
            <a:r>
              <a:rPr lang="en-US" sz="2400" dirty="0"/>
              <a:t>	reweight shortest paths based on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953000"/>
            <a:ext cx="1531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32AC3-2F36-E04C-8EB5-DB4CF96A6F02}"/>
              </a:ext>
            </a:extLst>
          </p:cNvPr>
          <p:cNvSpPr txBox="1"/>
          <p:nvPr/>
        </p:nvSpPr>
        <p:spPr>
          <a:xfrm>
            <a:off x="6370655" y="1828800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47B6B-FC88-4F48-997F-A91809180F12}"/>
              </a:ext>
            </a:extLst>
          </p:cNvPr>
          <p:cNvSpPr txBox="1"/>
          <p:nvPr/>
        </p:nvSpPr>
        <p:spPr>
          <a:xfrm>
            <a:off x="6300319" y="2172119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45B5E-90B2-D643-8300-7F3FAC9309B3}"/>
              </a:ext>
            </a:extLst>
          </p:cNvPr>
          <p:cNvSpPr txBox="1"/>
          <p:nvPr/>
        </p:nvSpPr>
        <p:spPr>
          <a:xfrm>
            <a:off x="6340511" y="3088051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2EA89-B4AE-3545-80BF-36F9C7562FAD}"/>
              </a:ext>
            </a:extLst>
          </p:cNvPr>
          <p:cNvSpPr txBox="1"/>
          <p:nvPr/>
        </p:nvSpPr>
        <p:spPr>
          <a:xfrm>
            <a:off x="6340511" y="3542318"/>
            <a:ext cx="219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O(V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logV+VE)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B7596-90FA-CF4A-97B9-DB1E89F391BC}"/>
              </a:ext>
            </a:extLst>
          </p:cNvPr>
          <p:cNvSpPr txBox="1"/>
          <p:nvPr/>
        </p:nvSpPr>
        <p:spPr>
          <a:xfrm>
            <a:off x="6370655" y="3996585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442474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9732"/>
            <a:ext cx="4661210" cy="2979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Johnson’s: </a:t>
            </a:r>
            <a:r>
              <a:rPr lang="en-US" sz="3200" dirty="0"/>
              <a:t>O(V</a:t>
            </a:r>
            <a:r>
              <a:rPr lang="en-US" sz="3200" baseline="30000" dirty="0"/>
              <a:t>2</a:t>
            </a:r>
            <a:r>
              <a:rPr lang="en-US" sz="3200" dirty="0"/>
              <a:t> log V + V E)</a:t>
            </a:r>
          </a:p>
        </p:txBody>
      </p:sp>
    </p:spTree>
    <p:extLst>
      <p:ext uri="{BB962C8B-B14F-4D97-AF65-F5344CB8AC3E}">
        <p14:creationId xmlns:p14="http://schemas.microsoft.com/office/powerpoint/2010/main" val="27984781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2144BA-6C88-8E67-18D0-7FA5C40CF9E9}"/>
              </a:ext>
            </a:extLst>
          </p:cNvPr>
          <p:cNvSpPr txBox="1"/>
          <p:nvPr/>
        </p:nvSpPr>
        <p:spPr>
          <a:xfrm>
            <a:off x="3100552" y="2879835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693035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12573</TotalTime>
  <Words>6208</Words>
  <Application>Microsoft Macintosh PowerPoint</Application>
  <PresentationFormat>On-screen Show (4:3)</PresentationFormat>
  <Paragraphs>1861</Paragraphs>
  <Slides>101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Arial</vt:lpstr>
      <vt:lpstr>Calibri</vt:lpstr>
      <vt:lpstr>Cambria Math</vt:lpstr>
      <vt:lpstr>Tw Cen MT</vt:lpstr>
      <vt:lpstr>Wingdings</vt:lpstr>
      <vt:lpstr>Wingdings 2</vt:lpstr>
      <vt:lpstr>Median</vt:lpstr>
      <vt:lpstr>Equation</vt:lpstr>
      <vt:lpstr>shortest paths</vt:lpstr>
      <vt:lpstr>Admin</vt:lpstr>
      <vt:lpstr>All pairs shortest paths</vt:lpstr>
      <vt:lpstr>All pairs shortest paths</vt:lpstr>
      <vt:lpstr>All pairs shortest paths</vt:lpstr>
      <vt:lpstr>Floyd-Warshall: key idea</vt:lpstr>
      <vt:lpstr>Floyd-Warshall: key idea</vt:lpstr>
      <vt:lpstr>Floyd-Warshall: key idea</vt:lpstr>
      <vt:lpstr>Floyd-Warshall: key idea</vt:lpstr>
      <vt:lpstr>Floyd-Warshall: key idea</vt:lpstr>
      <vt:lpstr>Floyd-Warshall: key idea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Floyd-Warshall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Floyd-Warshall: key idea</vt:lpstr>
      <vt:lpstr>Floyd-Warshall: key idea</vt:lpstr>
      <vt:lpstr>Floyd-Warshall analysis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Johnson’s: key idea</vt:lpstr>
      <vt:lpstr>Lemma</vt:lpstr>
      <vt:lpstr>Lemma: proof</vt:lpstr>
      <vt:lpstr>Lemma: proof</vt:lpstr>
      <vt:lpstr>Lemma: proof</vt:lpstr>
      <vt:lpstr>Lemma: proof</vt:lpstr>
      <vt:lpstr>Lemma: proof</vt:lpstr>
      <vt:lpstr>Lemma: proof</vt:lpstr>
      <vt:lpstr>Lemma: proof</vt:lpstr>
      <vt:lpstr>Lemma</vt:lpstr>
      <vt:lpstr>Selecting h</vt:lpstr>
      <vt:lpstr>Johnson’s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Selecting h</vt:lpstr>
      <vt:lpstr>Reweighted graph is positive</vt:lpstr>
      <vt:lpstr>Reweighted graph is positive</vt:lpstr>
      <vt:lpstr>Reweighted graph is positive</vt:lpstr>
      <vt:lpstr>Reweighted graph is positive</vt:lpstr>
      <vt:lpstr>Johnson’s algorithm</vt:lpstr>
      <vt:lpstr>Johnson’s algorithm</vt:lpstr>
      <vt:lpstr>All pairs shortest paths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730</cp:revision>
  <cp:lastPrinted>2023-04-05T18:43:28Z</cp:lastPrinted>
  <dcterms:created xsi:type="dcterms:W3CDTF">2013-09-08T20:10:23Z</dcterms:created>
  <dcterms:modified xsi:type="dcterms:W3CDTF">2024-04-21T00:34:33Z</dcterms:modified>
</cp:coreProperties>
</file>