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69"/>
  </p:notesMasterIdLst>
  <p:sldIdLst>
    <p:sldId id="256" r:id="rId2"/>
    <p:sldId id="362" r:id="rId3"/>
    <p:sldId id="36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346" r:id="rId15"/>
    <p:sldId id="347" r:id="rId16"/>
    <p:sldId id="267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2" r:id="rId29"/>
    <p:sldId id="281" r:id="rId30"/>
    <p:sldId id="283" r:id="rId31"/>
    <p:sldId id="348" r:id="rId32"/>
    <p:sldId id="285" r:id="rId33"/>
    <p:sldId id="286" r:id="rId34"/>
    <p:sldId id="288" r:id="rId35"/>
    <p:sldId id="355" r:id="rId36"/>
    <p:sldId id="356" r:id="rId37"/>
    <p:sldId id="357" r:id="rId38"/>
    <p:sldId id="290" r:id="rId39"/>
    <p:sldId id="365" r:id="rId40"/>
    <p:sldId id="366" r:id="rId41"/>
    <p:sldId id="363" r:id="rId42"/>
    <p:sldId id="349" r:id="rId43"/>
    <p:sldId id="359" r:id="rId44"/>
    <p:sldId id="289" r:id="rId45"/>
    <p:sldId id="360" r:id="rId46"/>
    <p:sldId id="293" r:id="rId47"/>
    <p:sldId id="361" r:id="rId48"/>
    <p:sldId id="350" r:id="rId49"/>
    <p:sldId id="294" r:id="rId50"/>
    <p:sldId id="295" r:id="rId51"/>
    <p:sldId id="296" r:id="rId52"/>
    <p:sldId id="376" r:id="rId53"/>
    <p:sldId id="298" r:id="rId54"/>
    <p:sldId id="299" r:id="rId55"/>
    <p:sldId id="300" r:id="rId56"/>
    <p:sldId id="292" r:id="rId57"/>
    <p:sldId id="291" r:id="rId58"/>
    <p:sldId id="301" r:id="rId59"/>
    <p:sldId id="303" r:id="rId60"/>
    <p:sldId id="302" r:id="rId61"/>
    <p:sldId id="304" r:id="rId62"/>
    <p:sldId id="305" r:id="rId63"/>
    <p:sldId id="351" r:id="rId64"/>
    <p:sldId id="306" r:id="rId65"/>
    <p:sldId id="309" r:id="rId66"/>
    <p:sldId id="307" r:id="rId67"/>
    <p:sldId id="35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5" autoAdjust="0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2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74A3F-3C2C-9340-BD65-4AF8BE3CE1A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C1D82-B653-3647-8619-A21CB6B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we’re going to look at broader</a:t>
            </a:r>
            <a:r>
              <a:rPr lang="en-US" baseline="0" dirty="0"/>
              <a:t> 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1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Kauchak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10143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Solvable vs. unsolvable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52" y="1877799"/>
            <a:ext cx="5805286" cy="1204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6811" y="3320005"/>
            <a:ext cx="5198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a “solvable” problem?</a:t>
            </a:r>
          </a:p>
        </p:txBody>
      </p:sp>
    </p:spTree>
    <p:extLst>
      <p:ext uri="{BB962C8B-B14F-4D97-AF65-F5344CB8AC3E}">
        <p14:creationId xmlns:p14="http://schemas.microsoft.com/office/powerpoint/2010/main" val="385473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Solvable vs. unsolvable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48" y="1903924"/>
            <a:ext cx="5805286" cy="1204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148" y="3606086"/>
            <a:ext cx="6993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 problem is solvable if given enough (i.e., finite) time you could solve it.</a:t>
            </a:r>
          </a:p>
        </p:txBody>
      </p:sp>
    </p:spTree>
    <p:extLst>
      <p:ext uri="{BB962C8B-B14F-4D97-AF65-F5344CB8AC3E}">
        <p14:creationId xmlns:p14="http://schemas.microsoft.com/office/powerpoint/2010/main" val="227385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n integers, sort them from smallest to largest.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9644" y="3067818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387769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n integers, sort them from smallest to largest.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0893" y="3067818"/>
            <a:ext cx="435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Solvable and tractable:</a:t>
            </a:r>
          </a:p>
          <a:p>
            <a:r>
              <a:rPr lang="en-US" sz="3200" dirty="0" err="1">
                <a:solidFill>
                  <a:srgbClr val="0000FF"/>
                </a:solidFill>
              </a:rPr>
              <a:t>Mergesort</a:t>
            </a:r>
            <a:r>
              <a:rPr lang="en-US" sz="3200" dirty="0">
                <a:solidFill>
                  <a:srgbClr val="0000FF"/>
                </a:solidFill>
              </a:rPr>
              <a:t>: </a:t>
            </a:r>
            <a:r>
              <a:rPr lang="el-GR" sz="3200" dirty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 log 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)</a:t>
            </a:r>
            <a:endParaRPr lang="el-GR" sz="3200" i="1" dirty="0">
              <a:solidFill>
                <a:srgbClr val="0000FF"/>
              </a:solidFill>
              <a:cs typeface="Arial" charset="0"/>
            </a:endParaRPr>
          </a:p>
          <a:p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3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all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set of n items, enumerate all possible subsets.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9644" y="3067818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284713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all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set of n items, enumerate all possible subsets.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252" y="3429000"/>
            <a:ext cx="7864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Solvable, but intractable: </a:t>
            </a:r>
            <a:r>
              <a:rPr lang="el-GR" sz="3200" dirty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2</a:t>
            </a:r>
            <a:r>
              <a:rPr lang="en-US" sz="3200" i="1" baseline="30000" dirty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) subsets.</a:t>
            </a:r>
          </a:p>
          <a:p>
            <a:endParaRPr lang="en-US" sz="3200" dirty="0">
              <a:solidFill>
                <a:srgbClr val="0000FF"/>
              </a:solidFill>
              <a:cs typeface="Arial" charset="0"/>
            </a:endParaRPr>
          </a:p>
          <a:p>
            <a:r>
              <a:rPr lang="en-US" sz="3200" dirty="0">
                <a:solidFill>
                  <a:srgbClr val="0000FF"/>
                </a:solidFill>
                <a:cs typeface="Arial" charset="0"/>
              </a:rPr>
              <a:t>For large n this will take a very, very long time.</a:t>
            </a:r>
            <a:endParaRPr lang="el-GR" sz="3200" dirty="0">
              <a:solidFill>
                <a:srgbClr val="0000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8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798" y="1880057"/>
            <a:ext cx="8527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arbitrary algorithm/program and a particular input, will the program terminate?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80594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2544" y="1969108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arbitrary algorithm/program and a particular input, will the program terminate?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8635" y="4099410"/>
            <a:ext cx="270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Unsolvable </a:t>
            </a:r>
            <a:r>
              <a:rPr lang="en-US" sz="36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2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solution?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 polynomial equation, are there </a:t>
            </a:r>
            <a:r>
              <a:rPr lang="en-US" sz="2800" i="1" dirty="0">
                <a:solidFill>
                  <a:srgbClr val="008000"/>
                </a:solidFill>
              </a:rPr>
              <a:t>integer</a:t>
            </a:r>
            <a:r>
              <a:rPr lang="en-US" sz="2800" dirty="0"/>
              <a:t> values of the variables such that the equation is true?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80457"/>
              </p:ext>
            </p:extLst>
          </p:nvPr>
        </p:nvGraphicFramePr>
        <p:xfrm>
          <a:off x="2408321" y="2976259"/>
          <a:ext cx="3716524" cy="57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28600" progId="Equation.3">
                  <p:embed/>
                </p:oleObj>
              </mc:Choice>
              <mc:Fallback>
                <p:oleObj name="Equation" r:id="rId2" imgW="147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8321" y="2976259"/>
                        <a:ext cx="3716524" cy="57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04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solution?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 polynomial equation, are there </a:t>
            </a:r>
            <a:r>
              <a:rPr lang="en-US" sz="2800" i="1" dirty="0">
                <a:solidFill>
                  <a:srgbClr val="008000"/>
                </a:solidFill>
              </a:rPr>
              <a:t>integer</a:t>
            </a:r>
            <a:r>
              <a:rPr lang="en-US" sz="2800" dirty="0"/>
              <a:t> values of the variables such that the equation is true?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4071"/>
              </p:ext>
            </p:extLst>
          </p:nvPr>
        </p:nvGraphicFramePr>
        <p:xfrm>
          <a:off x="2408321" y="2976259"/>
          <a:ext cx="3716524" cy="57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28600" progId="Equation.3">
                  <p:embed/>
                </p:oleObj>
              </mc:Choice>
              <mc:Fallback>
                <p:oleObj name="Equation" r:id="rId2" imgW="147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8321" y="2976259"/>
                        <a:ext cx="3716524" cy="57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8635" y="4099410"/>
            <a:ext cx="270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Unsolvable </a:t>
            </a:r>
            <a:r>
              <a:rPr lang="en-US" sz="36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3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B16B-8AC4-D441-AFAA-ACAC1C4B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41D6-A9C7-B643-B17C-C27A782325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11</a:t>
            </a:r>
          </a:p>
        </p:txBody>
      </p:sp>
    </p:spTree>
    <p:extLst>
      <p:ext uri="{BB962C8B-B14F-4D97-AF65-F5344CB8AC3E}">
        <p14:creationId xmlns:p14="http://schemas.microsoft.com/office/powerpoint/2010/main" val="44218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265" y="1772174"/>
            <a:ext cx="8296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Hamiltonian cycle is a cycle that visits every vertex V </a:t>
            </a:r>
            <a:r>
              <a:rPr lang="en-US" sz="2800" b="1" dirty="0"/>
              <a:t>exactly once</a:t>
            </a:r>
            <a:r>
              <a:rPr lang="en-US" sz="2800" dirty="0"/>
              <a:t>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3494918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4485912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5552712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095512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4638312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3876312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4866912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028712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5400312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095512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796665" y="3876312"/>
            <a:ext cx="3086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7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8078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Hamiltonian cycle is a cycle that visits every vertex V exactly once.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796665" y="4538163"/>
            <a:ext cx="30861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8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Hamiltonian cycle is a cycle that visits every vertex V exactly once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987165" y="5452563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</a:t>
            </a:r>
            <a:r>
              <a:rPr lang="en-US" sz="2800" dirty="0" err="1"/>
              <a:t>hamiltonian</a:t>
            </a:r>
            <a:r>
              <a:rPr lang="en-US" sz="2800" dirty="0"/>
              <a:t> cycle is a cycle that visits every vertex V exactly once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987165" y="5452563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739264" y="4537769"/>
            <a:ext cx="5324769" cy="1905394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1739264" y="4613969"/>
            <a:ext cx="5324769" cy="1935466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634" y="1755074"/>
            <a:ext cx="8717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graph, does it contain a Hamiltonian cycle?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1499103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graph, does it contain a Hamiltonian cycle?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356" y="3438810"/>
            <a:ext cx="7407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Solvable:  Enumerate all possible paths (i.e., include an edge or don’t) check if it’s a Hamiltonian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541" y="5479018"/>
            <a:ext cx="66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would we do this check exactly, specifically given a graph and a path?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94667" y="4451903"/>
            <a:ext cx="2097804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021" y="5003912"/>
            <a:ext cx="2787381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Hamiltonian cycles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749" y="2925129"/>
            <a:ext cx="3526651" cy="5707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749" y="3495886"/>
            <a:ext cx="3526651" cy="18264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3861" y="5323139"/>
            <a:ext cx="3526651" cy="1112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</a:t>
            </a:r>
            <a:r>
              <a:rPr lang="en-US" dirty="0" err="1"/>
              <a:t>hamiltonian</a:t>
            </a:r>
            <a:r>
              <a:rPr lang="en-US" dirty="0"/>
              <a:t> cycles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749" y="2925129"/>
            <a:ext cx="3526651" cy="5707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749" y="3495886"/>
            <a:ext cx="3526651" cy="18264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3861" y="5323139"/>
            <a:ext cx="3526651" cy="1112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8361" y="2763940"/>
            <a:ext cx="3184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Make sure the path starts and ends at the same vertex and is the right length.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3784" y="3843819"/>
            <a:ext cx="318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Can’t revisit a vertex.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8361" y="4519817"/>
            <a:ext cx="318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Edge must be in the graph.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8361" y="5546973"/>
            <a:ext cx="374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Check if we visited all the vertices.</a:t>
            </a:r>
          </a:p>
        </p:txBody>
      </p:sp>
    </p:spTree>
    <p:extLst>
      <p:ext uri="{BB962C8B-B14F-4D97-AF65-F5344CB8AC3E}">
        <p14:creationId xmlns:p14="http://schemas.microsoft.com/office/powerpoint/2010/main" val="10081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9460" y="1581694"/>
            <a:ext cx="8486588" cy="369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NP is the set of </a:t>
            </a:r>
            <a:r>
              <a:rPr lang="en-US" dirty="0">
                <a:solidFill>
                  <a:srgbClr val="FF6600"/>
                </a:solidFill>
              </a:rPr>
              <a:t>problems</a:t>
            </a:r>
            <a:r>
              <a:rPr lang="en-US" dirty="0"/>
              <a:t> that can be </a:t>
            </a:r>
            <a:r>
              <a:rPr lang="en-US" i="1" dirty="0">
                <a:solidFill>
                  <a:srgbClr val="008000"/>
                </a:solidFill>
              </a:rPr>
              <a:t>verified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in polynomial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problem can be verified in polynomial time if you can check that a given solution is correct in polynomial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(NP is an abbreviation for non-deterministic polynomial time).</a:t>
            </a:r>
          </a:p>
        </p:txBody>
      </p:sp>
    </p:spTree>
    <p:extLst>
      <p:ext uri="{BB962C8B-B14F-4D97-AF65-F5344CB8AC3E}">
        <p14:creationId xmlns:p14="http://schemas.microsoft.com/office/powerpoint/2010/main" val="4083891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Hamiltonian cycles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9585" y="2029041"/>
            <a:ext cx="40539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585" y="2627436"/>
            <a:ext cx="433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O(V) adjacency matrix</a:t>
            </a:r>
          </a:p>
          <a:p>
            <a:r>
              <a:rPr lang="en-US" sz="3200" dirty="0">
                <a:solidFill>
                  <a:srgbClr val="0000FF"/>
                </a:solidFill>
              </a:rPr>
              <a:t>O(V+E) adjacency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6670" y="4010661"/>
            <a:ext cx="405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that say about the Hamiltonian cycle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6670" y="4828749"/>
            <a:ext cx="433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It belongs to NP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FDE8-8E80-8C4B-94C5-94A4C138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642D-7E08-C04D-A7EB-A3F7AEA8EC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Time-limited take-home exam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take whenever you want, and you’ll have 3 hours to take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be available Monday, April 29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Must be submitted by</a:t>
            </a:r>
          </a:p>
          <a:p>
            <a:pPr marL="0" indent="0">
              <a:buNone/>
            </a:pPr>
            <a:r>
              <a:rPr lang="en-US" dirty="0"/>
              <a:t>- Seniors: 12pm (noon) on Thursday, May 2</a:t>
            </a:r>
          </a:p>
          <a:p>
            <a:pPr marL="0" indent="0">
              <a:buNone/>
            </a:pPr>
            <a:r>
              <a:rPr lang="en-US" dirty="0"/>
              <a:t>- Everyone else: 11:59pm on Wednesday, May 8</a:t>
            </a:r>
          </a:p>
        </p:txBody>
      </p:sp>
    </p:spTree>
    <p:extLst>
      <p:ext uri="{BB962C8B-B14F-4D97-AF65-F5344CB8AC3E}">
        <p14:creationId xmlns:p14="http://schemas.microsoft.com/office/powerpoint/2010/main" val="262537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might we care about NP problems?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we can’t verify the solution in polynomial time, then an algorithm cannot exist that determines the solution in this time (</a:t>
            </a:r>
            <a:r>
              <a:rPr lang="en-US" dirty="0">
                <a:solidFill>
                  <a:srgbClr val="FF0000"/>
                </a:solidFill>
              </a:rPr>
              <a:t>why not?</a:t>
            </a:r>
            <a:r>
              <a:rPr lang="en-US" dirty="0">
                <a:solidFill>
                  <a:srgbClr val="0000FF"/>
                </a:solidFill>
              </a:rPr>
              <a:t>).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All algorithms with polynomial time solutions are in NP.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 NP problems that are currently not solvable in polynomial time </a:t>
            </a:r>
            <a:r>
              <a:rPr lang="en-US" b="1" i="1" dirty="0">
                <a:solidFill>
                  <a:srgbClr val="FF0000"/>
                </a:solidFill>
              </a:rPr>
              <a:t>could in theory be solved in polynomial time.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</a:t>
            </a:r>
          </a:p>
        </p:txBody>
      </p:sp>
      <p:sp>
        <p:nvSpPr>
          <p:cNvPr id="4" name="Oval 3"/>
          <p:cNvSpPr/>
          <p:nvPr/>
        </p:nvSpPr>
        <p:spPr>
          <a:xfrm>
            <a:off x="1647122" y="4026031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38311" y="2789363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98726" y="45216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9227" y="3140627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5556" y="2696400"/>
            <a:ext cx="4635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allowed us to group algorithms by run-time.</a:t>
            </a:r>
          </a:p>
          <a:p>
            <a:endParaRPr lang="en-US" sz="2800" dirty="0"/>
          </a:p>
          <a:p>
            <a:r>
              <a:rPr lang="en-US" sz="2800" dirty="0"/>
              <a:t>Today, we’re talking about sets of problems grouped by how easy they are to solve.</a:t>
            </a:r>
          </a:p>
        </p:txBody>
      </p:sp>
    </p:spTree>
    <p:extLst>
      <p:ext uri="{BB962C8B-B14F-4D97-AF65-F5344CB8AC3E}">
        <p14:creationId xmlns:p14="http://schemas.microsoft.com/office/powerpoint/2010/main" val="132449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6117" y="1697290"/>
            <a:ext cx="8153400" cy="2571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Given two problems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 </a:t>
            </a:r>
            <a:r>
              <a:rPr lang="en-US" dirty="0">
                <a:solidFill>
                  <a:srgbClr val="008000"/>
                </a:solidFill>
              </a:rPr>
              <a:t>a </a:t>
            </a:r>
            <a:r>
              <a:rPr lang="en-US" i="1" dirty="0">
                <a:solidFill>
                  <a:srgbClr val="008000"/>
                </a:solidFill>
              </a:rPr>
              <a:t>reduction function</a:t>
            </a:r>
            <a:r>
              <a:rPr lang="en-US" i="1" dirty="0"/>
              <a:t>,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/>
              <a:t>f(x),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function that transforms a problem instance </a:t>
            </a:r>
            <a:r>
              <a:rPr lang="en-US" i="1" dirty="0"/>
              <a:t>x</a:t>
            </a:r>
            <a:r>
              <a:rPr lang="en-US" dirty="0"/>
              <a:t> of type P</a:t>
            </a:r>
            <a:r>
              <a:rPr lang="en-US" baseline="-25000" dirty="0"/>
              <a:t>1</a:t>
            </a:r>
            <a:r>
              <a:rPr lang="en-US" dirty="0"/>
              <a:t> to a problem instance of type P</a:t>
            </a:r>
            <a:r>
              <a:rPr lang="en-US" baseline="-25000" dirty="0"/>
              <a:t>2</a:t>
            </a:r>
            <a:endParaRPr lang="en-US" i="1" dirty="0"/>
          </a:p>
          <a:p>
            <a:pPr marL="0" indent="0" algn="just">
              <a:buNone/>
            </a:pPr>
            <a:r>
              <a:rPr lang="en-US" i="1" dirty="0"/>
              <a:t>such that</a:t>
            </a:r>
            <a:r>
              <a:rPr lang="en-US" dirty="0"/>
              <a:t>: a solution to </a:t>
            </a:r>
            <a:r>
              <a:rPr lang="en-US" i="1" dirty="0"/>
              <a:t>x</a:t>
            </a:r>
            <a:r>
              <a:rPr lang="en-US" dirty="0"/>
              <a:t> exists for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 err="1"/>
              <a:t>iff</a:t>
            </a:r>
            <a:r>
              <a:rPr lang="en-US" dirty="0"/>
              <a:t> a solution for </a:t>
            </a:r>
            <a:r>
              <a:rPr lang="en-US" i="1" dirty="0"/>
              <a:t>f(x)</a:t>
            </a:r>
            <a:r>
              <a:rPr lang="en-US" dirty="0"/>
              <a:t> exists for 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775867" y="4746586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835266" y="5192673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471728" y="4803662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996730" y="4847699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772817" y="5192673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2064777" y="5327537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84975" y="5334497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77654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0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have we seen reductions before?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Bipartite matching reduced to flow problem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All pairs shortest path </a:t>
            </a:r>
            <a:r>
              <a:rPr lang="en-US" i="1" dirty="0">
                <a:solidFill>
                  <a:srgbClr val="0000FF"/>
                </a:solidFill>
              </a:rPr>
              <a:t>through a particular vertex </a:t>
            </a:r>
            <a:r>
              <a:rPr lang="en-US" dirty="0">
                <a:solidFill>
                  <a:srgbClr val="0000FF"/>
                </a:solidFill>
              </a:rPr>
              <a:t>reduced to single source shortest path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are they useful?</a:t>
            </a:r>
          </a:p>
          <a:p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972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69761" y="4902430"/>
            <a:ext cx="8358188" cy="1927225"/>
            <a:chOff x="151" y="895"/>
            <a:chExt cx="5265" cy="121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Problem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7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Problem P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4122" y="3540352"/>
            <a:ext cx="8088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Allow us to solve 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 problems if we have a solver for 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703511" y="1927628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2762910" y="237371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399372" y="1984704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924374" y="2028741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700461" y="237371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992421" y="250857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12619" y="251553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795484" y="4379776"/>
            <a:ext cx="8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762998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P</a:t>
            </a:r>
            <a:r>
              <a:rPr lang="en-US" sz="2400" baseline="-25000" dirty="0"/>
              <a:t>2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 </a:t>
            </a:r>
            <a:r>
              <a:rPr lang="en-US" dirty="0"/>
              <a:t>solution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P</a:t>
            </a:r>
            <a:r>
              <a:rPr lang="en-US" baseline="-25000" dirty="0"/>
              <a:t>1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>
                <a:latin typeface="Monotype Corsiva" charset="0"/>
              </a:rPr>
              <a:t>f ’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en-US" dirty="0"/>
              <a:t>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0386" y="4277583"/>
            <a:ext cx="6481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Most of the time we’ll worry about yes-no questions. However, if we have more complicated answers, we often just must do a little work to the solution to the problem of P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to get the answer.</a:t>
            </a:r>
          </a:p>
        </p:txBody>
      </p:sp>
    </p:spTree>
    <p:extLst>
      <p:ext uri="{BB962C8B-B14F-4D97-AF65-F5344CB8AC3E}">
        <p14:creationId xmlns:p14="http://schemas.microsoft.com/office/powerpoint/2010/main" val="1785158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953" y="4160787"/>
            <a:ext cx="3611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P1 = Bipartite matching</a:t>
            </a:r>
          </a:p>
          <a:p>
            <a:r>
              <a:rPr lang="en-US" sz="2800" dirty="0"/>
              <a:t>P2 = Network flow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P</a:t>
            </a:r>
            <a:r>
              <a:rPr lang="en-US" sz="2400" baseline="-25000" dirty="0"/>
              <a:t>2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 </a:t>
            </a:r>
            <a:r>
              <a:rPr lang="en-US" dirty="0"/>
              <a:t>solution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P</a:t>
            </a:r>
            <a:r>
              <a:rPr lang="en-US" baseline="-25000" dirty="0"/>
              <a:t>1</a:t>
            </a: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>
                <a:latin typeface="Monotype Corsiva" charset="0"/>
              </a:rPr>
              <a:t>f ’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en-US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241" y="5149247"/>
            <a:ext cx="8137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Reduction function (f): Given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>
                <a:solidFill>
                  <a:srgbClr val="0000FF"/>
                </a:solidFill>
              </a:rPr>
              <a:t> bipartite matching problem turn it into a network flow problem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504" y="6151410"/>
            <a:ext cx="372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 and what is </a:t>
            </a:r>
            <a:r>
              <a:rPr lang="en-US" sz="2800" i="1" dirty="0">
                <a:solidFill>
                  <a:srgbClr val="FF0000"/>
                </a:solidFill>
              </a:rPr>
              <a:t>f’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684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953" y="4160787"/>
            <a:ext cx="3611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P1 = Bipartite matching</a:t>
            </a:r>
          </a:p>
          <a:p>
            <a:r>
              <a:rPr lang="en-US" sz="2800" dirty="0"/>
              <a:t>P2 = Network flow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P</a:t>
            </a:r>
            <a:r>
              <a:rPr lang="en-US" sz="2400" baseline="-25000" dirty="0"/>
              <a:t>2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 </a:t>
            </a:r>
            <a:r>
              <a:rPr lang="en-US" dirty="0"/>
              <a:t>solution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P</a:t>
            </a:r>
            <a:r>
              <a:rPr lang="en-US" baseline="-25000" dirty="0"/>
              <a:t>1</a:t>
            </a: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>
                <a:latin typeface="Monotype Corsiva" charset="0"/>
              </a:rPr>
              <a:t>f ’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en-US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241" y="5149247"/>
            <a:ext cx="8137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Reduction function (f): Given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>
                <a:solidFill>
                  <a:srgbClr val="0000FF"/>
                </a:solidFill>
              </a:rPr>
              <a:t> bipartite matching problem turn it into a network flow problem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0188" y="6156534"/>
            <a:ext cx="6930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A reduction function reduces problems instances</a:t>
            </a:r>
          </a:p>
        </p:txBody>
      </p:sp>
    </p:spTree>
    <p:extLst>
      <p:ext uri="{BB962C8B-B14F-4D97-AF65-F5344CB8AC3E}">
        <p14:creationId xmlns:p14="http://schemas.microsoft.com/office/powerpoint/2010/main" val="2288089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NP).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21BD1-9CD7-1D48-88E4-94274983EEA3}"/>
              </a:ext>
            </a:extLst>
          </p:cNvPr>
          <p:cNvSpPr txBox="1"/>
          <p:nvPr/>
        </p:nvSpPr>
        <p:spPr>
          <a:xfrm>
            <a:off x="3026979" y="541701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8A0D8-6CC8-C04E-A266-80B765038E44}"/>
              </a:ext>
            </a:extLst>
          </p:cNvPr>
          <p:cNvSpPr txBox="1"/>
          <p:nvPr/>
        </p:nvSpPr>
        <p:spPr>
          <a:xfrm>
            <a:off x="5270936" y="3866474"/>
            <a:ext cx="231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NP-Complete problems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FB3F16-E0BF-B04F-9463-B83BCE5E5C13}"/>
              </a:ext>
            </a:extLst>
          </p:cNvPr>
          <p:cNvSpPr/>
          <p:nvPr/>
        </p:nvSpPr>
        <p:spPr>
          <a:xfrm>
            <a:off x="4866974" y="4398246"/>
            <a:ext cx="3121573" cy="24068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79A5B8-D77A-5E49-B32C-25BDBCA94EB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1107" y="4803228"/>
            <a:ext cx="2240396" cy="79845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2717A6-921F-B049-9A1A-49A042B0A47B}"/>
              </a:ext>
            </a:extLst>
          </p:cNvPr>
          <p:cNvCxnSpPr>
            <a:cxnSpLocks/>
          </p:cNvCxnSpPr>
          <p:nvPr/>
        </p:nvCxnSpPr>
        <p:spPr>
          <a:xfrm flipH="1">
            <a:off x="3418578" y="5500342"/>
            <a:ext cx="2172925" cy="19367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304DB-ACD4-C94B-B925-CD66AA01EE04}"/>
              </a:ext>
            </a:extLst>
          </p:cNvPr>
          <p:cNvCxnSpPr>
            <a:cxnSpLocks/>
          </p:cNvCxnSpPr>
          <p:nvPr/>
        </p:nvCxnSpPr>
        <p:spPr>
          <a:xfrm flipH="1" flipV="1">
            <a:off x="3454517" y="5844153"/>
            <a:ext cx="2020524" cy="1602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F7715A-0B51-C041-B97B-B27D1BD7C525}"/>
              </a:ext>
            </a:extLst>
          </p:cNvPr>
          <p:cNvSpPr txBox="1"/>
          <p:nvPr/>
        </p:nvSpPr>
        <p:spPr>
          <a:xfrm>
            <a:off x="2827283" y="493986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NP-Hard</a:t>
            </a:r>
          </a:p>
        </p:txBody>
      </p:sp>
    </p:spTree>
    <p:extLst>
      <p:ext uri="{BB962C8B-B14F-4D97-AF65-F5344CB8AC3E}">
        <p14:creationId xmlns:p14="http://schemas.microsoft.com/office/powerpoint/2010/main" val="472518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663B4-D898-6440-ABB5-221151FE93D0}"/>
              </a:ext>
            </a:extLst>
          </p:cNvPr>
          <p:cNvSpPr txBox="1"/>
          <p:nvPr/>
        </p:nvSpPr>
        <p:spPr>
          <a:xfrm>
            <a:off x="518055" y="3919692"/>
            <a:ext cx="541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≤</a:t>
            </a:r>
            <a:r>
              <a:rPr lang="en-US" sz="2400" baseline="-25000" dirty="0" err="1"/>
              <a:t>p</a:t>
            </a:r>
            <a:r>
              <a:rPr lang="en-US" sz="2400" dirty="0" err="1"/>
              <a:t>B</a:t>
            </a:r>
            <a:r>
              <a:rPr lang="en-US" sz="2400" dirty="0"/>
              <a:t>: A is polynomial time reducible to B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C8C78A-B04D-794D-B78F-59C874400A3C}"/>
              </a:ext>
            </a:extLst>
          </p:cNvPr>
          <p:cNvCxnSpPr/>
          <p:nvPr/>
        </p:nvCxnSpPr>
        <p:spPr>
          <a:xfrm>
            <a:off x="336331" y="3731172"/>
            <a:ext cx="851337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0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We’ve spent a lot of time in this class putting algorithms into specific run-time categories: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O(log 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 log 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 log log 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</a:t>
            </a:r>
            <a:r>
              <a:rPr lang="en-US" baseline="30000" dirty="0">
                <a:solidFill>
                  <a:srgbClr val="000000"/>
                </a:solidFill>
              </a:rPr>
              <a:t>1.67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When I say an algorithm is O(f(n)), what does that mean?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9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663B4-D898-6440-ABB5-221151FE93D0}"/>
                  </a:ext>
                </a:extLst>
              </p:cNvPr>
              <p:cNvSpPr txBox="1"/>
              <p:nvPr/>
            </p:nvSpPr>
            <p:spPr>
              <a:xfrm>
                <a:off x="612648" y="4120381"/>
                <a:ext cx="613687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Problem A is NP-complete if:</a:t>
                </a:r>
              </a:p>
              <a:p>
                <a:r>
                  <a:rPr lang="en-US" sz="2400" dirty="0"/>
                  <a:t>1.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</a:t>
                </a:r>
              </a:p>
              <a:p>
                <a:r>
                  <a:rPr lang="en-US" sz="2400" dirty="0"/>
                  <a:t>2.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NP-Hard: X ≤</a:t>
                </a:r>
                <a:r>
                  <a:rPr lang="en-US" sz="2400" baseline="-25000" dirty="0" err="1"/>
                  <a:t>p</a:t>
                </a:r>
                <a:r>
                  <a:rPr lang="en-US" sz="2400" dirty="0" err="1"/>
                  <a:t>A</a:t>
                </a:r>
                <a:r>
                  <a:rPr lang="en-US" sz="2400" dirty="0"/>
                  <a:t> for all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NP-Complete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663B4-D898-6440-ABB5-221151FE9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120381"/>
                <a:ext cx="6136873" cy="1200329"/>
              </a:xfrm>
              <a:prstGeom prst="rect">
                <a:avLst/>
              </a:prstGeom>
              <a:blipFill>
                <a:blip r:embed="rId2"/>
                <a:stretch>
                  <a:fillRect l="-1653" t="-4167" r="-620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424605-3B21-6940-8B9D-D3D957906433}"/>
              </a:ext>
            </a:extLst>
          </p:cNvPr>
          <p:cNvCxnSpPr/>
          <p:nvPr/>
        </p:nvCxnSpPr>
        <p:spPr>
          <a:xfrm>
            <a:off x="336331" y="3731172"/>
            <a:ext cx="851337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28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NP).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331" y="4215722"/>
            <a:ext cx="6714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Hamiltonian cycle problem is NP-complete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145" y="4738942"/>
            <a:ext cx="8511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are the implications of this?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What does this say about how hard the Hamiltonian cycle problem is compared to other NP-complete problems?</a:t>
            </a:r>
          </a:p>
        </p:txBody>
      </p:sp>
    </p:spTree>
    <p:extLst>
      <p:ext uri="{BB962C8B-B14F-4D97-AF65-F5344CB8AC3E}">
        <p14:creationId xmlns:p14="http://schemas.microsoft.com/office/powerpoint/2010/main" val="797304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3000" y="4215722"/>
            <a:ext cx="6714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Hamiltonian cycle problem is NP-complete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4738942"/>
            <a:ext cx="8512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olidFill>
                  <a:srgbClr val="0000FF"/>
                </a:solidFill>
              </a:rPr>
              <a:t>It’s </a:t>
            </a:r>
            <a:r>
              <a:rPr lang="en-US" sz="2800" i="1" dirty="0">
                <a:solidFill>
                  <a:srgbClr val="FF6600"/>
                </a:solidFill>
              </a:rPr>
              <a:t>at least as hard</a:t>
            </a:r>
            <a:r>
              <a:rPr lang="en-US" sz="2800" dirty="0">
                <a:solidFill>
                  <a:srgbClr val="0000FF"/>
                </a:solidFill>
              </a:rPr>
              <a:t> as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>
                <a:solidFill>
                  <a:srgbClr val="0000FF"/>
                </a:solidFill>
              </a:rPr>
              <a:t> of the other NP-complete problems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557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331" y="4215722"/>
            <a:ext cx="7539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I found a polynomial-time solution to the Hamiltonian cycle problem, what would this mean for the other NP-complete problems?</a:t>
            </a:r>
          </a:p>
        </p:txBody>
      </p:sp>
    </p:spTree>
    <p:extLst>
      <p:ext uri="{BB962C8B-B14F-4D97-AF65-F5344CB8AC3E}">
        <p14:creationId xmlns:p14="http://schemas.microsoft.com/office/powerpoint/2010/main" val="621081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a polynomial-time solution to the Hamiltonian cycle problem is found, we would have a polynomial time solution to </a:t>
            </a:r>
            <a:r>
              <a:rPr lang="en-US" sz="2400" i="1" dirty="0">
                <a:solidFill>
                  <a:srgbClr val="008000"/>
                </a:solidFill>
              </a:rPr>
              <a:t>any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NP-complete problem.</a:t>
            </a:r>
          </a:p>
          <a:p>
            <a:pPr lvl="1"/>
            <a:r>
              <a:rPr lang="en-US" sz="2000" dirty="0"/>
              <a:t>Take the input of the problem</a:t>
            </a:r>
          </a:p>
          <a:p>
            <a:pPr lvl="1"/>
            <a:r>
              <a:rPr lang="en-US" sz="2000" dirty="0"/>
              <a:t>Convert it to the Hamiltonian cycle problem (by definition, we know we can do this in polynomial time)</a:t>
            </a:r>
          </a:p>
          <a:p>
            <a:pPr lvl="1"/>
            <a:r>
              <a:rPr lang="en-US" sz="2000" dirty="0"/>
              <a:t>Solve it</a:t>
            </a:r>
          </a:p>
          <a:p>
            <a:pPr lvl="1"/>
            <a:r>
              <a:rPr lang="en-US" sz="2000" dirty="0"/>
              <a:t>If yes output yes, if no, output no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9761" y="4858633"/>
            <a:ext cx="8358188" cy="1927225"/>
            <a:chOff x="151" y="895"/>
            <a:chExt cx="5265" cy="121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Ham-Problem: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8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NP problem</a:t>
              </a:r>
              <a:endParaRPr lang="en-US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73604" y="4379776"/>
            <a:ext cx="218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problem answer</a:t>
            </a:r>
          </a:p>
        </p:txBody>
      </p:sp>
    </p:spTree>
    <p:extLst>
      <p:ext uri="{BB962C8B-B14F-4D97-AF65-F5344CB8AC3E}">
        <p14:creationId xmlns:p14="http://schemas.microsoft.com/office/powerpoint/2010/main" val="9077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32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dirty="0"/>
              <a:t>Similarly, if we found a polynomial time solution to </a:t>
            </a:r>
            <a:r>
              <a:rPr lang="en-US" sz="2700" i="1" dirty="0">
                <a:solidFill>
                  <a:srgbClr val="008000"/>
                </a:solidFill>
              </a:rPr>
              <a:t>any</a:t>
            </a:r>
            <a:r>
              <a:rPr lang="en-US" sz="2700" dirty="0"/>
              <a:t> NP-complete problem we’d have a solution to </a:t>
            </a:r>
            <a:r>
              <a:rPr lang="en-US" sz="2700" i="1" dirty="0">
                <a:solidFill>
                  <a:srgbClr val="008000"/>
                </a:solidFill>
              </a:rPr>
              <a:t>all</a:t>
            </a:r>
            <a:r>
              <a:rPr lang="en-US" sz="2700" dirty="0"/>
              <a:t> NP-complete problems</a:t>
            </a:r>
          </a:p>
          <a:p>
            <a:endParaRPr lang="en-US" sz="27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9761" y="4858633"/>
            <a:ext cx="8358188" cy="1927225"/>
            <a:chOff x="151" y="895"/>
            <a:chExt cx="5265" cy="121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Solved NP-Problem: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8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NP problem</a:t>
              </a:r>
              <a:endParaRPr lang="en-US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73604" y="4379776"/>
            <a:ext cx="218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problem answer</a:t>
            </a:r>
          </a:p>
        </p:txBody>
      </p:sp>
    </p:spTree>
    <p:extLst>
      <p:ext uri="{BB962C8B-B14F-4D97-AF65-F5344CB8AC3E}">
        <p14:creationId xmlns:p14="http://schemas.microsoft.com/office/powerpoint/2010/main" val="2765901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0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Longest path</a:t>
            </a:r>
          </a:p>
          <a:p>
            <a:pPr marL="365760" lvl="1" indent="0">
              <a:buNone/>
            </a:pPr>
            <a:r>
              <a:rPr lang="en-US" dirty="0"/>
              <a:t>Given a graph G with nonnegative edge weights does a simple path exist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/>
              <a:t> with weight at least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7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2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Longest path</a:t>
            </a:r>
          </a:p>
          <a:p>
            <a:pPr marL="365760" lvl="1" indent="0">
              <a:buNone/>
            </a:pPr>
            <a:r>
              <a:rPr lang="en-US" dirty="0"/>
              <a:t>Given a graph G with nonnegative edge weights does a simple path exist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/>
              <a:t> with weight at least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Integer linear programming</a:t>
            </a:r>
          </a:p>
          <a:p>
            <a:pPr marL="365760" lvl="1" indent="0">
              <a:buNone/>
            </a:pPr>
            <a:r>
              <a:rPr lang="en-US" dirty="0"/>
              <a:t>Linear programming with the constraint that the values must be integers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7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80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3D matching</a:t>
            </a:r>
          </a:p>
          <a:p>
            <a:pPr marL="365760" lvl="1" indent="0">
              <a:buNone/>
            </a:pPr>
            <a:r>
              <a:rPr lang="en-US" sz="2400" b="1" dirty="0"/>
              <a:t>Bipartite matching</a:t>
            </a:r>
            <a:r>
              <a:rPr lang="en-US" sz="2400" dirty="0"/>
              <a:t>: given two sets of things and pair constraints, find a matching between the sets</a:t>
            </a:r>
          </a:p>
          <a:p>
            <a:pPr marL="365760" lvl="1" indent="0">
              <a:buNone/>
            </a:pPr>
            <a:r>
              <a:rPr lang="en-US" sz="2400" b="1" dirty="0"/>
              <a:t>3D matching</a:t>
            </a:r>
            <a:r>
              <a:rPr lang="en-US" sz="2400" dirty="0"/>
              <a:t>: given three sets of things and triplet constraints, find a matching between the sets of size at least 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1" y="3837157"/>
            <a:ext cx="3962400" cy="287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0647" y="6519446"/>
            <a:ext cx="295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from </a:t>
            </a:r>
            <a:r>
              <a:rPr lang="en-US" sz="1600" dirty="0" err="1"/>
              <a:t>Dasgupta</a:t>
            </a:r>
            <a:r>
              <a:rPr lang="en-US" sz="1600" dirty="0"/>
              <a:t> et. al 2008</a:t>
            </a:r>
          </a:p>
        </p:txBody>
      </p:sp>
    </p:spTree>
    <p:extLst>
      <p:ext uri="{BB962C8B-B14F-4D97-AF65-F5344CB8AC3E}">
        <p14:creationId xmlns:p14="http://schemas.microsoft.com/office/powerpoint/2010/main" val="2912592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477" y="1997649"/>
            <a:ext cx="381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Polynomial time solutions exist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3005" y="1624997"/>
            <a:ext cx="388622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NP-complete </a:t>
            </a:r>
          </a:p>
          <a:p>
            <a:r>
              <a:rPr lang="en-US" sz="2400" dirty="0"/>
              <a:t>(and no polynomial time solution currently exists)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039280"/>
            <a:ext cx="9144000" cy="2853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14193" y="1624997"/>
            <a:ext cx="0" cy="523300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9477" y="3265053"/>
            <a:ext cx="3410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Shortest path</a:t>
            </a:r>
          </a:p>
          <a:p>
            <a:endParaRPr lang="en-US" sz="2400" dirty="0"/>
          </a:p>
          <a:p>
            <a:r>
              <a:rPr lang="en-US" sz="2400" dirty="0"/>
              <a:t>Bipartite matching</a:t>
            </a:r>
          </a:p>
          <a:p>
            <a:endParaRPr lang="en-US" sz="2400" dirty="0"/>
          </a:p>
          <a:p>
            <a:r>
              <a:rPr lang="en-US" sz="2400" dirty="0"/>
              <a:t>Linear programming</a:t>
            </a:r>
          </a:p>
          <a:p>
            <a:endParaRPr lang="en-US" sz="2400" dirty="0"/>
          </a:p>
          <a:p>
            <a:r>
              <a:rPr lang="en-US" sz="2400" dirty="0"/>
              <a:t>Minimum cut</a:t>
            </a:r>
          </a:p>
          <a:p>
            <a:endParaRPr lang="en-US" sz="2400" dirty="0"/>
          </a:p>
          <a:p>
            <a:r>
              <a:rPr lang="en-US" sz="2400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8106" y="3265053"/>
            <a:ext cx="3965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Longest path</a:t>
            </a:r>
          </a:p>
          <a:p>
            <a:endParaRPr lang="en-US" sz="2400" dirty="0"/>
          </a:p>
          <a:p>
            <a:r>
              <a:rPr lang="en-US" sz="2400" dirty="0"/>
              <a:t>3D matching </a:t>
            </a:r>
          </a:p>
          <a:p>
            <a:endParaRPr lang="en-US" sz="2400" dirty="0"/>
          </a:p>
          <a:p>
            <a:r>
              <a:rPr lang="en-US" sz="2400" dirty="0"/>
              <a:t>Integer linear programming</a:t>
            </a:r>
          </a:p>
          <a:p>
            <a:endParaRPr lang="en-US" sz="2400" dirty="0"/>
          </a:p>
          <a:p>
            <a:r>
              <a:rPr lang="en-US" sz="2400" dirty="0"/>
              <a:t>Balanced cut</a:t>
            </a:r>
          </a:p>
          <a:p>
            <a:endParaRPr lang="en-US" sz="2400" dirty="0"/>
          </a:p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801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4228" y="4590392"/>
            <a:ext cx="53347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a “tractable” problem?</a:t>
            </a:r>
          </a:p>
        </p:txBody>
      </p:sp>
    </p:spTree>
    <p:extLst>
      <p:ext uri="{BB962C8B-B14F-4D97-AF65-F5344CB8AC3E}">
        <p14:creationId xmlns:p14="http://schemas.microsoft.com/office/powerpoint/2010/main" val="2342265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09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NP).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1063" y="4228095"/>
            <a:ext cx="1487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3385276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a problem NEW to show it is NP-Complete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dirty="0"/>
              <a:t>Show that NEW is NP-Hard (i.e., all NP-complete problems are reducible to NEW in polynomial time)</a:t>
            </a:r>
          </a:p>
          <a:p>
            <a:pPr marL="834390" lvl="1" indent="-514350">
              <a:buAutoNum type="alphaLcPeriod"/>
            </a:pPr>
            <a:r>
              <a:rPr lang="en-US" dirty="0"/>
              <a:t>Describe a reduction function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from</a:t>
            </a:r>
            <a:r>
              <a:rPr lang="en-US" dirty="0"/>
              <a:t> a known NP-Complete problem to NEW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</a:t>
            </a:r>
            <a:r>
              <a:rPr lang="en-US" i="1" dirty="0"/>
              <a:t>f</a:t>
            </a:r>
            <a:r>
              <a:rPr lang="en-US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generated by f</a:t>
            </a:r>
            <a:endParaRPr lang="en-US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6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85000" lnSpcReduction="2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generated by f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Assume we have an NP-Complete problem instance that has a solution, show that the NEW problem instance generated by </a:t>
            </a:r>
            <a:r>
              <a:rPr lang="en-US" i="1" dirty="0"/>
              <a:t>f</a:t>
            </a:r>
            <a:r>
              <a:rPr lang="en-US" dirty="0"/>
              <a:t> has a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we have a problem instance of NEW </a:t>
            </a:r>
            <a:r>
              <a:rPr lang="en-US" i="1" dirty="0">
                <a:solidFill>
                  <a:srgbClr val="FF6600"/>
                </a:solidFill>
              </a:rPr>
              <a:t>generated by f</a:t>
            </a:r>
            <a:r>
              <a:rPr lang="en-US" dirty="0"/>
              <a:t> that has a solution, show that we can derive a solution to the NP-Complete problem instance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other ways of proving the IFF, but this is often the easiest.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1CB8E-3D4B-1049-8668-B2E1CD3318B6}"/>
              </a:ext>
            </a:extLst>
          </p:cNvPr>
          <p:cNvSpPr txBox="1"/>
          <p:nvPr/>
        </p:nvSpPr>
        <p:spPr>
          <a:xfrm>
            <a:off x="5909328" y="4764668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A6555-E4F6-1A4F-9560-853DBE956149}"/>
              </a:ext>
            </a:extLst>
          </p:cNvPr>
          <p:cNvSpPr txBox="1"/>
          <p:nvPr/>
        </p:nvSpPr>
        <p:spPr>
          <a:xfrm>
            <a:off x="2307176" y="4815965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053D5A8-B6BC-9E40-B392-B8FA66880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5063057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0A597-F9B6-A14F-BE8E-E7329483DA73}"/>
              </a:ext>
            </a:extLst>
          </p:cNvPr>
          <p:cNvSpPr txBox="1"/>
          <p:nvPr/>
        </p:nvSpPr>
        <p:spPr>
          <a:xfrm>
            <a:off x="5909328" y="322384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15D3E-7A2D-DD49-A635-27BF3FE5D468}"/>
              </a:ext>
            </a:extLst>
          </p:cNvPr>
          <p:cNvSpPr txBox="1"/>
          <p:nvPr/>
        </p:nvSpPr>
        <p:spPr>
          <a:xfrm>
            <a:off x="2307176" y="327514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002F8142-5EC3-A240-B592-4F85B40D6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352223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9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629853"/>
            <a:ext cx="8153400" cy="1644097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is it sufficient to show that one NP-complete problem reduces to the NEW problem?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7" y="2021397"/>
            <a:ext cx="7750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Show that all NP-complete problems are reducible to NEW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4870927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4225973"/>
            <a:ext cx="8153400" cy="164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All others can be reduced to NEW by first reducing to the one problem, then reducing to NEW.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Two polynomial time reductions is still polynomial time!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7" y="2021397"/>
            <a:ext cx="7750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Show that all NP-complete problems are reducible to NEW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413404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793094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Show that all NP-complete problems are reducible to NEW in polynomial time</a:t>
            </a:r>
          </a:p>
        </p:txBody>
      </p:sp>
      <p:sp>
        <p:nvSpPr>
          <p:cNvPr id="5" name="Down Arrow 4"/>
          <p:cNvSpPr/>
          <p:nvPr/>
        </p:nvSpPr>
        <p:spPr>
          <a:xfrm>
            <a:off x="3253737" y="2896590"/>
            <a:ext cx="1227287" cy="91321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3809801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Show that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/>
              <a:t> NP-complete problem is reducible to NEW in polynomial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048" y="5546052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Show that NEW is reducible to any NP-complete problem in polynomial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206" y="4937877"/>
            <a:ext cx="172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 CAREFUL!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2648" y="5693299"/>
            <a:ext cx="7107842" cy="59282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6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3-SAT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83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Boolean formula is in </a:t>
            </a:r>
            <a:r>
              <a:rPr lang="en-US" sz="2400" i="1" dirty="0"/>
              <a:t>n-conjunctive normal form </a:t>
            </a:r>
            <a:r>
              <a:rPr lang="en-US" sz="2400" dirty="0"/>
              <a:t>(</a:t>
            </a:r>
            <a:r>
              <a:rPr lang="en-US" sz="2400" i="1" dirty="0"/>
              <a:t>n-</a:t>
            </a:r>
            <a:r>
              <a:rPr lang="en-US" sz="2400" dirty="0"/>
              <a:t>CNF) if:</a:t>
            </a:r>
          </a:p>
          <a:p>
            <a:pPr lvl="1"/>
            <a:r>
              <a:rPr lang="en-US" sz="2000" dirty="0"/>
              <a:t>it is expressed as an AND of clauses</a:t>
            </a:r>
          </a:p>
          <a:p>
            <a:pPr lvl="1"/>
            <a:r>
              <a:rPr lang="en-US" sz="2000" dirty="0"/>
              <a:t>where each clause is an OR of no more than </a:t>
            </a:r>
            <a:r>
              <a:rPr lang="en-US" sz="2000" i="1" dirty="0"/>
              <a:t>n</a:t>
            </a:r>
            <a:r>
              <a:rPr lang="en-US" sz="2000" dirty="0"/>
              <a:t> variables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3-SAT: Given a 3-CNF Boolean formula, is it satisfiable?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56880"/>
              </p:ext>
            </p:extLst>
          </p:nvPr>
        </p:nvGraphicFramePr>
        <p:xfrm>
          <a:off x="1119552" y="3224899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552" y="3224899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112" y="5436832"/>
            <a:ext cx="500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3-SAT is an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243122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1723" y="1600200"/>
            <a:ext cx="8534142" cy="1478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a Boolean formula of </a:t>
            </a:r>
            <a:r>
              <a:rPr lang="en-US" sz="2800" i="1" dirty="0"/>
              <a:t>n</a:t>
            </a:r>
            <a:r>
              <a:rPr lang="en-US" sz="2800" dirty="0"/>
              <a:t> Boolean variables joined by </a:t>
            </a:r>
            <a:r>
              <a:rPr lang="en-US" sz="2800" i="1" dirty="0"/>
              <a:t>m</a:t>
            </a:r>
            <a:r>
              <a:rPr lang="en-US" sz="2800" dirty="0"/>
              <a:t> connectives (AND, OR or NOT) is there a setting of the variables such that the Boolean formula evaluate to true?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486021"/>
              </p:ext>
            </p:extLst>
          </p:nvPr>
        </p:nvGraphicFramePr>
        <p:xfrm>
          <a:off x="1099075" y="4681389"/>
          <a:ext cx="5943323" cy="55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9075" y="4681389"/>
                        <a:ext cx="5943323" cy="55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396477"/>
              </p:ext>
            </p:extLst>
          </p:nvPr>
        </p:nvGraphicFramePr>
        <p:xfrm>
          <a:off x="1099075" y="3759094"/>
          <a:ext cx="3077958" cy="5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9075" y="3759094"/>
                        <a:ext cx="3077958" cy="55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1976" y="5921602"/>
            <a:ext cx="5486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SAT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3612935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413" y="3175921"/>
            <a:ext cx="8153400" cy="49064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dirty="0"/>
          </a:p>
          <a:p>
            <a:pPr marL="514350" indent="-514350">
              <a:buFont typeface="Wingdings"/>
              <a:buAutoNum type="arabicPeriod"/>
            </a:pPr>
            <a:r>
              <a:rPr lang="en-US" sz="20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000" dirty="0"/>
              <a:t>Show that NEW is NP-Hard (i.e., all NP-complete problems are reducible to NEW in polynomial time)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Describe a reduction function </a:t>
            </a:r>
            <a:r>
              <a:rPr lang="en-US" sz="1800" i="1" dirty="0"/>
              <a:t>f</a:t>
            </a:r>
            <a:r>
              <a:rPr lang="en-US" sz="18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</a:t>
            </a:r>
            <a:r>
              <a:rPr lang="en-US" sz="1800" i="1" dirty="0"/>
              <a:t>f</a:t>
            </a:r>
            <a:r>
              <a:rPr lang="en-US" sz="18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SAT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3882" y="340948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18413" y="1619539"/>
            <a:ext cx="8396881" cy="132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Boolean formula of </a:t>
            </a:r>
            <a:r>
              <a:rPr lang="en-US" sz="2400" i="1" dirty="0"/>
              <a:t>n</a:t>
            </a:r>
            <a:r>
              <a:rPr lang="en-US" sz="2400" dirty="0"/>
              <a:t> Boolean variables joined by </a:t>
            </a:r>
            <a:r>
              <a:rPr lang="en-US" sz="2400" i="1" dirty="0"/>
              <a:t>m</a:t>
            </a:r>
            <a:r>
              <a:rPr lang="en-US" sz="2400" dirty="0"/>
              <a:t> connectives (AND, OR or NOT) is there a setting of the variables such that the Boolean formula evaluate to true?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77490"/>
              </p:ext>
            </p:extLst>
          </p:nvPr>
        </p:nvGraphicFramePr>
        <p:xfrm>
          <a:off x="1476360" y="2881496"/>
          <a:ext cx="4290933" cy="40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60" y="2881496"/>
                        <a:ext cx="4290933" cy="40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715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182471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00711" y="6027149"/>
            <a:ext cx="314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polynomial run-time?</a:t>
            </a:r>
          </a:p>
        </p:txBody>
      </p:sp>
    </p:spTree>
    <p:extLst>
      <p:ext uri="{BB962C8B-B14F-4D97-AF65-F5344CB8AC3E}">
        <p14:creationId xmlns:p14="http://schemas.microsoft.com/office/powerpoint/2010/main" val="392513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848" y="4258374"/>
            <a:ext cx="74518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Tractable problems can be solved in O(f(n)), where f(n) is a polynomial.</a:t>
            </a:r>
          </a:p>
          <a:p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rgbClr val="0000FF"/>
                </a:solidFill>
              </a:rPr>
              <a:t>We’ll call </a:t>
            </a:r>
            <a:r>
              <a:rPr lang="en-US" sz="3200" b="1" dirty="0">
                <a:solidFill>
                  <a:srgbClr val="0000FF"/>
                </a:solidFill>
              </a:rPr>
              <a:t>P</a:t>
            </a:r>
            <a:r>
              <a:rPr lang="en-US" sz="3200" dirty="0">
                <a:solidFill>
                  <a:srgbClr val="0000FF"/>
                </a:solidFill>
              </a:rPr>
              <a:t>, the set of tractable problems</a:t>
            </a:r>
          </a:p>
        </p:txBody>
      </p:sp>
    </p:spTree>
    <p:extLst>
      <p:ext uri="{BB962C8B-B14F-4D97-AF65-F5344CB8AC3E}">
        <p14:creationId xmlns:p14="http://schemas.microsoft.com/office/powerpoint/2010/main" val="2842594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1633516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383" y="3409512"/>
            <a:ext cx="169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291" y="4924991"/>
            <a:ext cx="8172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at most a linear number of recursive calls (each call makes the problem smaller and no overlap)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overall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721886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SAT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SAT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0841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344" y="3115176"/>
            <a:ext cx="892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3-SAT to SAT: </a:t>
            </a:r>
          </a:p>
          <a:p>
            <a:r>
              <a:rPr lang="en-US" sz="2400" dirty="0"/>
              <a:t>- Given an instance of 3-SAT, turn it into an instance of SAT</a:t>
            </a:r>
          </a:p>
          <a:p>
            <a:endParaRPr lang="en-US" sz="2400" dirty="0"/>
          </a:p>
          <a:p>
            <a:r>
              <a:rPr lang="en-US" sz="2400" dirty="0"/>
              <a:t>Reduction function: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DONE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</a:t>
            </a:r>
          </a:p>
          <a:p>
            <a:endParaRPr lang="en-US" sz="2400" dirty="0">
              <a:solidFill>
                <a:srgbClr val="0000FF"/>
              </a:solidFill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sym typeface="Wingdings"/>
              </a:rPr>
              <a:t>Runs in constant time! (or linear if you must copy the problem)</a:t>
            </a:r>
          </a:p>
        </p:txBody>
      </p:sp>
    </p:spTree>
    <p:extLst>
      <p:ext uri="{BB962C8B-B14F-4D97-AF65-F5344CB8AC3E}">
        <p14:creationId xmlns:p14="http://schemas.microsoft.com/office/powerpoint/2010/main" val="591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344" y="3519680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52" y="3719275"/>
            <a:ext cx="8928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Assume we have a 3-SAT problem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Because 3-SAT problems are a subset of SAT problems, then the SAT problem will also have a solution.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Assume we have a problem instance generated by our reduction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Our reduction function simply does a copy, so it is already a 3-SAT problem.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Therefore, the variable assignment found by our SAT-solver will also be a solution to the original 3-SAT problem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2215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NEW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lvl="1"/>
            <a:r>
              <a:rPr lang="en-US" sz="1800" dirty="0"/>
              <a:t>Assume we have an NP-Complete problem instance that has a solution, show that the NEW problem instance generated by </a:t>
            </a:r>
            <a:r>
              <a:rPr lang="en-US" sz="1800" i="1" dirty="0"/>
              <a:t>f</a:t>
            </a:r>
            <a:r>
              <a:rPr lang="en-US" sz="1800" dirty="0"/>
              <a:t> has a solution</a:t>
            </a:r>
          </a:p>
          <a:p>
            <a:pPr lvl="1"/>
            <a:r>
              <a:rPr lang="en-US" sz="1800" dirty="0"/>
              <a:t>Assume we have a problem instance of NEW </a:t>
            </a:r>
            <a:r>
              <a:rPr lang="en-US" sz="1800" i="1" dirty="0">
                <a:solidFill>
                  <a:srgbClr val="FF6600"/>
                </a:solidFill>
              </a:rPr>
              <a:t>generated by f</a:t>
            </a:r>
            <a:r>
              <a:rPr lang="en-US" sz="1800" dirty="0"/>
              <a:t> that has a solution, show that we can derive a solution to the NP-Complete problem instance</a:t>
            </a:r>
          </a:p>
        </p:txBody>
      </p:sp>
    </p:spTree>
    <p:extLst>
      <p:ext uri="{BB962C8B-B14F-4D97-AF65-F5344CB8AC3E}">
        <p14:creationId xmlns:p14="http://schemas.microsoft.com/office/powerpoint/2010/main" val="39568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370659" cy="4791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do we care about showing that a problem is NP-Complete?</a:t>
            </a:r>
          </a:p>
          <a:p>
            <a:pPr lvl="1"/>
            <a:r>
              <a:rPr lang="en-US" sz="2400" dirty="0"/>
              <a:t>We know that the problem is hard (and we probably won’t find a polynomial time exact solver).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We may need to compromise:</a:t>
            </a:r>
          </a:p>
          <a:p>
            <a:pPr lvl="2"/>
            <a:r>
              <a:rPr lang="en-US" sz="2000" dirty="0"/>
              <a:t>reformulate the problem</a:t>
            </a:r>
          </a:p>
          <a:p>
            <a:pPr lvl="2"/>
            <a:r>
              <a:rPr lang="en-US" sz="2000" dirty="0"/>
              <a:t>settle for an approximate solution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Down the road, if a solution is found for an NP-complete problem, then we’d have one too…</a:t>
            </a:r>
          </a:p>
        </p:txBody>
      </p:sp>
    </p:spTree>
    <p:extLst>
      <p:ext uri="{BB962C8B-B14F-4D97-AF65-F5344CB8AC3E}">
        <p14:creationId xmlns:p14="http://schemas.microsoft.com/office/powerpoint/2010/main" val="18133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i.e.,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62597" y="4564413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57824" y="4395347"/>
            <a:ext cx="818243" cy="169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25159" y="4726975"/>
            <a:ext cx="1407519" cy="915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390488" y="4726975"/>
            <a:ext cx="295005" cy="982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77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there a clique of size 4 in this graph?</a:t>
            </a:r>
          </a:p>
        </p:txBody>
      </p:sp>
    </p:spTree>
    <p:extLst>
      <p:ext uri="{BB962C8B-B14F-4D97-AF65-F5344CB8AC3E}">
        <p14:creationId xmlns:p14="http://schemas.microsoft.com/office/powerpoint/2010/main" val="11779881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i.e.,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31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CLIQUE is an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1268783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G, does the graph contain a clique containing exactly half the vertices?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418" y="3040545"/>
            <a:ext cx="7083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HALF-CLIQUE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2501557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</a:t>
            </a:r>
            <a:r>
              <a:rPr lang="en-US" sz="2400"/>
              <a:t>that Half-Clique </a:t>
            </a:r>
            <a:r>
              <a:rPr lang="en-US" sz="2400" dirty="0"/>
              <a:t>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Half-Clique is NP-Hard (i.e., all NP-complete problems are reducible to Half-Clique in polynomial time)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Half-Clique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Half-Clique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399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427" y="3734754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about…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480" y="5322508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</a:t>
            </a:r>
            <a:r>
              <a:rPr lang="en-US" sz="3200" dirty="0" err="1">
                <a:solidFill>
                  <a:srgbClr val="FF0000"/>
                </a:solidFill>
              </a:rPr>
              <a:t>n</a:t>
            </a:r>
            <a:r>
              <a:rPr lang="en-US" sz="3200" baseline="30000" dirty="0" err="1">
                <a:solidFill>
                  <a:srgbClr val="FF0000"/>
                </a:solidFill>
              </a:rPr>
              <a:t>log</a:t>
            </a:r>
            <a:r>
              <a:rPr lang="en-US" sz="3200" baseline="30000" dirty="0">
                <a:solidFill>
                  <a:srgbClr val="FF0000"/>
                </a:solidFill>
              </a:rPr>
              <a:t> log log log n</a:t>
            </a:r>
            <a:r>
              <a:rPr lang="en-US" sz="3200" dirty="0">
                <a:solidFill>
                  <a:srgbClr val="FF0000"/>
                </a:solidFill>
              </a:rPr>
              <a:t>)?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6628" y="4659126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O(n</a:t>
            </a:r>
            <a:r>
              <a:rPr lang="en-US" sz="3200" baseline="30000" dirty="0">
                <a:solidFill>
                  <a:srgbClr val="FF0000"/>
                </a:solidFill>
              </a:rPr>
              <a:t>100</a:t>
            </a:r>
            <a:r>
              <a:rPr lang="en-US" sz="3200" dirty="0">
                <a:solidFill>
                  <a:srgbClr val="FF000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84328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8" y="4235893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Technically O(n</a:t>
            </a:r>
            <a:r>
              <a:rPr lang="en-US" sz="3200" baseline="30000" dirty="0">
                <a:solidFill>
                  <a:srgbClr val="0000FF"/>
                </a:solidFill>
              </a:rPr>
              <a:t>100</a:t>
            </a:r>
            <a:r>
              <a:rPr lang="en-US" sz="3200" dirty="0">
                <a:solidFill>
                  <a:srgbClr val="0000FF"/>
                </a:solidFill>
              </a:rPr>
              <a:t>) is tractable by our definition</a:t>
            </a:r>
          </a:p>
          <a:p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Why don’t we worry about problems like this?</a:t>
            </a:r>
          </a:p>
        </p:txBody>
      </p:sp>
    </p:spTree>
    <p:extLst>
      <p:ext uri="{BB962C8B-B14F-4D97-AF65-F5344CB8AC3E}">
        <p14:creationId xmlns:p14="http://schemas.microsoft.com/office/powerpoint/2010/main" val="150784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8" y="3725786"/>
            <a:ext cx="815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Technically O(n</a:t>
            </a:r>
            <a:r>
              <a:rPr lang="en-US" sz="3200" baseline="30000" dirty="0">
                <a:solidFill>
                  <a:srgbClr val="0000FF"/>
                </a:solidFill>
              </a:rPr>
              <a:t>100</a:t>
            </a:r>
            <a:r>
              <a:rPr lang="en-US" sz="3200" dirty="0">
                <a:solidFill>
                  <a:srgbClr val="0000FF"/>
                </a:solidFill>
              </a:rPr>
              <a:t>) is tractable by our definition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Few practical problems result in solutions like this.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Once a polynomial time algorithm exists, more efficient algorithms are usually found.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Polynomial algorithms are amenable to parallel computation.</a:t>
            </a:r>
          </a:p>
        </p:txBody>
      </p:sp>
    </p:spTree>
    <p:extLst>
      <p:ext uri="{BB962C8B-B14F-4D97-AF65-F5344CB8AC3E}">
        <p14:creationId xmlns:p14="http://schemas.microsoft.com/office/powerpoint/2010/main" val="3832377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1051</TotalTime>
  <Words>3118</Words>
  <Application>Microsoft Macintosh PowerPoint</Application>
  <PresentationFormat>On-screen Show (4:3)</PresentationFormat>
  <Paragraphs>478</Paragraphs>
  <Slides>67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Calibri</vt:lpstr>
      <vt:lpstr>Cambria Math</vt:lpstr>
      <vt:lpstr>Monotype Corsiva</vt:lpstr>
      <vt:lpstr>Symbol</vt:lpstr>
      <vt:lpstr>Tw Cen MT</vt:lpstr>
      <vt:lpstr>Wingdings</vt:lpstr>
      <vt:lpstr>Wingdings 2</vt:lpstr>
      <vt:lpstr>Median</vt:lpstr>
      <vt:lpstr>Equation</vt:lpstr>
      <vt:lpstr>NP-Complete problems</vt:lpstr>
      <vt:lpstr>Admin</vt:lpstr>
      <vt:lpstr>Final exam timing</vt:lpstr>
      <vt:lpstr>Run-time analysis</vt:lpstr>
      <vt:lpstr>Tractable vs. intractable problems</vt:lpstr>
      <vt:lpstr>Tractable vs. intractable problems</vt:lpstr>
      <vt:lpstr>Tractable vs. intractable problems</vt:lpstr>
      <vt:lpstr>Tractable vs. intractable problems</vt:lpstr>
      <vt:lpstr>Tractable vs. intractable problems</vt:lpstr>
      <vt:lpstr>Solvable vs. unsolvable problems</vt:lpstr>
      <vt:lpstr>Solvable vs. unsolvable problems</vt:lpstr>
      <vt:lpstr>Sorting</vt:lpstr>
      <vt:lpstr>Sorting</vt:lpstr>
      <vt:lpstr>Enumerating all subsets</vt:lpstr>
      <vt:lpstr>Enumerating all subsets</vt:lpstr>
      <vt:lpstr>Halting problem</vt:lpstr>
      <vt:lpstr>Halting problem</vt:lpstr>
      <vt:lpstr>Integer solution?</vt:lpstr>
      <vt:lpstr>Integer solution?</vt:lpstr>
      <vt:lpstr>Hamiltonian cycle</vt:lpstr>
      <vt:lpstr>Hamiltonian cycle</vt:lpstr>
      <vt:lpstr>Hamiltonian cycle</vt:lpstr>
      <vt:lpstr>Hamiltonian cycle</vt:lpstr>
      <vt:lpstr>Hamiltonian cycle</vt:lpstr>
      <vt:lpstr>Hamiltonian cycle</vt:lpstr>
      <vt:lpstr>Checking Hamiltonian cycles</vt:lpstr>
      <vt:lpstr>Checking hamiltonian cycles</vt:lpstr>
      <vt:lpstr>NP problems</vt:lpstr>
      <vt:lpstr>Checking Hamiltonian cycles</vt:lpstr>
      <vt:lpstr>NP problems</vt:lpstr>
      <vt:lpstr>P and NP</vt:lpstr>
      <vt:lpstr>Reduction function</vt:lpstr>
      <vt:lpstr>Reduction function</vt:lpstr>
      <vt:lpstr>Reduction function</vt:lpstr>
      <vt:lpstr>Reduction function</vt:lpstr>
      <vt:lpstr>Reduction function: Example</vt:lpstr>
      <vt:lpstr>Reduction function: Example</vt:lpstr>
      <vt:lpstr>NP-Complete</vt:lpstr>
      <vt:lpstr>NP-Complete</vt:lpstr>
      <vt:lpstr>NP-Complete</vt:lpstr>
      <vt:lpstr>NP-Complete</vt:lpstr>
      <vt:lpstr>NP-Complete</vt:lpstr>
      <vt:lpstr>NP-Complete</vt:lpstr>
      <vt:lpstr>NP-complete</vt:lpstr>
      <vt:lpstr>NP-complete</vt:lpstr>
      <vt:lpstr>NP-complete problems</vt:lpstr>
      <vt:lpstr>NP-complete problems</vt:lpstr>
      <vt:lpstr>NP-complete problems</vt:lpstr>
      <vt:lpstr>P vs. NP</vt:lpstr>
      <vt:lpstr>Proving NP-completeness</vt:lpstr>
      <vt:lpstr>Proving NP-completeness</vt:lpstr>
      <vt:lpstr>Proving NP-completeness</vt:lpstr>
      <vt:lpstr>Proving NP-completeness</vt:lpstr>
      <vt:lpstr>Proving NP-completeness</vt:lpstr>
      <vt:lpstr>Proving NP-completeness</vt:lpstr>
      <vt:lpstr>NP-complete: 3-SAT </vt:lpstr>
      <vt:lpstr>NP-complete: SAT</vt:lpstr>
      <vt:lpstr>NP-complete: SAT </vt:lpstr>
      <vt:lpstr>NP-Complete: SAT</vt:lpstr>
      <vt:lpstr>NP-Complete: SAT</vt:lpstr>
      <vt:lpstr>NP-Complete: SAT</vt:lpstr>
      <vt:lpstr>NP-Complete: SAT</vt:lpstr>
      <vt:lpstr>NP-Complete problems</vt:lpstr>
      <vt:lpstr>CLIQUE</vt:lpstr>
      <vt:lpstr>CLIQUE</vt:lpstr>
      <vt:lpstr>HALF-CLIQUE</vt:lpstr>
      <vt:lpstr>Is Half-Clique NP-Complete?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 problems</dc:title>
  <dc:creator>David Kauchak</dc:creator>
  <cp:lastModifiedBy>Collins Munene Kariuki</cp:lastModifiedBy>
  <cp:revision>362</cp:revision>
  <cp:lastPrinted>2024-04-18T19:59:21Z</cp:lastPrinted>
  <dcterms:created xsi:type="dcterms:W3CDTF">2012-05-07T17:47:03Z</dcterms:created>
  <dcterms:modified xsi:type="dcterms:W3CDTF">2024-04-28T16:04:26Z</dcterms:modified>
</cp:coreProperties>
</file>