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46" r:id="rId3"/>
    <p:sldId id="404" r:id="rId4"/>
    <p:sldId id="347" r:id="rId5"/>
    <p:sldId id="257" r:id="rId6"/>
    <p:sldId id="372" r:id="rId7"/>
    <p:sldId id="373" r:id="rId8"/>
    <p:sldId id="371" r:id="rId9"/>
    <p:sldId id="374" r:id="rId10"/>
    <p:sldId id="378" r:id="rId11"/>
    <p:sldId id="379" r:id="rId12"/>
    <p:sldId id="369" r:id="rId13"/>
    <p:sldId id="370" r:id="rId14"/>
    <p:sldId id="375" r:id="rId15"/>
    <p:sldId id="376" r:id="rId16"/>
    <p:sldId id="377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9" r:id="rId25"/>
    <p:sldId id="388" r:id="rId26"/>
    <p:sldId id="392" r:id="rId27"/>
    <p:sldId id="393" r:id="rId28"/>
    <p:sldId id="398" r:id="rId29"/>
    <p:sldId id="399" r:id="rId30"/>
    <p:sldId id="390" r:id="rId31"/>
    <p:sldId id="394" r:id="rId32"/>
    <p:sldId id="395" r:id="rId33"/>
    <p:sldId id="396" r:id="rId34"/>
    <p:sldId id="400" r:id="rId35"/>
    <p:sldId id="401" r:id="rId36"/>
    <p:sldId id="402" r:id="rId37"/>
    <p:sldId id="403" r:id="rId38"/>
    <p:sldId id="348" r:id="rId39"/>
    <p:sldId id="350" r:id="rId40"/>
    <p:sldId id="351" r:id="rId41"/>
    <p:sldId id="352" r:id="rId42"/>
    <p:sldId id="35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0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159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05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6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4/29/24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9057-05A4-ED42-8CA6-E218EB0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C47-40E4-394F-863A-62E68156DD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6046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9057-05A4-ED42-8CA6-E218EB0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C47-40E4-394F-863A-62E68156DD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 = x          2 = 3</a:t>
            </a:r>
            <a:r>
              <a:rPr lang="en-US" baseline="30000" dirty="0"/>
              <a:t>x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2 = x          2 = 4</a:t>
            </a:r>
            <a:r>
              <a:rPr lang="en-US" baseline="30000" dirty="0"/>
              <a:t>x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9A49512-889E-CC48-A786-0C5AD6E642B2}"/>
              </a:ext>
            </a:extLst>
          </p:cNvPr>
          <p:cNvSpPr/>
          <p:nvPr/>
        </p:nvSpPr>
        <p:spPr>
          <a:xfrm>
            <a:off x="3184635" y="2942897"/>
            <a:ext cx="262759" cy="73572"/>
          </a:xfrm>
          <a:prstGeom prst="rightArrow">
            <a:avLst/>
          </a:prstGeom>
          <a:solidFill>
            <a:srgbClr val="0070C0"/>
          </a:solidFill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6B38F9A-1133-3C4F-BA63-583F238194B3}"/>
              </a:ext>
            </a:extLst>
          </p:cNvPr>
          <p:cNvSpPr/>
          <p:nvPr/>
        </p:nvSpPr>
        <p:spPr>
          <a:xfrm>
            <a:off x="3184635" y="3988676"/>
            <a:ext cx="262759" cy="73572"/>
          </a:xfrm>
          <a:prstGeom prst="rightArrow">
            <a:avLst/>
          </a:prstGeom>
          <a:solidFill>
            <a:srgbClr val="0070C0"/>
          </a:solidFill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CDD7E3-5F19-A148-BD0A-EDEEEDFD5F04}"/>
              </a:ext>
            </a:extLst>
          </p:cNvPr>
          <p:cNvSpPr/>
          <p:nvPr/>
        </p:nvSpPr>
        <p:spPr>
          <a:xfrm>
            <a:off x="294290" y="2585545"/>
            <a:ext cx="4897820" cy="704193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(ab) = log a +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27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36</a:t>
            </a:r>
          </a:p>
        </p:txBody>
      </p:sp>
    </p:spTree>
    <p:extLst>
      <p:ext uri="{BB962C8B-B14F-4D97-AF65-F5344CB8AC3E}">
        <p14:creationId xmlns:p14="http://schemas.microsoft.com/office/powerpoint/2010/main" val="35153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(ab) = log a +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27 = log</a:t>
            </a:r>
            <a:r>
              <a:rPr lang="en-US" baseline="-25000" dirty="0"/>
              <a:t>3</a:t>
            </a:r>
            <a:r>
              <a:rPr lang="en-US" dirty="0"/>
              <a:t> 3 + log</a:t>
            </a:r>
            <a:r>
              <a:rPr lang="en-US" baseline="-25000" dirty="0"/>
              <a:t>3</a:t>
            </a:r>
            <a:r>
              <a:rPr lang="en-US" dirty="0"/>
              <a:t> 3 + log</a:t>
            </a:r>
            <a:r>
              <a:rPr lang="en-US" baseline="-25000" dirty="0"/>
              <a:t>3</a:t>
            </a:r>
            <a:r>
              <a:rPr lang="en-US" dirty="0"/>
              <a:t> 3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36 = log</a:t>
            </a:r>
            <a:r>
              <a:rPr lang="en-US" baseline="-25000" dirty="0"/>
              <a:t>4</a:t>
            </a:r>
            <a:r>
              <a:rPr lang="en-US" dirty="0"/>
              <a:t> 4 + log</a:t>
            </a:r>
            <a:r>
              <a:rPr lang="en-US" baseline="-25000" dirty="0"/>
              <a:t>4</a:t>
            </a:r>
            <a:r>
              <a:rPr lang="en-US" dirty="0"/>
              <a:t> 3 + log</a:t>
            </a:r>
            <a:r>
              <a:rPr lang="en-US" baseline="-25000" dirty="0"/>
              <a:t>4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53447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(ab) = log a +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27 = log</a:t>
            </a:r>
            <a:r>
              <a:rPr lang="en-US" baseline="-25000" dirty="0"/>
              <a:t>3</a:t>
            </a:r>
            <a:r>
              <a:rPr lang="en-US" dirty="0"/>
              <a:t> 3 + log</a:t>
            </a:r>
            <a:r>
              <a:rPr lang="en-US" baseline="-25000" dirty="0"/>
              <a:t>3</a:t>
            </a:r>
            <a:r>
              <a:rPr lang="en-US" dirty="0"/>
              <a:t> 3 + log</a:t>
            </a:r>
            <a:r>
              <a:rPr lang="en-US" baseline="-25000" dirty="0"/>
              <a:t>3</a:t>
            </a:r>
            <a:r>
              <a:rPr lang="en-US" dirty="0"/>
              <a:t> 3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36 = log</a:t>
            </a:r>
            <a:r>
              <a:rPr lang="en-US" baseline="-25000" dirty="0"/>
              <a:t>4</a:t>
            </a:r>
            <a:r>
              <a:rPr lang="en-US" dirty="0"/>
              <a:t> 4 + log</a:t>
            </a:r>
            <a:r>
              <a:rPr lang="en-US" baseline="-25000" dirty="0"/>
              <a:t>4</a:t>
            </a:r>
            <a:r>
              <a:rPr lang="en-US" dirty="0"/>
              <a:t> 3 + log</a:t>
            </a:r>
            <a:r>
              <a:rPr lang="en-US" baseline="-25000" dirty="0"/>
              <a:t>4</a:t>
            </a:r>
            <a:r>
              <a:rPr lang="en-US" dirty="0"/>
              <a:t>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4E95C-57CF-764A-A17B-10D98E1E716F}"/>
              </a:ext>
            </a:extLst>
          </p:cNvPr>
          <p:cNvSpPr txBox="1"/>
          <p:nvPr/>
        </p:nvSpPr>
        <p:spPr>
          <a:xfrm>
            <a:off x="2974428" y="3429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AB5C4-6B10-C44A-A6C5-B6E6FAAF94A4}"/>
              </a:ext>
            </a:extLst>
          </p:cNvPr>
          <p:cNvSpPr txBox="1"/>
          <p:nvPr/>
        </p:nvSpPr>
        <p:spPr>
          <a:xfrm>
            <a:off x="4334764" y="33864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B97FC-FFB0-4048-892C-D846761669B7}"/>
              </a:ext>
            </a:extLst>
          </p:cNvPr>
          <p:cNvSpPr txBox="1"/>
          <p:nvPr/>
        </p:nvSpPr>
        <p:spPr>
          <a:xfrm>
            <a:off x="5692946" y="33864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1912-7A7B-8942-A7EF-348374E9412A}"/>
              </a:ext>
            </a:extLst>
          </p:cNvPr>
          <p:cNvSpPr txBox="1"/>
          <p:nvPr/>
        </p:nvSpPr>
        <p:spPr>
          <a:xfrm>
            <a:off x="2974428" y="443273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0AF57-F1FF-0F42-AE9A-7724CF39AC1B}"/>
              </a:ext>
            </a:extLst>
          </p:cNvPr>
          <p:cNvSpPr txBox="1"/>
          <p:nvPr/>
        </p:nvSpPr>
        <p:spPr>
          <a:xfrm>
            <a:off x="4334764" y="443273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&lt;1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E52F0-F29D-B448-B0A9-5191327DCBA8}"/>
              </a:ext>
            </a:extLst>
          </p:cNvPr>
          <p:cNvSpPr txBox="1"/>
          <p:nvPr/>
        </p:nvSpPr>
        <p:spPr>
          <a:xfrm>
            <a:off x="5590353" y="443273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&lt;1</a:t>
            </a:r>
          </a:p>
        </p:txBody>
      </p:sp>
    </p:spTree>
    <p:extLst>
      <p:ext uri="{BB962C8B-B14F-4D97-AF65-F5344CB8AC3E}">
        <p14:creationId xmlns:p14="http://schemas.microsoft.com/office/powerpoint/2010/main" val="223313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(a/b) = log a -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4.5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4016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(a/b) = log a -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4.5 = log</a:t>
            </a:r>
            <a:r>
              <a:rPr lang="en-US" baseline="-25000" dirty="0"/>
              <a:t>3</a:t>
            </a:r>
            <a:r>
              <a:rPr lang="en-US" dirty="0"/>
              <a:t> 9 – log</a:t>
            </a:r>
            <a:r>
              <a:rPr lang="en-US" baseline="-25000" dirty="0"/>
              <a:t>3</a:t>
            </a:r>
            <a:r>
              <a:rPr lang="en-US" dirty="0"/>
              <a:t> 2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8 = log</a:t>
            </a:r>
            <a:r>
              <a:rPr lang="en-US" baseline="-25000" dirty="0"/>
              <a:t>4</a:t>
            </a:r>
            <a:r>
              <a:rPr lang="en-US" dirty="0"/>
              <a:t> 16 – log</a:t>
            </a:r>
            <a:r>
              <a:rPr lang="en-US" baseline="-25000" dirty="0"/>
              <a:t>4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9760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(a/b) = log a -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4.5 = log</a:t>
            </a:r>
            <a:r>
              <a:rPr lang="en-US" baseline="-25000" dirty="0"/>
              <a:t>3</a:t>
            </a:r>
            <a:r>
              <a:rPr lang="en-US" dirty="0"/>
              <a:t> 9 – log</a:t>
            </a:r>
            <a:r>
              <a:rPr lang="en-US" baseline="-25000" dirty="0"/>
              <a:t>3</a:t>
            </a:r>
            <a:r>
              <a:rPr lang="en-US" dirty="0"/>
              <a:t> 2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8 = log</a:t>
            </a:r>
            <a:r>
              <a:rPr lang="en-US" baseline="-25000" dirty="0"/>
              <a:t>4</a:t>
            </a:r>
            <a:r>
              <a:rPr lang="en-US" dirty="0"/>
              <a:t> 16 – log</a:t>
            </a:r>
            <a:r>
              <a:rPr lang="en-US" baseline="-25000" dirty="0"/>
              <a:t>4</a:t>
            </a:r>
            <a:r>
              <a:rPr lang="en-US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7DF10-C129-3A40-A04E-C27284CAA6F4}"/>
              </a:ext>
            </a:extLst>
          </p:cNvPr>
          <p:cNvSpPr txBox="1"/>
          <p:nvPr/>
        </p:nvSpPr>
        <p:spPr>
          <a:xfrm>
            <a:off x="2974428" y="3429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EE5BB-E295-F24B-B746-2A5CE95C61F0}"/>
              </a:ext>
            </a:extLst>
          </p:cNvPr>
          <p:cNvSpPr txBox="1"/>
          <p:nvPr/>
        </p:nvSpPr>
        <p:spPr>
          <a:xfrm>
            <a:off x="2974428" y="45316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F99986-F546-0E46-B70D-493061F43B4C}"/>
              </a:ext>
            </a:extLst>
          </p:cNvPr>
          <p:cNvSpPr/>
          <p:nvPr/>
        </p:nvSpPr>
        <p:spPr>
          <a:xfrm>
            <a:off x="362607" y="4531667"/>
            <a:ext cx="5223641" cy="110266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067F-FCDD-3142-BCDC-FD07BE89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B77C-8A09-7942-B8E9-9483C75CC0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754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 b</a:t>
            </a:r>
            <a:r>
              <a:rPr lang="en-US" baseline="30000" dirty="0"/>
              <a:t>x</a:t>
            </a:r>
            <a:r>
              <a:rPr lang="en-US" dirty="0"/>
              <a:t>  = x log b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C41F2A2-6D19-5044-87CD-4985BF895781}"/>
              </a:ext>
            </a:extLst>
          </p:cNvPr>
          <p:cNvSpPr/>
          <p:nvPr/>
        </p:nvSpPr>
        <p:spPr>
          <a:xfrm rot="16200000">
            <a:off x="3831023" y="1143000"/>
            <a:ext cx="472966" cy="409903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A1CCD-513A-7444-ADEA-00117E7709AE}"/>
              </a:ext>
            </a:extLst>
          </p:cNvPr>
          <p:cNvSpPr txBox="1"/>
          <p:nvPr/>
        </p:nvSpPr>
        <p:spPr>
          <a:xfrm>
            <a:off x="3867807" y="362606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FB19C-9613-5944-A622-0E40890A0203}"/>
              </a:ext>
            </a:extLst>
          </p:cNvPr>
          <p:cNvSpPr/>
          <p:nvPr/>
        </p:nvSpPr>
        <p:spPr>
          <a:xfrm>
            <a:off x="717751" y="2380590"/>
            <a:ext cx="561724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dirty="0"/>
              <a:t>log b</a:t>
            </a:r>
            <a:r>
              <a:rPr lang="en-US" sz="2900" baseline="30000" dirty="0"/>
              <a:t>x</a:t>
            </a:r>
            <a:r>
              <a:rPr lang="en-US" sz="2900" dirty="0"/>
              <a:t> = log b + log b + … + log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931635-9320-0D4F-90F2-3D555497E2FE}"/>
                  </a:ext>
                </a:extLst>
              </p:cNvPr>
              <p:cNvSpPr/>
              <p:nvPr/>
            </p:nvSpPr>
            <p:spPr>
              <a:xfrm>
                <a:off x="717751" y="4258158"/>
                <a:ext cx="3079048" cy="540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900" dirty="0"/>
                  <a:t>log b</a:t>
                </a:r>
                <a:r>
                  <a:rPr lang="en-US" sz="2900" baseline="30000" dirty="0"/>
                  <a:t>x</a:t>
                </a:r>
                <a:r>
                  <a:rPr lang="en-US" sz="29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unc>
                          <m:func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9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nary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931635-9320-0D4F-90F2-3D555497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1" y="4258158"/>
                <a:ext cx="3079048" cy="540084"/>
              </a:xfrm>
              <a:prstGeom prst="rect">
                <a:avLst/>
              </a:prstGeom>
              <a:blipFill>
                <a:blip r:embed="rId2"/>
                <a:stretch>
                  <a:fillRect l="-4098" t="-130233" b="-195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9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C651-825E-4C45-A90A-C346FE4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73C39-6255-EE4B-8819-A85B2E4815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2614028" cy="12375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i="0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73C39-6255-EE4B-8819-A85B2E481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2614028" cy="1237593"/>
              </a:xfrm>
              <a:blipFill>
                <a:blip r:embed="rId2"/>
                <a:stretch>
                  <a:fillRect l="-2913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4C7A73-B7CC-7E43-92A1-B2903A01AEC2}"/>
              </a:ext>
            </a:extLst>
          </p:cNvPr>
          <p:cNvSpPr txBox="1"/>
          <p:nvPr/>
        </p:nvSpPr>
        <p:spPr>
          <a:xfrm>
            <a:off x="4689348" y="1757331"/>
            <a:ext cx="360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allows you to change bases!</a:t>
            </a:r>
          </a:p>
        </p:txBody>
      </p:sp>
    </p:spTree>
    <p:extLst>
      <p:ext uri="{BB962C8B-B14F-4D97-AF65-F5344CB8AC3E}">
        <p14:creationId xmlns:p14="http://schemas.microsoft.com/office/powerpoint/2010/main" val="141719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DF9C-C3E2-F54B-9D30-225BE4A5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FE52-263B-C544-9D4C-3D8A2A7842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47648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Dr. | Prof | Professor </a:t>
            </a:r>
          </a:p>
          <a:p>
            <a:pPr marL="0" indent="0">
              <a:buNone/>
            </a:pPr>
            <a:r>
              <a:rPr lang="en-US" dirty="0"/>
              <a:t>Dave | Kauchak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Pronouns: he/him/his</a:t>
            </a:r>
          </a:p>
        </p:txBody>
      </p:sp>
    </p:spTree>
    <p:extLst>
      <p:ext uri="{BB962C8B-B14F-4D97-AF65-F5344CB8AC3E}">
        <p14:creationId xmlns:p14="http://schemas.microsoft.com/office/powerpoint/2010/main" val="47532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6DB-8441-CE46-96EB-8DF7268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5F5E-144D-0D40-81B8-AFAE8683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15814"/>
            <a:ext cx="8153400" cy="31084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a =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= ?   </a:t>
            </a:r>
            <a:r>
              <a:rPr lang="en-US" i="1" dirty="0"/>
              <a:t>if</a:t>
            </a:r>
            <a:r>
              <a:rPr lang="en-US" dirty="0"/>
              <a:t> x &gt;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 = ?  </a:t>
            </a:r>
            <a:r>
              <a:rPr lang="en-US" i="1" dirty="0"/>
              <a:t>if</a:t>
            </a:r>
            <a:r>
              <a:rPr lang="en-US" dirty="0"/>
              <a:t> x &lt;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6222D-E084-1C4F-98E6-B8827EFA6B2A}"/>
              </a:ext>
            </a:extLst>
          </p:cNvPr>
          <p:cNvSpPr txBox="1"/>
          <p:nvPr/>
        </p:nvSpPr>
        <p:spPr>
          <a:xfrm>
            <a:off x="851338" y="5570483"/>
            <a:ext cx="6624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greater than 1        less than 1       exactly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4BC456-6B64-1D4B-AE37-02DDDB2BD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4BC456-6B64-1D4B-AE37-02DDDB2B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  <a:blipFill>
                <a:blip r:embed="rId3"/>
                <a:stretch>
                  <a:fillRect l="-2899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FF974ED-2170-1949-BF43-ADF56327D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3245069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FF974ED-2170-1949-BF43-ADF56327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45069"/>
                <a:ext cx="2614028" cy="1237593"/>
              </a:xfrm>
              <a:prstGeom prst="rect">
                <a:avLst/>
              </a:prstGeom>
              <a:blipFill>
                <a:blip r:embed="rId4"/>
                <a:stretch>
                  <a:fillRect l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50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6DB-8441-CE46-96EB-8DF7268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5F5E-144D-0D40-81B8-AFAE8683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15814"/>
            <a:ext cx="8153400" cy="31084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a =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&gt; 1   </a:t>
            </a:r>
            <a:r>
              <a:rPr lang="en-US" i="1" dirty="0"/>
              <a:t>if</a:t>
            </a:r>
            <a:r>
              <a:rPr lang="en-US" dirty="0"/>
              <a:t> x &gt;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 &lt; 1  </a:t>
            </a:r>
            <a:r>
              <a:rPr lang="en-US" i="1" dirty="0"/>
              <a:t>if</a:t>
            </a:r>
            <a:r>
              <a:rPr lang="en-US" dirty="0"/>
              <a:t> x &lt;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6222D-E084-1C4F-98E6-B8827EFA6B2A}"/>
              </a:ext>
            </a:extLst>
          </p:cNvPr>
          <p:cNvSpPr txBox="1"/>
          <p:nvPr/>
        </p:nvSpPr>
        <p:spPr>
          <a:xfrm>
            <a:off x="851338" y="5570483"/>
            <a:ext cx="6624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greater than 1        less than 1       exactly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4BC456-6B64-1D4B-AE37-02DDDB2BD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4BC456-6B64-1D4B-AE37-02DDDB2B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  <a:blipFill>
                <a:blip r:embed="rId3"/>
                <a:stretch>
                  <a:fillRect l="-2899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FF974ED-2170-1949-BF43-ADF56327D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3245069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FF974ED-2170-1949-BF43-ADF56327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45069"/>
                <a:ext cx="2614028" cy="1237593"/>
              </a:xfrm>
              <a:prstGeom prst="rect">
                <a:avLst/>
              </a:prstGeom>
              <a:blipFill>
                <a:blip r:embed="rId4"/>
                <a:stretch>
                  <a:fillRect l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31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9057-05A4-ED42-8CA6-E218EB0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C47-40E4-394F-863A-62E68156DD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3F614F-1034-C646-ADEA-40861B7B6B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3F614F-1034-C646-ADEA-40861B7B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  <a:blipFill>
                <a:blip r:embed="rId2"/>
                <a:stretch>
                  <a:fillRect l="-2899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4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9057-05A4-ED42-8CA6-E218EB0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74C47-40E4-394F-863A-62E68156DD7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is bigger?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log</a:t>
                </a:r>
                <a:r>
                  <a:rPr lang="en-US" baseline="-25000" dirty="0"/>
                  <a:t>3</a:t>
                </a:r>
                <a:r>
                  <a:rPr lang="en-US" dirty="0"/>
                  <a:t> 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log</a:t>
                </a:r>
                <a:r>
                  <a:rPr lang="en-US" baseline="-25000" dirty="0"/>
                  <a:t>4</a:t>
                </a:r>
                <a:r>
                  <a:rPr lang="en-US" dirty="0"/>
                  <a:t> 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74C47-40E4-394F-863A-62E68156D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711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3F614F-1034-C646-ADEA-40861B7B6B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3F614F-1034-C646-ADEA-40861B7B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  <a:blipFill>
                <a:blip r:embed="rId3"/>
                <a:stretch>
                  <a:fillRect l="-2899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1E1BCDD-6DB3-FC43-BCFC-AF096A998EA2}"/>
              </a:ext>
            </a:extLst>
          </p:cNvPr>
          <p:cNvSpPr/>
          <p:nvPr/>
        </p:nvSpPr>
        <p:spPr>
          <a:xfrm>
            <a:off x="294290" y="2585545"/>
            <a:ext cx="4004441" cy="108256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8E69-59CC-9A48-B902-C81AC0BA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0376B3-3F21-5AB6-9168-A623E25FFD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3055462" cy="74360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0376B3-3F21-5AB6-9168-A623E25FF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3055462" cy="7436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573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8E69-59CC-9A48-B902-C81AC0BA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1811C-138D-F94F-AF7B-ACBC87AE347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3055462" cy="74360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1811C-138D-F94F-AF7B-ACBC87AE3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3055462" cy="7436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CDFD92E-4C93-DB4D-822D-063E035FC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2732690"/>
                <a:ext cx="5777642" cy="74360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CDFD92E-4C93-DB4D-822D-063E035F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2732690"/>
                <a:ext cx="5777642" cy="74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776848B0-0066-F348-95E7-AE64BA55CF01}"/>
              </a:ext>
            </a:extLst>
          </p:cNvPr>
          <p:cNvSpPr/>
          <p:nvPr/>
        </p:nvSpPr>
        <p:spPr>
          <a:xfrm rot="16200000">
            <a:off x="2990955" y="2541637"/>
            <a:ext cx="262759" cy="151196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6DC1FCA-84B1-E345-B392-2B01EFEBCD33}"/>
              </a:ext>
            </a:extLst>
          </p:cNvPr>
          <p:cNvSpPr/>
          <p:nvPr/>
        </p:nvSpPr>
        <p:spPr>
          <a:xfrm rot="16200000">
            <a:off x="4508938" y="2758963"/>
            <a:ext cx="262759" cy="108256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5D108-2E22-1840-90FF-97B92E9A0E21}"/>
              </a:ext>
            </a:extLst>
          </p:cNvPr>
          <p:cNvSpPr txBox="1"/>
          <p:nvPr/>
        </p:nvSpPr>
        <p:spPr>
          <a:xfrm>
            <a:off x="4156754" y="359306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537ED-F37E-6D47-A0BB-E31970E9EBE9}"/>
              </a:ext>
            </a:extLst>
          </p:cNvPr>
          <p:cNvSpPr txBox="1"/>
          <p:nvPr/>
        </p:nvSpPr>
        <p:spPr>
          <a:xfrm>
            <a:off x="2737944" y="359306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times</a:t>
            </a:r>
          </a:p>
        </p:txBody>
      </p:sp>
    </p:spTree>
    <p:extLst>
      <p:ext uri="{BB962C8B-B14F-4D97-AF65-F5344CB8AC3E}">
        <p14:creationId xmlns:p14="http://schemas.microsoft.com/office/powerpoint/2010/main" val="125349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76F-0E69-FB47-AF52-3D80F47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2934-C8EC-7C45-97F8-5F360A8B63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501462"/>
            <a:ext cx="8153400" cy="3594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x</a:t>
            </a:r>
            <a:r>
              <a:rPr lang="en-US" baseline="30000" dirty="0"/>
              <a:t>2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x</a:t>
            </a:r>
            <a:r>
              <a:rPr lang="en-US" baseline="30000" dirty="0"/>
              <a:t>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8838947-EF32-7BE2-4560-8C17461329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8838947-EF32-7BE2-4560-8C1746132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0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76F-0E69-FB47-AF52-3D80F47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is bigger (x &gt; 1)?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x</a:t>
                </a:r>
                <a:r>
                  <a:rPr lang="en-US" baseline="30000" dirty="0"/>
                  <a:t>2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sup>
                    </m:sSup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  <a:blipFill>
                <a:blip r:embed="rId2"/>
                <a:stretch>
                  <a:fillRect l="-17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3524534-7C4A-804E-A908-306854177B2D}"/>
              </a:ext>
            </a:extLst>
          </p:cNvPr>
          <p:cNvSpPr/>
          <p:nvPr/>
        </p:nvSpPr>
        <p:spPr>
          <a:xfrm>
            <a:off x="335490" y="4403835"/>
            <a:ext cx="3529952" cy="108256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CE51D5F-4F41-E51E-7AED-F54295D324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CE51D5F-4F41-E51E-7AED-F54295D32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76F-0E69-FB47-AF52-3D80F47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is bigger (for x &gt; 1)?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2</a:t>
                </a:r>
                <a:r>
                  <a:rPr lang="en-US" baseline="30000" dirty="0"/>
                  <a:t>x+1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  <a:blipFill>
                <a:blip r:embed="rId2"/>
                <a:stretch>
                  <a:fillRect l="-17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7B1DB0-3CBF-D9CC-258A-7599AC1AB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7B1DB0-3CBF-D9CC-258A-7599AC1A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012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76F-0E69-FB47-AF52-3D80F47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is bigger (for x &gt; 1)?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2</a:t>
                </a:r>
                <a:r>
                  <a:rPr lang="en-US" baseline="30000" dirty="0"/>
                  <a:t>x+1</a:t>
                </a:r>
                <a:r>
                  <a:rPr lang="en-US" dirty="0"/>
                  <a:t> = 2</a:t>
                </a:r>
                <a:r>
                  <a:rPr lang="en-US" baseline="30000" dirty="0"/>
                  <a:t>x </a:t>
                </a:r>
                <a:r>
                  <a:rPr lang="en-US" dirty="0"/>
                  <a:t>2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  <a:blipFill>
                <a:blip r:embed="rId2"/>
                <a:stretch>
                  <a:fillRect l="-17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5B3848EA-C5C0-4241-91C9-0E72A07BDABE}"/>
              </a:ext>
            </a:extLst>
          </p:cNvPr>
          <p:cNvSpPr/>
          <p:nvPr/>
        </p:nvSpPr>
        <p:spPr>
          <a:xfrm>
            <a:off x="375403" y="3284484"/>
            <a:ext cx="3529952" cy="108256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DC37F4-F233-1890-73AA-E0323F76BB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DC37F4-F233-1890-73AA-E0323F76B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2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FC5D-39C5-A64E-9A16-12FEECE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1FD6-80A6-AC45-87DE-61A9FF808F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your name?</a:t>
            </a:r>
          </a:p>
          <a:p>
            <a:pPr marL="0" indent="0">
              <a:buNone/>
            </a:pPr>
            <a:r>
              <a:rPr lang="en-US" dirty="0"/>
              <a:t>What year?</a:t>
            </a:r>
          </a:p>
          <a:p>
            <a:pPr marL="0" indent="0">
              <a:buNone/>
            </a:pPr>
            <a:r>
              <a:rPr lang="en-US" dirty="0"/>
              <a:t>What has been your favorite CS class?</a:t>
            </a:r>
          </a:p>
          <a:p>
            <a:pPr marL="0" indent="0">
              <a:buNone/>
            </a:pPr>
            <a:r>
              <a:rPr lang="en-US" dirty="0"/>
              <a:t>What’s been your least favorite CS class?</a:t>
            </a:r>
          </a:p>
          <a:p>
            <a:pPr marL="0" indent="0">
              <a:buNone/>
            </a:pPr>
            <a:r>
              <a:rPr lang="en-US" dirty="0"/>
              <a:t>What do you hope to learn (or get out of) this class?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5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3C1E-1835-1D46-A176-4BF130F0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321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3C1E-1835-1D46-A176-4BF130F0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69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6972"/>
              </a:xfrm>
              <a:blipFill>
                <a:blip r:embed="rId2"/>
                <a:stretch>
                  <a:fillRect l="-933" t="-125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ED9319A-D937-7705-0C0B-ADAB68253C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3125514"/>
                <a:ext cx="4180069" cy="60697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ED9319A-D937-7705-0C0B-ADAB6825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25514"/>
                <a:ext cx="4180069" cy="606972"/>
              </a:xfrm>
              <a:prstGeom prst="rect">
                <a:avLst/>
              </a:prstGeom>
              <a:blipFill>
                <a:blip r:embed="rId3"/>
                <a:stretch>
                  <a:fillRect t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3061DE1D-4058-FC72-FC9F-6EA8942BEE26}"/>
              </a:ext>
            </a:extLst>
          </p:cNvPr>
          <p:cNvSpPr/>
          <p:nvPr/>
        </p:nvSpPr>
        <p:spPr>
          <a:xfrm rot="16200000">
            <a:off x="3053255" y="2770789"/>
            <a:ext cx="262759" cy="218615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30839-BD2C-6364-F7DF-A02DC7D7D1C3}"/>
              </a:ext>
            </a:extLst>
          </p:cNvPr>
          <p:cNvSpPr txBox="1"/>
          <p:nvPr/>
        </p:nvSpPr>
        <p:spPr>
          <a:xfrm>
            <a:off x="2716836" y="407859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9FE6B40-D0C1-C638-E6B9-B7C5FD16C6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479" y="4422389"/>
                <a:ext cx="4465583" cy="60697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9FE6B40-D0C1-C638-E6B9-B7C5FD16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79" y="4422389"/>
                <a:ext cx="4465583" cy="606972"/>
              </a:xfrm>
              <a:prstGeom prst="rect">
                <a:avLst/>
              </a:prstGeom>
              <a:blipFill>
                <a:blip r:embed="rId4"/>
                <a:stretch>
                  <a:fillRect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5D895E3E-8DC8-556E-A99C-DEFC18154BCC}"/>
              </a:ext>
            </a:extLst>
          </p:cNvPr>
          <p:cNvSpPr/>
          <p:nvPr/>
        </p:nvSpPr>
        <p:spPr>
          <a:xfrm rot="16200000">
            <a:off x="2832538" y="4208079"/>
            <a:ext cx="262759" cy="174471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4E1A0-E4A6-D9AC-CAE4-CF4CDC4EC95B}"/>
              </a:ext>
            </a:extLst>
          </p:cNvPr>
          <p:cNvSpPr txBox="1"/>
          <p:nvPr/>
        </p:nvSpPr>
        <p:spPr>
          <a:xfrm>
            <a:off x="2559180" y="5239566"/>
            <a:ext cx="79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times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3688B8B-8E1A-F85C-5AB2-2087CD19D2B7}"/>
              </a:ext>
            </a:extLst>
          </p:cNvPr>
          <p:cNvSpPr/>
          <p:nvPr/>
        </p:nvSpPr>
        <p:spPr>
          <a:xfrm rot="16200000">
            <a:off x="4859339" y="4132810"/>
            <a:ext cx="262759" cy="1895253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A6F57-53AA-9208-B46D-8A667CDEECAC}"/>
              </a:ext>
            </a:extLst>
          </p:cNvPr>
          <p:cNvSpPr txBox="1"/>
          <p:nvPr/>
        </p:nvSpPr>
        <p:spPr>
          <a:xfrm>
            <a:off x="4510713" y="5239566"/>
            <a:ext cx="79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times</a:t>
            </a:r>
          </a:p>
        </p:txBody>
      </p:sp>
    </p:spTree>
    <p:extLst>
      <p:ext uri="{BB962C8B-B14F-4D97-AF65-F5344CB8AC3E}">
        <p14:creationId xmlns:p14="http://schemas.microsoft.com/office/powerpoint/2010/main" val="30487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3C1E-1835-1D46-A176-4BF130F0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Which is bigger?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12</a:t>
                </a:r>
                <a:r>
                  <a:rPr lang="en-US" baseline="30000" dirty="0"/>
                  <a:t>3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4</a:t>
                </a:r>
                <a:r>
                  <a:rPr lang="en-US" baseline="30000" dirty="0"/>
                  <a:t>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711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122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3C1E-1835-1D46-A176-4BF130F0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Which is bigger?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12</a:t>
                </a:r>
                <a:r>
                  <a:rPr lang="en-US" baseline="30000" dirty="0"/>
                  <a:t>3 </a:t>
                </a:r>
                <a:r>
                  <a:rPr lang="en-US" dirty="0"/>
                  <a:t>= (4*3)</a:t>
                </a:r>
                <a:r>
                  <a:rPr lang="en-US" baseline="30000" dirty="0"/>
                  <a:t>3</a:t>
                </a:r>
                <a:r>
                  <a:rPr lang="en-US" dirty="0"/>
                  <a:t> = 4</a:t>
                </a:r>
                <a:r>
                  <a:rPr lang="en-US" baseline="30000" dirty="0"/>
                  <a:t>3</a:t>
                </a:r>
                <a:r>
                  <a:rPr lang="en-US" dirty="0"/>
                  <a:t>3</a:t>
                </a:r>
                <a:r>
                  <a:rPr lang="en-US" baseline="30000" dirty="0"/>
                  <a:t>3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4</a:t>
                </a:r>
                <a:r>
                  <a:rPr lang="en-US" baseline="30000" dirty="0"/>
                  <a:t>6</a:t>
                </a:r>
                <a:r>
                  <a:rPr lang="en-US" dirty="0"/>
                  <a:t> = 4</a:t>
                </a:r>
                <a:r>
                  <a:rPr lang="en-US" baseline="30000" dirty="0"/>
                  <a:t>3</a:t>
                </a:r>
                <a:r>
                  <a:rPr lang="en-US" dirty="0"/>
                  <a:t>4</a:t>
                </a:r>
                <a:r>
                  <a:rPr lang="en-US" baseline="30000" dirty="0"/>
                  <a:t>3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711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C5DFBEE-809C-C74F-9327-90A5AFB5B0CF}"/>
              </a:ext>
            </a:extLst>
          </p:cNvPr>
          <p:cNvSpPr/>
          <p:nvPr/>
        </p:nvSpPr>
        <p:spPr>
          <a:xfrm>
            <a:off x="335490" y="4403835"/>
            <a:ext cx="3529952" cy="108256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9C69-29B7-3D4C-B0DC-CB40D644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B7A-BFF4-C946-A412-A88F59CD3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</a:t>
            </a:r>
            <a:r>
              <a:rPr lang="en-US" baseline="30000" dirty="0"/>
              <a:t>b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138070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9C69-29B7-3D4C-B0DC-CB40D644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B7A-BFF4-C946-A412-A88F59CD30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6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(a</a:t>
            </a:r>
            <a:r>
              <a:rPr lang="en-US" baseline="30000" dirty="0"/>
              <a:t>b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30000" dirty="0" err="1"/>
              <a:t>bc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9011A63-1495-1488-F6A2-6E786E6C1D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3125514"/>
                <a:ext cx="8016345" cy="606972"/>
              </a:xfrm>
              <a:prstGeom prst="rect">
                <a:avLst/>
              </a:prstGeom>
            </p:spPr>
            <p:txBody>
              <a:bodyPr vert="horz">
                <a:normAutofit fontScale="85000"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∙…∙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∙…∙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∙…∙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9011A63-1495-1488-F6A2-6E786E6C1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25514"/>
                <a:ext cx="8016345" cy="606972"/>
              </a:xfrm>
              <a:prstGeom prst="rect">
                <a:avLst/>
              </a:prstGeom>
              <a:blipFill>
                <a:blip r:embed="rId2"/>
                <a:stretch>
                  <a:fillRect t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ADDC270A-AF21-43C8-CAFF-A4EA58B84948}"/>
              </a:ext>
            </a:extLst>
          </p:cNvPr>
          <p:cNvSpPr/>
          <p:nvPr/>
        </p:nvSpPr>
        <p:spPr>
          <a:xfrm rot="16200000">
            <a:off x="2769478" y="3054566"/>
            <a:ext cx="262759" cy="161859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20C92-2283-B40E-08B8-CF5977850098}"/>
              </a:ext>
            </a:extLst>
          </p:cNvPr>
          <p:cNvSpPr txBox="1"/>
          <p:nvPr/>
        </p:nvSpPr>
        <p:spPr>
          <a:xfrm>
            <a:off x="2684332" y="392882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times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CB2AB29-C8FD-527D-C079-614F32A5DB89}"/>
              </a:ext>
            </a:extLst>
          </p:cNvPr>
          <p:cNvSpPr/>
          <p:nvPr/>
        </p:nvSpPr>
        <p:spPr>
          <a:xfrm rot="16200000">
            <a:off x="4790507" y="3054566"/>
            <a:ext cx="262759" cy="161859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80CC1-0BAD-416D-7425-2AED385F8C66}"/>
              </a:ext>
            </a:extLst>
          </p:cNvPr>
          <p:cNvSpPr txBox="1"/>
          <p:nvPr/>
        </p:nvSpPr>
        <p:spPr>
          <a:xfrm>
            <a:off x="4705361" y="3928820"/>
            <a:ext cx="8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times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4C6328C-CF5F-9E7A-7BB4-7710BF1EC99E}"/>
              </a:ext>
            </a:extLst>
          </p:cNvPr>
          <p:cNvSpPr/>
          <p:nvPr/>
        </p:nvSpPr>
        <p:spPr>
          <a:xfrm rot="16200000">
            <a:off x="7292540" y="3045368"/>
            <a:ext cx="262759" cy="161859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1937A-7E91-B064-28BF-1E9100A5B7DA}"/>
              </a:ext>
            </a:extLst>
          </p:cNvPr>
          <p:cNvSpPr txBox="1"/>
          <p:nvPr/>
        </p:nvSpPr>
        <p:spPr>
          <a:xfrm>
            <a:off x="7207394" y="3919622"/>
            <a:ext cx="8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times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38235A6-D4A0-3D53-09A5-32461839C294}"/>
              </a:ext>
            </a:extLst>
          </p:cNvPr>
          <p:cNvSpPr/>
          <p:nvPr/>
        </p:nvSpPr>
        <p:spPr>
          <a:xfrm rot="16200000">
            <a:off x="5019924" y="1520300"/>
            <a:ext cx="262759" cy="616382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F7FE0-BDCA-41FB-8E79-2D9175CB918B}"/>
              </a:ext>
            </a:extLst>
          </p:cNvPr>
          <p:cNvSpPr txBox="1"/>
          <p:nvPr/>
        </p:nvSpPr>
        <p:spPr>
          <a:xfrm>
            <a:off x="4770317" y="4755927"/>
            <a:ext cx="8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times</a:t>
            </a:r>
          </a:p>
        </p:txBody>
      </p:sp>
    </p:spTree>
    <p:extLst>
      <p:ext uri="{BB962C8B-B14F-4D97-AF65-F5344CB8AC3E}">
        <p14:creationId xmlns:p14="http://schemas.microsoft.com/office/powerpoint/2010/main" val="980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9C69-29B7-3D4C-B0DC-CB40D644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B7A-BFF4-C946-A412-A88F59CD3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</a:t>
            </a:r>
            <a:r>
              <a:rPr lang="en-US" baseline="30000" dirty="0"/>
              <a:t>b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30000" dirty="0" err="1"/>
              <a:t>bc</a:t>
            </a: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Which is bigger (x &gt; 1)?</a:t>
            </a:r>
          </a:p>
          <a:p>
            <a:pPr marL="514350" indent="-514350">
              <a:buAutoNum type="arabicParenR"/>
            </a:pPr>
            <a:r>
              <a:rPr lang="en-US" dirty="0"/>
              <a:t>2</a:t>
            </a:r>
            <a:r>
              <a:rPr lang="en-US" baseline="30000" dirty="0"/>
              <a:t>2x</a:t>
            </a:r>
          </a:p>
          <a:p>
            <a:pPr marL="514350" indent="-514350">
              <a:buAutoNum type="arabicParenR"/>
            </a:pPr>
            <a:endParaRPr lang="en-US" baseline="30000" dirty="0"/>
          </a:p>
          <a:p>
            <a:pPr marL="514350" indent="-514350">
              <a:buAutoNum type="arabicParenR"/>
            </a:pPr>
            <a:r>
              <a:rPr lang="en-US" dirty="0"/>
              <a:t>4</a:t>
            </a:r>
            <a:r>
              <a:rPr lang="en-US" baseline="30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71370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9C69-29B7-3D4C-B0DC-CB40D644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B7A-BFF4-C946-A412-A88F59CD3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</a:t>
            </a:r>
            <a:r>
              <a:rPr lang="en-US" baseline="30000" dirty="0"/>
              <a:t>b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30000" dirty="0" err="1"/>
              <a:t>bc</a:t>
            </a: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Which is bigger (x &gt; 1)?</a:t>
            </a:r>
          </a:p>
          <a:p>
            <a:pPr marL="514350" indent="-514350">
              <a:buAutoNum type="arabicParenR"/>
            </a:pPr>
            <a:r>
              <a:rPr lang="en-US" dirty="0"/>
              <a:t>2</a:t>
            </a:r>
            <a:r>
              <a:rPr lang="en-US" baseline="30000" dirty="0"/>
              <a:t>2x</a:t>
            </a:r>
            <a:r>
              <a:rPr lang="en-US" dirty="0"/>
              <a:t> = (2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x</a:t>
            </a:r>
            <a:r>
              <a:rPr lang="en-US" dirty="0"/>
              <a:t> = 4</a:t>
            </a:r>
            <a:r>
              <a:rPr lang="en-US" baseline="30000" dirty="0"/>
              <a:t>x</a:t>
            </a:r>
          </a:p>
          <a:p>
            <a:pPr marL="514350" indent="-514350">
              <a:buAutoNum type="arabicParenR"/>
            </a:pPr>
            <a:endParaRPr lang="en-US" baseline="30000" dirty="0"/>
          </a:p>
          <a:p>
            <a:pPr marL="514350" indent="-514350">
              <a:buAutoNum type="arabicParenR"/>
            </a:pPr>
            <a:r>
              <a:rPr lang="en-US" dirty="0"/>
              <a:t>4</a:t>
            </a:r>
            <a:r>
              <a:rPr lang="en-US" baseline="30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04835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2B1-26FE-C549-B382-BF86DE36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68EE-562A-9843-921D-B84B4C403B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way to discuss how an algorithm works that is language agnostic and without being encumbered with actual implementation details.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give enough detail for a person to understand, analyze and implement the algorithm.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BF3F-F5FC-7843-9582-33E5934F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52A6B-8B36-4447-B20A-1AB12D05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94" y="1968280"/>
            <a:ext cx="6466595" cy="36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02" y="1924570"/>
            <a:ext cx="80574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“For me, great algorithms are the poetry of computation. Just like verse, they can be terse, allusive, dense and even mysterious. But once unlocked, they cast a brilliant new light on some aspect of computing.” – Francis Sullivan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131F8-15F9-CF4F-807E-EFEFDFBDADD4}"/>
              </a:ext>
            </a:extLst>
          </p:cNvPr>
          <p:cNvSpPr txBox="1"/>
          <p:nvPr/>
        </p:nvSpPr>
        <p:spPr>
          <a:xfrm>
            <a:off x="708602" y="520190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an algorithm?</a:t>
            </a:r>
          </a:p>
        </p:txBody>
      </p:sp>
    </p:spTree>
    <p:extLst>
      <p:ext uri="{BB962C8B-B14F-4D97-AF65-F5344CB8AC3E}">
        <p14:creationId xmlns:p14="http://schemas.microsoft.com/office/powerpoint/2010/main" val="38983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11B1-1CB8-F94F-8DEA-138D63B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convections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CEEE-69D7-EF44-9A36-EF1010A3F1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81655"/>
            <a:ext cx="8153400" cy="50948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array indices start at 1 not 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may use notation such as ∞, which, when translated to </a:t>
            </a:r>
          </a:p>
          <a:p>
            <a:pPr marL="0" indent="0">
              <a:buNone/>
            </a:pPr>
            <a:r>
              <a:rPr lang="en-US" dirty="0"/>
              <a:t>code, would be something like </a:t>
            </a:r>
            <a:r>
              <a:rPr lang="en-US" dirty="0" err="1"/>
              <a:t>Integer.MAX</a:t>
            </a:r>
            <a:r>
              <a:rPr lang="en-US" dirty="0"/>
              <a:t>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shortcuts for simple function (e.g., swap) to make pseudocode simpler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often use ← instead of = to avoid ambiguity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indentation specifies scope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15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D8A2-64B9-BF42-B9FC-D0E8374D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1AC6-C2FE-4746-B545-38AFAB2754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proof?</a:t>
            </a:r>
          </a:p>
          <a:p>
            <a:pPr marL="320040" lvl="1" indent="0">
              <a:buNone/>
            </a:pPr>
            <a:r>
              <a:rPr lang="en-US" dirty="0"/>
              <a:t>A deductive argument showing a statement is true based on previous knowledge (axioms) 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are they important/useful?</a:t>
            </a:r>
          </a:p>
          <a:p>
            <a:pPr marL="320040" lvl="1" indent="0">
              <a:buNone/>
            </a:pPr>
            <a:r>
              <a:rPr lang="en-US" dirty="0"/>
              <a:t>Allows us to be sure that something is true</a:t>
            </a:r>
          </a:p>
          <a:p>
            <a:pPr marL="320040" lvl="1" indent="0">
              <a:buNone/>
            </a:pPr>
            <a:r>
              <a:rPr lang="en-US" dirty="0"/>
              <a:t>In algorithms: allow us to prove properties of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9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E35D-AEFB-724E-B5A7-B6CF7AB8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F552-AB28-9147-B8FC-B943827B0B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example/counterexample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enumeration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inference (aka direct proof)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trivially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induction (strong and weak)</a:t>
            </a:r>
          </a:p>
        </p:txBody>
      </p:sp>
    </p:spTree>
    <p:extLst>
      <p:ext uri="{BB962C8B-B14F-4D97-AF65-F5344CB8AC3E}">
        <p14:creationId xmlns:p14="http://schemas.microsoft.com/office/powerpoint/2010/main" val="130167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EAAB8-5CFA-0B48-84B0-27B3A91744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sort a list of numbers </a:t>
            </a:r>
          </a:p>
          <a:p>
            <a:pPr marL="0" indent="0">
              <a:buNone/>
            </a:pPr>
            <a:r>
              <a:rPr lang="en-US" dirty="0"/>
              <a:t>find a route from one place to another (cars, packet routing, phone routing, ...) </a:t>
            </a:r>
          </a:p>
          <a:p>
            <a:pPr marL="0" indent="0">
              <a:buNone/>
            </a:pPr>
            <a:r>
              <a:rPr lang="en-US" dirty="0"/>
              <a:t>find the longest common substring between two strings </a:t>
            </a:r>
          </a:p>
          <a:p>
            <a:pPr marL="0" indent="0">
              <a:buNone/>
            </a:pPr>
            <a:r>
              <a:rPr lang="en-US" dirty="0"/>
              <a:t>add two numbers </a:t>
            </a:r>
          </a:p>
          <a:p>
            <a:pPr marL="0" indent="0">
              <a:buNone/>
            </a:pPr>
            <a:r>
              <a:rPr lang="en-US" dirty="0"/>
              <a:t>microchip wiring/design (VLSI) </a:t>
            </a:r>
          </a:p>
          <a:p>
            <a:pPr marL="0" indent="0">
              <a:buNone/>
            </a:pPr>
            <a:r>
              <a:rPr lang="en-US" dirty="0"/>
              <a:t>solve sudoku </a:t>
            </a:r>
          </a:p>
          <a:p>
            <a:pPr marL="0" indent="0">
              <a:buNone/>
            </a:pPr>
            <a:r>
              <a:rPr lang="en-US" dirty="0"/>
              <a:t>cryptography </a:t>
            </a:r>
          </a:p>
          <a:p>
            <a:pPr marL="0" indent="0">
              <a:buNone/>
            </a:pPr>
            <a:r>
              <a:rPr lang="en-US" dirty="0"/>
              <a:t>compression (file, audio, video) </a:t>
            </a:r>
          </a:p>
          <a:p>
            <a:pPr marL="0" indent="0">
              <a:buNone/>
            </a:pPr>
            <a:r>
              <a:rPr lang="en-US" dirty="0"/>
              <a:t>spell checking </a:t>
            </a:r>
          </a:p>
          <a:p>
            <a:pPr marL="0" indent="0">
              <a:buNone/>
            </a:pPr>
            <a:r>
              <a:rPr lang="en-US" dirty="0" err="1"/>
              <a:t>pagerank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classify a web page </a:t>
            </a:r>
          </a:p>
        </p:txBody>
      </p:sp>
    </p:spTree>
    <p:extLst>
      <p:ext uri="{BB962C8B-B14F-4D97-AF65-F5344CB8AC3E}">
        <p14:creationId xmlns:p14="http://schemas.microsoft.com/office/powerpoint/2010/main" val="32544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0D77-3BB4-1B47-B4E8-1599CAE9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B8D0-25EB-AC42-B1F1-DA0CE8AFC0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a</a:t>
            </a:r>
            <a:r>
              <a:rPr lang="en-US" baseline="30000" dirty="0"/>
              <a:t>b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b?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 = </a:t>
            </a:r>
            <a:r>
              <a:rPr lang="en-US" dirty="0" err="1">
                <a:solidFill>
                  <a:srgbClr val="0070C0"/>
                </a:solidFill>
              </a:rPr>
              <a:t>log</a:t>
            </a:r>
            <a:r>
              <a:rPr lang="en-US" baseline="-25000" dirty="0" err="1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2045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8009-CACB-184E-912D-FB32DCA8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B84F-0230-4140-81F8-8AF62F3FC5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64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              x = a</a:t>
            </a:r>
            <a:r>
              <a:rPr lang="en-US" baseline="30000" dirty="0"/>
              <a:t>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EE99B-E696-BC42-8FC4-172F74E160FF}"/>
              </a:ext>
            </a:extLst>
          </p:cNvPr>
          <p:cNvSpPr txBox="1"/>
          <p:nvPr/>
        </p:nvSpPr>
        <p:spPr>
          <a:xfrm>
            <a:off x="756746" y="2535621"/>
            <a:ext cx="402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raised to what exponent is </a:t>
            </a:r>
            <a:r>
              <a:rPr lang="en-US" sz="2400" i="1" dirty="0"/>
              <a:t>x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675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6DB-8441-CE46-96EB-8DF7268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5F5E-144D-0D40-81B8-AFAE8683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15814"/>
            <a:ext cx="8153400" cy="31084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a =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= ?   </a:t>
            </a:r>
            <a:r>
              <a:rPr lang="en-US" i="1" dirty="0"/>
              <a:t>if</a:t>
            </a:r>
            <a:r>
              <a:rPr lang="en-US" dirty="0"/>
              <a:t> x &gt;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 = ?  </a:t>
            </a:r>
            <a:r>
              <a:rPr lang="en-US" i="1" dirty="0"/>
              <a:t>if</a:t>
            </a:r>
            <a:r>
              <a:rPr lang="en-US" dirty="0"/>
              <a:t> x &lt;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6222D-E084-1C4F-98E6-B8827EFA6B2A}"/>
              </a:ext>
            </a:extLst>
          </p:cNvPr>
          <p:cNvSpPr txBox="1"/>
          <p:nvPr/>
        </p:nvSpPr>
        <p:spPr>
          <a:xfrm>
            <a:off x="851338" y="5570483"/>
            <a:ext cx="6624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greater than 1        less than 1       exactly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A8D73-34FB-0C44-9A75-9682C6823F6A}"/>
              </a:ext>
            </a:extLst>
          </p:cNvPr>
          <p:cNvSpPr txBox="1"/>
          <p:nvPr/>
        </p:nvSpPr>
        <p:spPr>
          <a:xfrm>
            <a:off x="4736740" y="1715814"/>
            <a:ext cx="402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raised to what exponent is </a:t>
            </a:r>
            <a:r>
              <a:rPr lang="en-US" sz="2400" i="1" dirty="0"/>
              <a:t>x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23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6DB-8441-CE46-96EB-8DF7268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5F5E-144D-0D40-81B8-AFAE8683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15814"/>
            <a:ext cx="8153400" cy="31084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a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&gt; 1   </a:t>
            </a:r>
            <a:r>
              <a:rPr lang="en-US" i="1" dirty="0"/>
              <a:t>if</a:t>
            </a:r>
            <a:r>
              <a:rPr lang="en-US" dirty="0"/>
              <a:t> x &gt;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&lt; 1  </a:t>
            </a:r>
            <a:r>
              <a:rPr lang="en-US" i="1" dirty="0"/>
              <a:t>if</a:t>
            </a:r>
            <a:r>
              <a:rPr lang="en-US" dirty="0"/>
              <a:t> x &lt;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6222D-E084-1C4F-98E6-B8827EFA6B2A}"/>
              </a:ext>
            </a:extLst>
          </p:cNvPr>
          <p:cNvSpPr txBox="1"/>
          <p:nvPr/>
        </p:nvSpPr>
        <p:spPr>
          <a:xfrm>
            <a:off x="851338" y="5570483"/>
            <a:ext cx="6624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greater than 1        less than 1       exactly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D12CC-DC1F-6443-9049-B078FDBE8363}"/>
              </a:ext>
            </a:extLst>
          </p:cNvPr>
          <p:cNvSpPr txBox="1"/>
          <p:nvPr/>
        </p:nvSpPr>
        <p:spPr>
          <a:xfrm>
            <a:off x="4736740" y="1715814"/>
            <a:ext cx="402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raised to what exponent is </a:t>
            </a:r>
            <a:r>
              <a:rPr lang="en-US" sz="2400" i="1" dirty="0"/>
              <a:t>x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1807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5249</TotalTime>
  <Words>1130</Words>
  <Application>Microsoft Macintosh PowerPoint</Application>
  <PresentationFormat>On-screen Show (4:3)</PresentationFormat>
  <Paragraphs>290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Cambria Math</vt:lpstr>
      <vt:lpstr>Tw Cen MT</vt:lpstr>
      <vt:lpstr>Wingdings</vt:lpstr>
      <vt:lpstr>Wingdings 2</vt:lpstr>
      <vt:lpstr>Median</vt:lpstr>
      <vt:lpstr>algorithms</vt:lpstr>
      <vt:lpstr>Introductions</vt:lpstr>
      <vt:lpstr>Meet your neighbors</vt:lpstr>
      <vt:lpstr>Algorithms</vt:lpstr>
      <vt:lpstr>Example algorithms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Pseudocode</vt:lpstr>
      <vt:lpstr>Pseudocode examples</vt:lpstr>
      <vt:lpstr>Pseudocode convections</vt:lpstr>
      <vt:lpstr>Proofs</vt:lpstr>
      <vt:lpstr>Proof techniques?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302</cp:revision>
  <cp:lastPrinted>2022-08-30T23:06:45Z</cp:lastPrinted>
  <dcterms:created xsi:type="dcterms:W3CDTF">2013-09-08T20:10:23Z</dcterms:created>
  <dcterms:modified xsi:type="dcterms:W3CDTF">2024-04-29T22:53:06Z</dcterms:modified>
</cp:coreProperties>
</file>