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2"/>
  </p:notesMasterIdLst>
  <p:sldIdLst>
    <p:sldId id="256" r:id="rId2"/>
    <p:sldId id="615" r:id="rId3"/>
    <p:sldId id="259" r:id="rId4"/>
    <p:sldId id="404" r:id="rId5"/>
    <p:sldId id="405" r:id="rId6"/>
    <p:sldId id="260" r:id="rId7"/>
    <p:sldId id="261" r:id="rId8"/>
    <p:sldId id="263" r:id="rId9"/>
    <p:sldId id="264" r:id="rId10"/>
    <p:sldId id="268" r:id="rId11"/>
    <p:sldId id="274" r:id="rId12"/>
    <p:sldId id="275" r:id="rId13"/>
    <p:sldId id="399" r:id="rId14"/>
    <p:sldId id="279" r:id="rId15"/>
    <p:sldId id="629" r:id="rId16"/>
    <p:sldId id="277" r:id="rId17"/>
    <p:sldId id="400" r:id="rId18"/>
    <p:sldId id="630" r:id="rId19"/>
    <p:sldId id="278" r:id="rId20"/>
    <p:sldId id="280" r:id="rId21"/>
    <p:sldId id="281" r:id="rId22"/>
    <p:sldId id="282" r:id="rId23"/>
    <p:sldId id="616" r:id="rId24"/>
    <p:sldId id="284" r:id="rId25"/>
    <p:sldId id="617" r:id="rId26"/>
    <p:sldId id="618" r:id="rId27"/>
    <p:sldId id="285" r:id="rId28"/>
    <p:sldId id="286" r:id="rId29"/>
    <p:sldId id="619" r:id="rId30"/>
    <p:sldId id="287" r:id="rId31"/>
    <p:sldId id="620" r:id="rId32"/>
    <p:sldId id="648" r:id="rId33"/>
    <p:sldId id="265" r:id="rId34"/>
    <p:sldId id="406" r:id="rId35"/>
    <p:sldId id="289" r:id="rId36"/>
    <p:sldId id="290" r:id="rId37"/>
    <p:sldId id="267" r:id="rId38"/>
    <p:sldId id="269" r:id="rId39"/>
    <p:sldId id="271" r:id="rId40"/>
    <p:sldId id="270" r:id="rId41"/>
    <p:sldId id="262" r:id="rId42"/>
    <p:sldId id="291" r:id="rId43"/>
    <p:sldId id="273" r:id="rId44"/>
    <p:sldId id="292" r:id="rId45"/>
    <p:sldId id="293" r:id="rId46"/>
    <p:sldId id="294" r:id="rId47"/>
    <p:sldId id="295" r:id="rId48"/>
    <p:sldId id="296" r:id="rId49"/>
    <p:sldId id="297" r:id="rId50"/>
    <p:sldId id="633" r:id="rId51"/>
    <p:sldId id="298" r:id="rId52"/>
    <p:sldId id="299" r:id="rId53"/>
    <p:sldId id="300" r:id="rId54"/>
    <p:sldId id="301" r:id="rId55"/>
    <p:sldId id="302" r:id="rId56"/>
    <p:sldId id="634" r:id="rId57"/>
    <p:sldId id="635" r:id="rId58"/>
    <p:sldId id="636" r:id="rId59"/>
    <p:sldId id="637" r:id="rId60"/>
    <p:sldId id="638" r:id="rId61"/>
    <p:sldId id="639" r:id="rId62"/>
    <p:sldId id="640" r:id="rId63"/>
    <p:sldId id="641" r:id="rId64"/>
    <p:sldId id="318" r:id="rId65"/>
    <p:sldId id="317" r:id="rId66"/>
    <p:sldId id="462" r:id="rId67"/>
    <p:sldId id="621" r:id="rId68"/>
    <p:sldId id="622" r:id="rId69"/>
    <p:sldId id="463" r:id="rId70"/>
    <p:sldId id="464" r:id="rId71"/>
    <p:sldId id="501" r:id="rId72"/>
    <p:sldId id="502" r:id="rId73"/>
    <p:sldId id="503" r:id="rId74"/>
    <p:sldId id="642" r:id="rId75"/>
    <p:sldId id="643" r:id="rId76"/>
    <p:sldId id="505" r:id="rId77"/>
    <p:sldId id="507" r:id="rId78"/>
    <p:sldId id="649" r:id="rId79"/>
    <p:sldId id="650" r:id="rId80"/>
    <p:sldId id="651" r:id="rId8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CC"/>
    <a:srgbClr val="FF9600"/>
    <a:srgbClr val="FF9E00"/>
    <a:srgbClr val="EF9600"/>
    <a:srgbClr val="007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/>
    <p:restoredTop sz="93729"/>
  </p:normalViewPr>
  <p:slideViewPr>
    <p:cSldViewPr snapToGrid="0" snapToObjects="1">
      <p:cViewPr varScale="1">
        <p:scale>
          <a:sx n="145" d="100"/>
          <a:sy n="145" d="100"/>
        </p:scale>
        <p:origin x="240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4/3/24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58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84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51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859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634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566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21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405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985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827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7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030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353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929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269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180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242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427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318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523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000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66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002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672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441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268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311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459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288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564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882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750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2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992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378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662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4355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5450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4012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1404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6815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824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4656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65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4109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2578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2449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4842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6624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2100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9319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3184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8434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8593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79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2728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1662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5601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3815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1470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6385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6923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1295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5473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1775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38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7947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6358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900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1282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6014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9650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5929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29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3042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3524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47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9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40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4/3/24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4/3/24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4/3/24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4/3/24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4/3/24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4/3/24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David Kauchak</a:t>
            </a:r>
            <a:br>
              <a:rPr lang="en-US" dirty="0"/>
            </a:br>
            <a:r>
              <a:rPr lang="en-US" dirty="0"/>
              <a:t>CS 140 – Spring 2024</a:t>
            </a:r>
          </a:p>
        </p:txBody>
      </p:sp>
    </p:spTree>
    <p:extLst>
      <p:ext uri="{BB962C8B-B14F-4D97-AF65-F5344CB8AC3E}">
        <p14:creationId xmlns:p14="http://schemas.microsoft.com/office/powerpoint/2010/main" val="3651200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CD31D32D-297B-DD4A-A6E7-C1D8DA720B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Terminology</a:t>
            </a:r>
          </a:p>
        </p:txBody>
      </p:sp>
      <p:grpSp>
        <p:nvGrpSpPr>
          <p:cNvPr id="22531" name="Group 4">
            <a:extLst>
              <a:ext uri="{FF2B5EF4-FFF2-40B4-BE49-F238E27FC236}">
                <a16:creationId xmlns:a16="http://schemas.microsoft.com/office/drawing/2014/main" id="{E8BC0B06-CEA1-B342-B385-449F4CA2DBC5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22557" name="Oval 5">
              <a:extLst>
                <a:ext uri="{FF2B5EF4-FFF2-40B4-BE49-F238E27FC236}">
                  <a16:creationId xmlns:a16="http://schemas.microsoft.com/office/drawing/2014/main" id="{AC16D822-434E-B545-996F-CEF355FF7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2558" name="Text Box 6">
              <a:extLst>
                <a:ext uri="{FF2B5EF4-FFF2-40B4-BE49-F238E27FC236}">
                  <a16:creationId xmlns:a16="http://schemas.microsoft.com/office/drawing/2014/main" id="{97CB34BF-2221-7A4D-B80C-9F42BEEC7C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22532" name="Group 7">
            <a:extLst>
              <a:ext uri="{FF2B5EF4-FFF2-40B4-BE49-F238E27FC236}">
                <a16:creationId xmlns:a16="http://schemas.microsoft.com/office/drawing/2014/main" id="{67B0C75B-3559-4745-BB87-BE4CAA4FFAA7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22555" name="Oval 8">
              <a:extLst>
                <a:ext uri="{FF2B5EF4-FFF2-40B4-BE49-F238E27FC236}">
                  <a16:creationId xmlns:a16="http://schemas.microsoft.com/office/drawing/2014/main" id="{4CD20D08-3D1A-E947-AAC3-07449432F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2556" name="Text Box 9">
              <a:extLst>
                <a:ext uri="{FF2B5EF4-FFF2-40B4-BE49-F238E27FC236}">
                  <a16:creationId xmlns:a16="http://schemas.microsoft.com/office/drawing/2014/main" id="{A5E4DA5C-923D-E544-A45B-3E342622D6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22533" name="Group 10">
            <a:extLst>
              <a:ext uri="{FF2B5EF4-FFF2-40B4-BE49-F238E27FC236}">
                <a16:creationId xmlns:a16="http://schemas.microsoft.com/office/drawing/2014/main" id="{016FBCB5-96C9-654C-814F-4CA1A18CDA3E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22553" name="Oval 11">
              <a:extLst>
                <a:ext uri="{FF2B5EF4-FFF2-40B4-BE49-F238E27FC236}">
                  <a16:creationId xmlns:a16="http://schemas.microsoft.com/office/drawing/2014/main" id="{71AC942A-22DE-8B48-AB2D-8AD424A26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2554" name="Text Box 12">
              <a:extLst>
                <a:ext uri="{FF2B5EF4-FFF2-40B4-BE49-F238E27FC236}">
                  <a16:creationId xmlns:a16="http://schemas.microsoft.com/office/drawing/2014/main" id="{4C1490B1-0CB1-F142-9B55-DBE43682E0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22534" name="Group 13">
            <a:extLst>
              <a:ext uri="{FF2B5EF4-FFF2-40B4-BE49-F238E27FC236}">
                <a16:creationId xmlns:a16="http://schemas.microsoft.com/office/drawing/2014/main" id="{81244EC1-3AFC-094B-80D9-7032C078D01D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22551" name="Oval 14">
              <a:extLst>
                <a:ext uri="{FF2B5EF4-FFF2-40B4-BE49-F238E27FC236}">
                  <a16:creationId xmlns:a16="http://schemas.microsoft.com/office/drawing/2014/main" id="{929126E2-062B-DE40-9991-872D5C224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2552" name="Text Box 15">
              <a:extLst>
                <a:ext uri="{FF2B5EF4-FFF2-40B4-BE49-F238E27FC236}">
                  <a16:creationId xmlns:a16="http://schemas.microsoft.com/office/drawing/2014/main" id="{D1058549-1CEB-304B-9AA0-4639860158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22535" name="Group 16">
            <a:extLst>
              <a:ext uri="{FF2B5EF4-FFF2-40B4-BE49-F238E27FC236}">
                <a16:creationId xmlns:a16="http://schemas.microsoft.com/office/drawing/2014/main" id="{C8A6DAE2-4384-DE47-B7B9-79217952FE32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22549" name="Oval 17">
              <a:extLst>
                <a:ext uri="{FF2B5EF4-FFF2-40B4-BE49-F238E27FC236}">
                  <a16:creationId xmlns:a16="http://schemas.microsoft.com/office/drawing/2014/main" id="{2D3F99DA-29E7-694B-B77C-817AB5715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2550" name="Text Box 18">
              <a:extLst>
                <a:ext uri="{FF2B5EF4-FFF2-40B4-BE49-F238E27FC236}">
                  <a16:creationId xmlns:a16="http://schemas.microsoft.com/office/drawing/2014/main" id="{77B98395-DB15-7F40-860B-034E4247E5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22536" name="Group 19">
            <a:extLst>
              <a:ext uri="{FF2B5EF4-FFF2-40B4-BE49-F238E27FC236}">
                <a16:creationId xmlns:a16="http://schemas.microsoft.com/office/drawing/2014/main" id="{AF1105E8-9C28-A645-9999-96A9CC1A4A28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22547" name="Oval 20">
              <a:extLst>
                <a:ext uri="{FF2B5EF4-FFF2-40B4-BE49-F238E27FC236}">
                  <a16:creationId xmlns:a16="http://schemas.microsoft.com/office/drawing/2014/main" id="{5A9543EB-0384-1948-B46E-D2A214D44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2548" name="Text Box 21">
              <a:extLst>
                <a:ext uri="{FF2B5EF4-FFF2-40B4-BE49-F238E27FC236}">
                  <a16:creationId xmlns:a16="http://schemas.microsoft.com/office/drawing/2014/main" id="{0AA08288-454B-3D41-BE90-2EF040BA1F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22537" name="Group 22">
            <a:extLst>
              <a:ext uri="{FF2B5EF4-FFF2-40B4-BE49-F238E27FC236}">
                <a16:creationId xmlns:a16="http://schemas.microsoft.com/office/drawing/2014/main" id="{5582E2C5-CA2B-734F-994D-F6DA52137E8C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22545" name="Oval 23">
              <a:extLst>
                <a:ext uri="{FF2B5EF4-FFF2-40B4-BE49-F238E27FC236}">
                  <a16:creationId xmlns:a16="http://schemas.microsoft.com/office/drawing/2014/main" id="{9D4E91E1-86A4-B743-96C6-7D28C2B3C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2546" name="Text Box 24">
              <a:extLst>
                <a:ext uri="{FF2B5EF4-FFF2-40B4-BE49-F238E27FC236}">
                  <a16:creationId xmlns:a16="http://schemas.microsoft.com/office/drawing/2014/main" id="{C9AD6176-A32E-2C43-AD81-DA9C3A4CFC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2538" name="Line 25">
            <a:extLst>
              <a:ext uri="{FF2B5EF4-FFF2-40B4-BE49-F238E27FC236}">
                <a16:creationId xmlns:a16="http://schemas.microsoft.com/office/drawing/2014/main" id="{F571D692-E225-F045-80AD-41B6298A0F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5814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9" name="Line 26">
            <a:extLst>
              <a:ext uri="{FF2B5EF4-FFF2-40B4-BE49-F238E27FC236}">
                <a16:creationId xmlns:a16="http://schemas.microsoft.com/office/drawing/2014/main" id="{7C575B97-FB7D-CE40-AE84-83A445C5C3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0" name="Line 27">
            <a:extLst>
              <a:ext uri="{FF2B5EF4-FFF2-40B4-BE49-F238E27FC236}">
                <a16:creationId xmlns:a16="http://schemas.microsoft.com/office/drawing/2014/main" id="{9B2BD9BD-C71D-7740-8D22-4DACBA70255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1" name="Line 28">
            <a:extLst>
              <a:ext uri="{FF2B5EF4-FFF2-40B4-BE49-F238E27FC236}">
                <a16:creationId xmlns:a16="http://schemas.microsoft.com/office/drawing/2014/main" id="{A1EA608A-5D13-8642-90F1-E417A723D5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5334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2" name="Line 29">
            <a:extLst>
              <a:ext uri="{FF2B5EF4-FFF2-40B4-BE49-F238E27FC236}">
                <a16:creationId xmlns:a16="http://schemas.microsoft.com/office/drawing/2014/main" id="{A6D37F3F-4450-C848-933A-5095C0DA0FE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054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3" name="Line 30">
            <a:extLst>
              <a:ext uri="{FF2B5EF4-FFF2-40B4-BE49-F238E27FC236}">
                <a16:creationId xmlns:a16="http://schemas.microsoft.com/office/drawing/2014/main" id="{915E25DC-B181-AA4A-ACF4-5EADED6055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48006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4" name="Line 31">
            <a:extLst>
              <a:ext uri="{FF2B5EF4-FFF2-40B4-BE49-F238E27FC236}">
                <a16:creationId xmlns:a16="http://schemas.microsoft.com/office/drawing/2014/main" id="{0C1F0BFC-9CE9-1A41-8662-1150B1721319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C45AD4E4-E1AE-394C-AE3E-5B5AE9A7C59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28775"/>
            <a:ext cx="8229600" cy="106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Path – A path is a list of vertices p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 p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, …p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k</a:t>
            </a:r>
            <a:r>
              <a:rPr lang="en-US" altLang="en-US" dirty="0">
                <a:ea typeface="ＭＳ Ｐゴシック" panose="020B0600070205080204" pitchFamily="34" charset="-128"/>
              </a:rPr>
              <a:t> where there exists an edge (p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, p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i+1</a:t>
            </a:r>
            <a:r>
              <a:rPr lang="en-US" altLang="en-US" dirty="0">
                <a:ea typeface="ＭＳ Ｐゴシック" panose="020B0600070205080204" pitchFamily="34" charset="-128"/>
              </a:rPr>
              <a:t>) 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</a:t>
            </a: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 E</a:t>
            </a:r>
          </a:p>
        </p:txBody>
      </p:sp>
    </p:spTree>
    <p:extLst>
      <p:ext uri="{BB962C8B-B14F-4D97-AF65-F5344CB8AC3E}">
        <p14:creationId xmlns:p14="http://schemas.microsoft.com/office/powerpoint/2010/main" val="3012566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4">
            <a:extLst>
              <a:ext uri="{FF2B5EF4-FFF2-40B4-BE49-F238E27FC236}">
                <a16:creationId xmlns:a16="http://schemas.microsoft.com/office/drawing/2014/main" id="{FB0E5F88-2508-2E4D-9A61-91CE54E46EA2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23582" name="Oval 5">
              <a:extLst>
                <a:ext uri="{FF2B5EF4-FFF2-40B4-BE49-F238E27FC236}">
                  <a16:creationId xmlns:a16="http://schemas.microsoft.com/office/drawing/2014/main" id="{FE92E0B4-9348-4841-9E56-CD7C47BC3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3583" name="Text Box 6">
              <a:extLst>
                <a:ext uri="{FF2B5EF4-FFF2-40B4-BE49-F238E27FC236}">
                  <a16:creationId xmlns:a16="http://schemas.microsoft.com/office/drawing/2014/main" id="{EE2D36CE-BE3C-494A-8ABD-7E0F0DCCDA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rgbClr val="FF0000"/>
                  </a:solidFill>
                </a:rPr>
                <a:t>A</a:t>
              </a:r>
            </a:p>
          </p:txBody>
        </p:sp>
      </p:grpSp>
      <p:grpSp>
        <p:nvGrpSpPr>
          <p:cNvPr id="23555" name="Group 7">
            <a:extLst>
              <a:ext uri="{FF2B5EF4-FFF2-40B4-BE49-F238E27FC236}">
                <a16:creationId xmlns:a16="http://schemas.microsoft.com/office/drawing/2014/main" id="{925B97D8-671A-E241-BEE7-4BDA1E473A42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23580" name="Oval 8">
              <a:extLst>
                <a:ext uri="{FF2B5EF4-FFF2-40B4-BE49-F238E27FC236}">
                  <a16:creationId xmlns:a16="http://schemas.microsoft.com/office/drawing/2014/main" id="{1BB9C4DC-E2FB-7A45-850D-DECE44E01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3581" name="Text Box 9">
              <a:extLst>
                <a:ext uri="{FF2B5EF4-FFF2-40B4-BE49-F238E27FC236}">
                  <a16:creationId xmlns:a16="http://schemas.microsoft.com/office/drawing/2014/main" id="{D5C069B5-6215-2C4D-8CDB-178190F920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rgbClr val="FF0000"/>
                  </a:solidFill>
                </a:rPr>
                <a:t>B</a:t>
              </a:r>
            </a:p>
          </p:txBody>
        </p:sp>
      </p:grpSp>
      <p:grpSp>
        <p:nvGrpSpPr>
          <p:cNvPr id="23556" name="Group 10">
            <a:extLst>
              <a:ext uri="{FF2B5EF4-FFF2-40B4-BE49-F238E27FC236}">
                <a16:creationId xmlns:a16="http://schemas.microsoft.com/office/drawing/2014/main" id="{23BE02C8-C426-5D40-82CA-F9EA406F4959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23578" name="Oval 11">
              <a:extLst>
                <a:ext uri="{FF2B5EF4-FFF2-40B4-BE49-F238E27FC236}">
                  <a16:creationId xmlns:a16="http://schemas.microsoft.com/office/drawing/2014/main" id="{EF3B6B3F-9E6D-8C48-8A7C-AFA811ED59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3579" name="Text Box 12">
              <a:extLst>
                <a:ext uri="{FF2B5EF4-FFF2-40B4-BE49-F238E27FC236}">
                  <a16:creationId xmlns:a16="http://schemas.microsoft.com/office/drawing/2014/main" id="{479BBD74-9978-3547-9822-C01E4DA297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23557" name="Group 13">
            <a:extLst>
              <a:ext uri="{FF2B5EF4-FFF2-40B4-BE49-F238E27FC236}">
                <a16:creationId xmlns:a16="http://schemas.microsoft.com/office/drawing/2014/main" id="{1805F16E-6906-DA42-B36D-EF8016C0363C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23576" name="Oval 14">
              <a:extLst>
                <a:ext uri="{FF2B5EF4-FFF2-40B4-BE49-F238E27FC236}">
                  <a16:creationId xmlns:a16="http://schemas.microsoft.com/office/drawing/2014/main" id="{1768AEFE-15FC-7148-86B2-58795486B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3577" name="Text Box 15">
              <a:extLst>
                <a:ext uri="{FF2B5EF4-FFF2-40B4-BE49-F238E27FC236}">
                  <a16:creationId xmlns:a16="http://schemas.microsoft.com/office/drawing/2014/main" id="{944FEFAC-A428-8C4F-B7A1-64890332EF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rgbClr val="FF0000"/>
                  </a:solidFill>
                </a:rPr>
                <a:t>E</a:t>
              </a:r>
            </a:p>
          </p:txBody>
        </p:sp>
      </p:grpSp>
      <p:grpSp>
        <p:nvGrpSpPr>
          <p:cNvPr id="23558" name="Group 16">
            <a:extLst>
              <a:ext uri="{FF2B5EF4-FFF2-40B4-BE49-F238E27FC236}">
                <a16:creationId xmlns:a16="http://schemas.microsoft.com/office/drawing/2014/main" id="{BD729260-27AF-5042-A964-EB4B23986436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23574" name="Oval 17">
              <a:extLst>
                <a:ext uri="{FF2B5EF4-FFF2-40B4-BE49-F238E27FC236}">
                  <a16:creationId xmlns:a16="http://schemas.microsoft.com/office/drawing/2014/main" id="{BD5F1CAB-8765-8C41-83A3-AE4C591C2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3575" name="Text Box 18">
              <a:extLst>
                <a:ext uri="{FF2B5EF4-FFF2-40B4-BE49-F238E27FC236}">
                  <a16:creationId xmlns:a16="http://schemas.microsoft.com/office/drawing/2014/main" id="{8D1FF98E-49E0-E64B-A656-0762D1AE8C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rgbClr val="FF0000"/>
                  </a:solidFill>
                </a:rPr>
                <a:t>D</a:t>
              </a:r>
            </a:p>
          </p:txBody>
        </p:sp>
      </p:grpSp>
      <p:grpSp>
        <p:nvGrpSpPr>
          <p:cNvPr id="23559" name="Group 19">
            <a:extLst>
              <a:ext uri="{FF2B5EF4-FFF2-40B4-BE49-F238E27FC236}">
                <a16:creationId xmlns:a16="http://schemas.microsoft.com/office/drawing/2014/main" id="{0EA72083-3034-8D40-AC4F-B7F449D1C38B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23572" name="Oval 20">
              <a:extLst>
                <a:ext uri="{FF2B5EF4-FFF2-40B4-BE49-F238E27FC236}">
                  <a16:creationId xmlns:a16="http://schemas.microsoft.com/office/drawing/2014/main" id="{F96BC5D8-DCC5-9E45-B4BC-81B1F1351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3573" name="Text Box 21">
              <a:extLst>
                <a:ext uri="{FF2B5EF4-FFF2-40B4-BE49-F238E27FC236}">
                  <a16:creationId xmlns:a16="http://schemas.microsoft.com/office/drawing/2014/main" id="{DE1DC21A-7B6E-A045-9C19-CCB5A489EB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rgbClr val="FF0000"/>
                  </a:solidFill>
                </a:rPr>
                <a:t>F</a:t>
              </a:r>
            </a:p>
          </p:txBody>
        </p:sp>
      </p:grpSp>
      <p:grpSp>
        <p:nvGrpSpPr>
          <p:cNvPr id="23560" name="Group 22">
            <a:extLst>
              <a:ext uri="{FF2B5EF4-FFF2-40B4-BE49-F238E27FC236}">
                <a16:creationId xmlns:a16="http://schemas.microsoft.com/office/drawing/2014/main" id="{D73834D8-8881-F441-8E9D-C9FBA6D2B311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23570" name="Oval 23">
              <a:extLst>
                <a:ext uri="{FF2B5EF4-FFF2-40B4-BE49-F238E27FC236}">
                  <a16:creationId xmlns:a16="http://schemas.microsoft.com/office/drawing/2014/main" id="{3E9AEA57-A3C0-3C4D-B0CD-28C909991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3571" name="Text Box 24">
              <a:extLst>
                <a:ext uri="{FF2B5EF4-FFF2-40B4-BE49-F238E27FC236}">
                  <a16:creationId xmlns:a16="http://schemas.microsoft.com/office/drawing/2014/main" id="{2C0ADBE6-B6AA-4A43-9E2E-9EEA8968EA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3561" name="Line 25">
            <a:extLst>
              <a:ext uri="{FF2B5EF4-FFF2-40B4-BE49-F238E27FC236}">
                <a16:creationId xmlns:a16="http://schemas.microsoft.com/office/drawing/2014/main" id="{95A65846-DE92-934D-BDB4-6589A46F52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581400"/>
            <a:ext cx="152400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2" name="Line 26">
            <a:extLst>
              <a:ext uri="{FF2B5EF4-FFF2-40B4-BE49-F238E27FC236}">
                <a16:creationId xmlns:a16="http://schemas.microsoft.com/office/drawing/2014/main" id="{D70A515A-62DF-9C49-AF3E-F06D5752C28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3" name="Line 27">
            <a:extLst>
              <a:ext uri="{FF2B5EF4-FFF2-40B4-BE49-F238E27FC236}">
                <a16:creationId xmlns:a16="http://schemas.microsoft.com/office/drawing/2014/main" id="{304657D9-5EC2-C446-8886-76DD0D34E1E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4" name="Line 28">
            <a:extLst>
              <a:ext uri="{FF2B5EF4-FFF2-40B4-BE49-F238E27FC236}">
                <a16:creationId xmlns:a16="http://schemas.microsoft.com/office/drawing/2014/main" id="{76084853-B862-A84B-A95F-E142ADC407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5334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5" name="Line 29">
            <a:extLst>
              <a:ext uri="{FF2B5EF4-FFF2-40B4-BE49-F238E27FC236}">
                <a16:creationId xmlns:a16="http://schemas.microsoft.com/office/drawing/2014/main" id="{BB20B0F1-C570-6B40-8C35-9B7BEBC7653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05400"/>
            <a:ext cx="14478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6" name="Line 30">
            <a:extLst>
              <a:ext uri="{FF2B5EF4-FFF2-40B4-BE49-F238E27FC236}">
                <a16:creationId xmlns:a16="http://schemas.microsoft.com/office/drawing/2014/main" id="{07647B6E-D5DB-A546-AB9B-EC367DF9F3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4800600"/>
            <a:ext cx="9906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7" name="Line 31">
            <a:extLst>
              <a:ext uri="{FF2B5EF4-FFF2-40B4-BE49-F238E27FC236}">
                <a16:creationId xmlns:a16="http://schemas.microsoft.com/office/drawing/2014/main" id="{9C50B5AD-1172-1040-847A-BA58C096E1E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8" name="Text Box 32">
            <a:extLst>
              <a:ext uri="{FF2B5EF4-FFF2-40B4-BE49-F238E27FC236}">
                <a16:creationId xmlns:a16="http://schemas.microsoft.com/office/drawing/2014/main" id="{B8D21B5F-23CB-754F-8058-67209E279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6289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{A, B, D, E, F}</a:t>
            </a:r>
          </a:p>
        </p:txBody>
      </p:sp>
      <p:sp>
        <p:nvSpPr>
          <p:cNvPr id="23569" name="Rectangle 2">
            <a:extLst>
              <a:ext uri="{FF2B5EF4-FFF2-40B4-BE49-F238E27FC236}">
                <a16:creationId xmlns:a16="http://schemas.microsoft.com/office/drawing/2014/main" id="{1A9C4978-3473-8E46-AF35-400DF7D642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Terminology</a:t>
            </a:r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65564BE3-C13A-4A45-9BB8-7F2F95D2DE3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28775"/>
            <a:ext cx="8229600" cy="106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Path – A path is a list of vertices p</a:t>
            </a:r>
            <a:r>
              <a:rPr lang="en-US" altLang="en-US" baseline="-25000">
                <a:ea typeface="ＭＳ Ｐゴシック" panose="020B0600070205080204" pitchFamily="34" charset="-128"/>
              </a:rPr>
              <a:t>1</a:t>
            </a:r>
            <a:r>
              <a:rPr lang="en-US" altLang="en-US">
                <a:ea typeface="ＭＳ Ｐゴシック" panose="020B0600070205080204" pitchFamily="34" charset="-128"/>
              </a:rPr>
              <a:t>,p</a:t>
            </a:r>
            <a:r>
              <a:rPr lang="en-US" altLang="en-US" baseline="-25000">
                <a:ea typeface="ＭＳ Ｐゴシック" panose="020B0600070205080204" pitchFamily="34" charset="-128"/>
              </a:rPr>
              <a:t>2</a:t>
            </a:r>
            <a:r>
              <a:rPr lang="en-US" altLang="en-US">
                <a:ea typeface="ＭＳ Ｐゴシック" panose="020B0600070205080204" pitchFamily="34" charset="-128"/>
              </a:rPr>
              <a:t>,…p</a:t>
            </a:r>
            <a:r>
              <a:rPr lang="en-US" altLang="en-US" baseline="-25000">
                <a:ea typeface="ＭＳ Ｐゴシック" panose="020B0600070205080204" pitchFamily="34" charset="-128"/>
              </a:rPr>
              <a:t>k</a:t>
            </a:r>
            <a:r>
              <a:rPr lang="en-US" altLang="en-US">
                <a:ea typeface="ＭＳ Ｐゴシック" panose="020B0600070205080204" pitchFamily="34" charset="-128"/>
              </a:rPr>
              <a:t> where there exists an edge (p</a:t>
            </a:r>
            <a:r>
              <a:rPr lang="en-US" altLang="en-US" baseline="-25000">
                <a:ea typeface="ＭＳ Ｐゴシック" panose="020B0600070205080204" pitchFamily="34" charset="-128"/>
              </a:rPr>
              <a:t>i</a:t>
            </a:r>
            <a:r>
              <a:rPr lang="en-US" altLang="en-US">
                <a:ea typeface="ＭＳ Ｐゴシック" panose="020B0600070205080204" pitchFamily="34" charset="-128"/>
              </a:rPr>
              <a:t>,p</a:t>
            </a:r>
            <a:r>
              <a:rPr lang="en-US" altLang="en-US" baseline="-25000">
                <a:ea typeface="ＭＳ Ｐゴシック" panose="020B0600070205080204" pitchFamily="34" charset="-128"/>
              </a:rPr>
              <a:t>i+1</a:t>
            </a:r>
            <a:r>
              <a:rPr lang="en-US" altLang="en-US">
                <a:ea typeface="ＭＳ Ｐゴシック" panose="020B0600070205080204" pitchFamily="34" charset="-128"/>
              </a:rPr>
              <a:t>) </a:t>
            </a:r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</a:t>
            </a:r>
            <a:r>
              <a:rPr lang="en-US" altLang="en-US">
                <a:ea typeface="ＭＳ Ｐゴシック" panose="020B0600070205080204" pitchFamily="34" charset="-128"/>
                <a:cs typeface="Arial" panose="020B0604020202020204" pitchFamily="34" charset="0"/>
              </a:rPr>
              <a:t> E</a:t>
            </a:r>
            <a:endParaRPr lang="en-US" altLang="en-US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615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4">
            <a:extLst>
              <a:ext uri="{FF2B5EF4-FFF2-40B4-BE49-F238E27FC236}">
                <a16:creationId xmlns:a16="http://schemas.microsoft.com/office/drawing/2014/main" id="{094BD869-416D-124C-9D22-7BD5C0A3A3F3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24606" name="Oval 5">
              <a:extLst>
                <a:ext uri="{FF2B5EF4-FFF2-40B4-BE49-F238E27FC236}">
                  <a16:creationId xmlns:a16="http://schemas.microsoft.com/office/drawing/2014/main" id="{21484622-23D0-EF42-A558-E8B323A48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4607" name="Text Box 6">
              <a:extLst>
                <a:ext uri="{FF2B5EF4-FFF2-40B4-BE49-F238E27FC236}">
                  <a16:creationId xmlns:a16="http://schemas.microsoft.com/office/drawing/2014/main" id="{D549D875-735B-DE43-8277-2319E22209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24579" name="Group 7">
            <a:extLst>
              <a:ext uri="{FF2B5EF4-FFF2-40B4-BE49-F238E27FC236}">
                <a16:creationId xmlns:a16="http://schemas.microsoft.com/office/drawing/2014/main" id="{6BDE6708-CD2C-7749-ACAE-4629DF69086A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24604" name="Oval 8">
              <a:extLst>
                <a:ext uri="{FF2B5EF4-FFF2-40B4-BE49-F238E27FC236}">
                  <a16:creationId xmlns:a16="http://schemas.microsoft.com/office/drawing/2014/main" id="{95D7CACB-B9C0-864A-A5D9-B33DAE15A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4605" name="Text Box 9">
              <a:extLst>
                <a:ext uri="{FF2B5EF4-FFF2-40B4-BE49-F238E27FC236}">
                  <a16:creationId xmlns:a16="http://schemas.microsoft.com/office/drawing/2014/main" id="{F8101162-AA1A-BD4A-8E02-3852AA639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24580" name="Group 10">
            <a:extLst>
              <a:ext uri="{FF2B5EF4-FFF2-40B4-BE49-F238E27FC236}">
                <a16:creationId xmlns:a16="http://schemas.microsoft.com/office/drawing/2014/main" id="{23E86AB1-A436-014C-961A-DFD82C42FF67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24602" name="Oval 11">
              <a:extLst>
                <a:ext uri="{FF2B5EF4-FFF2-40B4-BE49-F238E27FC236}">
                  <a16:creationId xmlns:a16="http://schemas.microsoft.com/office/drawing/2014/main" id="{3A760686-5362-C044-A460-E68992955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4603" name="Text Box 12">
              <a:extLst>
                <a:ext uri="{FF2B5EF4-FFF2-40B4-BE49-F238E27FC236}">
                  <a16:creationId xmlns:a16="http://schemas.microsoft.com/office/drawing/2014/main" id="{27B9B548-8B2B-C043-875D-A5D24A05B0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rgbClr val="FF0000"/>
                  </a:solidFill>
                </a:rPr>
                <a:t>C</a:t>
              </a:r>
            </a:p>
          </p:txBody>
        </p:sp>
      </p:grpSp>
      <p:grpSp>
        <p:nvGrpSpPr>
          <p:cNvPr id="24581" name="Group 13">
            <a:extLst>
              <a:ext uri="{FF2B5EF4-FFF2-40B4-BE49-F238E27FC236}">
                <a16:creationId xmlns:a16="http://schemas.microsoft.com/office/drawing/2014/main" id="{5638A348-4FC9-0E42-AF7B-8E3808D48D1F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24600" name="Oval 14">
              <a:extLst>
                <a:ext uri="{FF2B5EF4-FFF2-40B4-BE49-F238E27FC236}">
                  <a16:creationId xmlns:a16="http://schemas.microsoft.com/office/drawing/2014/main" id="{564BFBF5-67A4-7C41-A683-766B02F16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4601" name="Text Box 15">
              <a:extLst>
                <a:ext uri="{FF2B5EF4-FFF2-40B4-BE49-F238E27FC236}">
                  <a16:creationId xmlns:a16="http://schemas.microsoft.com/office/drawing/2014/main" id="{BA7289B9-AE70-EC43-A913-F446460A95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24582" name="Group 16">
            <a:extLst>
              <a:ext uri="{FF2B5EF4-FFF2-40B4-BE49-F238E27FC236}">
                <a16:creationId xmlns:a16="http://schemas.microsoft.com/office/drawing/2014/main" id="{59B4E324-4660-B04B-8E24-6A73F2742777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24598" name="Oval 17">
              <a:extLst>
                <a:ext uri="{FF2B5EF4-FFF2-40B4-BE49-F238E27FC236}">
                  <a16:creationId xmlns:a16="http://schemas.microsoft.com/office/drawing/2014/main" id="{A036CBF2-02D8-AD4B-973F-08DA2658B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4599" name="Text Box 18">
              <a:extLst>
                <a:ext uri="{FF2B5EF4-FFF2-40B4-BE49-F238E27FC236}">
                  <a16:creationId xmlns:a16="http://schemas.microsoft.com/office/drawing/2014/main" id="{0EC0224F-C404-5742-8BF7-577138E2F5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rgbClr val="FF0000"/>
                  </a:solidFill>
                </a:rPr>
                <a:t>D</a:t>
              </a:r>
            </a:p>
          </p:txBody>
        </p:sp>
      </p:grpSp>
      <p:grpSp>
        <p:nvGrpSpPr>
          <p:cNvPr id="24583" name="Group 19">
            <a:extLst>
              <a:ext uri="{FF2B5EF4-FFF2-40B4-BE49-F238E27FC236}">
                <a16:creationId xmlns:a16="http://schemas.microsoft.com/office/drawing/2014/main" id="{5CCEEE31-77A9-F746-BE91-E936BBC462E7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24596" name="Oval 20">
              <a:extLst>
                <a:ext uri="{FF2B5EF4-FFF2-40B4-BE49-F238E27FC236}">
                  <a16:creationId xmlns:a16="http://schemas.microsoft.com/office/drawing/2014/main" id="{C1C3E721-0DF5-1C40-9F86-E70573471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4597" name="Text Box 21">
              <a:extLst>
                <a:ext uri="{FF2B5EF4-FFF2-40B4-BE49-F238E27FC236}">
                  <a16:creationId xmlns:a16="http://schemas.microsoft.com/office/drawing/2014/main" id="{47EC85B6-EFA4-EC49-BE0B-7DC63C947F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24584" name="Group 22">
            <a:extLst>
              <a:ext uri="{FF2B5EF4-FFF2-40B4-BE49-F238E27FC236}">
                <a16:creationId xmlns:a16="http://schemas.microsoft.com/office/drawing/2014/main" id="{2EA891EA-87D2-AA4D-808C-83A75FF5AE1F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24594" name="Oval 23">
              <a:extLst>
                <a:ext uri="{FF2B5EF4-FFF2-40B4-BE49-F238E27FC236}">
                  <a16:creationId xmlns:a16="http://schemas.microsoft.com/office/drawing/2014/main" id="{D8E43629-810B-F14E-A62D-E0757B039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4595" name="Text Box 24">
              <a:extLst>
                <a:ext uri="{FF2B5EF4-FFF2-40B4-BE49-F238E27FC236}">
                  <a16:creationId xmlns:a16="http://schemas.microsoft.com/office/drawing/2014/main" id="{48DCE9D9-26C1-AE43-AA5A-B8CD581680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4585" name="Line 25">
            <a:extLst>
              <a:ext uri="{FF2B5EF4-FFF2-40B4-BE49-F238E27FC236}">
                <a16:creationId xmlns:a16="http://schemas.microsoft.com/office/drawing/2014/main" id="{A4074C48-6D4E-CE42-AB8E-124D424530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5814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Line 26">
            <a:extLst>
              <a:ext uri="{FF2B5EF4-FFF2-40B4-BE49-F238E27FC236}">
                <a16:creationId xmlns:a16="http://schemas.microsoft.com/office/drawing/2014/main" id="{61D8C386-621A-A64F-97A1-77D462E995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7" name="Line 27">
            <a:extLst>
              <a:ext uri="{FF2B5EF4-FFF2-40B4-BE49-F238E27FC236}">
                <a16:creationId xmlns:a16="http://schemas.microsoft.com/office/drawing/2014/main" id="{5D9F0A04-B45C-A44C-862E-FB00A94D0EE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8" name="Line 28">
            <a:extLst>
              <a:ext uri="{FF2B5EF4-FFF2-40B4-BE49-F238E27FC236}">
                <a16:creationId xmlns:a16="http://schemas.microsoft.com/office/drawing/2014/main" id="{18EE9BA8-DFCD-9544-BB22-413CA2AC90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5334000"/>
            <a:ext cx="457200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9" name="Line 29">
            <a:extLst>
              <a:ext uri="{FF2B5EF4-FFF2-40B4-BE49-F238E27FC236}">
                <a16:creationId xmlns:a16="http://schemas.microsoft.com/office/drawing/2014/main" id="{71C2F9BF-8F99-A645-8E4C-669C594178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054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0" name="Line 30">
            <a:extLst>
              <a:ext uri="{FF2B5EF4-FFF2-40B4-BE49-F238E27FC236}">
                <a16:creationId xmlns:a16="http://schemas.microsoft.com/office/drawing/2014/main" id="{40E81AA2-B300-5840-A39A-7F1C89BEB1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48006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1" name="Line 31">
            <a:extLst>
              <a:ext uri="{FF2B5EF4-FFF2-40B4-BE49-F238E27FC236}">
                <a16:creationId xmlns:a16="http://schemas.microsoft.com/office/drawing/2014/main" id="{05BD7E35-3265-B241-A40C-7F88D082261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Text Box 32">
            <a:extLst>
              <a:ext uri="{FF2B5EF4-FFF2-40B4-BE49-F238E27FC236}">
                <a16:creationId xmlns:a16="http://schemas.microsoft.com/office/drawing/2014/main" id="{94BB4D8A-EC53-2D4A-A426-30D910FDE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6670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{C, D}</a:t>
            </a:r>
          </a:p>
        </p:txBody>
      </p:sp>
      <p:sp>
        <p:nvSpPr>
          <p:cNvPr id="24593" name="Rectangle 2">
            <a:extLst>
              <a:ext uri="{FF2B5EF4-FFF2-40B4-BE49-F238E27FC236}">
                <a16:creationId xmlns:a16="http://schemas.microsoft.com/office/drawing/2014/main" id="{D4F64815-23C1-794B-8F17-99E3968C97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Terminology</a:t>
            </a:r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01F7D92B-600A-A14A-A584-85C8A39A48B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28775"/>
            <a:ext cx="8229600" cy="106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Path – A path is a list of vertices p</a:t>
            </a:r>
            <a:r>
              <a:rPr lang="en-US" altLang="en-US" baseline="-25000">
                <a:ea typeface="ＭＳ Ｐゴシック" panose="020B0600070205080204" pitchFamily="34" charset="-128"/>
              </a:rPr>
              <a:t>1</a:t>
            </a:r>
            <a:r>
              <a:rPr lang="en-US" altLang="en-US">
                <a:ea typeface="ＭＳ Ｐゴシック" panose="020B0600070205080204" pitchFamily="34" charset="-128"/>
              </a:rPr>
              <a:t>,p</a:t>
            </a:r>
            <a:r>
              <a:rPr lang="en-US" altLang="en-US" baseline="-25000">
                <a:ea typeface="ＭＳ Ｐゴシック" panose="020B0600070205080204" pitchFamily="34" charset="-128"/>
              </a:rPr>
              <a:t>2</a:t>
            </a:r>
            <a:r>
              <a:rPr lang="en-US" altLang="en-US">
                <a:ea typeface="ＭＳ Ｐゴシック" panose="020B0600070205080204" pitchFamily="34" charset="-128"/>
              </a:rPr>
              <a:t>,…p</a:t>
            </a:r>
            <a:r>
              <a:rPr lang="en-US" altLang="en-US" baseline="-25000">
                <a:ea typeface="ＭＳ Ｐゴシック" panose="020B0600070205080204" pitchFamily="34" charset="-128"/>
              </a:rPr>
              <a:t>k</a:t>
            </a:r>
            <a:r>
              <a:rPr lang="en-US" altLang="en-US">
                <a:ea typeface="ＭＳ Ｐゴシック" panose="020B0600070205080204" pitchFamily="34" charset="-128"/>
              </a:rPr>
              <a:t> where there exists an edge (p</a:t>
            </a:r>
            <a:r>
              <a:rPr lang="en-US" altLang="en-US" baseline="-25000">
                <a:ea typeface="ＭＳ Ｐゴシック" panose="020B0600070205080204" pitchFamily="34" charset="-128"/>
              </a:rPr>
              <a:t>i</a:t>
            </a:r>
            <a:r>
              <a:rPr lang="en-US" altLang="en-US">
                <a:ea typeface="ＭＳ Ｐゴシック" panose="020B0600070205080204" pitchFamily="34" charset="-128"/>
              </a:rPr>
              <a:t>,p</a:t>
            </a:r>
            <a:r>
              <a:rPr lang="en-US" altLang="en-US" baseline="-25000">
                <a:ea typeface="ＭＳ Ｐゴシック" panose="020B0600070205080204" pitchFamily="34" charset="-128"/>
              </a:rPr>
              <a:t>i+1</a:t>
            </a:r>
            <a:r>
              <a:rPr lang="en-US" altLang="en-US">
                <a:ea typeface="ＭＳ Ｐゴシック" panose="020B0600070205080204" pitchFamily="34" charset="-128"/>
              </a:rPr>
              <a:t>) </a:t>
            </a:r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</a:t>
            </a:r>
            <a:r>
              <a:rPr lang="en-US" altLang="en-US">
                <a:ea typeface="ＭＳ Ｐゴシック" panose="020B0600070205080204" pitchFamily="34" charset="-128"/>
                <a:cs typeface="Arial" panose="020B0604020202020204" pitchFamily="34" charset="0"/>
              </a:rPr>
              <a:t> E</a:t>
            </a:r>
            <a:endParaRPr lang="en-US" altLang="en-US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482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3">
            <a:extLst>
              <a:ext uri="{FF2B5EF4-FFF2-40B4-BE49-F238E27FC236}">
                <a16:creationId xmlns:a16="http://schemas.microsoft.com/office/drawing/2014/main" id="{291ACD13-0F0A-1445-BFD1-DAF6EE609F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10668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Path – A path is a list of vertices p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,p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,…</a:t>
            </a:r>
            <a:r>
              <a:rPr lang="en-US" altLang="en-US" dirty="0" err="1">
                <a:ea typeface="ＭＳ Ｐゴシック" panose="020B0600070205080204" pitchFamily="34" charset="-128"/>
              </a:rPr>
              <a:t>p</a:t>
            </a:r>
            <a:r>
              <a:rPr lang="en-US" altLang="en-US" baseline="-25000" dirty="0" err="1">
                <a:ea typeface="ＭＳ Ｐゴシック" panose="020B0600070205080204" pitchFamily="34" charset="-128"/>
              </a:rPr>
              <a:t>k</a:t>
            </a:r>
            <a:r>
              <a:rPr lang="en-US" altLang="en-US" dirty="0">
                <a:ea typeface="ＭＳ Ｐゴシック" panose="020B0600070205080204" pitchFamily="34" charset="-128"/>
              </a:rPr>
              <a:t> where there exists an edge (p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,p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i+1</a:t>
            </a:r>
            <a:r>
              <a:rPr lang="en-US" altLang="en-US" dirty="0">
                <a:ea typeface="ＭＳ Ｐゴシック" panose="020B0600070205080204" pitchFamily="34" charset="-128"/>
              </a:rPr>
              <a:t>) 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</a:t>
            </a: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 E</a:t>
            </a:r>
          </a:p>
        </p:txBody>
      </p:sp>
      <p:grpSp>
        <p:nvGrpSpPr>
          <p:cNvPr id="25602" name="Group 4">
            <a:extLst>
              <a:ext uri="{FF2B5EF4-FFF2-40B4-BE49-F238E27FC236}">
                <a16:creationId xmlns:a16="http://schemas.microsoft.com/office/drawing/2014/main" id="{520DAFE4-EB64-F14A-96C7-B67BB1CAE6AB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25630" name="Oval 5">
              <a:extLst>
                <a:ext uri="{FF2B5EF4-FFF2-40B4-BE49-F238E27FC236}">
                  <a16:creationId xmlns:a16="http://schemas.microsoft.com/office/drawing/2014/main" id="{B5D9DD3B-1584-5446-A507-DAAE882A3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31" name="Text Box 6">
              <a:extLst>
                <a:ext uri="{FF2B5EF4-FFF2-40B4-BE49-F238E27FC236}">
                  <a16:creationId xmlns:a16="http://schemas.microsoft.com/office/drawing/2014/main" id="{36854151-4378-0446-8179-BC070102FB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25603" name="Group 7">
            <a:extLst>
              <a:ext uri="{FF2B5EF4-FFF2-40B4-BE49-F238E27FC236}">
                <a16:creationId xmlns:a16="http://schemas.microsoft.com/office/drawing/2014/main" id="{D5AB4FFC-A226-CA4A-8326-BFC523F8C18B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25628" name="Oval 8">
              <a:extLst>
                <a:ext uri="{FF2B5EF4-FFF2-40B4-BE49-F238E27FC236}">
                  <a16:creationId xmlns:a16="http://schemas.microsoft.com/office/drawing/2014/main" id="{E6E2E7FE-9BB1-304A-B463-789F93209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29" name="Text Box 9">
              <a:extLst>
                <a:ext uri="{FF2B5EF4-FFF2-40B4-BE49-F238E27FC236}">
                  <a16:creationId xmlns:a16="http://schemas.microsoft.com/office/drawing/2014/main" id="{A921241C-2FCA-724B-A1BE-D7978613AB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25604" name="Group 10">
            <a:extLst>
              <a:ext uri="{FF2B5EF4-FFF2-40B4-BE49-F238E27FC236}">
                <a16:creationId xmlns:a16="http://schemas.microsoft.com/office/drawing/2014/main" id="{10DA4BF8-9FD3-0A40-B54B-CF2362FA3A53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25626" name="Oval 11">
              <a:extLst>
                <a:ext uri="{FF2B5EF4-FFF2-40B4-BE49-F238E27FC236}">
                  <a16:creationId xmlns:a16="http://schemas.microsoft.com/office/drawing/2014/main" id="{36802DB4-48E7-944D-8CF8-9BBD05C23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27" name="Text Box 12">
              <a:extLst>
                <a:ext uri="{FF2B5EF4-FFF2-40B4-BE49-F238E27FC236}">
                  <a16:creationId xmlns:a16="http://schemas.microsoft.com/office/drawing/2014/main" id="{E781E04B-1CCE-BA43-AA0F-72BB83A7B0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25605" name="Group 13">
            <a:extLst>
              <a:ext uri="{FF2B5EF4-FFF2-40B4-BE49-F238E27FC236}">
                <a16:creationId xmlns:a16="http://schemas.microsoft.com/office/drawing/2014/main" id="{9835DCF3-F530-2242-8B5D-8B56EC4842D5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25624" name="Oval 14">
              <a:extLst>
                <a:ext uri="{FF2B5EF4-FFF2-40B4-BE49-F238E27FC236}">
                  <a16:creationId xmlns:a16="http://schemas.microsoft.com/office/drawing/2014/main" id="{0CC81213-C1B6-C64D-B557-E27799D05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25" name="Text Box 15">
              <a:extLst>
                <a:ext uri="{FF2B5EF4-FFF2-40B4-BE49-F238E27FC236}">
                  <a16:creationId xmlns:a16="http://schemas.microsoft.com/office/drawing/2014/main" id="{21AD5194-24A3-9F44-A284-66BAC48FF2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25606" name="Group 16">
            <a:extLst>
              <a:ext uri="{FF2B5EF4-FFF2-40B4-BE49-F238E27FC236}">
                <a16:creationId xmlns:a16="http://schemas.microsoft.com/office/drawing/2014/main" id="{81BDDACE-389E-014B-8240-94F373CA37ED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25622" name="Oval 17">
              <a:extLst>
                <a:ext uri="{FF2B5EF4-FFF2-40B4-BE49-F238E27FC236}">
                  <a16:creationId xmlns:a16="http://schemas.microsoft.com/office/drawing/2014/main" id="{5AAAF5F2-E7DE-2043-81F1-622FF7821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23" name="Text Box 18">
              <a:extLst>
                <a:ext uri="{FF2B5EF4-FFF2-40B4-BE49-F238E27FC236}">
                  <a16:creationId xmlns:a16="http://schemas.microsoft.com/office/drawing/2014/main" id="{74CD83DE-5E30-0741-8248-11236E71B1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25607" name="Group 19">
            <a:extLst>
              <a:ext uri="{FF2B5EF4-FFF2-40B4-BE49-F238E27FC236}">
                <a16:creationId xmlns:a16="http://schemas.microsoft.com/office/drawing/2014/main" id="{F7E97C6F-9FB2-4844-978E-CE27A750DFEB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25620" name="Oval 20">
              <a:extLst>
                <a:ext uri="{FF2B5EF4-FFF2-40B4-BE49-F238E27FC236}">
                  <a16:creationId xmlns:a16="http://schemas.microsoft.com/office/drawing/2014/main" id="{22637F07-F790-E94B-A945-89DEB61BA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21" name="Text Box 21">
              <a:extLst>
                <a:ext uri="{FF2B5EF4-FFF2-40B4-BE49-F238E27FC236}">
                  <a16:creationId xmlns:a16="http://schemas.microsoft.com/office/drawing/2014/main" id="{6FD530F2-6914-6640-80BC-BDD5456DD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25608" name="Group 22">
            <a:extLst>
              <a:ext uri="{FF2B5EF4-FFF2-40B4-BE49-F238E27FC236}">
                <a16:creationId xmlns:a16="http://schemas.microsoft.com/office/drawing/2014/main" id="{BD3374A8-2046-5F4C-9101-D69C23FA2FE0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25618" name="Oval 23">
              <a:extLst>
                <a:ext uri="{FF2B5EF4-FFF2-40B4-BE49-F238E27FC236}">
                  <a16:creationId xmlns:a16="http://schemas.microsoft.com/office/drawing/2014/main" id="{3FE308A6-CDF2-FA4A-A423-DCBA5B04A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19" name="Text Box 24">
              <a:extLst>
                <a:ext uri="{FF2B5EF4-FFF2-40B4-BE49-F238E27FC236}">
                  <a16:creationId xmlns:a16="http://schemas.microsoft.com/office/drawing/2014/main" id="{2FE78857-6053-1846-AE8E-B35FC8F7E5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5609" name="Line 25">
            <a:extLst>
              <a:ext uri="{FF2B5EF4-FFF2-40B4-BE49-F238E27FC236}">
                <a16:creationId xmlns:a16="http://schemas.microsoft.com/office/drawing/2014/main" id="{812F5B22-605A-E34D-A050-785A816040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5814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0" name="Line 26">
            <a:extLst>
              <a:ext uri="{FF2B5EF4-FFF2-40B4-BE49-F238E27FC236}">
                <a16:creationId xmlns:a16="http://schemas.microsoft.com/office/drawing/2014/main" id="{FAF581C1-C63A-2B44-AC84-789169139C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1" name="Line 27">
            <a:extLst>
              <a:ext uri="{FF2B5EF4-FFF2-40B4-BE49-F238E27FC236}">
                <a16:creationId xmlns:a16="http://schemas.microsoft.com/office/drawing/2014/main" id="{7C753D8E-D228-0E42-AD19-248FAA970C0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2" name="Line 28">
            <a:extLst>
              <a:ext uri="{FF2B5EF4-FFF2-40B4-BE49-F238E27FC236}">
                <a16:creationId xmlns:a16="http://schemas.microsoft.com/office/drawing/2014/main" id="{CB297633-85C3-4240-83C3-7569808CA3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5334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3" name="Line 29">
            <a:extLst>
              <a:ext uri="{FF2B5EF4-FFF2-40B4-BE49-F238E27FC236}">
                <a16:creationId xmlns:a16="http://schemas.microsoft.com/office/drawing/2014/main" id="{60DFF56E-F145-8842-A5A0-AEB5B3C1D4F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054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4" name="Line 30">
            <a:extLst>
              <a:ext uri="{FF2B5EF4-FFF2-40B4-BE49-F238E27FC236}">
                <a16:creationId xmlns:a16="http://schemas.microsoft.com/office/drawing/2014/main" id="{1AFA8573-DDFB-7940-BC2F-7F595D8056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48006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5" name="Line 31">
            <a:extLst>
              <a:ext uri="{FF2B5EF4-FFF2-40B4-BE49-F238E27FC236}">
                <a16:creationId xmlns:a16="http://schemas.microsoft.com/office/drawing/2014/main" id="{B4327774-6584-D143-A3C0-55563977E14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6" name="TextBox 1">
            <a:extLst>
              <a:ext uri="{FF2B5EF4-FFF2-40B4-BE49-F238E27FC236}">
                <a16:creationId xmlns:a16="http://schemas.microsoft.com/office/drawing/2014/main" id="{B7E0C6DD-3CEA-834A-89D8-A75101CEC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667000"/>
            <a:ext cx="3505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6600"/>
                </a:solidFill>
              </a:rPr>
              <a:t>A </a:t>
            </a:r>
            <a:r>
              <a:rPr lang="en-US" altLang="en-US" i="1" dirty="0">
                <a:solidFill>
                  <a:srgbClr val="0000CC"/>
                </a:solidFill>
              </a:rPr>
              <a:t>simple</a:t>
            </a:r>
            <a:r>
              <a:rPr lang="en-US" altLang="en-US" dirty="0">
                <a:solidFill>
                  <a:srgbClr val="FF6600"/>
                </a:solidFill>
              </a:rPr>
              <a:t> path contains no repeated vertices (often this is implied)</a:t>
            </a:r>
          </a:p>
        </p:txBody>
      </p:sp>
      <p:sp>
        <p:nvSpPr>
          <p:cNvPr id="25617" name="Rectangle 2">
            <a:extLst>
              <a:ext uri="{FF2B5EF4-FFF2-40B4-BE49-F238E27FC236}">
                <a16:creationId xmlns:a16="http://schemas.microsoft.com/office/drawing/2014/main" id="{CD37088B-6A5C-2948-BEB0-0516C7A4E3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Terminology</a:t>
            </a:r>
          </a:p>
        </p:txBody>
      </p:sp>
    </p:spTree>
    <p:extLst>
      <p:ext uri="{BB962C8B-B14F-4D97-AF65-F5344CB8AC3E}">
        <p14:creationId xmlns:p14="http://schemas.microsoft.com/office/powerpoint/2010/main" val="705095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4">
            <a:extLst>
              <a:ext uri="{FF2B5EF4-FFF2-40B4-BE49-F238E27FC236}">
                <a16:creationId xmlns:a16="http://schemas.microsoft.com/office/drawing/2014/main" id="{29249844-8D75-BA43-99F8-F6346F406E62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26653" name="Oval 5">
              <a:extLst>
                <a:ext uri="{FF2B5EF4-FFF2-40B4-BE49-F238E27FC236}">
                  <a16:creationId xmlns:a16="http://schemas.microsoft.com/office/drawing/2014/main" id="{C4E5E486-A595-C741-89CA-7CAAC8AE6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6654" name="Text Box 6">
              <a:extLst>
                <a:ext uri="{FF2B5EF4-FFF2-40B4-BE49-F238E27FC236}">
                  <a16:creationId xmlns:a16="http://schemas.microsoft.com/office/drawing/2014/main" id="{256121EF-642A-1747-A55E-F3D2865209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26627" name="Group 7">
            <a:extLst>
              <a:ext uri="{FF2B5EF4-FFF2-40B4-BE49-F238E27FC236}">
                <a16:creationId xmlns:a16="http://schemas.microsoft.com/office/drawing/2014/main" id="{DB4C401C-0F7E-9843-9F2D-2B12EF8E5737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26651" name="Oval 8">
              <a:extLst>
                <a:ext uri="{FF2B5EF4-FFF2-40B4-BE49-F238E27FC236}">
                  <a16:creationId xmlns:a16="http://schemas.microsoft.com/office/drawing/2014/main" id="{ADC1D36E-75CD-2E42-AA57-CA589A151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6652" name="Text Box 9">
              <a:extLst>
                <a:ext uri="{FF2B5EF4-FFF2-40B4-BE49-F238E27FC236}">
                  <a16:creationId xmlns:a16="http://schemas.microsoft.com/office/drawing/2014/main" id="{29821FCB-6797-ED45-AD6C-A80382364C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26628" name="Group 10">
            <a:extLst>
              <a:ext uri="{FF2B5EF4-FFF2-40B4-BE49-F238E27FC236}">
                <a16:creationId xmlns:a16="http://schemas.microsoft.com/office/drawing/2014/main" id="{EDA4301A-441E-1F4B-8F60-93D74ED41871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26649" name="Oval 11">
              <a:extLst>
                <a:ext uri="{FF2B5EF4-FFF2-40B4-BE49-F238E27FC236}">
                  <a16:creationId xmlns:a16="http://schemas.microsoft.com/office/drawing/2014/main" id="{8EB5D853-2A8D-4441-947E-47225E4FC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6650" name="Text Box 12">
              <a:extLst>
                <a:ext uri="{FF2B5EF4-FFF2-40B4-BE49-F238E27FC236}">
                  <a16:creationId xmlns:a16="http://schemas.microsoft.com/office/drawing/2014/main" id="{13E87E7F-E41E-0A4A-B5B4-6DABFD612D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26629" name="Group 13">
            <a:extLst>
              <a:ext uri="{FF2B5EF4-FFF2-40B4-BE49-F238E27FC236}">
                <a16:creationId xmlns:a16="http://schemas.microsoft.com/office/drawing/2014/main" id="{3E3AD194-FCD2-7849-B12D-05413D86A6A3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26647" name="Oval 14">
              <a:extLst>
                <a:ext uri="{FF2B5EF4-FFF2-40B4-BE49-F238E27FC236}">
                  <a16:creationId xmlns:a16="http://schemas.microsoft.com/office/drawing/2014/main" id="{3A36717E-9C99-E74E-A33A-030BDE6EB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6648" name="Text Box 15">
              <a:extLst>
                <a:ext uri="{FF2B5EF4-FFF2-40B4-BE49-F238E27FC236}">
                  <a16:creationId xmlns:a16="http://schemas.microsoft.com/office/drawing/2014/main" id="{7BF1E5AC-07F3-B049-AB62-D4AA205CD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26630" name="Group 16">
            <a:extLst>
              <a:ext uri="{FF2B5EF4-FFF2-40B4-BE49-F238E27FC236}">
                <a16:creationId xmlns:a16="http://schemas.microsoft.com/office/drawing/2014/main" id="{A79DA440-2DCB-7A49-9264-D6F778F0BE16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26645" name="Oval 17">
              <a:extLst>
                <a:ext uri="{FF2B5EF4-FFF2-40B4-BE49-F238E27FC236}">
                  <a16:creationId xmlns:a16="http://schemas.microsoft.com/office/drawing/2014/main" id="{73673D0E-0E46-7243-8F90-DB00B5F14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6646" name="Text Box 18">
              <a:extLst>
                <a:ext uri="{FF2B5EF4-FFF2-40B4-BE49-F238E27FC236}">
                  <a16:creationId xmlns:a16="http://schemas.microsoft.com/office/drawing/2014/main" id="{A8356915-FA6D-2045-9C17-4110CA31D3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26631" name="Group 19">
            <a:extLst>
              <a:ext uri="{FF2B5EF4-FFF2-40B4-BE49-F238E27FC236}">
                <a16:creationId xmlns:a16="http://schemas.microsoft.com/office/drawing/2014/main" id="{AF24BD15-5C0D-D64D-BC0D-B76E70A2AB7A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26643" name="Oval 20">
              <a:extLst>
                <a:ext uri="{FF2B5EF4-FFF2-40B4-BE49-F238E27FC236}">
                  <a16:creationId xmlns:a16="http://schemas.microsoft.com/office/drawing/2014/main" id="{DAEBA6F7-D3A7-E941-A7AD-707A3C1B4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6644" name="Text Box 21">
              <a:extLst>
                <a:ext uri="{FF2B5EF4-FFF2-40B4-BE49-F238E27FC236}">
                  <a16:creationId xmlns:a16="http://schemas.microsoft.com/office/drawing/2014/main" id="{2F8B8FA4-3DAB-F443-98CA-B86B52B736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26632" name="Group 22">
            <a:extLst>
              <a:ext uri="{FF2B5EF4-FFF2-40B4-BE49-F238E27FC236}">
                <a16:creationId xmlns:a16="http://schemas.microsoft.com/office/drawing/2014/main" id="{E78F6706-A2DD-DB4C-8077-74753E651A7E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26641" name="Oval 23">
              <a:extLst>
                <a:ext uri="{FF2B5EF4-FFF2-40B4-BE49-F238E27FC236}">
                  <a16:creationId xmlns:a16="http://schemas.microsoft.com/office/drawing/2014/main" id="{6733D532-5170-1E46-83C4-142A9DCC4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6642" name="Text Box 24">
              <a:extLst>
                <a:ext uri="{FF2B5EF4-FFF2-40B4-BE49-F238E27FC236}">
                  <a16:creationId xmlns:a16="http://schemas.microsoft.com/office/drawing/2014/main" id="{20B9DD64-B508-2D43-8136-C2A61C69AD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6633" name="Line 25">
            <a:extLst>
              <a:ext uri="{FF2B5EF4-FFF2-40B4-BE49-F238E27FC236}">
                <a16:creationId xmlns:a16="http://schemas.microsoft.com/office/drawing/2014/main" id="{1F830FE7-B828-CD43-8703-89E3C03950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5814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4" name="Line 26">
            <a:extLst>
              <a:ext uri="{FF2B5EF4-FFF2-40B4-BE49-F238E27FC236}">
                <a16:creationId xmlns:a16="http://schemas.microsoft.com/office/drawing/2014/main" id="{7408F8CC-48E7-D247-AD4F-326366DEB9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5" name="Line 27">
            <a:extLst>
              <a:ext uri="{FF2B5EF4-FFF2-40B4-BE49-F238E27FC236}">
                <a16:creationId xmlns:a16="http://schemas.microsoft.com/office/drawing/2014/main" id="{2A2C31D1-6EFE-AC40-A981-DE45F776A4D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6" name="Line 28">
            <a:extLst>
              <a:ext uri="{FF2B5EF4-FFF2-40B4-BE49-F238E27FC236}">
                <a16:creationId xmlns:a16="http://schemas.microsoft.com/office/drawing/2014/main" id="{BF77B799-7319-214A-A275-86E04355CD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5334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7" name="Line 29">
            <a:extLst>
              <a:ext uri="{FF2B5EF4-FFF2-40B4-BE49-F238E27FC236}">
                <a16:creationId xmlns:a16="http://schemas.microsoft.com/office/drawing/2014/main" id="{647A56EA-BBA9-3343-9411-B952A8DCC7C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054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8" name="Line 30">
            <a:extLst>
              <a:ext uri="{FF2B5EF4-FFF2-40B4-BE49-F238E27FC236}">
                <a16:creationId xmlns:a16="http://schemas.microsoft.com/office/drawing/2014/main" id="{EC9F55E2-B5BF-1C4B-B4B4-E024C73AAB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48006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9" name="Line 31">
            <a:extLst>
              <a:ext uri="{FF2B5EF4-FFF2-40B4-BE49-F238E27FC236}">
                <a16:creationId xmlns:a16="http://schemas.microsoft.com/office/drawing/2014/main" id="{11A9087A-20D8-274A-A9B0-196CCB8AC85E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0" name="Rectangle 2">
            <a:extLst>
              <a:ext uri="{FF2B5EF4-FFF2-40B4-BE49-F238E27FC236}">
                <a16:creationId xmlns:a16="http://schemas.microsoft.com/office/drawing/2014/main" id="{87B627E2-5B53-6A4F-B8C4-7A58C2988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-228600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900" b="1">
                <a:solidFill>
                  <a:schemeClr val="tx2"/>
                </a:solidFill>
              </a:rPr>
              <a:t>Terminology</a:t>
            </a: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D5B818DC-A2E3-3249-AB5D-A15609C9F4F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76400"/>
            <a:ext cx="8229600" cy="106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Cycle?</a:t>
            </a:r>
            <a:endParaRPr lang="en-US" altLang="en-US" baseline="-25000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4640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4">
            <a:extLst>
              <a:ext uri="{FF2B5EF4-FFF2-40B4-BE49-F238E27FC236}">
                <a16:creationId xmlns:a16="http://schemas.microsoft.com/office/drawing/2014/main" id="{29249844-8D75-BA43-99F8-F6346F406E62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26653" name="Oval 5">
              <a:extLst>
                <a:ext uri="{FF2B5EF4-FFF2-40B4-BE49-F238E27FC236}">
                  <a16:creationId xmlns:a16="http://schemas.microsoft.com/office/drawing/2014/main" id="{C4E5E486-A595-C741-89CA-7CAAC8AE6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6654" name="Text Box 6">
              <a:extLst>
                <a:ext uri="{FF2B5EF4-FFF2-40B4-BE49-F238E27FC236}">
                  <a16:creationId xmlns:a16="http://schemas.microsoft.com/office/drawing/2014/main" id="{256121EF-642A-1747-A55E-F3D2865209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26627" name="Group 7">
            <a:extLst>
              <a:ext uri="{FF2B5EF4-FFF2-40B4-BE49-F238E27FC236}">
                <a16:creationId xmlns:a16="http://schemas.microsoft.com/office/drawing/2014/main" id="{DB4C401C-0F7E-9843-9F2D-2B12EF8E5737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26651" name="Oval 8">
              <a:extLst>
                <a:ext uri="{FF2B5EF4-FFF2-40B4-BE49-F238E27FC236}">
                  <a16:creationId xmlns:a16="http://schemas.microsoft.com/office/drawing/2014/main" id="{ADC1D36E-75CD-2E42-AA57-CA589A151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6652" name="Text Box 9">
              <a:extLst>
                <a:ext uri="{FF2B5EF4-FFF2-40B4-BE49-F238E27FC236}">
                  <a16:creationId xmlns:a16="http://schemas.microsoft.com/office/drawing/2014/main" id="{29821FCB-6797-ED45-AD6C-A80382364C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26628" name="Group 10">
            <a:extLst>
              <a:ext uri="{FF2B5EF4-FFF2-40B4-BE49-F238E27FC236}">
                <a16:creationId xmlns:a16="http://schemas.microsoft.com/office/drawing/2014/main" id="{EDA4301A-441E-1F4B-8F60-93D74ED41871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26649" name="Oval 11">
              <a:extLst>
                <a:ext uri="{FF2B5EF4-FFF2-40B4-BE49-F238E27FC236}">
                  <a16:creationId xmlns:a16="http://schemas.microsoft.com/office/drawing/2014/main" id="{8EB5D853-2A8D-4441-947E-47225E4FC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6650" name="Text Box 12">
              <a:extLst>
                <a:ext uri="{FF2B5EF4-FFF2-40B4-BE49-F238E27FC236}">
                  <a16:creationId xmlns:a16="http://schemas.microsoft.com/office/drawing/2014/main" id="{13E87E7F-E41E-0A4A-B5B4-6DABFD612D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26629" name="Group 13">
            <a:extLst>
              <a:ext uri="{FF2B5EF4-FFF2-40B4-BE49-F238E27FC236}">
                <a16:creationId xmlns:a16="http://schemas.microsoft.com/office/drawing/2014/main" id="{3E3AD194-FCD2-7849-B12D-05413D86A6A3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26647" name="Oval 14">
              <a:extLst>
                <a:ext uri="{FF2B5EF4-FFF2-40B4-BE49-F238E27FC236}">
                  <a16:creationId xmlns:a16="http://schemas.microsoft.com/office/drawing/2014/main" id="{3A36717E-9C99-E74E-A33A-030BDE6EB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6648" name="Text Box 15">
              <a:extLst>
                <a:ext uri="{FF2B5EF4-FFF2-40B4-BE49-F238E27FC236}">
                  <a16:creationId xmlns:a16="http://schemas.microsoft.com/office/drawing/2014/main" id="{7BF1E5AC-07F3-B049-AB62-D4AA205CD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26630" name="Group 16">
            <a:extLst>
              <a:ext uri="{FF2B5EF4-FFF2-40B4-BE49-F238E27FC236}">
                <a16:creationId xmlns:a16="http://schemas.microsoft.com/office/drawing/2014/main" id="{A79DA440-2DCB-7A49-9264-D6F778F0BE16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26645" name="Oval 17">
              <a:extLst>
                <a:ext uri="{FF2B5EF4-FFF2-40B4-BE49-F238E27FC236}">
                  <a16:creationId xmlns:a16="http://schemas.microsoft.com/office/drawing/2014/main" id="{73673D0E-0E46-7243-8F90-DB00B5F14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6646" name="Text Box 18">
              <a:extLst>
                <a:ext uri="{FF2B5EF4-FFF2-40B4-BE49-F238E27FC236}">
                  <a16:creationId xmlns:a16="http://schemas.microsoft.com/office/drawing/2014/main" id="{A8356915-FA6D-2045-9C17-4110CA31D3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26631" name="Group 19">
            <a:extLst>
              <a:ext uri="{FF2B5EF4-FFF2-40B4-BE49-F238E27FC236}">
                <a16:creationId xmlns:a16="http://schemas.microsoft.com/office/drawing/2014/main" id="{AF24BD15-5C0D-D64D-BC0D-B76E70A2AB7A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26643" name="Oval 20">
              <a:extLst>
                <a:ext uri="{FF2B5EF4-FFF2-40B4-BE49-F238E27FC236}">
                  <a16:creationId xmlns:a16="http://schemas.microsoft.com/office/drawing/2014/main" id="{DAEBA6F7-D3A7-E941-A7AD-707A3C1B4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6644" name="Text Box 21">
              <a:extLst>
                <a:ext uri="{FF2B5EF4-FFF2-40B4-BE49-F238E27FC236}">
                  <a16:creationId xmlns:a16="http://schemas.microsoft.com/office/drawing/2014/main" id="{2F8B8FA4-3DAB-F443-98CA-B86B52B736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26632" name="Group 22">
            <a:extLst>
              <a:ext uri="{FF2B5EF4-FFF2-40B4-BE49-F238E27FC236}">
                <a16:creationId xmlns:a16="http://schemas.microsoft.com/office/drawing/2014/main" id="{E78F6706-A2DD-DB4C-8077-74753E651A7E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26641" name="Oval 23">
              <a:extLst>
                <a:ext uri="{FF2B5EF4-FFF2-40B4-BE49-F238E27FC236}">
                  <a16:creationId xmlns:a16="http://schemas.microsoft.com/office/drawing/2014/main" id="{6733D532-5170-1E46-83C4-142A9DCC4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6642" name="Text Box 24">
              <a:extLst>
                <a:ext uri="{FF2B5EF4-FFF2-40B4-BE49-F238E27FC236}">
                  <a16:creationId xmlns:a16="http://schemas.microsoft.com/office/drawing/2014/main" id="{20B9DD64-B508-2D43-8136-C2A61C69AD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6633" name="Line 25">
            <a:extLst>
              <a:ext uri="{FF2B5EF4-FFF2-40B4-BE49-F238E27FC236}">
                <a16:creationId xmlns:a16="http://schemas.microsoft.com/office/drawing/2014/main" id="{1F830FE7-B828-CD43-8703-89E3C03950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5814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4" name="Line 26">
            <a:extLst>
              <a:ext uri="{FF2B5EF4-FFF2-40B4-BE49-F238E27FC236}">
                <a16:creationId xmlns:a16="http://schemas.microsoft.com/office/drawing/2014/main" id="{7408F8CC-48E7-D247-AD4F-326366DEB9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5" name="Line 27">
            <a:extLst>
              <a:ext uri="{FF2B5EF4-FFF2-40B4-BE49-F238E27FC236}">
                <a16:creationId xmlns:a16="http://schemas.microsoft.com/office/drawing/2014/main" id="{2A2C31D1-6EFE-AC40-A981-DE45F776A4D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6" name="Line 28">
            <a:extLst>
              <a:ext uri="{FF2B5EF4-FFF2-40B4-BE49-F238E27FC236}">
                <a16:creationId xmlns:a16="http://schemas.microsoft.com/office/drawing/2014/main" id="{BF77B799-7319-214A-A275-86E04355CD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5334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7" name="Line 29">
            <a:extLst>
              <a:ext uri="{FF2B5EF4-FFF2-40B4-BE49-F238E27FC236}">
                <a16:creationId xmlns:a16="http://schemas.microsoft.com/office/drawing/2014/main" id="{647A56EA-BBA9-3343-9411-B952A8DCC7C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054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8" name="Line 30">
            <a:extLst>
              <a:ext uri="{FF2B5EF4-FFF2-40B4-BE49-F238E27FC236}">
                <a16:creationId xmlns:a16="http://schemas.microsoft.com/office/drawing/2014/main" id="{EC9F55E2-B5BF-1C4B-B4B4-E024C73AAB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48006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9" name="Line 31">
            <a:extLst>
              <a:ext uri="{FF2B5EF4-FFF2-40B4-BE49-F238E27FC236}">
                <a16:creationId xmlns:a16="http://schemas.microsoft.com/office/drawing/2014/main" id="{11A9087A-20D8-274A-A9B0-196CCB8AC85E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0" name="Rectangle 2">
            <a:extLst>
              <a:ext uri="{FF2B5EF4-FFF2-40B4-BE49-F238E27FC236}">
                <a16:creationId xmlns:a16="http://schemas.microsoft.com/office/drawing/2014/main" id="{87B627E2-5B53-6A4F-B8C4-7A58C2988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-228600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900" b="1">
                <a:solidFill>
                  <a:schemeClr val="tx2"/>
                </a:solidFill>
              </a:rPr>
              <a:t>Terminology</a:t>
            </a: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D5B818DC-A2E3-3249-AB5D-A15609C9F4F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76400"/>
            <a:ext cx="8229600" cy="106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Cycle – A subset of the edges that form a path such that the first and last node are the same</a:t>
            </a:r>
            <a:endParaRPr lang="en-US" altLang="en-US" baseline="-25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3437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4">
            <a:extLst>
              <a:ext uri="{FF2B5EF4-FFF2-40B4-BE49-F238E27FC236}">
                <a16:creationId xmlns:a16="http://schemas.microsoft.com/office/drawing/2014/main" id="{00CC023D-2F0C-1240-BB8D-5A5564B15F6E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27678" name="Oval 5">
              <a:extLst>
                <a:ext uri="{FF2B5EF4-FFF2-40B4-BE49-F238E27FC236}">
                  <a16:creationId xmlns:a16="http://schemas.microsoft.com/office/drawing/2014/main" id="{3EE820B1-80C4-7447-9652-5B1507004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7679" name="Text Box 6">
              <a:extLst>
                <a:ext uri="{FF2B5EF4-FFF2-40B4-BE49-F238E27FC236}">
                  <a16:creationId xmlns:a16="http://schemas.microsoft.com/office/drawing/2014/main" id="{603F6B99-1596-EA4E-B6C9-1E5F36D675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rgbClr val="FF0000"/>
                  </a:solidFill>
                </a:rPr>
                <a:t>A</a:t>
              </a:r>
            </a:p>
          </p:txBody>
        </p:sp>
      </p:grpSp>
      <p:grpSp>
        <p:nvGrpSpPr>
          <p:cNvPr id="27651" name="Group 7">
            <a:extLst>
              <a:ext uri="{FF2B5EF4-FFF2-40B4-BE49-F238E27FC236}">
                <a16:creationId xmlns:a16="http://schemas.microsoft.com/office/drawing/2014/main" id="{6916F0D9-0CE9-B846-B1C4-541665B0F61F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27676" name="Oval 8">
              <a:extLst>
                <a:ext uri="{FF2B5EF4-FFF2-40B4-BE49-F238E27FC236}">
                  <a16:creationId xmlns:a16="http://schemas.microsoft.com/office/drawing/2014/main" id="{9E65114F-CE47-A844-9171-0E3BA351E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7677" name="Text Box 9">
              <a:extLst>
                <a:ext uri="{FF2B5EF4-FFF2-40B4-BE49-F238E27FC236}">
                  <a16:creationId xmlns:a16="http://schemas.microsoft.com/office/drawing/2014/main" id="{AB4005B0-34F7-464A-9074-1AF6D08C80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rgbClr val="FF0000"/>
                  </a:solidFill>
                </a:rPr>
                <a:t>B</a:t>
              </a:r>
            </a:p>
          </p:txBody>
        </p:sp>
      </p:grpSp>
      <p:grpSp>
        <p:nvGrpSpPr>
          <p:cNvPr id="27652" name="Group 10">
            <a:extLst>
              <a:ext uri="{FF2B5EF4-FFF2-40B4-BE49-F238E27FC236}">
                <a16:creationId xmlns:a16="http://schemas.microsoft.com/office/drawing/2014/main" id="{88A4FB6A-0A19-C649-B0A8-D66E8B6817CD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27674" name="Oval 11">
              <a:extLst>
                <a:ext uri="{FF2B5EF4-FFF2-40B4-BE49-F238E27FC236}">
                  <a16:creationId xmlns:a16="http://schemas.microsoft.com/office/drawing/2014/main" id="{1E879E88-5983-A047-ABA2-C07255169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7675" name="Text Box 12">
              <a:extLst>
                <a:ext uri="{FF2B5EF4-FFF2-40B4-BE49-F238E27FC236}">
                  <a16:creationId xmlns:a16="http://schemas.microsoft.com/office/drawing/2014/main" id="{54D59ED1-BC7C-5942-B9BB-0CC68BB23D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27653" name="Group 13">
            <a:extLst>
              <a:ext uri="{FF2B5EF4-FFF2-40B4-BE49-F238E27FC236}">
                <a16:creationId xmlns:a16="http://schemas.microsoft.com/office/drawing/2014/main" id="{CDB76284-E805-904B-9530-E97029D64D5B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27672" name="Oval 14">
              <a:extLst>
                <a:ext uri="{FF2B5EF4-FFF2-40B4-BE49-F238E27FC236}">
                  <a16:creationId xmlns:a16="http://schemas.microsoft.com/office/drawing/2014/main" id="{2F3712BF-66D9-6A47-8DA2-A34CC52BB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7673" name="Text Box 15">
              <a:extLst>
                <a:ext uri="{FF2B5EF4-FFF2-40B4-BE49-F238E27FC236}">
                  <a16:creationId xmlns:a16="http://schemas.microsoft.com/office/drawing/2014/main" id="{45D5A531-6BEC-CE42-A8D2-0C4CCE1A11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27654" name="Group 16">
            <a:extLst>
              <a:ext uri="{FF2B5EF4-FFF2-40B4-BE49-F238E27FC236}">
                <a16:creationId xmlns:a16="http://schemas.microsoft.com/office/drawing/2014/main" id="{AAC8B4DE-6158-7A42-BBA2-35CA2B1DEA4C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27670" name="Oval 17">
              <a:extLst>
                <a:ext uri="{FF2B5EF4-FFF2-40B4-BE49-F238E27FC236}">
                  <a16:creationId xmlns:a16="http://schemas.microsoft.com/office/drawing/2014/main" id="{C6AFBB36-22CB-204D-875B-5844CCB8B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7671" name="Text Box 18">
              <a:extLst>
                <a:ext uri="{FF2B5EF4-FFF2-40B4-BE49-F238E27FC236}">
                  <a16:creationId xmlns:a16="http://schemas.microsoft.com/office/drawing/2014/main" id="{DCE1803E-A9DD-6E4F-A9F4-4B82E7D9B4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rgbClr val="FF0000"/>
                  </a:solidFill>
                </a:rPr>
                <a:t>D</a:t>
              </a:r>
            </a:p>
          </p:txBody>
        </p:sp>
      </p:grpSp>
      <p:grpSp>
        <p:nvGrpSpPr>
          <p:cNvPr id="27655" name="Group 19">
            <a:extLst>
              <a:ext uri="{FF2B5EF4-FFF2-40B4-BE49-F238E27FC236}">
                <a16:creationId xmlns:a16="http://schemas.microsoft.com/office/drawing/2014/main" id="{836AEBCC-0E14-704A-AF70-2069B3B36161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27668" name="Oval 20">
              <a:extLst>
                <a:ext uri="{FF2B5EF4-FFF2-40B4-BE49-F238E27FC236}">
                  <a16:creationId xmlns:a16="http://schemas.microsoft.com/office/drawing/2014/main" id="{BBB8DF23-65D5-2545-8A86-1DF067EE8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7669" name="Text Box 21">
              <a:extLst>
                <a:ext uri="{FF2B5EF4-FFF2-40B4-BE49-F238E27FC236}">
                  <a16:creationId xmlns:a16="http://schemas.microsoft.com/office/drawing/2014/main" id="{7AB2AC00-2F13-F949-B05E-DB80E240F9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27656" name="Group 22">
            <a:extLst>
              <a:ext uri="{FF2B5EF4-FFF2-40B4-BE49-F238E27FC236}">
                <a16:creationId xmlns:a16="http://schemas.microsoft.com/office/drawing/2014/main" id="{593A44FB-E6C4-BB49-8D9D-18FDF2AD6F08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27666" name="Oval 23">
              <a:extLst>
                <a:ext uri="{FF2B5EF4-FFF2-40B4-BE49-F238E27FC236}">
                  <a16:creationId xmlns:a16="http://schemas.microsoft.com/office/drawing/2014/main" id="{41989E02-7349-4B40-9828-D57514CDD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7667" name="Text Box 24">
              <a:extLst>
                <a:ext uri="{FF2B5EF4-FFF2-40B4-BE49-F238E27FC236}">
                  <a16:creationId xmlns:a16="http://schemas.microsoft.com/office/drawing/2014/main" id="{F0E0022D-38D1-8447-9825-DB988D97B2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7657" name="Line 25">
            <a:extLst>
              <a:ext uri="{FF2B5EF4-FFF2-40B4-BE49-F238E27FC236}">
                <a16:creationId xmlns:a16="http://schemas.microsoft.com/office/drawing/2014/main" id="{DBD1082B-3922-AF44-A279-50CE40480D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581400"/>
            <a:ext cx="152400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8" name="Line 26">
            <a:extLst>
              <a:ext uri="{FF2B5EF4-FFF2-40B4-BE49-F238E27FC236}">
                <a16:creationId xmlns:a16="http://schemas.microsoft.com/office/drawing/2014/main" id="{001DA31F-BAE7-CD49-ABA4-1367237FE1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9" name="Line 27">
            <a:extLst>
              <a:ext uri="{FF2B5EF4-FFF2-40B4-BE49-F238E27FC236}">
                <a16:creationId xmlns:a16="http://schemas.microsoft.com/office/drawing/2014/main" id="{3A723B8F-CE69-904E-866A-37708FA6510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76200" cy="1066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0" name="Line 28">
            <a:extLst>
              <a:ext uri="{FF2B5EF4-FFF2-40B4-BE49-F238E27FC236}">
                <a16:creationId xmlns:a16="http://schemas.microsoft.com/office/drawing/2014/main" id="{888B0ACB-B6F2-2644-B237-8670DA15E1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5334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1" name="Line 29">
            <a:extLst>
              <a:ext uri="{FF2B5EF4-FFF2-40B4-BE49-F238E27FC236}">
                <a16:creationId xmlns:a16="http://schemas.microsoft.com/office/drawing/2014/main" id="{6CC92671-DA1F-9844-9902-A99942610D2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054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2" name="Line 30">
            <a:extLst>
              <a:ext uri="{FF2B5EF4-FFF2-40B4-BE49-F238E27FC236}">
                <a16:creationId xmlns:a16="http://schemas.microsoft.com/office/drawing/2014/main" id="{6935E1BA-3E44-6F46-83B0-2322FE8904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48006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3" name="Line 31">
            <a:extLst>
              <a:ext uri="{FF2B5EF4-FFF2-40B4-BE49-F238E27FC236}">
                <a16:creationId xmlns:a16="http://schemas.microsoft.com/office/drawing/2014/main" id="{FDFE5C49-5ED4-6943-951F-166E34A6DA4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4" name="Text Box 32">
            <a:extLst>
              <a:ext uri="{FF2B5EF4-FFF2-40B4-BE49-F238E27FC236}">
                <a16:creationId xmlns:a16="http://schemas.microsoft.com/office/drawing/2014/main" id="{D3F6052F-2385-714C-A75A-C0FC874FB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537" y="2895600"/>
            <a:ext cx="378026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00FF"/>
                </a:solidFill>
              </a:rPr>
              <a:t>Edges: (A,B), (B,D), (D,A)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00FF"/>
                </a:solidFill>
              </a:rPr>
              <a:t>Path: B, A, D, B</a:t>
            </a:r>
          </a:p>
        </p:txBody>
      </p:sp>
      <p:sp>
        <p:nvSpPr>
          <p:cNvPr id="27665" name="Rectangle 2">
            <a:extLst>
              <a:ext uri="{FF2B5EF4-FFF2-40B4-BE49-F238E27FC236}">
                <a16:creationId xmlns:a16="http://schemas.microsoft.com/office/drawing/2014/main" id="{EAC94707-BF86-F846-BB0B-8BC676A07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-228600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900" b="1">
                <a:solidFill>
                  <a:schemeClr val="tx2"/>
                </a:solidFill>
              </a:rPr>
              <a:t>Terminology</a:t>
            </a:r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23015533-C74E-E045-8B07-0FA209692DA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76400"/>
            <a:ext cx="8229600" cy="106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Cycle – A subset of the edges that form a path such that the first and last node are the same</a:t>
            </a:r>
            <a:endParaRPr lang="en-US" altLang="en-US" baseline="-25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115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4">
            <a:extLst>
              <a:ext uri="{FF2B5EF4-FFF2-40B4-BE49-F238E27FC236}">
                <a16:creationId xmlns:a16="http://schemas.microsoft.com/office/drawing/2014/main" id="{CF473A24-5D84-3649-86DA-384A44436769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28703" name="Oval 5">
              <a:extLst>
                <a:ext uri="{FF2B5EF4-FFF2-40B4-BE49-F238E27FC236}">
                  <a16:creationId xmlns:a16="http://schemas.microsoft.com/office/drawing/2014/main" id="{B8E6F395-A32C-2E41-8F0D-4972322C5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8704" name="Text Box 6">
              <a:extLst>
                <a:ext uri="{FF2B5EF4-FFF2-40B4-BE49-F238E27FC236}">
                  <a16:creationId xmlns:a16="http://schemas.microsoft.com/office/drawing/2014/main" id="{D1F1F40F-31CE-3E49-A1EA-82CC695CE6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28675" name="Group 7">
            <a:extLst>
              <a:ext uri="{FF2B5EF4-FFF2-40B4-BE49-F238E27FC236}">
                <a16:creationId xmlns:a16="http://schemas.microsoft.com/office/drawing/2014/main" id="{11729650-7877-C04E-8FD3-52BFD2426E87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28701" name="Oval 8">
              <a:extLst>
                <a:ext uri="{FF2B5EF4-FFF2-40B4-BE49-F238E27FC236}">
                  <a16:creationId xmlns:a16="http://schemas.microsoft.com/office/drawing/2014/main" id="{3B391ABE-6F8E-7D46-B0D8-92CD3E04B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8702" name="Text Box 9">
              <a:extLst>
                <a:ext uri="{FF2B5EF4-FFF2-40B4-BE49-F238E27FC236}">
                  <a16:creationId xmlns:a16="http://schemas.microsoft.com/office/drawing/2014/main" id="{24DB38D5-E2D8-2B45-B584-2E98E2385D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28676" name="Group 10">
            <a:extLst>
              <a:ext uri="{FF2B5EF4-FFF2-40B4-BE49-F238E27FC236}">
                <a16:creationId xmlns:a16="http://schemas.microsoft.com/office/drawing/2014/main" id="{EF73F9E1-17D0-DE48-AA80-4B8ED2FD96F7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28699" name="Oval 11">
              <a:extLst>
                <a:ext uri="{FF2B5EF4-FFF2-40B4-BE49-F238E27FC236}">
                  <a16:creationId xmlns:a16="http://schemas.microsoft.com/office/drawing/2014/main" id="{8C3A4F40-55AA-A242-9CD4-36B3667B3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8700" name="Text Box 12">
              <a:extLst>
                <a:ext uri="{FF2B5EF4-FFF2-40B4-BE49-F238E27FC236}">
                  <a16:creationId xmlns:a16="http://schemas.microsoft.com/office/drawing/2014/main" id="{2F4A3088-AFE3-A746-B6C0-B676EA86B0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28677" name="Group 13">
            <a:extLst>
              <a:ext uri="{FF2B5EF4-FFF2-40B4-BE49-F238E27FC236}">
                <a16:creationId xmlns:a16="http://schemas.microsoft.com/office/drawing/2014/main" id="{4F1664EE-4AE7-5247-AB6E-8772F33B4C43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28697" name="Oval 14">
              <a:extLst>
                <a:ext uri="{FF2B5EF4-FFF2-40B4-BE49-F238E27FC236}">
                  <a16:creationId xmlns:a16="http://schemas.microsoft.com/office/drawing/2014/main" id="{F7201E80-9668-7A44-B615-775686848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8698" name="Text Box 15">
              <a:extLst>
                <a:ext uri="{FF2B5EF4-FFF2-40B4-BE49-F238E27FC236}">
                  <a16:creationId xmlns:a16="http://schemas.microsoft.com/office/drawing/2014/main" id="{64F48D06-ED46-1149-9634-E44839AB3E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28678" name="Group 16">
            <a:extLst>
              <a:ext uri="{FF2B5EF4-FFF2-40B4-BE49-F238E27FC236}">
                <a16:creationId xmlns:a16="http://schemas.microsoft.com/office/drawing/2014/main" id="{40E432E5-278C-7F47-BEC1-83EAE5CBC5AC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28695" name="Oval 17">
              <a:extLst>
                <a:ext uri="{FF2B5EF4-FFF2-40B4-BE49-F238E27FC236}">
                  <a16:creationId xmlns:a16="http://schemas.microsoft.com/office/drawing/2014/main" id="{869078E8-AE29-A442-822F-2517AB27D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8696" name="Text Box 18">
              <a:extLst>
                <a:ext uri="{FF2B5EF4-FFF2-40B4-BE49-F238E27FC236}">
                  <a16:creationId xmlns:a16="http://schemas.microsoft.com/office/drawing/2014/main" id="{638BD550-1835-BA48-82A4-AD2AA9D799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28679" name="Group 19">
            <a:extLst>
              <a:ext uri="{FF2B5EF4-FFF2-40B4-BE49-F238E27FC236}">
                <a16:creationId xmlns:a16="http://schemas.microsoft.com/office/drawing/2014/main" id="{52E87162-DDF6-FA45-9461-59BC20D05CD3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28693" name="Oval 20">
              <a:extLst>
                <a:ext uri="{FF2B5EF4-FFF2-40B4-BE49-F238E27FC236}">
                  <a16:creationId xmlns:a16="http://schemas.microsoft.com/office/drawing/2014/main" id="{F72C7A96-034F-2045-B62C-54C6E350E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8694" name="Text Box 21">
              <a:extLst>
                <a:ext uri="{FF2B5EF4-FFF2-40B4-BE49-F238E27FC236}">
                  <a16:creationId xmlns:a16="http://schemas.microsoft.com/office/drawing/2014/main" id="{D347F685-F9B6-3D4A-987D-4D51AA194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28680" name="Group 22">
            <a:extLst>
              <a:ext uri="{FF2B5EF4-FFF2-40B4-BE49-F238E27FC236}">
                <a16:creationId xmlns:a16="http://schemas.microsoft.com/office/drawing/2014/main" id="{3FBDBDD7-0D5D-0C48-BDEF-2C049E1D29B2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28691" name="Oval 23">
              <a:extLst>
                <a:ext uri="{FF2B5EF4-FFF2-40B4-BE49-F238E27FC236}">
                  <a16:creationId xmlns:a16="http://schemas.microsoft.com/office/drawing/2014/main" id="{AE5D3CFC-D11C-FB40-BE9D-2C0B2DE6B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8692" name="Text Box 24">
              <a:extLst>
                <a:ext uri="{FF2B5EF4-FFF2-40B4-BE49-F238E27FC236}">
                  <a16:creationId xmlns:a16="http://schemas.microsoft.com/office/drawing/2014/main" id="{C88C8159-2F14-4345-BEEE-74FF20B945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8681" name="Line 25">
            <a:extLst>
              <a:ext uri="{FF2B5EF4-FFF2-40B4-BE49-F238E27FC236}">
                <a16:creationId xmlns:a16="http://schemas.microsoft.com/office/drawing/2014/main" id="{BB78D8FF-A4C7-CE44-869A-DF3B40ABF9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5814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2" name="Line 26">
            <a:extLst>
              <a:ext uri="{FF2B5EF4-FFF2-40B4-BE49-F238E27FC236}">
                <a16:creationId xmlns:a16="http://schemas.microsoft.com/office/drawing/2014/main" id="{E437483C-03B1-5745-B452-4E9A651CCF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3" name="Line 27">
            <a:extLst>
              <a:ext uri="{FF2B5EF4-FFF2-40B4-BE49-F238E27FC236}">
                <a16:creationId xmlns:a16="http://schemas.microsoft.com/office/drawing/2014/main" id="{C3E8977A-5915-2C44-816F-735C2DBB331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4" name="Line 28">
            <a:extLst>
              <a:ext uri="{FF2B5EF4-FFF2-40B4-BE49-F238E27FC236}">
                <a16:creationId xmlns:a16="http://schemas.microsoft.com/office/drawing/2014/main" id="{AA6F6981-A0D5-6B45-8260-84BCE6CFB8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5334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5" name="Line 29">
            <a:extLst>
              <a:ext uri="{FF2B5EF4-FFF2-40B4-BE49-F238E27FC236}">
                <a16:creationId xmlns:a16="http://schemas.microsoft.com/office/drawing/2014/main" id="{7A4F8A7C-28C5-A64A-9726-034DF051388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054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6" name="Line 30">
            <a:extLst>
              <a:ext uri="{FF2B5EF4-FFF2-40B4-BE49-F238E27FC236}">
                <a16:creationId xmlns:a16="http://schemas.microsoft.com/office/drawing/2014/main" id="{D0667F72-20A3-C744-9D4A-7B22B33AFC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48006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7" name="Line 31">
            <a:extLst>
              <a:ext uri="{FF2B5EF4-FFF2-40B4-BE49-F238E27FC236}">
                <a16:creationId xmlns:a16="http://schemas.microsoft.com/office/drawing/2014/main" id="{72F3CFC5-EE4F-3646-A0AF-58650519793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8" name="Oval 32">
            <a:extLst>
              <a:ext uri="{FF2B5EF4-FFF2-40B4-BE49-F238E27FC236}">
                <a16:creationId xmlns:a16="http://schemas.microsoft.com/office/drawing/2014/main" id="{CD58D9D1-098F-1946-894B-F7A9555A637C}"/>
              </a:ext>
            </a:extLst>
          </p:cNvPr>
          <p:cNvSpPr>
            <a:spLocks noChangeArrowheads="1"/>
          </p:cNvSpPr>
          <p:nvPr/>
        </p:nvSpPr>
        <p:spPr bwMode="auto">
          <a:xfrm rot="-1318382">
            <a:off x="1644650" y="3232150"/>
            <a:ext cx="4114800" cy="1447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8689" name="Text Box 33">
            <a:extLst>
              <a:ext uri="{FF2B5EF4-FFF2-40B4-BE49-F238E27FC236}">
                <a16:creationId xmlns:a16="http://schemas.microsoft.com/office/drawing/2014/main" id="{B35F968A-CA23-D149-9844-7B546F947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48000"/>
            <a:ext cx="228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FF0000"/>
                </a:solidFill>
              </a:rPr>
              <a:t>cycle?</a:t>
            </a:r>
          </a:p>
        </p:txBody>
      </p:sp>
      <p:sp>
        <p:nvSpPr>
          <p:cNvPr id="28690" name="Rectangle 2">
            <a:extLst>
              <a:ext uri="{FF2B5EF4-FFF2-40B4-BE49-F238E27FC236}">
                <a16:creationId xmlns:a16="http://schemas.microsoft.com/office/drawing/2014/main" id="{39D802BF-52FD-3649-BB8C-3E7D1666D8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Terminology</a:t>
            </a:r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4F88EBB8-FE8E-8849-9218-84D515CCE03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76400"/>
            <a:ext cx="8229600" cy="106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Cycle – A subset of the edges that form a path such that the first and last node are the same</a:t>
            </a:r>
            <a:endParaRPr lang="en-US" altLang="en-US" baseline="-25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6363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4">
            <a:extLst>
              <a:ext uri="{FF2B5EF4-FFF2-40B4-BE49-F238E27FC236}">
                <a16:creationId xmlns:a16="http://schemas.microsoft.com/office/drawing/2014/main" id="{CF473A24-5D84-3649-86DA-384A44436769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28703" name="Oval 5">
              <a:extLst>
                <a:ext uri="{FF2B5EF4-FFF2-40B4-BE49-F238E27FC236}">
                  <a16:creationId xmlns:a16="http://schemas.microsoft.com/office/drawing/2014/main" id="{B8E6F395-A32C-2E41-8F0D-4972322C5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8704" name="Text Box 6">
              <a:extLst>
                <a:ext uri="{FF2B5EF4-FFF2-40B4-BE49-F238E27FC236}">
                  <a16:creationId xmlns:a16="http://schemas.microsoft.com/office/drawing/2014/main" id="{D1F1F40F-31CE-3E49-A1EA-82CC695CE6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28675" name="Group 7">
            <a:extLst>
              <a:ext uri="{FF2B5EF4-FFF2-40B4-BE49-F238E27FC236}">
                <a16:creationId xmlns:a16="http://schemas.microsoft.com/office/drawing/2014/main" id="{11729650-7877-C04E-8FD3-52BFD2426E87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28701" name="Oval 8">
              <a:extLst>
                <a:ext uri="{FF2B5EF4-FFF2-40B4-BE49-F238E27FC236}">
                  <a16:creationId xmlns:a16="http://schemas.microsoft.com/office/drawing/2014/main" id="{3B391ABE-6F8E-7D46-B0D8-92CD3E04B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8702" name="Text Box 9">
              <a:extLst>
                <a:ext uri="{FF2B5EF4-FFF2-40B4-BE49-F238E27FC236}">
                  <a16:creationId xmlns:a16="http://schemas.microsoft.com/office/drawing/2014/main" id="{24DB38D5-E2D8-2B45-B584-2E98E2385D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28676" name="Group 10">
            <a:extLst>
              <a:ext uri="{FF2B5EF4-FFF2-40B4-BE49-F238E27FC236}">
                <a16:creationId xmlns:a16="http://schemas.microsoft.com/office/drawing/2014/main" id="{EF73F9E1-17D0-DE48-AA80-4B8ED2FD96F7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28699" name="Oval 11">
              <a:extLst>
                <a:ext uri="{FF2B5EF4-FFF2-40B4-BE49-F238E27FC236}">
                  <a16:creationId xmlns:a16="http://schemas.microsoft.com/office/drawing/2014/main" id="{8C3A4F40-55AA-A242-9CD4-36B3667B3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8700" name="Text Box 12">
              <a:extLst>
                <a:ext uri="{FF2B5EF4-FFF2-40B4-BE49-F238E27FC236}">
                  <a16:creationId xmlns:a16="http://schemas.microsoft.com/office/drawing/2014/main" id="{2F4A3088-AFE3-A746-B6C0-B676EA86B0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28677" name="Group 13">
            <a:extLst>
              <a:ext uri="{FF2B5EF4-FFF2-40B4-BE49-F238E27FC236}">
                <a16:creationId xmlns:a16="http://schemas.microsoft.com/office/drawing/2014/main" id="{4F1664EE-4AE7-5247-AB6E-8772F33B4C43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28697" name="Oval 14">
              <a:extLst>
                <a:ext uri="{FF2B5EF4-FFF2-40B4-BE49-F238E27FC236}">
                  <a16:creationId xmlns:a16="http://schemas.microsoft.com/office/drawing/2014/main" id="{F7201E80-9668-7A44-B615-775686848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8698" name="Text Box 15">
              <a:extLst>
                <a:ext uri="{FF2B5EF4-FFF2-40B4-BE49-F238E27FC236}">
                  <a16:creationId xmlns:a16="http://schemas.microsoft.com/office/drawing/2014/main" id="{64F48D06-ED46-1149-9634-E44839AB3E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28678" name="Group 16">
            <a:extLst>
              <a:ext uri="{FF2B5EF4-FFF2-40B4-BE49-F238E27FC236}">
                <a16:creationId xmlns:a16="http://schemas.microsoft.com/office/drawing/2014/main" id="{40E432E5-278C-7F47-BEC1-83EAE5CBC5AC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28695" name="Oval 17">
              <a:extLst>
                <a:ext uri="{FF2B5EF4-FFF2-40B4-BE49-F238E27FC236}">
                  <a16:creationId xmlns:a16="http://schemas.microsoft.com/office/drawing/2014/main" id="{869078E8-AE29-A442-822F-2517AB27D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8696" name="Text Box 18">
              <a:extLst>
                <a:ext uri="{FF2B5EF4-FFF2-40B4-BE49-F238E27FC236}">
                  <a16:creationId xmlns:a16="http://schemas.microsoft.com/office/drawing/2014/main" id="{638BD550-1835-BA48-82A4-AD2AA9D799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28679" name="Group 19">
            <a:extLst>
              <a:ext uri="{FF2B5EF4-FFF2-40B4-BE49-F238E27FC236}">
                <a16:creationId xmlns:a16="http://schemas.microsoft.com/office/drawing/2014/main" id="{52E87162-DDF6-FA45-9461-59BC20D05CD3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28693" name="Oval 20">
              <a:extLst>
                <a:ext uri="{FF2B5EF4-FFF2-40B4-BE49-F238E27FC236}">
                  <a16:creationId xmlns:a16="http://schemas.microsoft.com/office/drawing/2014/main" id="{F72C7A96-034F-2045-B62C-54C6E350E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8694" name="Text Box 21">
              <a:extLst>
                <a:ext uri="{FF2B5EF4-FFF2-40B4-BE49-F238E27FC236}">
                  <a16:creationId xmlns:a16="http://schemas.microsoft.com/office/drawing/2014/main" id="{D347F685-F9B6-3D4A-987D-4D51AA194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28680" name="Group 22">
            <a:extLst>
              <a:ext uri="{FF2B5EF4-FFF2-40B4-BE49-F238E27FC236}">
                <a16:creationId xmlns:a16="http://schemas.microsoft.com/office/drawing/2014/main" id="{3FBDBDD7-0D5D-0C48-BDEF-2C049E1D29B2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28691" name="Oval 23">
              <a:extLst>
                <a:ext uri="{FF2B5EF4-FFF2-40B4-BE49-F238E27FC236}">
                  <a16:creationId xmlns:a16="http://schemas.microsoft.com/office/drawing/2014/main" id="{AE5D3CFC-D11C-FB40-BE9D-2C0B2DE6B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8692" name="Text Box 24">
              <a:extLst>
                <a:ext uri="{FF2B5EF4-FFF2-40B4-BE49-F238E27FC236}">
                  <a16:creationId xmlns:a16="http://schemas.microsoft.com/office/drawing/2014/main" id="{C88C8159-2F14-4345-BEEE-74FF20B945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8681" name="Line 25">
            <a:extLst>
              <a:ext uri="{FF2B5EF4-FFF2-40B4-BE49-F238E27FC236}">
                <a16:creationId xmlns:a16="http://schemas.microsoft.com/office/drawing/2014/main" id="{BB78D8FF-A4C7-CE44-869A-DF3B40ABF9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5814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2" name="Line 26">
            <a:extLst>
              <a:ext uri="{FF2B5EF4-FFF2-40B4-BE49-F238E27FC236}">
                <a16:creationId xmlns:a16="http://schemas.microsoft.com/office/drawing/2014/main" id="{E437483C-03B1-5745-B452-4E9A651CCF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3" name="Line 27">
            <a:extLst>
              <a:ext uri="{FF2B5EF4-FFF2-40B4-BE49-F238E27FC236}">
                <a16:creationId xmlns:a16="http://schemas.microsoft.com/office/drawing/2014/main" id="{C3E8977A-5915-2C44-816F-735C2DBB331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4" name="Line 28">
            <a:extLst>
              <a:ext uri="{FF2B5EF4-FFF2-40B4-BE49-F238E27FC236}">
                <a16:creationId xmlns:a16="http://schemas.microsoft.com/office/drawing/2014/main" id="{AA6F6981-A0D5-6B45-8260-84BCE6CFB8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5334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5" name="Line 29">
            <a:extLst>
              <a:ext uri="{FF2B5EF4-FFF2-40B4-BE49-F238E27FC236}">
                <a16:creationId xmlns:a16="http://schemas.microsoft.com/office/drawing/2014/main" id="{7A4F8A7C-28C5-A64A-9726-034DF051388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054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6" name="Line 30">
            <a:extLst>
              <a:ext uri="{FF2B5EF4-FFF2-40B4-BE49-F238E27FC236}">
                <a16:creationId xmlns:a16="http://schemas.microsoft.com/office/drawing/2014/main" id="{D0667F72-20A3-C744-9D4A-7B22B33AFC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48006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7" name="Line 31">
            <a:extLst>
              <a:ext uri="{FF2B5EF4-FFF2-40B4-BE49-F238E27FC236}">
                <a16:creationId xmlns:a16="http://schemas.microsoft.com/office/drawing/2014/main" id="{72F3CFC5-EE4F-3646-A0AF-58650519793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8" name="Oval 32">
            <a:extLst>
              <a:ext uri="{FF2B5EF4-FFF2-40B4-BE49-F238E27FC236}">
                <a16:creationId xmlns:a16="http://schemas.microsoft.com/office/drawing/2014/main" id="{CD58D9D1-098F-1946-894B-F7A9555A637C}"/>
              </a:ext>
            </a:extLst>
          </p:cNvPr>
          <p:cNvSpPr>
            <a:spLocks noChangeArrowheads="1"/>
          </p:cNvSpPr>
          <p:nvPr/>
        </p:nvSpPr>
        <p:spPr bwMode="auto">
          <a:xfrm rot="-1318382">
            <a:off x="1644650" y="3232150"/>
            <a:ext cx="4114800" cy="1447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8689" name="Text Box 33">
            <a:extLst>
              <a:ext uri="{FF2B5EF4-FFF2-40B4-BE49-F238E27FC236}">
                <a16:creationId xmlns:a16="http://schemas.microsoft.com/office/drawing/2014/main" id="{B35F968A-CA23-D149-9844-7B546F947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48000"/>
            <a:ext cx="228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00FF"/>
                </a:solidFill>
              </a:rPr>
              <a:t>not a cycle</a:t>
            </a:r>
          </a:p>
        </p:txBody>
      </p:sp>
      <p:sp>
        <p:nvSpPr>
          <p:cNvPr id="28690" name="Rectangle 2">
            <a:extLst>
              <a:ext uri="{FF2B5EF4-FFF2-40B4-BE49-F238E27FC236}">
                <a16:creationId xmlns:a16="http://schemas.microsoft.com/office/drawing/2014/main" id="{39D802BF-52FD-3649-BB8C-3E7D1666D8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Terminology</a:t>
            </a:r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4F88EBB8-FE8E-8849-9218-84D515CCE03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76400"/>
            <a:ext cx="8229600" cy="106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Cycle – A subset of the edges that form a path such that the first and last node are the same</a:t>
            </a:r>
            <a:endParaRPr lang="en-US" altLang="en-US" baseline="-25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8468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32">
            <a:extLst>
              <a:ext uri="{FF2B5EF4-FFF2-40B4-BE49-F238E27FC236}">
                <a16:creationId xmlns:a16="http://schemas.microsoft.com/office/drawing/2014/main" id="{DACB2B92-9099-1A43-BBA4-71F5DBEA186B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29725" name="Oval 33">
              <a:extLst>
                <a:ext uri="{FF2B5EF4-FFF2-40B4-BE49-F238E27FC236}">
                  <a16:creationId xmlns:a16="http://schemas.microsoft.com/office/drawing/2014/main" id="{7DA6992C-180B-0640-85EE-9C8D42B9D4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9726" name="Text Box 34">
              <a:extLst>
                <a:ext uri="{FF2B5EF4-FFF2-40B4-BE49-F238E27FC236}">
                  <a16:creationId xmlns:a16="http://schemas.microsoft.com/office/drawing/2014/main" id="{0B4B667D-5EAE-7B4E-BA08-C93327C4E1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29699" name="Group 35">
            <a:extLst>
              <a:ext uri="{FF2B5EF4-FFF2-40B4-BE49-F238E27FC236}">
                <a16:creationId xmlns:a16="http://schemas.microsoft.com/office/drawing/2014/main" id="{3FB5F49A-F1D3-8249-93A8-134C8787979F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29723" name="Oval 36">
              <a:extLst>
                <a:ext uri="{FF2B5EF4-FFF2-40B4-BE49-F238E27FC236}">
                  <a16:creationId xmlns:a16="http://schemas.microsoft.com/office/drawing/2014/main" id="{2558142E-87BC-3B42-A32A-C2F6FF38C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9724" name="Text Box 37">
              <a:extLst>
                <a:ext uri="{FF2B5EF4-FFF2-40B4-BE49-F238E27FC236}">
                  <a16:creationId xmlns:a16="http://schemas.microsoft.com/office/drawing/2014/main" id="{3EE26B7D-9F4F-5C4B-AF2A-45E38EB6A6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29700" name="Group 38">
            <a:extLst>
              <a:ext uri="{FF2B5EF4-FFF2-40B4-BE49-F238E27FC236}">
                <a16:creationId xmlns:a16="http://schemas.microsoft.com/office/drawing/2014/main" id="{7C073EDD-3B33-D741-A0A8-39D440AD5705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29721" name="Oval 39">
              <a:extLst>
                <a:ext uri="{FF2B5EF4-FFF2-40B4-BE49-F238E27FC236}">
                  <a16:creationId xmlns:a16="http://schemas.microsoft.com/office/drawing/2014/main" id="{7BD20698-B98E-6C45-86A0-0245BF006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9722" name="Text Box 40">
              <a:extLst>
                <a:ext uri="{FF2B5EF4-FFF2-40B4-BE49-F238E27FC236}">
                  <a16:creationId xmlns:a16="http://schemas.microsoft.com/office/drawing/2014/main" id="{2DD8DF70-EC23-D44C-A32F-180ADD345A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29701" name="Group 41">
            <a:extLst>
              <a:ext uri="{FF2B5EF4-FFF2-40B4-BE49-F238E27FC236}">
                <a16:creationId xmlns:a16="http://schemas.microsoft.com/office/drawing/2014/main" id="{19FC7C59-2DDF-5642-97E6-BEE045336402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29719" name="Oval 42">
              <a:extLst>
                <a:ext uri="{FF2B5EF4-FFF2-40B4-BE49-F238E27FC236}">
                  <a16:creationId xmlns:a16="http://schemas.microsoft.com/office/drawing/2014/main" id="{AA29F354-3F8A-D844-9AA4-EB4A3750E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9720" name="Text Box 43">
              <a:extLst>
                <a:ext uri="{FF2B5EF4-FFF2-40B4-BE49-F238E27FC236}">
                  <a16:creationId xmlns:a16="http://schemas.microsoft.com/office/drawing/2014/main" id="{CDA392C2-7C54-8649-BE2E-B94989E3F3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29702" name="Group 44">
            <a:extLst>
              <a:ext uri="{FF2B5EF4-FFF2-40B4-BE49-F238E27FC236}">
                <a16:creationId xmlns:a16="http://schemas.microsoft.com/office/drawing/2014/main" id="{E1B76766-0278-7F4A-AD72-27FDC5D8EF1F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29717" name="Oval 45">
              <a:extLst>
                <a:ext uri="{FF2B5EF4-FFF2-40B4-BE49-F238E27FC236}">
                  <a16:creationId xmlns:a16="http://schemas.microsoft.com/office/drawing/2014/main" id="{5FAB5C65-1B66-694E-B286-5ED38A412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9718" name="Text Box 46">
              <a:extLst>
                <a:ext uri="{FF2B5EF4-FFF2-40B4-BE49-F238E27FC236}">
                  <a16:creationId xmlns:a16="http://schemas.microsoft.com/office/drawing/2014/main" id="{E5D4520F-3714-D24E-96D4-99CBF02BA4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29703" name="Group 47">
            <a:extLst>
              <a:ext uri="{FF2B5EF4-FFF2-40B4-BE49-F238E27FC236}">
                <a16:creationId xmlns:a16="http://schemas.microsoft.com/office/drawing/2014/main" id="{79BF9BDE-97CA-FA44-AC1A-432FC584A708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29715" name="Oval 48">
              <a:extLst>
                <a:ext uri="{FF2B5EF4-FFF2-40B4-BE49-F238E27FC236}">
                  <a16:creationId xmlns:a16="http://schemas.microsoft.com/office/drawing/2014/main" id="{CADECFDB-E6B6-794F-BAF8-851005F34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9716" name="Text Box 49">
              <a:extLst>
                <a:ext uri="{FF2B5EF4-FFF2-40B4-BE49-F238E27FC236}">
                  <a16:creationId xmlns:a16="http://schemas.microsoft.com/office/drawing/2014/main" id="{E3993522-7A72-C447-9E03-BE8019FB56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29704" name="Group 50">
            <a:extLst>
              <a:ext uri="{FF2B5EF4-FFF2-40B4-BE49-F238E27FC236}">
                <a16:creationId xmlns:a16="http://schemas.microsoft.com/office/drawing/2014/main" id="{C8DD993D-B3F9-1340-9158-C8FA724A39FB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29713" name="Oval 51">
              <a:extLst>
                <a:ext uri="{FF2B5EF4-FFF2-40B4-BE49-F238E27FC236}">
                  <a16:creationId xmlns:a16="http://schemas.microsoft.com/office/drawing/2014/main" id="{8B02E3FE-D9B5-F94A-9352-04B8A4D39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9714" name="Text Box 52">
              <a:extLst>
                <a:ext uri="{FF2B5EF4-FFF2-40B4-BE49-F238E27FC236}">
                  <a16:creationId xmlns:a16="http://schemas.microsoft.com/office/drawing/2014/main" id="{93C983AE-7AE5-C843-8392-A28B7393E2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9705" name="Line 53">
            <a:extLst>
              <a:ext uri="{FF2B5EF4-FFF2-40B4-BE49-F238E27FC236}">
                <a16:creationId xmlns:a16="http://schemas.microsoft.com/office/drawing/2014/main" id="{D8F9090A-E019-1840-933A-6CE4031ECE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3200" y="3505200"/>
            <a:ext cx="1600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6" name="Line 54">
            <a:extLst>
              <a:ext uri="{FF2B5EF4-FFF2-40B4-BE49-F238E27FC236}">
                <a16:creationId xmlns:a16="http://schemas.microsoft.com/office/drawing/2014/main" id="{649F9079-D6DD-A54F-8DF3-01E4A4FDC37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7" name="Line 55">
            <a:extLst>
              <a:ext uri="{FF2B5EF4-FFF2-40B4-BE49-F238E27FC236}">
                <a16:creationId xmlns:a16="http://schemas.microsoft.com/office/drawing/2014/main" id="{E4B3E14F-3A14-1743-A22D-B2D0DBFE19A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8" name="Line 56">
            <a:extLst>
              <a:ext uri="{FF2B5EF4-FFF2-40B4-BE49-F238E27FC236}">
                <a16:creationId xmlns:a16="http://schemas.microsoft.com/office/drawing/2014/main" id="{ED36D208-07C8-9C4B-8908-6D4DE84AEA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53340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9" name="Line 57">
            <a:extLst>
              <a:ext uri="{FF2B5EF4-FFF2-40B4-BE49-F238E27FC236}">
                <a16:creationId xmlns:a16="http://schemas.microsoft.com/office/drawing/2014/main" id="{DD80D607-45C6-9545-9C36-14B0D2CCD4E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816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0" name="Line 58">
            <a:extLst>
              <a:ext uri="{FF2B5EF4-FFF2-40B4-BE49-F238E27FC236}">
                <a16:creationId xmlns:a16="http://schemas.microsoft.com/office/drawing/2014/main" id="{A554D3EB-E19A-6342-BC74-4ED43C30AD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47244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1" name="Line 59">
            <a:extLst>
              <a:ext uri="{FF2B5EF4-FFF2-40B4-BE49-F238E27FC236}">
                <a16:creationId xmlns:a16="http://schemas.microsoft.com/office/drawing/2014/main" id="{5633D51D-739F-2942-8D8D-2639BD9962E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2" name="Rectangle 2">
            <a:extLst>
              <a:ext uri="{FF2B5EF4-FFF2-40B4-BE49-F238E27FC236}">
                <a16:creationId xmlns:a16="http://schemas.microsoft.com/office/drawing/2014/main" id="{4BC1E57B-E2D0-4042-918A-72ABC149F9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Terminology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1D41CF-BC45-3046-AB77-F71DB2761A50}"/>
              </a:ext>
            </a:extLst>
          </p:cNvPr>
          <p:cNvSpPr txBox="1"/>
          <p:nvPr/>
        </p:nvSpPr>
        <p:spPr>
          <a:xfrm>
            <a:off x="555172" y="3015734"/>
            <a:ext cx="3209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Does this graph have a cycle?</a:t>
            </a:r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17B8243E-73D3-4F49-A8E2-9EF3285006E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76400"/>
            <a:ext cx="8229600" cy="106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Cycle – A subset of the edges that form a path such that the first and last node are the same</a:t>
            </a:r>
            <a:endParaRPr lang="en-US" altLang="en-US" baseline="-25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0786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A9EEC-E3A3-EB44-AAD4-3923E9D0E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EA9CC-0B47-D54F-9E57-B24418DD23F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Assignment 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Group 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Hashtables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189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3">
            <a:extLst>
              <a:ext uri="{FF2B5EF4-FFF2-40B4-BE49-F238E27FC236}">
                <a16:creationId xmlns:a16="http://schemas.microsoft.com/office/drawing/2014/main" id="{931BA2F3-ED83-C948-B9BE-53AC0630E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10668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Cycle – A subset of the edges that form a path such that the first and last node are the same</a:t>
            </a:r>
            <a:endParaRPr lang="en-US" altLang="en-US" baseline="-25000" dirty="0">
              <a:ea typeface="ＭＳ Ｐゴシック" panose="020B0600070205080204" pitchFamily="34" charset="-128"/>
            </a:endParaRPr>
          </a:p>
        </p:txBody>
      </p:sp>
      <p:grpSp>
        <p:nvGrpSpPr>
          <p:cNvPr id="30722" name="Group 4">
            <a:extLst>
              <a:ext uri="{FF2B5EF4-FFF2-40B4-BE49-F238E27FC236}">
                <a16:creationId xmlns:a16="http://schemas.microsoft.com/office/drawing/2014/main" id="{14CFAEB0-1EDC-4941-B4CA-7982CC527680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30751" name="Oval 5">
              <a:extLst>
                <a:ext uri="{FF2B5EF4-FFF2-40B4-BE49-F238E27FC236}">
                  <a16:creationId xmlns:a16="http://schemas.microsoft.com/office/drawing/2014/main" id="{D7A0031F-CF4C-E742-8B07-68D29134D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0752" name="Text Box 6">
              <a:extLst>
                <a:ext uri="{FF2B5EF4-FFF2-40B4-BE49-F238E27FC236}">
                  <a16:creationId xmlns:a16="http://schemas.microsoft.com/office/drawing/2014/main" id="{630E9E83-B57D-C24F-9C90-86C89B02D1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30723" name="Group 7">
            <a:extLst>
              <a:ext uri="{FF2B5EF4-FFF2-40B4-BE49-F238E27FC236}">
                <a16:creationId xmlns:a16="http://schemas.microsoft.com/office/drawing/2014/main" id="{1DFD784E-139E-7B40-9462-B556500ED00A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30749" name="Oval 8">
              <a:extLst>
                <a:ext uri="{FF2B5EF4-FFF2-40B4-BE49-F238E27FC236}">
                  <a16:creationId xmlns:a16="http://schemas.microsoft.com/office/drawing/2014/main" id="{8D9830B0-BE14-0749-AA48-DD48FAE60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0750" name="Text Box 9">
              <a:extLst>
                <a:ext uri="{FF2B5EF4-FFF2-40B4-BE49-F238E27FC236}">
                  <a16:creationId xmlns:a16="http://schemas.microsoft.com/office/drawing/2014/main" id="{E0165321-12FE-C644-B402-48C95A88F1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30724" name="Group 10">
            <a:extLst>
              <a:ext uri="{FF2B5EF4-FFF2-40B4-BE49-F238E27FC236}">
                <a16:creationId xmlns:a16="http://schemas.microsoft.com/office/drawing/2014/main" id="{A116D3C2-D407-BE47-A19B-48A7A54EEADE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30747" name="Oval 11">
              <a:extLst>
                <a:ext uri="{FF2B5EF4-FFF2-40B4-BE49-F238E27FC236}">
                  <a16:creationId xmlns:a16="http://schemas.microsoft.com/office/drawing/2014/main" id="{E76404FA-FE14-3A49-8206-9EFEFF185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0748" name="Text Box 12">
              <a:extLst>
                <a:ext uri="{FF2B5EF4-FFF2-40B4-BE49-F238E27FC236}">
                  <a16:creationId xmlns:a16="http://schemas.microsoft.com/office/drawing/2014/main" id="{4F0FAD8F-853D-EB41-9EFC-0F0A3C3F93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30725" name="Group 13">
            <a:extLst>
              <a:ext uri="{FF2B5EF4-FFF2-40B4-BE49-F238E27FC236}">
                <a16:creationId xmlns:a16="http://schemas.microsoft.com/office/drawing/2014/main" id="{C7F52EB9-220E-6B42-9BD5-12FD078F9DFC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30745" name="Oval 14">
              <a:extLst>
                <a:ext uri="{FF2B5EF4-FFF2-40B4-BE49-F238E27FC236}">
                  <a16:creationId xmlns:a16="http://schemas.microsoft.com/office/drawing/2014/main" id="{0B2081B0-5545-7F4B-81C2-444E43907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0746" name="Text Box 15">
              <a:extLst>
                <a:ext uri="{FF2B5EF4-FFF2-40B4-BE49-F238E27FC236}">
                  <a16:creationId xmlns:a16="http://schemas.microsoft.com/office/drawing/2014/main" id="{CED46B99-E520-D74E-AE69-2ABD64BF69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30726" name="Group 16">
            <a:extLst>
              <a:ext uri="{FF2B5EF4-FFF2-40B4-BE49-F238E27FC236}">
                <a16:creationId xmlns:a16="http://schemas.microsoft.com/office/drawing/2014/main" id="{A7B0EA26-4BAD-9A49-9CA7-5FEBFAE34A14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30743" name="Oval 17">
              <a:extLst>
                <a:ext uri="{FF2B5EF4-FFF2-40B4-BE49-F238E27FC236}">
                  <a16:creationId xmlns:a16="http://schemas.microsoft.com/office/drawing/2014/main" id="{E4E5CB0C-85C4-EC4C-93F4-C79617075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0744" name="Text Box 18">
              <a:extLst>
                <a:ext uri="{FF2B5EF4-FFF2-40B4-BE49-F238E27FC236}">
                  <a16:creationId xmlns:a16="http://schemas.microsoft.com/office/drawing/2014/main" id="{B556303B-A5E3-7746-83E5-4E5ECA68D9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30727" name="Group 19">
            <a:extLst>
              <a:ext uri="{FF2B5EF4-FFF2-40B4-BE49-F238E27FC236}">
                <a16:creationId xmlns:a16="http://schemas.microsoft.com/office/drawing/2014/main" id="{58260CC6-5E72-CC4D-87A9-287D8FE63170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30741" name="Oval 20">
              <a:extLst>
                <a:ext uri="{FF2B5EF4-FFF2-40B4-BE49-F238E27FC236}">
                  <a16:creationId xmlns:a16="http://schemas.microsoft.com/office/drawing/2014/main" id="{7F1F559D-6CF2-784A-A5E3-E3D03069E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0742" name="Text Box 21">
              <a:extLst>
                <a:ext uri="{FF2B5EF4-FFF2-40B4-BE49-F238E27FC236}">
                  <a16:creationId xmlns:a16="http://schemas.microsoft.com/office/drawing/2014/main" id="{5B00427F-265D-9643-90AA-725205EF3F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30728" name="Group 22">
            <a:extLst>
              <a:ext uri="{FF2B5EF4-FFF2-40B4-BE49-F238E27FC236}">
                <a16:creationId xmlns:a16="http://schemas.microsoft.com/office/drawing/2014/main" id="{0634FACD-2D38-8744-9AED-7D23F75C4989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30739" name="Oval 23">
              <a:extLst>
                <a:ext uri="{FF2B5EF4-FFF2-40B4-BE49-F238E27FC236}">
                  <a16:creationId xmlns:a16="http://schemas.microsoft.com/office/drawing/2014/main" id="{25F86E22-97FA-3F41-920F-0E813F2F1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0740" name="Text Box 24">
              <a:extLst>
                <a:ext uri="{FF2B5EF4-FFF2-40B4-BE49-F238E27FC236}">
                  <a16:creationId xmlns:a16="http://schemas.microsoft.com/office/drawing/2014/main" id="{6C8A1AC1-A155-8447-A043-B4A26FEF3C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30729" name="Line 25">
            <a:extLst>
              <a:ext uri="{FF2B5EF4-FFF2-40B4-BE49-F238E27FC236}">
                <a16:creationId xmlns:a16="http://schemas.microsoft.com/office/drawing/2014/main" id="{2FB3A30A-AD26-6F45-A954-719B84D8E3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3200" y="3505200"/>
            <a:ext cx="1600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0" name="Line 26">
            <a:extLst>
              <a:ext uri="{FF2B5EF4-FFF2-40B4-BE49-F238E27FC236}">
                <a16:creationId xmlns:a16="http://schemas.microsoft.com/office/drawing/2014/main" id="{14809F4B-1CBC-F742-A7AD-5EBC7074593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1" name="Line 27">
            <a:extLst>
              <a:ext uri="{FF2B5EF4-FFF2-40B4-BE49-F238E27FC236}">
                <a16:creationId xmlns:a16="http://schemas.microsoft.com/office/drawing/2014/main" id="{47BF2656-8755-EB42-884A-70B5C869B58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2" name="Line 28">
            <a:extLst>
              <a:ext uri="{FF2B5EF4-FFF2-40B4-BE49-F238E27FC236}">
                <a16:creationId xmlns:a16="http://schemas.microsoft.com/office/drawing/2014/main" id="{3EBC262B-E5AD-B744-9EDE-C9C0929366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53340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3" name="Line 29">
            <a:extLst>
              <a:ext uri="{FF2B5EF4-FFF2-40B4-BE49-F238E27FC236}">
                <a16:creationId xmlns:a16="http://schemas.microsoft.com/office/drawing/2014/main" id="{909B1ADF-44F7-544B-8ACE-6BCA5608AEE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816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4" name="Line 30">
            <a:extLst>
              <a:ext uri="{FF2B5EF4-FFF2-40B4-BE49-F238E27FC236}">
                <a16:creationId xmlns:a16="http://schemas.microsoft.com/office/drawing/2014/main" id="{244F4F16-FD13-914B-B00B-BB8C238BD5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47244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5" name="Line 31">
            <a:extLst>
              <a:ext uri="{FF2B5EF4-FFF2-40B4-BE49-F238E27FC236}">
                <a16:creationId xmlns:a16="http://schemas.microsoft.com/office/drawing/2014/main" id="{7B49D32F-2599-4046-9A1A-206267FE92CE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6" name="Oval 32">
            <a:extLst>
              <a:ext uri="{FF2B5EF4-FFF2-40B4-BE49-F238E27FC236}">
                <a16:creationId xmlns:a16="http://schemas.microsoft.com/office/drawing/2014/main" id="{B2741070-5FD0-AC41-8CB2-1181CA12B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819400"/>
            <a:ext cx="4114800" cy="3124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0737" name="Text Box 33">
            <a:extLst>
              <a:ext uri="{FF2B5EF4-FFF2-40B4-BE49-F238E27FC236}">
                <a16:creationId xmlns:a16="http://schemas.microsoft.com/office/drawing/2014/main" id="{D696A2BF-CAD3-A948-8AC2-39459808B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971800"/>
            <a:ext cx="228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00FF"/>
                </a:solidFill>
              </a:rPr>
              <a:t>not a cycle</a:t>
            </a:r>
          </a:p>
        </p:txBody>
      </p:sp>
      <p:sp>
        <p:nvSpPr>
          <p:cNvPr id="30738" name="Rectangle 2">
            <a:extLst>
              <a:ext uri="{FF2B5EF4-FFF2-40B4-BE49-F238E27FC236}">
                <a16:creationId xmlns:a16="http://schemas.microsoft.com/office/drawing/2014/main" id="{11F0EF84-D0DB-EF4E-B1DF-2EF2F5E79D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Terminology</a:t>
            </a:r>
          </a:p>
        </p:txBody>
      </p:sp>
    </p:spTree>
    <p:extLst>
      <p:ext uri="{BB962C8B-B14F-4D97-AF65-F5344CB8AC3E}">
        <p14:creationId xmlns:p14="http://schemas.microsoft.com/office/powerpoint/2010/main" val="3012901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3">
            <a:extLst>
              <a:ext uri="{FF2B5EF4-FFF2-40B4-BE49-F238E27FC236}">
                <a16:creationId xmlns:a16="http://schemas.microsoft.com/office/drawing/2014/main" id="{1B9F69A4-7D27-DE4C-B23F-EF48ABEE52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10668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Cycle – A path p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,p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,…</a:t>
            </a:r>
            <a:r>
              <a:rPr lang="en-US" altLang="en-US" dirty="0" err="1">
                <a:ea typeface="ＭＳ Ｐゴシック" panose="020B0600070205080204" pitchFamily="34" charset="-128"/>
              </a:rPr>
              <a:t>p</a:t>
            </a:r>
            <a:r>
              <a:rPr lang="en-US" altLang="en-US" baseline="-25000" dirty="0" err="1">
                <a:ea typeface="ＭＳ Ｐゴシック" panose="020B0600070205080204" pitchFamily="34" charset="-128"/>
              </a:rPr>
              <a:t>k</a:t>
            </a:r>
            <a:r>
              <a:rPr lang="en-US" altLang="en-US" dirty="0">
                <a:ea typeface="ＭＳ Ｐゴシック" panose="020B0600070205080204" pitchFamily="34" charset="-128"/>
              </a:rPr>
              <a:t> where p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 = </a:t>
            </a:r>
            <a:r>
              <a:rPr lang="en-US" altLang="en-US" dirty="0" err="1">
                <a:ea typeface="ＭＳ Ｐゴシック" panose="020B0600070205080204" pitchFamily="34" charset="-128"/>
              </a:rPr>
              <a:t>p</a:t>
            </a:r>
            <a:r>
              <a:rPr lang="en-US" altLang="en-US" baseline="-25000" dirty="0" err="1">
                <a:ea typeface="ＭＳ Ｐゴシック" panose="020B0600070205080204" pitchFamily="34" charset="-128"/>
              </a:rPr>
              <a:t>k</a:t>
            </a:r>
            <a:endParaRPr lang="en-US" altLang="en-US" baseline="-25000" dirty="0">
              <a:ea typeface="ＭＳ Ｐゴシック" panose="020B0600070205080204" pitchFamily="34" charset="-128"/>
            </a:endParaRPr>
          </a:p>
        </p:txBody>
      </p:sp>
      <p:grpSp>
        <p:nvGrpSpPr>
          <p:cNvPr id="31746" name="Group 4">
            <a:extLst>
              <a:ext uri="{FF2B5EF4-FFF2-40B4-BE49-F238E27FC236}">
                <a16:creationId xmlns:a16="http://schemas.microsoft.com/office/drawing/2014/main" id="{41BFA85E-E5FB-964B-887C-80207A40EE1A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31775" name="Oval 5">
              <a:extLst>
                <a:ext uri="{FF2B5EF4-FFF2-40B4-BE49-F238E27FC236}">
                  <a16:creationId xmlns:a16="http://schemas.microsoft.com/office/drawing/2014/main" id="{138DABF1-DDF9-2D48-8F09-704674BCE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1776" name="Text Box 6">
              <a:extLst>
                <a:ext uri="{FF2B5EF4-FFF2-40B4-BE49-F238E27FC236}">
                  <a16:creationId xmlns:a16="http://schemas.microsoft.com/office/drawing/2014/main" id="{68436DAA-FA91-7D48-B75D-3E8FE96C6B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31747" name="Group 7">
            <a:extLst>
              <a:ext uri="{FF2B5EF4-FFF2-40B4-BE49-F238E27FC236}">
                <a16:creationId xmlns:a16="http://schemas.microsoft.com/office/drawing/2014/main" id="{FC516956-F862-6145-8CC9-1AF039F2047A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31773" name="Oval 8">
              <a:extLst>
                <a:ext uri="{FF2B5EF4-FFF2-40B4-BE49-F238E27FC236}">
                  <a16:creationId xmlns:a16="http://schemas.microsoft.com/office/drawing/2014/main" id="{DE70047A-2146-8742-9C4B-32E4AABA0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1774" name="Text Box 9">
              <a:extLst>
                <a:ext uri="{FF2B5EF4-FFF2-40B4-BE49-F238E27FC236}">
                  <a16:creationId xmlns:a16="http://schemas.microsoft.com/office/drawing/2014/main" id="{DE1B49EC-90A0-3148-B6DA-B66B90B04E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31748" name="Group 10">
            <a:extLst>
              <a:ext uri="{FF2B5EF4-FFF2-40B4-BE49-F238E27FC236}">
                <a16:creationId xmlns:a16="http://schemas.microsoft.com/office/drawing/2014/main" id="{342556F7-E95F-5148-9D9D-E17AA018BC7B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31771" name="Oval 11">
              <a:extLst>
                <a:ext uri="{FF2B5EF4-FFF2-40B4-BE49-F238E27FC236}">
                  <a16:creationId xmlns:a16="http://schemas.microsoft.com/office/drawing/2014/main" id="{0838B3AD-1710-424B-8D2B-51D9EA362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1772" name="Text Box 12">
              <a:extLst>
                <a:ext uri="{FF2B5EF4-FFF2-40B4-BE49-F238E27FC236}">
                  <a16:creationId xmlns:a16="http://schemas.microsoft.com/office/drawing/2014/main" id="{116B3378-BB2A-2343-B5E3-ADAB959C20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31749" name="Group 13">
            <a:extLst>
              <a:ext uri="{FF2B5EF4-FFF2-40B4-BE49-F238E27FC236}">
                <a16:creationId xmlns:a16="http://schemas.microsoft.com/office/drawing/2014/main" id="{E11EA4BF-64EA-8D40-A5E5-3C8586D6C63B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31769" name="Oval 14">
              <a:extLst>
                <a:ext uri="{FF2B5EF4-FFF2-40B4-BE49-F238E27FC236}">
                  <a16:creationId xmlns:a16="http://schemas.microsoft.com/office/drawing/2014/main" id="{558BFDC3-7784-F843-BF68-DCC4DC2C8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1770" name="Text Box 15">
              <a:extLst>
                <a:ext uri="{FF2B5EF4-FFF2-40B4-BE49-F238E27FC236}">
                  <a16:creationId xmlns:a16="http://schemas.microsoft.com/office/drawing/2014/main" id="{8B3235E0-52DC-AD47-85F3-3CC313218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31750" name="Group 16">
            <a:extLst>
              <a:ext uri="{FF2B5EF4-FFF2-40B4-BE49-F238E27FC236}">
                <a16:creationId xmlns:a16="http://schemas.microsoft.com/office/drawing/2014/main" id="{AAAC08F7-597E-CA4F-AB4E-4B52C809ED2D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31767" name="Oval 17">
              <a:extLst>
                <a:ext uri="{FF2B5EF4-FFF2-40B4-BE49-F238E27FC236}">
                  <a16:creationId xmlns:a16="http://schemas.microsoft.com/office/drawing/2014/main" id="{C40C3136-58B2-7B41-9BFA-74C2A413D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1768" name="Text Box 18">
              <a:extLst>
                <a:ext uri="{FF2B5EF4-FFF2-40B4-BE49-F238E27FC236}">
                  <a16:creationId xmlns:a16="http://schemas.microsoft.com/office/drawing/2014/main" id="{B49989AA-C371-D84F-9113-C63E80B4C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31751" name="Group 19">
            <a:extLst>
              <a:ext uri="{FF2B5EF4-FFF2-40B4-BE49-F238E27FC236}">
                <a16:creationId xmlns:a16="http://schemas.microsoft.com/office/drawing/2014/main" id="{2C627678-9F65-D346-B551-880DC1DA0970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31765" name="Oval 20">
              <a:extLst>
                <a:ext uri="{FF2B5EF4-FFF2-40B4-BE49-F238E27FC236}">
                  <a16:creationId xmlns:a16="http://schemas.microsoft.com/office/drawing/2014/main" id="{78B6E419-EB09-A646-A3C6-C1CF4FA1E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1766" name="Text Box 21">
              <a:extLst>
                <a:ext uri="{FF2B5EF4-FFF2-40B4-BE49-F238E27FC236}">
                  <a16:creationId xmlns:a16="http://schemas.microsoft.com/office/drawing/2014/main" id="{076AED9A-ADF2-CB4B-9078-6B1FB4E0F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31752" name="Group 22">
            <a:extLst>
              <a:ext uri="{FF2B5EF4-FFF2-40B4-BE49-F238E27FC236}">
                <a16:creationId xmlns:a16="http://schemas.microsoft.com/office/drawing/2014/main" id="{959480F9-F967-614D-9743-9EAA1C679B71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31763" name="Oval 23">
              <a:extLst>
                <a:ext uri="{FF2B5EF4-FFF2-40B4-BE49-F238E27FC236}">
                  <a16:creationId xmlns:a16="http://schemas.microsoft.com/office/drawing/2014/main" id="{792D77B6-44F3-114E-9898-389F4E812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1764" name="Text Box 24">
              <a:extLst>
                <a:ext uri="{FF2B5EF4-FFF2-40B4-BE49-F238E27FC236}">
                  <a16:creationId xmlns:a16="http://schemas.microsoft.com/office/drawing/2014/main" id="{4E5AECAA-8BFE-104A-A8AC-7D37E570A2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31753" name="Line 26">
            <a:extLst>
              <a:ext uri="{FF2B5EF4-FFF2-40B4-BE49-F238E27FC236}">
                <a16:creationId xmlns:a16="http://schemas.microsoft.com/office/drawing/2014/main" id="{CBD02D60-0D47-D641-9267-461422D0C0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4" name="Line 27">
            <a:extLst>
              <a:ext uri="{FF2B5EF4-FFF2-40B4-BE49-F238E27FC236}">
                <a16:creationId xmlns:a16="http://schemas.microsoft.com/office/drawing/2014/main" id="{31D74841-BA79-E84F-9639-F8890D7BFBD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152400" cy="1066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5" name="Line 28">
            <a:extLst>
              <a:ext uri="{FF2B5EF4-FFF2-40B4-BE49-F238E27FC236}">
                <a16:creationId xmlns:a16="http://schemas.microsoft.com/office/drawing/2014/main" id="{59E1BFF8-9D3D-C841-8861-5ADD24FAC0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53340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6" name="Line 29">
            <a:extLst>
              <a:ext uri="{FF2B5EF4-FFF2-40B4-BE49-F238E27FC236}">
                <a16:creationId xmlns:a16="http://schemas.microsoft.com/office/drawing/2014/main" id="{26F809A5-85CC-0C48-A007-C903ECDC376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816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7" name="Line 30">
            <a:extLst>
              <a:ext uri="{FF2B5EF4-FFF2-40B4-BE49-F238E27FC236}">
                <a16:creationId xmlns:a16="http://schemas.microsoft.com/office/drawing/2014/main" id="{A5DDAFD8-11E0-134A-9977-F29EA70586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47244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8" name="Line 31">
            <a:extLst>
              <a:ext uri="{FF2B5EF4-FFF2-40B4-BE49-F238E27FC236}">
                <a16:creationId xmlns:a16="http://schemas.microsoft.com/office/drawing/2014/main" id="{63C3E913-E43F-884E-B17B-0CD7465D0DF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9" name="Oval 32">
            <a:extLst>
              <a:ext uri="{FF2B5EF4-FFF2-40B4-BE49-F238E27FC236}">
                <a16:creationId xmlns:a16="http://schemas.microsoft.com/office/drawing/2014/main" id="{DC079624-0FCE-D24A-B29B-F8B91551E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819400"/>
            <a:ext cx="4114800" cy="3124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1760" name="Text Box 33">
            <a:extLst>
              <a:ext uri="{FF2B5EF4-FFF2-40B4-BE49-F238E27FC236}">
                <a16:creationId xmlns:a16="http://schemas.microsoft.com/office/drawing/2014/main" id="{42BE971B-3265-4244-8711-9F867F10C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286000"/>
            <a:ext cx="228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00FF"/>
                </a:solidFill>
              </a:rPr>
              <a:t>cycle</a:t>
            </a:r>
          </a:p>
        </p:txBody>
      </p:sp>
      <p:sp>
        <p:nvSpPr>
          <p:cNvPr id="31761" name="Line 34">
            <a:extLst>
              <a:ext uri="{FF2B5EF4-FFF2-40B4-BE49-F238E27FC236}">
                <a16:creationId xmlns:a16="http://schemas.microsoft.com/office/drawing/2014/main" id="{CB7D1D47-7CB5-694F-8EFA-9B45E9AE4C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3581400"/>
            <a:ext cx="1600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2" name="Rectangle 2">
            <a:extLst>
              <a:ext uri="{FF2B5EF4-FFF2-40B4-BE49-F238E27FC236}">
                <a16:creationId xmlns:a16="http://schemas.microsoft.com/office/drawing/2014/main" id="{AF72B589-9EA9-6C45-B255-72B43FEFB0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Terminology</a:t>
            </a:r>
          </a:p>
        </p:txBody>
      </p:sp>
    </p:spTree>
    <p:extLst>
      <p:ext uri="{BB962C8B-B14F-4D97-AF65-F5344CB8AC3E}">
        <p14:creationId xmlns:p14="http://schemas.microsoft.com/office/powerpoint/2010/main" val="4145298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3">
            <a:extLst>
              <a:ext uri="{FF2B5EF4-FFF2-40B4-BE49-F238E27FC236}">
                <a16:creationId xmlns:a16="http://schemas.microsoft.com/office/drawing/2014/main" id="{16FEA478-A576-AA40-A5DA-9D63443DEC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14500"/>
            <a:ext cx="8686800" cy="10668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Connected – every pair of vertices is connected by a path</a:t>
            </a:r>
            <a:endParaRPr lang="en-US" altLang="en-US" baseline="-25000" dirty="0">
              <a:ea typeface="ＭＳ Ｐゴシック" panose="020B0600070205080204" pitchFamily="34" charset="-128"/>
            </a:endParaRPr>
          </a:p>
        </p:txBody>
      </p:sp>
      <p:grpSp>
        <p:nvGrpSpPr>
          <p:cNvPr id="32770" name="Group 4">
            <a:extLst>
              <a:ext uri="{FF2B5EF4-FFF2-40B4-BE49-F238E27FC236}">
                <a16:creationId xmlns:a16="http://schemas.microsoft.com/office/drawing/2014/main" id="{9BACB2FD-4E42-1B49-BCE7-CAA7DDF4EA33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32798" name="Oval 5">
              <a:extLst>
                <a:ext uri="{FF2B5EF4-FFF2-40B4-BE49-F238E27FC236}">
                  <a16:creationId xmlns:a16="http://schemas.microsoft.com/office/drawing/2014/main" id="{F262D1E6-71D0-774D-B607-2532AF4F2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799" name="Text Box 6">
              <a:extLst>
                <a:ext uri="{FF2B5EF4-FFF2-40B4-BE49-F238E27FC236}">
                  <a16:creationId xmlns:a16="http://schemas.microsoft.com/office/drawing/2014/main" id="{BEAB1AEB-139B-7047-9331-339B788526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32771" name="Group 7">
            <a:extLst>
              <a:ext uri="{FF2B5EF4-FFF2-40B4-BE49-F238E27FC236}">
                <a16:creationId xmlns:a16="http://schemas.microsoft.com/office/drawing/2014/main" id="{5F8C80FA-D10B-6745-BB10-3B935AD69684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32796" name="Oval 8">
              <a:extLst>
                <a:ext uri="{FF2B5EF4-FFF2-40B4-BE49-F238E27FC236}">
                  <a16:creationId xmlns:a16="http://schemas.microsoft.com/office/drawing/2014/main" id="{A80CA3BF-492F-154A-958B-F62FD3430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797" name="Text Box 9">
              <a:extLst>
                <a:ext uri="{FF2B5EF4-FFF2-40B4-BE49-F238E27FC236}">
                  <a16:creationId xmlns:a16="http://schemas.microsoft.com/office/drawing/2014/main" id="{63BE6ADC-10D0-E547-AA85-7D833625C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32772" name="Group 10">
            <a:extLst>
              <a:ext uri="{FF2B5EF4-FFF2-40B4-BE49-F238E27FC236}">
                <a16:creationId xmlns:a16="http://schemas.microsoft.com/office/drawing/2014/main" id="{2E7EA5A0-FEF1-BC41-A815-79A19324B264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32794" name="Oval 11">
              <a:extLst>
                <a:ext uri="{FF2B5EF4-FFF2-40B4-BE49-F238E27FC236}">
                  <a16:creationId xmlns:a16="http://schemas.microsoft.com/office/drawing/2014/main" id="{1CAEEAC8-9FF8-F44A-ABE5-8952E06C4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795" name="Text Box 12">
              <a:extLst>
                <a:ext uri="{FF2B5EF4-FFF2-40B4-BE49-F238E27FC236}">
                  <a16:creationId xmlns:a16="http://schemas.microsoft.com/office/drawing/2014/main" id="{A05806EC-E6AB-3642-A0AC-CA243C1D31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32773" name="Group 13">
            <a:extLst>
              <a:ext uri="{FF2B5EF4-FFF2-40B4-BE49-F238E27FC236}">
                <a16:creationId xmlns:a16="http://schemas.microsoft.com/office/drawing/2014/main" id="{0B97AE3C-089E-BA42-BF49-841B479747F3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32792" name="Oval 14">
              <a:extLst>
                <a:ext uri="{FF2B5EF4-FFF2-40B4-BE49-F238E27FC236}">
                  <a16:creationId xmlns:a16="http://schemas.microsoft.com/office/drawing/2014/main" id="{E056FDF5-90A5-B847-869D-AC04CA088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793" name="Text Box 15">
              <a:extLst>
                <a:ext uri="{FF2B5EF4-FFF2-40B4-BE49-F238E27FC236}">
                  <a16:creationId xmlns:a16="http://schemas.microsoft.com/office/drawing/2014/main" id="{32F08041-A140-5D4C-922F-CD42EFA437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32774" name="Group 16">
            <a:extLst>
              <a:ext uri="{FF2B5EF4-FFF2-40B4-BE49-F238E27FC236}">
                <a16:creationId xmlns:a16="http://schemas.microsoft.com/office/drawing/2014/main" id="{4A8B94CF-BC9F-834A-9414-8C985C249CE4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32790" name="Oval 17">
              <a:extLst>
                <a:ext uri="{FF2B5EF4-FFF2-40B4-BE49-F238E27FC236}">
                  <a16:creationId xmlns:a16="http://schemas.microsoft.com/office/drawing/2014/main" id="{529CAA9B-057C-EC42-95B3-8A1A1681A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791" name="Text Box 18">
              <a:extLst>
                <a:ext uri="{FF2B5EF4-FFF2-40B4-BE49-F238E27FC236}">
                  <a16:creationId xmlns:a16="http://schemas.microsoft.com/office/drawing/2014/main" id="{69B61F27-0770-0545-9CDC-9BE8B3F039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32775" name="Group 19">
            <a:extLst>
              <a:ext uri="{FF2B5EF4-FFF2-40B4-BE49-F238E27FC236}">
                <a16:creationId xmlns:a16="http://schemas.microsoft.com/office/drawing/2014/main" id="{F836341D-6337-4443-87D9-4308BC0F2917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32788" name="Oval 20">
              <a:extLst>
                <a:ext uri="{FF2B5EF4-FFF2-40B4-BE49-F238E27FC236}">
                  <a16:creationId xmlns:a16="http://schemas.microsoft.com/office/drawing/2014/main" id="{667FC119-58C4-F44A-A045-BD5D64511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789" name="Text Box 21">
              <a:extLst>
                <a:ext uri="{FF2B5EF4-FFF2-40B4-BE49-F238E27FC236}">
                  <a16:creationId xmlns:a16="http://schemas.microsoft.com/office/drawing/2014/main" id="{C4B6F53D-81CA-BA48-8448-E6F1438525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32776" name="Group 22">
            <a:extLst>
              <a:ext uri="{FF2B5EF4-FFF2-40B4-BE49-F238E27FC236}">
                <a16:creationId xmlns:a16="http://schemas.microsoft.com/office/drawing/2014/main" id="{B1E75A79-9136-2146-8B8F-4A86D6F519F8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32786" name="Oval 23">
              <a:extLst>
                <a:ext uri="{FF2B5EF4-FFF2-40B4-BE49-F238E27FC236}">
                  <a16:creationId xmlns:a16="http://schemas.microsoft.com/office/drawing/2014/main" id="{5E9D1846-27F5-864F-BA21-9918EF31B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787" name="Text Box 24">
              <a:extLst>
                <a:ext uri="{FF2B5EF4-FFF2-40B4-BE49-F238E27FC236}">
                  <a16:creationId xmlns:a16="http://schemas.microsoft.com/office/drawing/2014/main" id="{00A200B3-C4FB-8C4F-82B2-08D42B11D2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32777" name="Line 25">
            <a:extLst>
              <a:ext uri="{FF2B5EF4-FFF2-40B4-BE49-F238E27FC236}">
                <a16:creationId xmlns:a16="http://schemas.microsoft.com/office/drawing/2014/main" id="{AF72DA7F-7A9F-4C4A-92A2-6118E8B8EC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5814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8" name="Line 26">
            <a:extLst>
              <a:ext uri="{FF2B5EF4-FFF2-40B4-BE49-F238E27FC236}">
                <a16:creationId xmlns:a16="http://schemas.microsoft.com/office/drawing/2014/main" id="{FC5CC015-3F27-634D-BE75-6B2CE1FE82D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9" name="Line 27">
            <a:extLst>
              <a:ext uri="{FF2B5EF4-FFF2-40B4-BE49-F238E27FC236}">
                <a16:creationId xmlns:a16="http://schemas.microsoft.com/office/drawing/2014/main" id="{B7CBE07F-A59F-F646-A140-61D1715D532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0" name="Line 28">
            <a:extLst>
              <a:ext uri="{FF2B5EF4-FFF2-40B4-BE49-F238E27FC236}">
                <a16:creationId xmlns:a16="http://schemas.microsoft.com/office/drawing/2014/main" id="{829389EF-4782-5F45-AAE4-3E0DA6F6AF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5334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1" name="Line 29">
            <a:extLst>
              <a:ext uri="{FF2B5EF4-FFF2-40B4-BE49-F238E27FC236}">
                <a16:creationId xmlns:a16="http://schemas.microsoft.com/office/drawing/2014/main" id="{EB09B073-8A26-764B-8039-6034301C614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054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2" name="Line 30">
            <a:extLst>
              <a:ext uri="{FF2B5EF4-FFF2-40B4-BE49-F238E27FC236}">
                <a16:creationId xmlns:a16="http://schemas.microsoft.com/office/drawing/2014/main" id="{92D1A1BB-8C4A-E245-AF30-A64AA5FCC1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48006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3" name="Line 31">
            <a:extLst>
              <a:ext uri="{FF2B5EF4-FFF2-40B4-BE49-F238E27FC236}">
                <a16:creationId xmlns:a16="http://schemas.microsoft.com/office/drawing/2014/main" id="{4FA6FB75-FB4B-B141-84AE-A005D5DF6F3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8" name="Text Box 32">
            <a:extLst>
              <a:ext uri="{FF2B5EF4-FFF2-40B4-BE49-F238E27FC236}">
                <a16:creationId xmlns:a16="http://schemas.microsoft.com/office/drawing/2014/main" id="{522D1CAC-307E-0342-8B8C-1C9872E99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326" y="2636103"/>
            <a:ext cx="2133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</a:rPr>
              <a:t>Is this graph connected?</a:t>
            </a:r>
          </a:p>
        </p:txBody>
      </p:sp>
      <p:sp>
        <p:nvSpPr>
          <p:cNvPr id="32785" name="Rectangle 2">
            <a:extLst>
              <a:ext uri="{FF2B5EF4-FFF2-40B4-BE49-F238E27FC236}">
                <a16:creationId xmlns:a16="http://schemas.microsoft.com/office/drawing/2014/main" id="{B885CE9F-602A-4643-9C1C-E1F6896CFE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Terminology</a:t>
            </a:r>
          </a:p>
        </p:txBody>
      </p:sp>
    </p:spTree>
    <p:extLst>
      <p:ext uri="{BB962C8B-B14F-4D97-AF65-F5344CB8AC3E}">
        <p14:creationId xmlns:p14="http://schemas.microsoft.com/office/powerpoint/2010/main" val="1034049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3">
            <a:extLst>
              <a:ext uri="{FF2B5EF4-FFF2-40B4-BE49-F238E27FC236}">
                <a16:creationId xmlns:a16="http://schemas.microsoft.com/office/drawing/2014/main" id="{16FEA478-A576-AA40-A5DA-9D63443DEC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14500"/>
            <a:ext cx="8686800" cy="10668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Connected – every pair of vertices is connected by a path</a:t>
            </a:r>
            <a:endParaRPr lang="en-US" altLang="en-US" baseline="-25000" dirty="0">
              <a:ea typeface="ＭＳ Ｐゴシック" panose="020B0600070205080204" pitchFamily="34" charset="-128"/>
            </a:endParaRPr>
          </a:p>
        </p:txBody>
      </p:sp>
      <p:grpSp>
        <p:nvGrpSpPr>
          <p:cNvPr id="32770" name="Group 4">
            <a:extLst>
              <a:ext uri="{FF2B5EF4-FFF2-40B4-BE49-F238E27FC236}">
                <a16:creationId xmlns:a16="http://schemas.microsoft.com/office/drawing/2014/main" id="{9BACB2FD-4E42-1B49-BCE7-CAA7DDF4EA33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32798" name="Oval 5">
              <a:extLst>
                <a:ext uri="{FF2B5EF4-FFF2-40B4-BE49-F238E27FC236}">
                  <a16:creationId xmlns:a16="http://schemas.microsoft.com/office/drawing/2014/main" id="{F262D1E6-71D0-774D-B607-2532AF4F2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799" name="Text Box 6">
              <a:extLst>
                <a:ext uri="{FF2B5EF4-FFF2-40B4-BE49-F238E27FC236}">
                  <a16:creationId xmlns:a16="http://schemas.microsoft.com/office/drawing/2014/main" id="{BEAB1AEB-139B-7047-9331-339B788526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32771" name="Group 7">
            <a:extLst>
              <a:ext uri="{FF2B5EF4-FFF2-40B4-BE49-F238E27FC236}">
                <a16:creationId xmlns:a16="http://schemas.microsoft.com/office/drawing/2014/main" id="{5F8C80FA-D10B-6745-BB10-3B935AD69684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32796" name="Oval 8">
              <a:extLst>
                <a:ext uri="{FF2B5EF4-FFF2-40B4-BE49-F238E27FC236}">
                  <a16:creationId xmlns:a16="http://schemas.microsoft.com/office/drawing/2014/main" id="{A80CA3BF-492F-154A-958B-F62FD3430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797" name="Text Box 9">
              <a:extLst>
                <a:ext uri="{FF2B5EF4-FFF2-40B4-BE49-F238E27FC236}">
                  <a16:creationId xmlns:a16="http://schemas.microsoft.com/office/drawing/2014/main" id="{63BE6ADC-10D0-E547-AA85-7D833625C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32772" name="Group 10">
            <a:extLst>
              <a:ext uri="{FF2B5EF4-FFF2-40B4-BE49-F238E27FC236}">
                <a16:creationId xmlns:a16="http://schemas.microsoft.com/office/drawing/2014/main" id="{2E7EA5A0-FEF1-BC41-A815-79A19324B264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32794" name="Oval 11">
              <a:extLst>
                <a:ext uri="{FF2B5EF4-FFF2-40B4-BE49-F238E27FC236}">
                  <a16:creationId xmlns:a16="http://schemas.microsoft.com/office/drawing/2014/main" id="{1CAEEAC8-9FF8-F44A-ABE5-8952E06C4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795" name="Text Box 12">
              <a:extLst>
                <a:ext uri="{FF2B5EF4-FFF2-40B4-BE49-F238E27FC236}">
                  <a16:creationId xmlns:a16="http://schemas.microsoft.com/office/drawing/2014/main" id="{A05806EC-E6AB-3642-A0AC-CA243C1D31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32773" name="Group 13">
            <a:extLst>
              <a:ext uri="{FF2B5EF4-FFF2-40B4-BE49-F238E27FC236}">
                <a16:creationId xmlns:a16="http://schemas.microsoft.com/office/drawing/2014/main" id="{0B97AE3C-089E-BA42-BF49-841B479747F3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32792" name="Oval 14">
              <a:extLst>
                <a:ext uri="{FF2B5EF4-FFF2-40B4-BE49-F238E27FC236}">
                  <a16:creationId xmlns:a16="http://schemas.microsoft.com/office/drawing/2014/main" id="{E056FDF5-90A5-B847-869D-AC04CA088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793" name="Text Box 15">
              <a:extLst>
                <a:ext uri="{FF2B5EF4-FFF2-40B4-BE49-F238E27FC236}">
                  <a16:creationId xmlns:a16="http://schemas.microsoft.com/office/drawing/2014/main" id="{32F08041-A140-5D4C-922F-CD42EFA437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32774" name="Group 16">
            <a:extLst>
              <a:ext uri="{FF2B5EF4-FFF2-40B4-BE49-F238E27FC236}">
                <a16:creationId xmlns:a16="http://schemas.microsoft.com/office/drawing/2014/main" id="{4A8B94CF-BC9F-834A-9414-8C985C249CE4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32790" name="Oval 17">
              <a:extLst>
                <a:ext uri="{FF2B5EF4-FFF2-40B4-BE49-F238E27FC236}">
                  <a16:creationId xmlns:a16="http://schemas.microsoft.com/office/drawing/2014/main" id="{529CAA9B-057C-EC42-95B3-8A1A1681A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791" name="Text Box 18">
              <a:extLst>
                <a:ext uri="{FF2B5EF4-FFF2-40B4-BE49-F238E27FC236}">
                  <a16:creationId xmlns:a16="http://schemas.microsoft.com/office/drawing/2014/main" id="{69B61F27-0770-0545-9CDC-9BE8B3F039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32775" name="Group 19">
            <a:extLst>
              <a:ext uri="{FF2B5EF4-FFF2-40B4-BE49-F238E27FC236}">
                <a16:creationId xmlns:a16="http://schemas.microsoft.com/office/drawing/2014/main" id="{F836341D-6337-4443-87D9-4308BC0F2917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32788" name="Oval 20">
              <a:extLst>
                <a:ext uri="{FF2B5EF4-FFF2-40B4-BE49-F238E27FC236}">
                  <a16:creationId xmlns:a16="http://schemas.microsoft.com/office/drawing/2014/main" id="{667FC119-58C4-F44A-A045-BD5D64511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789" name="Text Box 21">
              <a:extLst>
                <a:ext uri="{FF2B5EF4-FFF2-40B4-BE49-F238E27FC236}">
                  <a16:creationId xmlns:a16="http://schemas.microsoft.com/office/drawing/2014/main" id="{C4B6F53D-81CA-BA48-8448-E6F1438525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32776" name="Group 22">
            <a:extLst>
              <a:ext uri="{FF2B5EF4-FFF2-40B4-BE49-F238E27FC236}">
                <a16:creationId xmlns:a16="http://schemas.microsoft.com/office/drawing/2014/main" id="{B1E75A79-9136-2146-8B8F-4A86D6F519F8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32786" name="Oval 23">
              <a:extLst>
                <a:ext uri="{FF2B5EF4-FFF2-40B4-BE49-F238E27FC236}">
                  <a16:creationId xmlns:a16="http://schemas.microsoft.com/office/drawing/2014/main" id="{5E9D1846-27F5-864F-BA21-9918EF31B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787" name="Text Box 24">
              <a:extLst>
                <a:ext uri="{FF2B5EF4-FFF2-40B4-BE49-F238E27FC236}">
                  <a16:creationId xmlns:a16="http://schemas.microsoft.com/office/drawing/2014/main" id="{00A200B3-C4FB-8C4F-82B2-08D42B11D2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32777" name="Line 25">
            <a:extLst>
              <a:ext uri="{FF2B5EF4-FFF2-40B4-BE49-F238E27FC236}">
                <a16:creationId xmlns:a16="http://schemas.microsoft.com/office/drawing/2014/main" id="{AF72DA7F-7A9F-4C4A-92A2-6118E8B8EC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5814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8" name="Line 26">
            <a:extLst>
              <a:ext uri="{FF2B5EF4-FFF2-40B4-BE49-F238E27FC236}">
                <a16:creationId xmlns:a16="http://schemas.microsoft.com/office/drawing/2014/main" id="{FC5CC015-3F27-634D-BE75-6B2CE1FE82D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9" name="Line 27">
            <a:extLst>
              <a:ext uri="{FF2B5EF4-FFF2-40B4-BE49-F238E27FC236}">
                <a16:creationId xmlns:a16="http://schemas.microsoft.com/office/drawing/2014/main" id="{B7CBE07F-A59F-F646-A140-61D1715D532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0" name="Line 28">
            <a:extLst>
              <a:ext uri="{FF2B5EF4-FFF2-40B4-BE49-F238E27FC236}">
                <a16:creationId xmlns:a16="http://schemas.microsoft.com/office/drawing/2014/main" id="{829389EF-4782-5F45-AAE4-3E0DA6F6AF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5334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1" name="Line 29">
            <a:extLst>
              <a:ext uri="{FF2B5EF4-FFF2-40B4-BE49-F238E27FC236}">
                <a16:creationId xmlns:a16="http://schemas.microsoft.com/office/drawing/2014/main" id="{EB09B073-8A26-764B-8039-6034301C614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054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2" name="Line 30">
            <a:extLst>
              <a:ext uri="{FF2B5EF4-FFF2-40B4-BE49-F238E27FC236}">
                <a16:creationId xmlns:a16="http://schemas.microsoft.com/office/drawing/2014/main" id="{92D1A1BB-8C4A-E245-AF30-A64AA5FCC1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48006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3" name="Line 31">
            <a:extLst>
              <a:ext uri="{FF2B5EF4-FFF2-40B4-BE49-F238E27FC236}">
                <a16:creationId xmlns:a16="http://schemas.microsoft.com/office/drawing/2014/main" id="{4FA6FB75-FB4B-B141-84AE-A005D5DF6F3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8" name="Text Box 32">
            <a:extLst>
              <a:ext uri="{FF2B5EF4-FFF2-40B4-BE49-F238E27FC236}">
                <a16:creationId xmlns:a16="http://schemas.microsoft.com/office/drawing/2014/main" id="{522D1CAC-307E-0342-8B8C-1C9872E99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9718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00FF"/>
                </a:solidFill>
              </a:rPr>
              <a:t>connected</a:t>
            </a:r>
          </a:p>
        </p:txBody>
      </p:sp>
      <p:sp>
        <p:nvSpPr>
          <p:cNvPr id="32785" name="Rectangle 2">
            <a:extLst>
              <a:ext uri="{FF2B5EF4-FFF2-40B4-BE49-F238E27FC236}">
                <a16:creationId xmlns:a16="http://schemas.microsoft.com/office/drawing/2014/main" id="{B885CE9F-602A-4643-9C1C-E1F6896CFE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Terminology</a:t>
            </a:r>
          </a:p>
        </p:txBody>
      </p:sp>
    </p:spTree>
    <p:extLst>
      <p:ext uri="{BB962C8B-B14F-4D97-AF65-F5344CB8AC3E}">
        <p14:creationId xmlns:p14="http://schemas.microsoft.com/office/powerpoint/2010/main" val="2898687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4">
            <a:extLst>
              <a:ext uri="{FF2B5EF4-FFF2-40B4-BE49-F238E27FC236}">
                <a16:creationId xmlns:a16="http://schemas.microsoft.com/office/drawing/2014/main" id="{25A40404-9CBA-9B4D-8A7C-BF4E533DBE6E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33821" name="Oval 5">
              <a:extLst>
                <a:ext uri="{FF2B5EF4-FFF2-40B4-BE49-F238E27FC236}">
                  <a16:creationId xmlns:a16="http://schemas.microsoft.com/office/drawing/2014/main" id="{20EA4E26-46FA-FD43-8034-24BF84AE4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822" name="Text Box 6">
              <a:extLst>
                <a:ext uri="{FF2B5EF4-FFF2-40B4-BE49-F238E27FC236}">
                  <a16:creationId xmlns:a16="http://schemas.microsoft.com/office/drawing/2014/main" id="{224777BF-ED52-EF4E-94E2-F3D991FDC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33795" name="Group 7">
            <a:extLst>
              <a:ext uri="{FF2B5EF4-FFF2-40B4-BE49-F238E27FC236}">
                <a16:creationId xmlns:a16="http://schemas.microsoft.com/office/drawing/2014/main" id="{851003DA-951D-DB48-BF27-554C798C923B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33819" name="Oval 8">
              <a:extLst>
                <a:ext uri="{FF2B5EF4-FFF2-40B4-BE49-F238E27FC236}">
                  <a16:creationId xmlns:a16="http://schemas.microsoft.com/office/drawing/2014/main" id="{24AAAA6E-A8ED-234B-840A-F38528FB2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820" name="Text Box 9">
              <a:extLst>
                <a:ext uri="{FF2B5EF4-FFF2-40B4-BE49-F238E27FC236}">
                  <a16:creationId xmlns:a16="http://schemas.microsoft.com/office/drawing/2014/main" id="{C4620E81-CFF9-CA4A-A9F6-29D7E77863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33796" name="Group 10">
            <a:extLst>
              <a:ext uri="{FF2B5EF4-FFF2-40B4-BE49-F238E27FC236}">
                <a16:creationId xmlns:a16="http://schemas.microsoft.com/office/drawing/2014/main" id="{015D1418-53C8-7941-8BF6-ED2F60C8FCB2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33817" name="Oval 11">
              <a:extLst>
                <a:ext uri="{FF2B5EF4-FFF2-40B4-BE49-F238E27FC236}">
                  <a16:creationId xmlns:a16="http://schemas.microsoft.com/office/drawing/2014/main" id="{DEFE0A69-480A-C443-BEDE-4E6AC1FA4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818" name="Text Box 12">
              <a:extLst>
                <a:ext uri="{FF2B5EF4-FFF2-40B4-BE49-F238E27FC236}">
                  <a16:creationId xmlns:a16="http://schemas.microsoft.com/office/drawing/2014/main" id="{E6B85B1A-7C70-CF43-A4A5-A53F186325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33797" name="Group 13">
            <a:extLst>
              <a:ext uri="{FF2B5EF4-FFF2-40B4-BE49-F238E27FC236}">
                <a16:creationId xmlns:a16="http://schemas.microsoft.com/office/drawing/2014/main" id="{D63ABF64-B401-6A4D-BDBE-966CB1C2FBAD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33815" name="Oval 14">
              <a:extLst>
                <a:ext uri="{FF2B5EF4-FFF2-40B4-BE49-F238E27FC236}">
                  <a16:creationId xmlns:a16="http://schemas.microsoft.com/office/drawing/2014/main" id="{7D4ECEF8-3516-CA40-9DF6-A7AE9BB04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816" name="Text Box 15">
              <a:extLst>
                <a:ext uri="{FF2B5EF4-FFF2-40B4-BE49-F238E27FC236}">
                  <a16:creationId xmlns:a16="http://schemas.microsoft.com/office/drawing/2014/main" id="{0F7FBFEA-C0FB-2246-8B2F-41F6EFDA9D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33798" name="Group 16">
            <a:extLst>
              <a:ext uri="{FF2B5EF4-FFF2-40B4-BE49-F238E27FC236}">
                <a16:creationId xmlns:a16="http://schemas.microsoft.com/office/drawing/2014/main" id="{C8220856-8003-8C4E-8B57-A61537EF2274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33813" name="Oval 17">
              <a:extLst>
                <a:ext uri="{FF2B5EF4-FFF2-40B4-BE49-F238E27FC236}">
                  <a16:creationId xmlns:a16="http://schemas.microsoft.com/office/drawing/2014/main" id="{B22ABD8B-BB39-9947-9E89-B0A98C97F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814" name="Text Box 18">
              <a:extLst>
                <a:ext uri="{FF2B5EF4-FFF2-40B4-BE49-F238E27FC236}">
                  <a16:creationId xmlns:a16="http://schemas.microsoft.com/office/drawing/2014/main" id="{90A261B3-36D4-F844-A3D7-B258877CB5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33799" name="Group 19">
            <a:extLst>
              <a:ext uri="{FF2B5EF4-FFF2-40B4-BE49-F238E27FC236}">
                <a16:creationId xmlns:a16="http://schemas.microsoft.com/office/drawing/2014/main" id="{D568CAB9-5977-454C-9827-0B4DBAEAC9AC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33811" name="Oval 20">
              <a:extLst>
                <a:ext uri="{FF2B5EF4-FFF2-40B4-BE49-F238E27FC236}">
                  <a16:creationId xmlns:a16="http://schemas.microsoft.com/office/drawing/2014/main" id="{40AEE705-38C8-4C4E-A5B0-7A7BF6C91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812" name="Text Box 21">
              <a:extLst>
                <a:ext uri="{FF2B5EF4-FFF2-40B4-BE49-F238E27FC236}">
                  <a16:creationId xmlns:a16="http://schemas.microsoft.com/office/drawing/2014/main" id="{72862996-9855-1943-8759-2680ED46A9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33800" name="Group 22">
            <a:extLst>
              <a:ext uri="{FF2B5EF4-FFF2-40B4-BE49-F238E27FC236}">
                <a16:creationId xmlns:a16="http://schemas.microsoft.com/office/drawing/2014/main" id="{9DB466F2-5A14-9141-AF28-015AC44874CA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33809" name="Oval 23">
              <a:extLst>
                <a:ext uri="{FF2B5EF4-FFF2-40B4-BE49-F238E27FC236}">
                  <a16:creationId xmlns:a16="http://schemas.microsoft.com/office/drawing/2014/main" id="{7E7A72AE-AAB8-DF4B-BF09-29473640B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810" name="Text Box 24">
              <a:extLst>
                <a:ext uri="{FF2B5EF4-FFF2-40B4-BE49-F238E27FC236}">
                  <a16:creationId xmlns:a16="http://schemas.microsoft.com/office/drawing/2014/main" id="{558B0D79-822C-4046-A4BC-F1243735F4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33801" name="Line 25">
            <a:extLst>
              <a:ext uri="{FF2B5EF4-FFF2-40B4-BE49-F238E27FC236}">
                <a16:creationId xmlns:a16="http://schemas.microsoft.com/office/drawing/2014/main" id="{A08EB625-7447-304D-9257-855C5FB564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5814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2" name="Line 26">
            <a:extLst>
              <a:ext uri="{FF2B5EF4-FFF2-40B4-BE49-F238E27FC236}">
                <a16:creationId xmlns:a16="http://schemas.microsoft.com/office/drawing/2014/main" id="{8F8AAAC3-340C-D244-9DC0-4DB164561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3" name="Line 27">
            <a:extLst>
              <a:ext uri="{FF2B5EF4-FFF2-40B4-BE49-F238E27FC236}">
                <a16:creationId xmlns:a16="http://schemas.microsoft.com/office/drawing/2014/main" id="{FF3DB3A1-BE6E-A44A-B6F3-7AE105FEF09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4" name="Line 28">
            <a:extLst>
              <a:ext uri="{FF2B5EF4-FFF2-40B4-BE49-F238E27FC236}">
                <a16:creationId xmlns:a16="http://schemas.microsoft.com/office/drawing/2014/main" id="{E0840CED-D3B6-7C4A-9A14-900CBCB35D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5334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5" name="Line 30">
            <a:extLst>
              <a:ext uri="{FF2B5EF4-FFF2-40B4-BE49-F238E27FC236}">
                <a16:creationId xmlns:a16="http://schemas.microsoft.com/office/drawing/2014/main" id="{8097C6EF-0BAC-EB42-96E5-A2D6D74267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48006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6" name="Line 31">
            <a:extLst>
              <a:ext uri="{FF2B5EF4-FFF2-40B4-BE49-F238E27FC236}">
                <a16:creationId xmlns:a16="http://schemas.microsoft.com/office/drawing/2014/main" id="{2EF23930-6728-E448-8C6B-FE064261E86E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6" name="Text Box 32">
            <a:extLst>
              <a:ext uri="{FF2B5EF4-FFF2-40B4-BE49-F238E27FC236}">
                <a16:creationId xmlns:a16="http://schemas.microsoft.com/office/drawing/2014/main" id="{3CB3E196-F7C1-AF48-B0A8-098199F45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708701"/>
            <a:ext cx="2133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</a:rPr>
              <a:t>Is this graph connected?</a:t>
            </a:r>
          </a:p>
        </p:txBody>
      </p:sp>
      <p:sp>
        <p:nvSpPr>
          <p:cNvPr id="33808" name="Rectangle 2">
            <a:extLst>
              <a:ext uri="{FF2B5EF4-FFF2-40B4-BE49-F238E27FC236}">
                <a16:creationId xmlns:a16="http://schemas.microsoft.com/office/drawing/2014/main" id="{54C54062-A153-D44A-9BA4-A94AC92708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Terminology</a:t>
            </a: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A1FE735C-00A7-A84B-9492-283353B47864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" y="1714500"/>
            <a:ext cx="8686800" cy="106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Connected – every pair of vertices is connected by a path</a:t>
            </a:r>
            <a:endParaRPr lang="en-US" altLang="en-US" baseline="-25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21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4">
            <a:extLst>
              <a:ext uri="{FF2B5EF4-FFF2-40B4-BE49-F238E27FC236}">
                <a16:creationId xmlns:a16="http://schemas.microsoft.com/office/drawing/2014/main" id="{25A40404-9CBA-9B4D-8A7C-BF4E533DBE6E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33821" name="Oval 5">
              <a:extLst>
                <a:ext uri="{FF2B5EF4-FFF2-40B4-BE49-F238E27FC236}">
                  <a16:creationId xmlns:a16="http://schemas.microsoft.com/office/drawing/2014/main" id="{20EA4E26-46FA-FD43-8034-24BF84AE4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822" name="Text Box 6">
              <a:extLst>
                <a:ext uri="{FF2B5EF4-FFF2-40B4-BE49-F238E27FC236}">
                  <a16:creationId xmlns:a16="http://schemas.microsoft.com/office/drawing/2014/main" id="{224777BF-ED52-EF4E-94E2-F3D991FDC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33795" name="Group 7">
            <a:extLst>
              <a:ext uri="{FF2B5EF4-FFF2-40B4-BE49-F238E27FC236}">
                <a16:creationId xmlns:a16="http://schemas.microsoft.com/office/drawing/2014/main" id="{851003DA-951D-DB48-BF27-554C798C923B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33819" name="Oval 8">
              <a:extLst>
                <a:ext uri="{FF2B5EF4-FFF2-40B4-BE49-F238E27FC236}">
                  <a16:creationId xmlns:a16="http://schemas.microsoft.com/office/drawing/2014/main" id="{24AAAA6E-A8ED-234B-840A-F38528FB2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820" name="Text Box 9">
              <a:extLst>
                <a:ext uri="{FF2B5EF4-FFF2-40B4-BE49-F238E27FC236}">
                  <a16:creationId xmlns:a16="http://schemas.microsoft.com/office/drawing/2014/main" id="{C4620E81-CFF9-CA4A-A9F6-29D7E77863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33796" name="Group 10">
            <a:extLst>
              <a:ext uri="{FF2B5EF4-FFF2-40B4-BE49-F238E27FC236}">
                <a16:creationId xmlns:a16="http://schemas.microsoft.com/office/drawing/2014/main" id="{015D1418-53C8-7941-8BF6-ED2F60C8FCB2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33817" name="Oval 11">
              <a:extLst>
                <a:ext uri="{FF2B5EF4-FFF2-40B4-BE49-F238E27FC236}">
                  <a16:creationId xmlns:a16="http://schemas.microsoft.com/office/drawing/2014/main" id="{DEFE0A69-480A-C443-BEDE-4E6AC1FA4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818" name="Text Box 12">
              <a:extLst>
                <a:ext uri="{FF2B5EF4-FFF2-40B4-BE49-F238E27FC236}">
                  <a16:creationId xmlns:a16="http://schemas.microsoft.com/office/drawing/2014/main" id="{E6B85B1A-7C70-CF43-A4A5-A53F186325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33797" name="Group 13">
            <a:extLst>
              <a:ext uri="{FF2B5EF4-FFF2-40B4-BE49-F238E27FC236}">
                <a16:creationId xmlns:a16="http://schemas.microsoft.com/office/drawing/2014/main" id="{D63ABF64-B401-6A4D-BDBE-966CB1C2FBAD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33815" name="Oval 14">
              <a:extLst>
                <a:ext uri="{FF2B5EF4-FFF2-40B4-BE49-F238E27FC236}">
                  <a16:creationId xmlns:a16="http://schemas.microsoft.com/office/drawing/2014/main" id="{7D4ECEF8-3516-CA40-9DF6-A7AE9BB04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816" name="Text Box 15">
              <a:extLst>
                <a:ext uri="{FF2B5EF4-FFF2-40B4-BE49-F238E27FC236}">
                  <a16:creationId xmlns:a16="http://schemas.microsoft.com/office/drawing/2014/main" id="{0F7FBFEA-C0FB-2246-8B2F-41F6EFDA9D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33798" name="Group 16">
            <a:extLst>
              <a:ext uri="{FF2B5EF4-FFF2-40B4-BE49-F238E27FC236}">
                <a16:creationId xmlns:a16="http://schemas.microsoft.com/office/drawing/2014/main" id="{C8220856-8003-8C4E-8B57-A61537EF2274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33813" name="Oval 17">
              <a:extLst>
                <a:ext uri="{FF2B5EF4-FFF2-40B4-BE49-F238E27FC236}">
                  <a16:creationId xmlns:a16="http://schemas.microsoft.com/office/drawing/2014/main" id="{B22ABD8B-BB39-9947-9E89-B0A98C97F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814" name="Text Box 18">
              <a:extLst>
                <a:ext uri="{FF2B5EF4-FFF2-40B4-BE49-F238E27FC236}">
                  <a16:creationId xmlns:a16="http://schemas.microsoft.com/office/drawing/2014/main" id="{90A261B3-36D4-F844-A3D7-B258877CB5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33799" name="Group 19">
            <a:extLst>
              <a:ext uri="{FF2B5EF4-FFF2-40B4-BE49-F238E27FC236}">
                <a16:creationId xmlns:a16="http://schemas.microsoft.com/office/drawing/2014/main" id="{D568CAB9-5977-454C-9827-0B4DBAEAC9AC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33811" name="Oval 20">
              <a:extLst>
                <a:ext uri="{FF2B5EF4-FFF2-40B4-BE49-F238E27FC236}">
                  <a16:creationId xmlns:a16="http://schemas.microsoft.com/office/drawing/2014/main" id="{40AEE705-38C8-4C4E-A5B0-7A7BF6C91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812" name="Text Box 21">
              <a:extLst>
                <a:ext uri="{FF2B5EF4-FFF2-40B4-BE49-F238E27FC236}">
                  <a16:creationId xmlns:a16="http://schemas.microsoft.com/office/drawing/2014/main" id="{72862996-9855-1943-8759-2680ED46A9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33800" name="Group 22">
            <a:extLst>
              <a:ext uri="{FF2B5EF4-FFF2-40B4-BE49-F238E27FC236}">
                <a16:creationId xmlns:a16="http://schemas.microsoft.com/office/drawing/2014/main" id="{9DB466F2-5A14-9141-AF28-015AC44874CA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33809" name="Oval 23">
              <a:extLst>
                <a:ext uri="{FF2B5EF4-FFF2-40B4-BE49-F238E27FC236}">
                  <a16:creationId xmlns:a16="http://schemas.microsoft.com/office/drawing/2014/main" id="{7E7A72AE-AAB8-DF4B-BF09-29473640B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810" name="Text Box 24">
              <a:extLst>
                <a:ext uri="{FF2B5EF4-FFF2-40B4-BE49-F238E27FC236}">
                  <a16:creationId xmlns:a16="http://schemas.microsoft.com/office/drawing/2014/main" id="{558B0D79-822C-4046-A4BC-F1243735F4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33801" name="Line 25">
            <a:extLst>
              <a:ext uri="{FF2B5EF4-FFF2-40B4-BE49-F238E27FC236}">
                <a16:creationId xmlns:a16="http://schemas.microsoft.com/office/drawing/2014/main" id="{A08EB625-7447-304D-9257-855C5FB564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5814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2" name="Line 26">
            <a:extLst>
              <a:ext uri="{FF2B5EF4-FFF2-40B4-BE49-F238E27FC236}">
                <a16:creationId xmlns:a16="http://schemas.microsoft.com/office/drawing/2014/main" id="{8F8AAAC3-340C-D244-9DC0-4DB164561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3" name="Line 27">
            <a:extLst>
              <a:ext uri="{FF2B5EF4-FFF2-40B4-BE49-F238E27FC236}">
                <a16:creationId xmlns:a16="http://schemas.microsoft.com/office/drawing/2014/main" id="{FF3DB3A1-BE6E-A44A-B6F3-7AE105FEF09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4" name="Line 28">
            <a:extLst>
              <a:ext uri="{FF2B5EF4-FFF2-40B4-BE49-F238E27FC236}">
                <a16:creationId xmlns:a16="http://schemas.microsoft.com/office/drawing/2014/main" id="{E0840CED-D3B6-7C4A-9A14-900CBCB35D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5334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5" name="Line 30">
            <a:extLst>
              <a:ext uri="{FF2B5EF4-FFF2-40B4-BE49-F238E27FC236}">
                <a16:creationId xmlns:a16="http://schemas.microsoft.com/office/drawing/2014/main" id="{8097C6EF-0BAC-EB42-96E5-A2D6D74267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48006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6" name="Line 31">
            <a:extLst>
              <a:ext uri="{FF2B5EF4-FFF2-40B4-BE49-F238E27FC236}">
                <a16:creationId xmlns:a16="http://schemas.microsoft.com/office/drawing/2014/main" id="{2EF23930-6728-E448-8C6B-FE064261E86E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6" name="Text Box 32">
            <a:extLst>
              <a:ext uri="{FF2B5EF4-FFF2-40B4-BE49-F238E27FC236}">
                <a16:creationId xmlns:a16="http://schemas.microsoft.com/office/drawing/2014/main" id="{3CB3E196-F7C1-AF48-B0A8-098199F45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9718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00FF"/>
                </a:solidFill>
              </a:rPr>
              <a:t>not connected</a:t>
            </a:r>
          </a:p>
        </p:txBody>
      </p:sp>
      <p:sp>
        <p:nvSpPr>
          <p:cNvPr id="33808" name="Rectangle 2">
            <a:extLst>
              <a:ext uri="{FF2B5EF4-FFF2-40B4-BE49-F238E27FC236}">
                <a16:creationId xmlns:a16="http://schemas.microsoft.com/office/drawing/2014/main" id="{54C54062-A153-D44A-9BA4-A94AC92708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Terminology</a:t>
            </a: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0E3D1F19-545C-E84A-B977-FA3D6B9452D7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" y="1714500"/>
            <a:ext cx="8686800" cy="106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Connected – every pair of vertices is connected by a path</a:t>
            </a:r>
            <a:endParaRPr lang="en-US" altLang="en-US" baseline="-25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50242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3">
            <a:extLst>
              <a:ext uri="{FF2B5EF4-FFF2-40B4-BE49-F238E27FC236}">
                <a16:creationId xmlns:a16="http://schemas.microsoft.com/office/drawing/2014/main" id="{3571F1F7-2FAE-1847-83E7-350FD60CC4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1053" y="1524000"/>
            <a:ext cx="8229600" cy="10668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Strongly connected (directed graphs) –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Every two vertices are reachable by a path</a:t>
            </a:r>
            <a:endParaRPr lang="en-US" altLang="en-US" baseline="-25000" dirty="0">
              <a:ea typeface="ＭＳ Ｐゴシック" panose="020B0600070205080204" pitchFamily="34" charset="-128"/>
            </a:endParaRPr>
          </a:p>
        </p:txBody>
      </p:sp>
      <p:grpSp>
        <p:nvGrpSpPr>
          <p:cNvPr id="34818" name="Group 4">
            <a:extLst>
              <a:ext uri="{FF2B5EF4-FFF2-40B4-BE49-F238E27FC236}">
                <a16:creationId xmlns:a16="http://schemas.microsoft.com/office/drawing/2014/main" id="{4029D585-F1E4-5C49-89A3-B7195BAEB61D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34846" name="Oval 5">
              <a:extLst>
                <a:ext uri="{FF2B5EF4-FFF2-40B4-BE49-F238E27FC236}">
                  <a16:creationId xmlns:a16="http://schemas.microsoft.com/office/drawing/2014/main" id="{AEF3671A-7643-8048-8656-7B8DD198F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47" name="Text Box 6">
              <a:extLst>
                <a:ext uri="{FF2B5EF4-FFF2-40B4-BE49-F238E27FC236}">
                  <a16:creationId xmlns:a16="http://schemas.microsoft.com/office/drawing/2014/main" id="{1789246D-0A3B-DD48-9422-6C50206B87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34819" name="Group 7">
            <a:extLst>
              <a:ext uri="{FF2B5EF4-FFF2-40B4-BE49-F238E27FC236}">
                <a16:creationId xmlns:a16="http://schemas.microsoft.com/office/drawing/2014/main" id="{29A69087-5042-4E49-AC5D-8597726EAC96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34844" name="Oval 8">
              <a:extLst>
                <a:ext uri="{FF2B5EF4-FFF2-40B4-BE49-F238E27FC236}">
                  <a16:creationId xmlns:a16="http://schemas.microsoft.com/office/drawing/2014/main" id="{B4AD3296-1884-3543-B29E-ABE6DB3BE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45" name="Text Box 9">
              <a:extLst>
                <a:ext uri="{FF2B5EF4-FFF2-40B4-BE49-F238E27FC236}">
                  <a16:creationId xmlns:a16="http://schemas.microsoft.com/office/drawing/2014/main" id="{A26D8D5A-DE3D-FE42-8A59-CB6B4F23DE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34820" name="Group 10">
            <a:extLst>
              <a:ext uri="{FF2B5EF4-FFF2-40B4-BE49-F238E27FC236}">
                <a16:creationId xmlns:a16="http://schemas.microsoft.com/office/drawing/2014/main" id="{AF469797-536A-8545-8EB4-6B9D84E7A32B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34842" name="Oval 11">
              <a:extLst>
                <a:ext uri="{FF2B5EF4-FFF2-40B4-BE49-F238E27FC236}">
                  <a16:creationId xmlns:a16="http://schemas.microsoft.com/office/drawing/2014/main" id="{FDEB2DDC-A179-044B-B508-3525BCB55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43" name="Text Box 12">
              <a:extLst>
                <a:ext uri="{FF2B5EF4-FFF2-40B4-BE49-F238E27FC236}">
                  <a16:creationId xmlns:a16="http://schemas.microsoft.com/office/drawing/2014/main" id="{36A5843C-C559-4F42-B451-D9E14397D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34821" name="Group 13">
            <a:extLst>
              <a:ext uri="{FF2B5EF4-FFF2-40B4-BE49-F238E27FC236}">
                <a16:creationId xmlns:a16="http://schemas.microsoft.com/office/drawing/2014/main" id="{775DC6AB-6AAB-8640-9801-C0C1B86DDA3C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34840" name="Oval 14">
              <a:extLst>
                <a:ext uri="{FF2B5EF4-FFF2-40B4-BE49-F238E27FC236}">
                  <a16:creationId xmlns:a16="http://schemas.microsoft.com/office/drawing/2014/main" id="{3A4397EE-9891-054C-8D5E-765BB535B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41" name="Text Box 15">
              <a:extLst>
                <a:ext uri="{FF2B5EF4-FFF2-40B4-BE49-F238E27FC236}">
                  <a16:creationId xmlns:a16="http://schemas.microsoft.com/office/drawing/2014/main" id="{3C88B196-D980-E049-A8B1-DE2E04ACDA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34822" name="Group 16">
            <a:extLst>
              <a:ext uri="{FF2B5EF4-FFF2-40B4-BE49-F238E27FC236}">
                <a16:creationId xmlns:a16="http://schemas.microsoft.com/office/drawing/2014/main" id="{5AED1D18-EB9C-9C4A-81B2-42137C8879C3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34838" name="Oval 17">
              <a:extLst>
                <a:ext uri="{FF2B5EF4-FFF2-40B4-BE49-F238E27FC236}">
                  <a16:creationId xmlns:a16="http://schemas.microsoft.com/office/drawing/2014/main" id="{6A8AB331-3BCB-6B45-86D6-A3AE086F9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39" name="Text Box 18">
              <a:extLst>
                <a:ext uri="{FF2B5EF4-FFF2-40B4-BE49-F238E27FC236}">
                  <a16:creationId xmlns:a16="http://schemas.microsoft.com/office/drawing/2014/main" id="{DF77C55E-AFA0-F64B-B43A-0A606D227A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34823" name="Group 19">
            <a:extLst>
              <a:ext uri="{FF2B5EF4-FFF2-40B4-BE49-F238E27FC236}">
                <a16:creationId xmlns:a16="http://schemas.microsoft.com/office/drawing/2014/main" id="{99873F27-145D-1F46-B7A9-61893D02BE20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34836" name="Oval 20">
              <a:extLst>
                <a:ext uri="{FF2B5EF4-FFF2-40B4-BE49-F238E27FC236}">
                  <a16:creationId xmlns:a16="http://schemas.microsoft.com/office/drawing/2014/main" id="{9C57F79D-8C94-4A41-B6ED-9351E2011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37" name="Text Box 21">
              <a:extLst>
                <a:ext uri="{FF2B5EF4-FFF2-40B4-BE49-F238E27FC236}">
                  <a16:creationId xmlns:a16="http://schemas.microsoft.com/office/drawing/2014/main" id="{29BC2D2D-7B51-4449-B174-B960B74BCF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34824" name="Group 22">
            <a:extLst>
              <a:ext uri="{FF2B5EF4-FFF2-40B4-BE49-F238E27FC236}">
                <a16:creationId xmlns:a16="http://schemas.microsoft.com/office/drawing/2014/main" id="{FA4DC493-1B21-2A43-A500-EF6BAF19D0ED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34834" name="Oval 23">
              <a:extLst>
                <a:ext uri="{FF2B5EF4-FFF2-40B4-BE49-F238E27FC236}">
                  <a16:creationId xmlns:a16="http://schemas.microsoft.com/office/drawing/2014/main" id="{949CEC57-4FFA-EC4F-BF36-9D6D76034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35" name="Text Box 24">
              <a:extLst>
                <a:ext uri="{FF2B5EF4-FFF2-40B4-BE49-F238E27FC236}">
                  <a16:creationId xmlns:a16="http://schemas.microsoft.com/office/drawing/2014/main" id="{567FCC9C-1CA7-B941-B87A-897CC51D10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34825" name="Line 25">
            <a:extLst>
              <a:ext uri="{FF2B5EF4-FFF2-40B4-BE49-F238E27FC236}">
                <a16:creationId xmlns:a16="http://schemas.microsoft.com/office/drawing/2014/main" id="{19E10154-009B-8D40-9387-6AD6C6ED5C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3200" y="3505200"/>
            <a:ext cx="1600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6" name="Line 26">
            <a:extLst>
              <a:ext uri="{FF2B5EF4-FFF2-40B4-BE49-F238E27FC236}">
                <a16:creationId xmlns:a16="http://schemas.microsoft.com/office/drawing/2014/main" id="{9E397361-E4DC-104B-BACE-067E1A2097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7" name="Line 27">
            <a:extLst>
              <a:ext uri="{FF2B5EF4-FFF2-40B4-BE49-F238E27FC236}">
                <a16:creationId xmlns:a16="http://schemas.microsoft.com/office/drawing/2014/main" id="{A1304015-91CE-9946-8A7B-65B85EE5B67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8" name="Line 28">
            <a:extLst>
              <a:ext uri="{FF2B5EF4-FFF2-40B4-BE49-F238E27FC236}">
                <a16:creationId xmlns:a16="http://schemas.microsoft.com/office/drawing/2014/main" id="{BDF012FC-1C9B-9D40-9B87-9DB43F864D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53340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9" name="Line 29">
            <a:extLst>
              <a:ext uri="{FF2B5EF4-FFF2-40B4-BE49-F238E27FC236}">
                <a16:creationId xmlns:a16="http://schemas.microsoft.com/office/drawing/2014/main" id="{5A2FCBDA-0382-A94A-9C2F-EACD546F7B0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816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0" name="Line 30">
            <a:extLst>
              <a:ext uri="{FF2B5EF4-FFF2-40B4-BE49-F238E27FC236}">
                <a16:creationId xmlns:a16="http://schemas.microsoft.com/office/drawing/2014/main" id="{EA574679-CBCB-3A4C-AB7D-299A7A6920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47244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1" name="Line 31">
            <a:extLst>
              <a:ext uri="{FF2B5EF4-FFF2-40B4-BE49-F238E27FC236}">
                <a16:creationId xmlns:a16="http://schemas.microsoft.com/office/drawing/2014/main" id="{D22F21AB-C9BE-F246-8992-A60A8DA3D56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0" name="Text Box 32">
            <a:extLst>
              <a:ext uri="{FF2B5EF4-FFF2-40B4-BE49-F238E27FC236}">
                <a16:creationId xmlns:a16="http://schemas.microsoft.com/office/drawing/2014/main" id="{BBE2C949-E34F-A248-BB6A-504FF7678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667000"/>
            <a:ext cx="292768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</a:rPr>
              <a:t>Is this graph strongly connected?</a:t>
            </a:r>
          </a:p>
        </p:txBody>
      </p:sp>
      <p:sp>
        <p:nvSpPr>
          <p:cNvPr id="34833" name="Rectangle 2">
            <a:extLst>
              <a:ext uri="{FF2B5EF4-FFF2-40B4-BE49-F238E27FC236}">
                <a16:creationId xmlns:a16="http://schemas.microsoft.com/office/drawing/2014/main" id="{D75B5734-B149-C540-BA0A-503B8312AA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Terminology</a:t>
            </a:r>
          </a:p>
        </p:txBody>
      </p:sp>
    </p:spTree>
    <p:extLst>
      <p:ext uri="{BB962C8B-B14F-4D97-AF65-F5344CB8AC3E}">
        <p14:creationId xmlns:p14="http://schemas.microsoft.com/office/powerpoint/2010/main" val="20612799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3">
            <a:extLst>
              <a:ext uri="{FF2B5EF4-FFF2-40B4-BE49-F238E27FC236}">
                <a16:creationId xmlns:a16="http://schemas.microsoft.com/office/drawing/2014/main" id="{3571F1F7-2FAE-1847-83E7-350FD60CC4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1053" y="1524000"/>
            <a:ext cx="8229600" cy="10668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Strongly connected (directed graphs) –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Every two vertices are reachable by a path</a:t>
            </a:r>
            <a:endParaRPr lang="en-US" altLang="en-US" baseline="-25000" dirty="0">
              <a:ea typeface="ＭＳ Ｐゴシック" panose="020B0600070205080204" pitchFamily="34" charset="-128"/>
            </a:endParaRPr>
          </a:p>
        </p:txBody>
      </p:sp>
      <p:grpSp>
        <p:nvGrpSpPr>
          <p:cNvPr id="34818" name="Group 4">
            <a:extLst>
              <a:ext uri="{FF2B5EF4-FFF2-40B4-BE49-F238E27FC236}">
                <a16:creationId xmlns:a16="http://schemas.microsoft.com/office/drawing/2014/main" id="{4029D585-F1E4-5C49-89A3-B7195BAEB61D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34846" name="Oval 5">
              <a:extLst>
                <a:ext uri="{FF2B5EF4-FFF2-40B4-BE49-F238E27FC236}">
                  <a16:creationId xmlns:a16="http://schemas.microsoft.com/office/drawing/2014/main" id="{AEF3671A-7643-8048-8656-7B8DD198F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47" name="Text Box 6">
              <a:extLst>
                <a:ext uri="{FF2B5EF4-FFF2-40B4-BE49-F238E27FC236}">
                  <a16:creationId xmlns:a16="http://schemas.microsoft.com/office/drawing/2014/main" id="{1789246D-0A3B-DD48-9422-6C50206B87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34819" name="Group 7">
            <a:extLst>
              <a:ext uri="{FF2B5EF4-FFF2-40B4-BE49-F238E27FC236}">
                <a16:creationId xmlns:a16="http://schemas.microsoft.com/office/drawing/2014/main" id="{29A69087-5042-4E49-AC5D-8597726EAC96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34844" name="Oval 8">
              <a:extLst>
                <a:ext uri="{FF2B5EF4-FFF2-40B4-BE49-F238E27FC236}">
                  <a16:creationId xmlns:a16="http://schemas.microsoft.com/office/drawing/2014/main" id="{B4AD3296-1884-3543-B29E-ABE6DB3BE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45" name="Text Box 9">
              <a:extLst>
                <a:ext uri="{FF2B5EF4-FFF2-40B4-BE49-F238E27FC236}">
                  <a16:creationId xmlns:a16="http://schemas.microsoft.com/office/drawing/2014/main" id="{A26D8D5A-DE3D-FE42-8A59-CB6B4F23DE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34820" name="Group 10">
            <a:extLst>
              <a:ext uri="{FF2B5EF4-FFF2-40B4-BE49-F238E27FC236}">
                <a16:creationId xmlns:a16="http://schemas.microsoft.com/office/drawing/2014/main" id="{AF469797-536A-8545-8EB4-6B9D84E7A32B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34842" name="Oval 11">
              <a:extLst>
                <a:ext uri="{FF2B5EF4-FFF2-40B4-BE49-F238E27FC236}">
                  <a16:creationId xmlns:a16="http://schemas.microsoft.com/office/drawing/2014/main" id="{FDEB2DDC-A179-044B-B508-3525BCB55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43" name="Text Box 12">
              <a:extLst>
                <a:ext uri="{FF2B5EF4-FFF2-40B4-BE49-F238E27FC236}">
                  <a16:creationId xmlns:a16="http://schemas.microsoft.com/office/drawing/2014/main" id="{36A5843C-C559-4F42-B451-D9E14397D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34821" name="Group 13">
            <a:extLst>
              <a:ext uri="{FF2B5EF4-FFF2-40B4-BE49-F238E27FC236}">
                <a16:creationId xmlns:a16="http://schemas.microsoft.com/office/drawing/2014/main" id="{775DC6AB-6AAB-8640-9801-C0C1B86DDA3C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34840" name="Oval 14">
              <a:extLst>
                <a:ext uri="{FF2B5EF4-FFF2-40B4-BE49-F238E27FC236}">
                  <a16:creationId xmlns:a16="http://schemas.microsoft.com/office/drawing/2014/main" id="{3A4397EE-9891-054C-8D5E-765BB535B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41" name="Text Box 15">
              <a:extLst>
                <a:ext uri="{FF2B5EF4-FFF2-40B4-BE49-F238E27FC236}">
                  <a16:creationId xmlns:a16="http://schemas.microsoft.com/office/drawing/2014/main" id="{3C88B196-D980-E049-A8B1-DE2E04ACDA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34822" name="Group 16">
            <a:extLst>
              <a:ext uri="{FF2B5EF4-FFF2-40B4-BE49-F238E27FC236}">
                <a16:creationId xmlns:a16="http://schemas.microsoft.com/office/drawing/2014/main" id="{5AED1D18-EB9C-9C4A-81B2-42137C8879C3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34838" name="Oval 17">
              <a:extLst>
                <a:ext uri="{FF2B5EF4-FFF2-40B4-BE49-F238E27FC236}">
                  <a16:creationId xmlns:a16="http://schemas.microsoft.com/office/drawing/2014/main" id="{6A8AB331-3BCB-6B45-86D6-A3AE086F9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39" name="Text Box 18">
              <a:extLst>
                <a:ext uri="{FF2B5EF4-FFF2-40B4-BE49-F238E27FC236}">
                  <a16:creationId xmlns:a16="http://schemas.microsoft.com/office/drawing/2014/main" id="{DF77C55E-AFA0-F64B-B43A-0A606D227A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34823" name="Group 19">
            <a:extLst>
              <a:ext uri="{FF2B5EF4-FFF2-40B4-BE49-F238E27FC236}">
                <a16:creationId xmlns:a16="http://schemas.microsoft.com/office/drawing/2014/main" id="{99873F27-145D-1F46-B7A9-61893D02BE20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34836" name="Oval 20">
              <a:extLst>
                <a:ext uri="{FF2B5EF4-FFF2-40B4-BE49-F238E27FC236}">
                  <a16:creationId xmlns:a16="http://schemas.microsoft.com/office/drawing/2014/main" id="{9C57F79D-8C94-4A41-B6ED-9351E2011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37" name="Text Box 21">
              <a:extLst>
                <a:ext uri="{FF2B5EF4-FFF2-40B4-BE49-F238E27FC236}">
                  <a16:creationId xmlns:a16="http://schemas.microsoft.com/office/drawing/2014/main" id="{29BC2D2D-7B51-4449-B174-B960B74BCF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34824" name="Group 22">
            <a:extLst>
              <a:ext uri="{FF2B5EF4-FFF2-40B4-BE49-F238E27FC236}">
                <a16:creationId xmlns:a16="http://schemas.microsoft.com/office/drawing/2014/main" id="{FA4DC493-1B21-2A43-A500-EF6BAF19D0ED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34834" name="Oval 23">
              <a:extLst>
                <a:ext uri="{FF2B5EF4-FFF2-40B4-BE49-F238E27FC236}">
                  <a16:creationId xmlns:a16="http://schemas.microsoft.com/office/drawing/2014/main" id="{949CEC57-4FFA-EC4F-BF36-9D6D76034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35" name="Text Box 24">
              <a:extLst>
                <a:ext uri="{FF2B5EF4-FFF2-40B4-BE49-F238E27FC236}">
                  <a16:creationId xmlns:a16="http://schemas.microsoft.com/office/drawing/2014/main" id="{567FCC9C-1CA7-B941-B87A-897CC51D10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34825" name="Line 25">
            <a:extLst>
              <a:ext uri="{FF2B5EF4-FFF2-40B4-BE49-F238E27FC236}">
                <a16:creationId xmlns:a16="http://schemas.microsoft.com/office/drawing/2014/main" id="{19E10154-009B-8D40-9387-6AD6C6ED5C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3200" y="3505200"/>
            <a:ext cx="1600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6" name="Line 26">
            <a:extLst>
              <a:ext uri="{FF2B5EF4-FFF2-40B4-BE49-F238E27FC236}">
                <a16:creationId xmlns:a16="http://schemas.microsoft.com/office/drawing/2014/main" id="{9E397361-E4DC-104B-BACE-067E1A2097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7" name="Line 27">
            <a:extLst>
              <a:ext uri="{FF2B5EF4-FFF2-40B4-BE49-F238E27FC236}">
                <a16:creationId xmlns:a16="http://schemas.microsoft.com/office/drawing/2014/main" id="{A1304015-91CE-9946-8A7B-65B85EE5B67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8" name="Line 28">
            <a:extLst>
              <a:ext uri="{FF2B5EF4-FFF2-40B4-BE49-F238E27FC236}">
                <a16:creationId xmlns:a16="http://schemas.microsoft.com/office/drawing/2014/main" id="{BDF012FC-1C9B-9D40-9B87-9DB43F864D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53340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9" name="Line 29">
            <a:extLst>
              <a:ext uri="{FF2B5EF4-FFF2-40B4-BE49-F238E27FC236}">
                <a16:creationId xmlns:a16="http://schemas.microsoft.com/office/drawing/2014/main" id="{5A2FCBDA-0382-A94A-9C2F-EACD546F7B0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816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0" name="Line 30">
            <a:extLst>
              <a:ext uri="{FF2B5EF4-FFF2-40B4-BE49-F238E27FC236}">
                <a16:creationId xmlns:a16="http://schemas.microsoft.com/office/drawing/2014/main" id="{EA574679-CBCB-3A4C-AB7D-299A7A6920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47244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1" name="Line 31">
            <a:extLst>
              <a:ext uri="{FF2B5EF4-FFF2-40B4-BE49-F238E27FC236}">
                <a16:creationId xmlns:a16="http://schemas.microsoft.com/office/drawing/2014/main" id="{D22F21AB-C9BE-F246-8992-A60A8DA3D56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0" name="Text Box 32">
            <a:extLst>
              <a:ext uri="{FF2B5EF4-FFF2-40B4-BE49-F238E27FC236}">
                <a16:creationId xmlns:a16="http://schemas.microsoft.com/office/drawing/2014/main" id="{BBE2C949-E34F-A248-BB6A-504FF7678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667000"/>
            <a:ext cx="2133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00FF"/>
                </a:solidFill>
              </a:rPr>
              <a:t>not strongly connected</a:t>
            </a:r>
          </a:p>
        </p:txBody>
      </p:sp>
      <p:sp>
        <p:nvSpPr>
          <p:cNvPr id="34833" name="Rectangle 2">
            <a:extLst>
              <a:ext uri="{FF2B5EF4-FFF2-40B4-BE49-F238E27FC236}">
                <a16:creationId xmlns:a16="http://schemas.microsoft.com/office/drawing/2014/main" id="{D75B5734-B149-C540-BA0A-503B8312AA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Terminology</a:t>
            </a:r>
          </a:p>
        </p:txBody>
      </p:sp>
    </p:spTree>
    <p:extLst>
      <p:ext uri="{BB962C8B-B14F-4D97-AF65-F5344CB8AC3E}">
        <p14:creationId xmlns:p14="http://schemas.microsoft.com/office/powerpoint/2010/main" val="29169535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Group 4">
            <a:extLst>
              <a:ext uri="{FF2B5EF4-FFF2-40B4-BE49-F238E27FC236}">
                <a16:creationId xmlns:a16="http://schemas.microsoft.com/office/drawing/2014/main" id="{D4D953F7-A0F9-A142-B5D9-150DB02C189B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35867" name="Oval 5">
              <a:extLst>
                <a:ext uri="{FF2B5EF4-FFF2-40B4-BE49-F238E27FC236}">
                  <a16:creationId xmlns:a16="http://schemas.microsoft.com/office/drawing/2014/main" id="{493AEFA0-D8BD-7D4C-AE4A-DDDF75BD0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5868" name="Text Box 6">
              <a:extLst>
                <a:ext uri="{FF2B5EF4-FFF2-40B4-BE49-F238E27FC236}">
                  <a16:creationId xmlns:a16="http://schemas.microsoft.com/office/drawing/2014/main" id="{FB7A81CA-9D78-1948-B79E-5C06310BF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35843" name="Group 7">
            <a:extLst>
              <a:ext uri="{FF2B5EF4-FFF2-40B4-BE49-F238E27FC236}">
                <a16:creationId xmlns:a16="http://schemas.microsoft.com/office/drawing/2014/main" id="{EB5AA703-C2AE-D24B-ADEE-1912187435D4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35865" name="Oval 8">
              <a:extLst>
                <a:ext uri="{FF2B5EF4-FFF2-40B4-BE49-F238E27FC236}">
                  <a16:creationId xmlns:a16="http://schemas.microsoft.com/office/drawing/2014/main" id="{78E073BA-FCC9-2A45-8DE2-7644C66D3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5866" name="Text Box 9">
              <a:extLst>
                <a:ext uri="{FF2B5EF4-FFF2-40B4-BE49-F238E27FC236}">
                  <a16:creationId xmlns:a16="http://schemas.microsoft.com/office/drawing/2014/main" id="{7B6A8EBE-A72F-AB44-BA9F-08CF231722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35844" name="Group 13">
            <a:extLst>
              <a:ext uri="{FF2B5EF4-FFF2-40B4-BE49-F238E27FC236}">
                <a16:creationId xmlns:a16="http://schemas.microsoft.com/office/drawing/2014/main" id="{5F871F79-F272-3A48-954F-7F90B663B5F1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35863" name="Oval 14">
              <a:extLst>
                <a:ext uri="{FF2B5EF4-FFF2-40B4-BE49-F238E27FC236}">
                  <a16:creationId xmlns:a16="http://schemas.microsoft.com/office/drawing/2014/main" id="{0A789766-1839-9142-8C6E-D3703AAA0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5864" name="Text Box 15">
              <a:extLst>
                <a:ext uri="{FF2B5EF4-FFF2-40B4-BE49-F238E27FC236}">
                  <a16:creationId xmlns:a16="http://schemas.microsoft.com/office/drawing/2014/main" id="{6B8F7E05-E9B2-5B43-82F3-866B1233C8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35845" name="Group 16">
            <a:extLst>
              <a:ext uri="{FF2B5EF4-FFF2-40B4-BE49-F238E27FC236}">
                <a16:creationId xmlns:a16="http://schemas.microsoft.com/office/drawing/2014/main" id="{731FF68B-EF8B-1141-80EC-9FCA82506CBC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35861" name="Oval 17">
              <a:extLst>
                <a:ext uri="{FF2B5EF4-FFF2-40B4-BE49-F238E27FC236}">
                  <a16:creationId xmlns:a16="http://schemas.microsoft.com/office/drawing/2014/main" id="{C690CBC0-DF59-3E48-AC65-EFB9CC294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5862" name="Text Box 18">
              <a:extLst>
                <a:ext uri="{FF2B5EF4-FFF2-40B4-BE49-F238E27FC236}">
                  <a16:creationId xmlns:a16="http://schemas.microsoft.com/office/drawing/2014/main" id="{1DCE217B-7A5E-D04A-BE14-91A8D67473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35846" name="Group 19">
            <a:extLst>
              <a:ext uri="{FF2B5EF4-FFF2-40B4-BE49-F238E27FC236}">
                <a16:creationId xmlns:a16="http://schemas.microsoft.com/office/drawing/2014/main" id="{0896E10B-9A00-194A-AB4B-883BEBDBCE91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35859" name="Oval 20">
              <a:extLst>
                <a:ext uri="{FF2B5EF4-FFF2-40B4-BE49-F238E27FC236}">
                  <a16:creationId xmlns:a16="http://schemas.microsoft.com/office/drawing/2014/main" id="{B2ED1E36-2701-A74E-B469-075670B12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5860" name="Text Box 21">
              <a:extLst>
                <a:ext uri="{FF2B5EF4-FFF2-40B4-BE49-F238E27FC236}">
                  <a16:creationId xmlns:a16="http://schemas.microsoft.com/office/drawing/2014/main" id="{D52D0914-8708-A745-AA2E-AF9C57DBC6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35847" name="Group 22">
            <a:extLst>
              <a:ext uri="{FF2B5EF4-FFF2-40B4-BE49-F238E27FC236}">
                <a16:creationId xmlns:a16="http://schemas.microsoft.com/office/drawing/2014/main" id="{FDD3AFFE-C256-0442-A6E4-D5E6DEB04F26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35857" name="Oval 23">
              <a:extLst>
                <a:ext uri="{FF2B5EF4-FFF2-40B4-BE49-F238E27FC236}">
                  <a16:creationId xmlns:a16="http://schemas.microsoft.com/office/drawing/2014/main" id="{27F4A8B0-F347-1040-BB3C-D477EEC69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5858" name="Text Box 24">
              <a:extLst>
                <a:ext uri="{FF2B5EF4-FFF2-40B4-BE49-F238E27FC236}">
                  <a16:creationId xmlns:a16="http://schemas.microsoft.com/office/drawing/2014/main" id="{25ADF78B-907F-5D4F-AC9A-027F987F0C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35848" name="Line 26">
            <a:extLst>
              <a:ext uri="{FF2B5EF4-FFF2-40B4-BE49-F238E27FC236}">
                <a16:creationId xmlns:a16="http://schemas.microsoft.com/office/drawing/2014/main" id="{59DE8182-7F91-B045-A725-00AC1EE7433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9" name="Line 27">
            <a:extLst>
              <a:ext uri="{FF2B5EF4-FFF2-40B4-BE49-F238E27FC236}">
                <a16:creationId xmlns:a16="http://schemas.microsoft.com/office/drawing/2014/main" id="{E9982320-A635-A74A-B695-FD96B201EE4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0" name="Line 29">
            <a:extLst>
              <a:ext uri="{FF2B5EF4-FFF2-40B4-BE49-F238E27FC236}">
                <a16:creationId xmlns:a16="http://schemas.microsoft.com/office/drawing/2014/main" id="{806E8700-D02E-454F-BC5D-8C3EAF982A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816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1" name="Line 30">
            <a:extLst>
              <a:ext uri="{FF2B5EF4-FFF2-40B4-BE49-F238E27FC236}">
                <a16:creationId xmlns:a16="http://schemas.microsoft.com/office/drawing/2014/main" id="{8B2FE894-7738-9540-B03E-5DF71CE532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47244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2" name="Line 31">
            <a:extLst>
              <a:ext uri="{FF2B5EF4-FFF2-40B4-BE49-F238E27FC236}">
                <a16:creationId xmlns:a16="http://schemas.microsoft.com/office/drawing/2014/main" id="{60602B10-1598-2049-8FD8-8D9CD0AF1DC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4" name="Line 33">
            <a:extLst>
              <a:ext uri="{FF2B5EF4-FFF2-40B4-BE49-F238E27FC236}">
                <a16:creationId xmlns:a16="http://schemas.microsoft.com/office/drawing/2014/main" id="{889E89F9-A510-6D41-BED0-2839EE5C27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3581400"/>
            <a:ext cx="1600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5" name="Line 34">
            <a:extLst>
              <a:ext uri="{FF2B5EF4-FFF2-40B4-BE49-F238E27FC236}">
                <a16:creationId xmlns:a16="http://schemas.microsoft.com/office/drawing/2014/main" id="{77786688-D234-9C48-B398-C9E308E35D5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76800" y="3352800"/>
            <a:ext cx="3200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6" name="Rectangle 2">
            <a:extLst>
              <a:ext uri="{FF2B5EF4-FFF2-40B4-BE49-F238E27FC236}">
                <a16:creationId xmlns:a16="http://schemas.microsoft.com/office/drawing/2014/main" id="{79338B9F-8B94-954F-8BA1-7B82219F4A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Terminology</a:t>
            </a: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FA58FAED-AE46-D94F-A431-52A764EF237F}"/>
              </a:ext>
            </a:extLst>
          </p:cNvPr>
          <p:cNvSpPr txBox="1">
            <a:spLocks noChangeArrowheads="1"/>
          </p:cNvSpPr>
          <p:nvPr/>
        </p:nvSpPr>
        <p:spPr>
          <a:xfrm>
            <a:off x="401053" y="1524000"/>
            <a:ext cx="8229600" cy="106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Strongly connected (directed graphs) – 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Every two vertices are reachable by a path</a:t>
            </a:r>
            <a:endParaRPr lang="en-US" altLang="en-US" baseline="-25000" dirty="0">
              <a:ea typeface="ＭＳ Ｐゴシック" panose="020B0600070205080204" pitchFamily="34" charset="-128"/>
            </a:endParaRPr>
          </a:p>
        </p:txBody>
      </p:sp>
      <p:sp>
        <p:nvSpPr>
          <p:cNvPr id="33" name="Text Box 32">
            <a:extLst>
              <a:ext uri="{FF2B5EF4-FFF2-40B4-BE49-F238E27FC236}">
                <a16:creationId xmlns:a16="http://schemas.microsoft.com/office/drawing/2014/main" id="{2B1067DB-F2AF-1F44-AA4D-1E98ADA03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667000"/>
            <a:ext cx="292768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</a:rPr>
              <a:t>Is this graph strongly connected?</a:t>
            </a:r>
          </a:p>
        </p:txBody>
      </p:sp>
    </p:spTree>
    <p:extLst>
      <p:ext uri="{BB962C8B-B14F-4D97-AF65-F5344CB8AC3E}">
        <p14:creationId xmlns:p14="http://schemas.microsoft.com/office/powerpoint/2010/main" val="576529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Group 4">
            <a:extLst>
              <a:ext uri="{FF2B5EF4-FFF2-40B4-BE49-F238E27FC236}">
                <a16:creationId xmlns:a16="http://schemas.microsoft.com/office/drawing/2014/main" id="{D4D953F7-A0F9-A142-B5D9-150DB02C189B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35867" name="Oval 5">
              <a:extLst>
                <a:ext uri="{FF2B5EF4-FFF2-40B4-BE49-F238E27FC236}">
                  <a16:creationId xmlns:a16="http://schemas.microsoft.com/office/drawing/2014/main" id="{493AEFA0-D8BD-7D4C-AE4A-DDDF75BD0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5868" name="Text Box 6">
              <a:extLst>
                <a:ext uri="{FF2B5EF4-FFF2-40B4-BE49-F238E27FC236}">
                  <a16:creationId xmlns:a16="http://schemas.microsoft.com/office/drawing/2014/main" id="{FB7A81CA-9D78-1948-B79E-5C06310BF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35843" name="Group 7">
            <a:extLst>
              <a:ext uri="{FF2B5EF4-FFF2-40B4-BE49-F238E27FC236}">
                <a16:creationId xmlns:a16="http://schemas.microsoft.com/office/drawing/2014/main" id="{EB5AA703-C2AE-D24B-ADEE-1912187435D4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35865" name="Oval 8">
              <a:extLst>
                <a:ext uri="{FF2B5EF4-FFF2-40B4-BE49-F238E27FC236}">
                  <a16:creationId xmlns:a16="http://schemas.microsoft.com/office/drawing/2014/main" id="{78E073BA-FCC9-2A45-8DE2-7644C66D3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5866" name="Text Box 9">
              <a:extLst>
                <a:ext uri="{FF2B5EF4-FFF2-40B4-BE49-F238E27FC236}">
                  <a16:creationId xmlns:a16="http://schemas.microsoft.com/office/drawing/2014/main" id="{7B6A8EBE-A72F-AB44-BA9F-08CF231722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35844" name="Group 13">
            <a:extLst>
              <a:ext uri="{FF2B5EF4-FFF2-40B4-BE49-F238E27FC236}">
                <a16:creationId xmlns:a16="http://schemas.microsoft.com/office/drawing/2014/main" id="{5F871F79-F272-3A48-954F-7F90B663B5F1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35863" name="Oval 14">
              <a:extLst>
                <a:ext uri="{FF2B5EF4-FFF2-40B4-BE49-F238E27FC236}">
                  <a16:creationId xmlns:a16="http://schemas.microsoft.com/office/drawing/2014/main" id="{0A789766-1839-9142-8C6E-D3703AAA0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5864" name="Text Box 15">
              <a:extLst>
                <a:ext uri="{FF2B5EF4-FFF2-40B4-BE49-F238E27FC236}">
                  <a16:creationId xmlns:a16="http://schemas.microsoft.com/office/drawing/2014/main" id="{6B8F7E05-E9B2-5B43-82F3-866B1233C8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35845" name="Group 16">
            <a:extLst>
              <a:ext uri="{FF2B5EF4-FFF2-40B4-BE49-F238E27FC236}">
                <a16:creationId xmlns:a16="http://schemas.microsoft.com/office/drawing/2014/main" id="{731FF68B-EF8B-1141-80EC-9FCA82506CBC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35861" name="Oval 17">
              <a:extLst>
                <a:ext uri="{FF2B5EF4-FFF2-40B4-BE49-F238E27FC236}">
                  <a16:creationId xmlns:a16="http://schemas.microsoft.com/office/drawing/2014/main" id="{C690CBC0-DF59-3E48-AC65-EFB9CC294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5862" name="Text Box 18">
              <a:extLst>
                <a:ext uri="{FF2B5EF4-FFF2-40B4-BE49-F238E27FC236}">
                  <a16:creationId xmlns:a16="http://schemas.microsoft.com/office/drawing/2014/main" id="{1DCE217B-7A5E-D04A-BE14-91A8D67473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35846" name="Group 19">
            <a:extLst>
              <a:ext uri="{FF2B5EF4-FFF2-40B4-BE49-F238E27FC236}">
                <a16:creationId xmlns:a16="http://schemas.microsoft.com/office/drawing/2014/main" id="{0896E10B-9A00-194A-AB4B-883BEBDBCE91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35859" name="Oval 20">
              <a:extLst>
                <a:ext uri="{FF2B5EF4-FFF2-40B4-BE49-F238E27FC236}">
                  <a16:creationId xmlns:a16="http://schemas.microsoft.com/office/drawing/2014/main" id="{B2ED1E36-2701-A74E-B469-075670B12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5860" name="Text Box 21">
              <a:extLst>
                <a:ext uri="{FF2B5EF4-FFF2-40B4-BE49-F238E27FC236}">
                  <a16:creationId xmlns:a16="http://schemas.microsoft.com/office/drawing/2014/main" id="{D52D0914-8708-A745-AA2E-AF9C57DBC6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35847" name="Group 22">
            <a:extLst>
              <a:ext uri="{FF2B5EF4-FFF2-40B4-BE49-F238E27FC236}">
                <a16:creationId xmlns:a16="http://schemas.microsoft.com/office/drawing/2014/main" id="{FDD3AFFE-C256-0442-A6E4-D5E6DEB04F26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35857" name="Oval 23">
              <a:extLst>
                <a:ext uri="{FF2B5EF4-FFF2-40B4-BE49-F238E27FC236}">
                  <a16:creationId xmlns:a16="http://schemas.microsoft.com/office/drawing/2014/main" id="{27F4A8B0-F347-1040-BB3C-D477EEC69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5858" name="Text Box 24">
              <a:extLst>
                <a:ext uri="{FF2B5EF4-FFF2-40B4-BE49-F238E27FC236}">
                  <a16:creationId xmlns:a16="http://schemas.microsoft.com/office/drawing/2014/main" id="{25ADF78B-907F-5D4F-AC9A-027F987F0C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35848" name="Line 26">
            <a:extLst>
              <a:ext uri="{FF2B5EF4-FFF2-40B4-BE49-F238E27FC236}">
                <a16:creationId xmlns:a16="http://schemas.microsoft.com/office/drawing/2014/main" id="{59DE8182-7F91-B045-A725-00AC1EE7433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9" name="Line 27">
            <a:extLst>
              <a:ext uri="{FF2B5EF4-FFF2-40B4-BE49-F238E27FC236}">
                <a16:creationId xmlns:a16="http://schemas.microsoft.com/office/drawing/2014/main" id="{E9982320-A635-A74A-B695-FD96B201EE4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0" name="Line 29">
            <a:extLst>
              <a:ext uri="{FF2B5EF4-FFF2-40B4-BE49-F238E27FC236}">
                <a16:creationId xmlns:a16="http://schemas.microsoft.com/office/drawing/2014/main" id="{806E8700-D02E-454F-BC5D-8C3EAF982A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816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1" name="Line 30">
            <a:extLst>
              <a:ext uri="{FF2B5EF4-FFF2-40B4-BE49-F238E27FC236}">
                <a16:creationId xmlns:a16="http://schemas.microsoft.com/office/drawing/2014/main" id="{8B2FE894-7738-9540-B03E-5DF71CE532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47244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2" name="Line 31">
            <a:extLst>
              <a:ext uri="{FF2B5EF4-FFF2-40B4-BE49-F238E27FC236}">
                <a16:creationId xmlns:a16="http://schemas.microsoft.com/office/drawing/2014/main" id="{60602B10-1598-2049-8FD8-8D9CD0AF1DC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4" name="Text Box 32">
            <a:extLst>
              <a:ext uri="{FF2B5EF4-FFF2-40B4-BE49-F238E27FC236}">
                <a16:creationId xmlns:a16="http://schemas.microsoft.com/office/drawing/2014/main" id="{0642CB26-224B-E84C-81E1-054B13DCD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667000"/>
            <a:ext cx="2133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00FF"/>
                </a:solidFill>
              </a:rPr>
              <a:t>not strongly connected</a:t>
            </a:r>
          </a:p>
        </p:txBody>
      </p:sp>
      <p:sp>
        <p:nvSpPr>
          <p:cNvPr id="35854" name="Line 33">
            <a:extLst>
              <a:ext uri="{FF2B5EF4-FFF2-40B4-BE49-F238E27FC236}">
                <a16:creationId xmlns:a16="http://schemas.microsoft.com/office/drawing/2014/main" id="{889E89F9-A510-6D41-BED0-2839EE5C27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3581400"/>
            <a:ext cx="1600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5" name="Line 34">
            <a:extLst>
              <a:ext uri="{FF2B5EF4-FFF2-40B4-BE49-F238E27FC236}">
                <a16:creationId xmlns:a16="http://schemas.microsoft.com/office/drawing/2014/main" id="{77786688-D234-9C48-B398-C9E308E35D5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76800" y="3352800"/>
            <a:ext cx="3200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6" name="Rectangle 2">
            <a:extLst>
              <a:ext uri="{FF2B5EF4-FFF2-40B4-BE49-F238E27FC236}">
                <a16:creationId xmlns:a16="http://schemas.microsoft.com/office/drawing/2014/main" id="{79338B9F-8B94-954F-8BA1-7B82219F4A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Terminology</a:t>
            </a: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77AAABDE-E79D-494A-9B6C-4F8B0EA23977}"/>
              </a:ext>
            </a:extLst>
          </p:cNvPr>
          <p:cNvSpPr txBox="1">
            <a:spLocks noChangeArrowheads="1"/>
          </p:cNvSpPr>
          <p:nvPr/>
        </p:nvSpPr>
        <p:spPr>
          <a:xfrm>
            <a:off x="401053" y="1524000"/>
            <a:ext cx="8229600" cy="106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Strongly connected (directed graphs) – 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Every two vertices are reachable by a path</a:t>
            </a:r>
            <a:endParaRPr lang="en-US" altLang="en-US" baseline="-25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2005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B0ADD2F6-5C7B-4D4A-9FC6-1142C20E8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Graphs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24979F80-80BB-2C47-80F2-A94E6B07A8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328737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What is a graph?</a:t>
            </a:r>
            <a:endParaRPr lang="ru-RU" altLang="en-US">
              <a:solidFill>
                <a:srgbClr val="FF0000"/>
              </a:solidFill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5363" name="Group 6">
            <a:extLst>
              <a:ext uri="{FF2B5EF4-FFF2-40B4-BE49-F238E27FC236}">
                <a16:creationId xmlns:a16="http://schemas.microsoft.com/office/drawing/2014/main" id="{544C8B7F-6544-D744-843E-04A8D6101E25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2895600"/>
            <a:ext cx="533400" cy="533400"/>
            <a:chOff x="1824" y="2736"/>
            <a:chExt cx="336" cy="336"/>
          </a:xfrm>
        </p:grpSpPr>
        <p:sp>
          <p:nvSpPr>
            <p:cNvPr id="15389" name="Oval 5">
              <a:extLst>
                <a:ext uri="{FF2B5EF4-FFF2-40B4-BE49-F238E27FC236}">
                  <a16:creationId xmlns:a16="http://schemas.microsoft.com/office/drawing/2014/main" id="{7578CBB6-A81F-3842-845F-C6CCFF73F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5390" name="Text Box 4">
              <a:extLst>
                <a:ext uri="{FF2B5EF4-FFF2-40B4-BE49-F238E27FC236}">
                  <a16:creationId xmlns:a16="http://schemas.microsoft.com/office/drawing/2014/main" id="{B20F4E1B-35AC-BF4D-9ECD-8997919DCD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15364" name="Group 7">
            <a:extLst>
              <a:ext uri="{FF2B5EF4-FFF2-40B4-BE49-F238E27FC236}">
                <a16:creationId xmlns:a16="http://schemas.microsoft.com/office/drawing/2014/main" id="{D172521E-43D2-6A44-A50C-EA85052D33A9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3886200"/>
            <a:ext cx="533400" cy="533400"/>
            <a:chOff x="1824" y="2736"/>
            <a:chExt cx="336" cy="336"/>
          </a:xfrm>
        </p:grpSpPr>
        <p:sp>
          <p:nvSpPr>
            <p:cNvPr id="15387" name="Oval 8">
              <a:extLst>
                <a:ext uri="{FF2B5EF4-FFF2-40B4-BE49-F238E27FC236}">
                  <a16:creationId xmlns:a16="http://schemas.microsoft.com/office/drawing/2014/main" id="{78DE4D55-CDDF-7544-9B33-D7CE7645B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5388" name="Text Box 9">
              <a:extLst>
                <a:ext uri="{FF2B5EF4-FFF2-40B4-BE49-F238E27FC236}">
                  <a16:creationId xmlns:a16="http://schemas.microsoft.com/office/drawing/2014/main" id="{1110E4F1-E0AB-7743-9673-CD0A0FF059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15365" name="Group 10">
            <a:extLst>
              <a:ext uri="{FF2B5EF4-FFF2-40B4-BE49-F238E27FC236}">
                <a16:creationId xmlns:a16="http://schemas.microsoft.com/office/drawing/2014/main" id="{18AB1865-770E-6746-805D-3A08C20E74D3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5715000"/>
            <a:ext cx="533400" cy="533400"/>
            <a:chOff x="1824" y="2736"/>
            <a:chExt cx="336" cy="336"/>
          </a:xfrm>
        </p:grpSpPr>
        <p:sp>
          <p:nvSpPr>
            <p:cNvPr id="15385" name="Oval 11">
              <a:extLst>
                <a:ext uri="{FF2B5EF4-FFF2-40B4-BE49-F238E27FC236}">
                  <a16:creationId xmlns:a16="http://schemas.microsoft.com/office/drawing/2014/main" id="{6727D8D6-B037-1348-A13E-7678CD53C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5386" name="Text Box 12">
              <a:extLst>
                <a:ext uri="{FF2B5EF4-FFF2-40B4-BE49-F238E27FC236}">
                  <a16:creationId xmlns:a16="http://schemas.microsoft.com/office/drawing/2014/main" id="{B68CF164-3035-FF4F-A5A1-8C13717000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5366" name="Group 13">
            <a:extLst>
              <a:ext uri="{FF2B5EF4-FFF2-40B4-BE49-F238E27FC236}">
                <a16:creationId xmlns:a16="http://schemas.microsoft.com/office/drawing/2014/main" id="{AFDDEF75-2F9F-964F-B911-F548BB8CC45D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4953000"/>
            <a:ext cx="533400" cy="533400"/>
            <a:chOff x="1824" y="2736"/>
            <a:chExt cx="336" cy="336"/>
          </a:xfrm>
        </p:grpSpPr>
        <p:sp>
          <p:nvSpPr>
            <p:cNvPr id="15383" name="Oval 14">
              <a:extLst>
                <a:ext uri="{FF2B5EF4-FFF2-40B4-BE49-F238E27FC236}">
                  <a16:creationId xmlns:a16="http://schemas.microsoft.com/office/drawing/2014/main" id="{64C5DD6E-32B4-E84F-A711-0F8B3F19E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5384" name="Text Box 15">
              <a:extLst>
                <a:ext uri="{FF2B5EF4-FFF2-40B4-BE49-F238E27FC236}">
                  <a16:creationId xmlns:a16="http://schemas.microsoft.com/office/drawing/2014/main" id="{9E24CF23-B5AF-044A-9940-19A16C0D8A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5367" name="Group 16">
            <a:extLst>
              <a:ext uri="{FF2B5EF4-FFF2-40B4-BE49-F238E27FC236}">
                <a16:creationId xmlns:a16="http://schemas.microsoft.com/office/drawing/2014/main" id="{5DB16CA0-8472-2347-A169-468C4F429F9E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4495800"/>
            <a:ext cx="533400" cy="533400"/>
            <a:chOff x="1824" y="2736"/>
            <a:chExt cx="336" cy="336"/>
          </a:xfrm>
        </p:grpSpPr>
        <p:sp>
          <p:nvSpPr>
            <p:cNvPr id="15381" name="Oval 17">
              <a:extLst>
                <a:ext uri="{FF2B5EF4-FFF2-40B4-BE49-F238E27FC236}">
                  <a16:creationId xmlns:a16="http://schemas.microsoft.com/office/drawing/2014/main" id="{F31D5B0A-C0E5-694D-AD9E-E5A7BE00E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5382" name="Text Box 18">
              <a:extLst>
                <a:ext uri="{FF2B5EF4-FFF2-40B4-BE49-F238E27FC236}">
                  <a16:creationId xmlns:a16="http://schemas.microsoft.com/office/drawing/2014/main" id="{0D2370F3-7832-BA44-97B4-67413071C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15368" name="Group 19">
            <a:extLst>
              <a:ext uri="{FF2B5EF4-FFF2-40B4-BE49-F238E27FC236}">
                <a16:creationId xmlns:a16="http://schemas.microsoft.com/office/drawing/2014/main" id="{0BB921C9-E2D8-6149-BB29-816B660173DD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4038600"/>
            <a:ext cx="533400" cy="533400"/>
            <a:chOff x="1824" y="2736"/>
            <a:chExt cx="336" cy="336"/>
          </a:xfrm>
        </p:grpSpPr>
        <p:sp>
          <p:nvSpPr>
            <p:cNvPr id="15379" name="Oval 20">
              <a:extLst>
                <a:ext uri="{FF2B5EF4-FFF2-40B4-BE49-F238E27FC236}">
                  <a16:creationId xmlns:a16="http://schemas.microsoft.com/office/drawing/2014/main" id="{BCD04194-EE40-DB49-AA11-CCF897136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5380" name="Text Box 21">
              <a:extLst>
                <a:ext uri="{FF2B5EF4-FFF2-40B4-BE49-F238E27FC236}">
                  <a16:creationId xmlns:a16="http://schemas.microsoft.com/office/drawing/2014/main" id="{6CBCC365-EA03-9047-AD9C-8883DF883C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15369" name="Group 22">
            <a:extLst>
              <a:ext uri="{FF2B5EF4-FFF2-40B4-BE49-F238E27FC236}">
                <a16:creationId xmlns:a16="http://schemas.microsoft.com/office/drawing/2014/main" id="{BF3FF605-4A6F-774E-AA18-33853CD27DA6}"/>
              </a:ext>
            </a:extLst>
          </p:cNvPr>
          <p:cNvGrpSpPr>
            <a:grpSpLocks/>
          </p:cNvGrpSpPr>
          <p:nvPr/>
        </p:nvGrpSpPr>
        <p:grpSpPr bwMode="auto">
          <a:xfrm>
            <a:off x="7772400" y="5791200"/>
            <a:ext cx="533400" cy="533400"/>
            <a:chOff x="1824" y="2736"/>
            <a:chExt cx="336" cy="336"/>
          </a:xfrm>
        </p:grpSpPr>
        <p:sp>
          <p:nvSpPr>
            <p:cNvPr id="15377" name="Oval 23">
              <a:extLst>
                <a:ext uri="{FF2B5EF4-FFF2-40B4-BE49-F238E27FC236}">
                  <a16:creationId xmlns:a16="http://schemas.microsoft.com/office/drawing/2014/main" id="{18722D67-9374-984F-8F8D-382237BAA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5378" name="Text Box 24">
              <a:extLst>
                <a:ext uri="{FF2B5EF4-FFF2-40B4-BE49-F238E27FC236}">
                  <a16:creationId xmlns:a16="http://schemas.microsoft.com/office/drawing/2014/main" id="{DE789C7E-4152-1D44-9A14-3BDD465313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15370" name="Line 25">
            <a:extLst>
              <a:ext uri="{FF2B5EF4-FFF2-40B4-BE49-F238E27FC236}">
                <a16:creationId xmlns:a16="http://schemas.microsoft.com/office/drawing/2014/main" id="{9D8D7EAF-6C83-A74E-9F28-62B2374CB3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32766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1" name="Line 26">
            <a:extLst>
              <a:ext uri="{FF2B5EF4-FFF2-40B4-BE49-F238E27FC236}">
                <a16:creationId xmlns:a16="http://schemas.microsoft.com/office/drawing/2014/main" id="{E8B0D7DD-1BA6-734A-A420-C6FC789B6FD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2672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2" name="Line 27">
            <a:extLst>
              <a:ext uri="{FF2B5EF4-FFF2-40B4-BE49-F238E27FC236}">
                <a16:creationId xmlns:a16="http://schemas.microsoft.com/office/drawing/2014/main" id="{587E9563-815A-F146-8B9C-6E4999691EB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600" y="34290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3" name="Line 28">
            <a:extLst>
              <a:ext uri="{FF2B5EF4-FFF2-40B4-BE49-F238E27FC236}">
                <a16:creationId xmlns:a16="http://schemas.microsoft.com/office/drawing/2014/main" id="{F6ADD9AC-ECFB-CD4E-B78F-790CCF5B54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50292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4" name="Line 30">
            <a:extLst>
              <a:ext uri="{FF2B5EF4-FFF2-40B4-BE49-F238E27FC236}">
                <a16:creationId xmlns:a16="http://schemas.microsoft.com/office/drawing/2014/main" id="{1040CF52-3063-A44B-9FFE-4785B5DBF9F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48006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5" name="Line 31">
            <a:extLst>
              <a:ext uri="{FF2B5EF4-FFF2-40B4-BE49-F238E27FC236}">
                <a16:creationId xmlns:a16="http://schemas.microsoft.com/office/drawing/2014/main" id="{3FA29651-7E10-5F46-971B-33289EA99F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44958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6" name="Line 32">
            <a:extLst>
              <a:ext uri="{FF2B5EF4-FFF2-40B4-BE49-F238E27FC236}">
                <a16:creationId xmlns:a16="http://schemas.microsoft.com/office/drawing/2014/main" id="{0BDE750A-E648-E84F-AAF2-46D34D8A18F4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54102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946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4">
            <a:extLst>
              <a:ext uri="{FF2B5EF4-FFF2-40B4-BE49-F238E27FC236}">
                <a16:creationId xmlns:a16="http://schemas.microsoft.com/office/drawing/2014/main" id="{9007B724-005A-694F-A30E-604415716942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36892" name="Oval 5">
              <a:extLst>
                <a:ext uri="{FF2B5EF4-FFF2-40B4-BE49-F238E27FC236}">
                  <a16:creationId xmlns:a16="http://schemas.microsoft.com/office/drawing/2014/main" id="{B183AC31-C843-6142-8A8E-80824D6D0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893" name="Text Box 6">
              <a:extLst>
                <a:ext uri="{FF2B5EF4-FFF2-40B4-BE49-F238E27FC236}">
                  <a16:creationId xmlns:a16="http://schemas.microsoft.com/office/drawing/2014/main" id="{71499985-C351-944C-8EC5-ADDFDA7962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36867" name="Group 7">
            <a:extLst>
              <a:ext uri="{FF2B5EF4-FFF2-40B4-BE49-F238E27FC236}">
                <a16:creationId xmlns:a16="http://schemas.microsoft.com/office/drawing/2014/main" id="{9E25C19E-5FA4-0043-8156-AE49915DF243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36890" name="Oval 8">
              <a:extLst>
                <a:ext uri="{FF2B5EF4-FFF2-40B4-BE49-F238E27FC236}">
                  <a16:creationId xmlns:a16="http://schemas.microsoft.com/office/drawing/2014/main" id="{9BC2E124-4D67-FA42-9EA3-61A5C5A1F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891" name="Text Box 9">
              <a:extLst>
                <a:ext uri="{FF2B5EF4-FFF2-40B4-BE49-F238E27FC236}">
                  <a16:creationId xmlns:a16="http://schemas.microsoft.com/office/drawing/2014/main" id="{6DA111E3-0FF0-054A-8AB9-7ED2740CDD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36868" name="Group 10">
            <a:extLst>
              <a:ext uri="{FF2B5EF4-FFF2-40B4-BE49-F238E27FC236}">
                <a16:creationId xmlns:a16="http://schemas.microsoft.com/office/drawing/2014/main" id="{EB41BFA2-7312-2643-9302-1A0C468969D5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36888" name="Oval 11">
              <a:extLst>
                <a:ext uri="{FF2B5EF4-FFF2-40B4-BE49-F238E27FC236}">
                  <a16:creationId xmlns:a16="http://schemas.microsoft.com/office/drawing/2014/main" id="{70C00620-988B-4046-8110-B755A40A6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889" name="Text Box 12">
              <a:extLst>
                <a:ext uri="{FF2B5EF4-FFF2-40B4-BE49-F238E27FC236}">
                  <a16:creationId xmlns:a16="http://schemas.microsoft.com/office/drawing/2014/main" id="{58F5A73E-3D0E-0147-A7F9-4F8ECE1DBF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36869" name="Group 13">
            <a:extLst>
              <a:ext uri="{FF2B5EF4-FFF2-40B4-BE49-F238E27FC236}">
                <a16:creationId xmlns:a16="http://schemas.microsoft.com/office/drawing/2014/main" id="{85FF62AA-1D39-8442-80F4-05F6844F350A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36886" name="Oval 14">
              <a:extLst>
                <a:ext uri="{FF2B5EF4-FFF2-40B4-BE49-F238E27FC236}">
                  <a16:creationId xmlns:a16="http://schemas.microsoft.com/office/drawing/2014/main" id="{CE17A9BB-E85F-4D46-BADF-59B071B07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887" name="Text Box 15">
              <a:extLst>
                <a:ext uri="{FF2B5EF4-FFF2-40B4-BE49-F238E27FC236}">
                  <a16:creationId xmlns:a16="http://schemas.microsoft.com/office/drawing/2014/main" id="{9D7BC9F2-B8C9-E543-805E-D297B55179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36870" name="Group 16">
            <a:extLst>
              <a:ext uri="{FF2B5EF4-FFF2-40B4-BE49-F238E27FC236}">
                <a16:creationId xmlns:a16="http://schemas.microsoft.com/office/drawing/2014/main" id="{6775BD3C-D5F1-3E48-877C-6BD0E2AF5281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36884" name="Oval 17">
              <a:extLst>
                <a:ext uri="{FF2B5EF4-FFF2-40B4-BE49-F238E27FC236}">
                  <a16:creationId xmlns:a16="http://schemas.microsoft.com/office/drawing/2014/main" id="{9D256CDB-3BA4-9F45-A1B5-6399552DB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885" name="Text Box 18">
              <a:extLst>
                <a:ext uri="{FF2B5EF4-FFF2-40B4-BE49-F238E27FC236}">
                  <a16:creationId xmlns:a16="http://schemas.microsoft.com/office/drawing/2014/main" id="{2E9C7024-6499-0245-9EA8-09097E2025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36871" name="Group 19">
            <a:extLst>
              <a:ext uri="{FF2B5EF4-FFF2-40B4-BE49-F238E27FC236}">
                <a16:creationId xmlns:a16="http://schemas.microsoft.com/office/drawing/2014/main" id="{949DCE4B-573C-164E-B287-3D82C54AA53A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36882" name="Oval 20">
              <a:extLst>
                <a:ext uri="{FF2B5EF4-FFF2-40B4-BE49-F238E27FC236}">
                  <a16:creationId xmlns:a16="http://schemas.microsoft.com/office/drawing/2014/main" id="{9C18A918-9B2B-F047-9E58-176EB93BC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883" name="Text Box 21">
              <a:extLst>
                <a:ext uri="{FF2B5EF4-FFF2-40B4-BE49-F238E27FC236}">
                  <a16:creationId xmlns:a16="http://schemas.microsoft.com/office/drawing/2014/main" id="{00EDE01D-9256-EE44-B29B-E17AD78F9D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36872" name="Line 22">
            <a:extLst>
              <a:ext uri="{FF2B5EF4-FFF2-40B4-BE49-F238E27FC236}">
                <a16:creationId xmlns:a16="http://schemas.microsoft.com/office/drawing/2014/main" id="{68288942-B8D3-B040-B590-DCB495126DA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3" name="Line 23">
            <a:extLst>
              <a:ext uri="{FF2B5EF4-FFF2-40B4-BE49-F238E27FC236}">
                <a16:creationId xmlns:a16="http://schemas.microsoft.com/office/drawing/2014/main" id="{24BCAC72-C77C-2948-888B-C382F822C84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4" name="Line 24">
            <a:extLst>
              <a:ext uri="{FF2B5EF4-FFF2-40B4-BE49-F238E27FC236}">
                <a16:creationId xmlns:a16="http://schemas.microsoft.com/office/drawing/2014/main" id="{E625714B-7657-2F4F-B87B-865048FC163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816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5" name="Line 25">
            <a:extLst>
              <a:ext uri="{FF2B5EF4-FFF2-40B4-BE49-F238E27FC236}">
                <a16:creationId xmlns:a16="http://schemas.microsoft.com/office/drawing/2014/main" id="{7CCB54DA-6DBC-6B48-AF6A-1B9B715C09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47244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26">
            <a:extLst>
              <a:ext uri="{FF2B5EF4-FFF2-40B4-BE49-F238E27FC236}">
                <a16:creationId xmlns:a16="http://schemas.microsoft.com/office/drawing/2014/main" id="{C69354C6-2F90-CA46-B6EE-B64FA462509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8" name="Line 28">
            <a:extLst>
              <a:ext uri="{FF2B5EF4-FFF2-40B4-BE49-F238E27FC236}">
                <a16:creationId xmlns:a16="http://schemas.microsoft.com/office/drawing/2014/main" id="{0BAD33A0-7060-A24A-8C1E-1E5D010FC4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3581400"/>
            <a:ext cx="1600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9" name="Line 29">
            <a:extLst>
              <a:ext uri="{FF2B5EF4-FFF2-40B4-BE49-F238E27FC236}">
                <a16:creationId xmlns:a16="http://schemas.microsoft.com/office/drawing/2014/main" id="{4600B794-CC49-D748-A859-C53F06FD983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76800" y="3352800"/>
            <a:ext cx="3200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0" name="Line 30">
            <a:extLst>
              <a:ext uri="{FF2B5EF4-FFF2-40B4-BE49-F238E27FC236}">
                <a16:creationId xmlns:a16="http://schemas.microsoft.com/office/drawing/2014/main" id="{7918EE44-537F-3142-AA81-BE243F0514C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305800" y="4876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Rectangle 2">
            <a:extLst>
              <a:ext uri="{FF2B5EF4-FFF2-40B4-BE49-F238E27FC236}">
                <a16:creationId xmlns:a16="http://schemas.microsoft.com/office/drawing/2014/main" id="{E667A25C-63E1-DD48-8301-6BE73118B0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Terminology</a:t>
            </a:r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FF2F4CED-5A11-6948-95D5-C2B6A3A48A24}"/>
              </a:ext>
            </a:extLst>
          </p:cNvPr>
          <p:cNvSpPr txBox="1">
            <a:spLocks noChangeArrowheads="1"/>
          </p:cNvSpPr>
          <p:nvPr/>
        </p:nvSpPr>
        <p:spPr>
          <a:xfrm>
            <a:off x="401053" y="1524000"/>
            <a:ext cx="8229600" cy="106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Strongly connected (directed graphs) – 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Every two vertices are reachable by a path</a:t>
            </a:r>
            <a:endParaRPr lang="en-US" altLang="en-US" baseline="-25000" dirty="0">
              <a:ea typeface="ＭＳ Ｐゴシック" panose="020B0600070205080204" pitchFamily="34" charset="-128"/>
            </a:endParaRPr>
          </a:p>
        </p:txBody>
      </p:sp>
      <p:sp>
        <p:nvSpPr>
          <p:cNvPr id="34" name="Text Box 32">
            <a:extLst>
              <a:ext uri="{FF2B5EF4-FFF2-40B4-BE49-F238E27FC236}">
                <a16:creationId xmlns:a16="http://schemas.microsoft.com/office/drawing/2014/main" id="{587AAAE8-7415-6C4F-9FA6-AFC669231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667000"/>
            <a:ext cx="292768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</a:rPr>
              <a:t>Is this graph strongly connected?</a:t>
            </a:r>
          </a:p>
        </p:txBody>
      </p:sp>
    </p:spTree>
    <p:extLst>
      <p:ext uri="{BB962C8B-B14F-4D97-AF65-F5344CB8AC3E}">
        <p14:creationId xmlns:p14="http://schemas.microsoft.com/office/powerpoint/2010/main" val="35307288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4">
            <a:extLst>
              <a:ext uri="{FF2B5EF4-FFF2-40B4-BE49-F238E27FC236}">
                <a16:creationId xmlns:a16="http://schemas.microsoft.com/office/drawing/2014/main" id="{9007B724-005A-694F-A30E-604415716942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36892" name="Oval 5">
              <a:extLst>
                <a:ext uri="{FF2B5EF4-FFF2-40B4-BE49-F238E27FC236}">
                  <a16:creationId xmlns:a16="http://schemas.microsoft.com/office/drawing/2014/main" id="{B183AC31-C843-6142-8A8E-80824D6D0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893" name="Text Box 6">
              <a:extLst>
                <a:ext uri="{FF2B5EF4-FFF2-40B4-BE49-F238E27FC236}">
                  <a16:creationId xmlns:a16="http://schemas.microsoft.com/office/drawing/2014/main" id="{71499985-C351-944C-8EC5-ADDFDA7962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36867" name="Group 7">
            <a:extLst>
              <a:ext uri="{FF2B5EF4-FFF2-40B4-BE49-F238E27FC236}">
                <a16:creationId xmlns:a16="http://schemas.microsoft.com/office/drawing/2014/main" id="{9E25C19E-5FA4-0043-8156-AE49915DF243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36890" name="Oval 8">
              <a:extLst>
                <a:ext uri="{FF2B5EF4-FFF2-40B4-BE49-F238E27FC236}">
                  <a16:creationId xmlns:a16="http://schemas.microsoft.com/office/drawing/2014/main" id="{9BC2E124-4D67-FA42-9EA3-61A5C5A1F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891" name="Text Box 9">
              <a:extLst>
                <a:ext uri="{FF2B5EF4-FFF2-40B4-BE49-F238E27FC236}">
                  <a16:creationId xmlns:a16="http://schemas.microsoft.com/office/drawing/2014/main" id="{6DA111E3-0FF0-054A-8AB9-7ED2740CDD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36868" name="Group 10">
            <a:extLst>
              <a:ext uri="{FF2B5EF4-FFF2-40B4-BE49-F238E27FC236}">
                <a16:creationId xmlns:a16="http://schemas.microsoft.com/office/drawing/2014/main" id="{EB41BFA2-7312-2643-9302-1A0C468969D5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36888" name="Oval 11">
              <a:extLst>
                <a:ext uri="{FF2B5EF4-FFF2-40B4-BE49-F238E27FC236}">
                  <a16:creationId xmlns:a16="http://schemas.microsoft.com/office/drawing/2014/main" id="{70C00620-988B-4046-8110-B755A40A6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889" name="Text Box 12">
              <a:extLst>
                <a:ext uri="{FF2B5EF4-FFF2-40B4-BE49-F238E27FC236}">
                  <a16:creationId xmlns:a16="http://schemas.microsoft.com/office/drawing/2014/main" id="{58F5A73E-3D0E-0147-A7F9-4F8ECE1DBF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36869" name="Group 13">
            <a:extLst>
              <a:ext uri="{FF2B5EF4-FFF2-40B4-BE49-F238E27FC236}">
                <a16:creationId xmlns:a16="http://schemas.microsoft.com/office/drawing/2014/main" id="{85FF62AA-1D39-8442-80F4-05F6844F350A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36886" name="Oval 14">
              <a:extLst>
                <a:ext uri="{FF2B5EF4-FFF2-40B4-BE49-F238E27FC236}">
                  <a16:creationId xmlns:a16="http://schemas.microsoft.com/office/drawing/2014/main" id="{CE17A9BB-E85F-4D46-BADF-59B071B07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887" name="Text Box 15">
              <a:extLst>
                <a:ext uri="{FF2B5EF4-FFF2-40B4-BE49-F238E27FC236}">
                  <a16:creationId xmlns:a16="http://schemas.microsoft.com/office/drawing/2014/main" id="{9D7BC9F2-B8C9-E543-805E-D297B55179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36870" name="Group 16">
            <a:extLst>
              <a:ext uri="{FF2B5EF4-FFF2-40B4-BE49-F238E27FC236}">
                <a16:creationId xmlns:a16="http://schemas.microsoft.com/office/drawing/2014/main" id="{6775BD3C-D5F1-3E48-877C-6BD0E2AF5281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36884" name="Oval 17">
              <a:extLst>
                <a:ext uri="{FF2B5EF4-FFF2-40B4-BE49-F238E27FC236}">
                  <a16:creationId xmlns:a16="http://schemas.microsoft.com/office/drawing/2014/main" id="{9D256CDB-3BA4-9F45-A1B5-6399552DB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885" name="Text Box 18">
              <a:extLst>
                <a:ext uri="{FF2B5EF4-FFF2-40B4-BE49-F238E27FC236}">
                  <a16:creationId xmlns:a16="http://schemas.microsoft.com/office/drawing/2014/main" id="{2E9C7024-6499-0245-9EA8-09097E2025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36871" name="Group 19">
            <a:extLst>
              <a:ext uri="{FF2B5EF4-FFF2-40B4-BE49-F238E27FC236}">
                <a16:creationId xmlns:a16="http://schemas.microsoft.com/office/drawing/2014/main" id="{949DCE4B-573C-164E-B287-3D82C54AA53A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36882" name="Oval 20">
              <a:extLst>
                <a:ext uri="{FF2B5EF4-FFF2-40B4-BE49-F238E27FC236}">
                  <a16:creationId xmlns:a16="http://schemas.microsoft.com/office/drawing/2014/main" id="{9C18A918-9B2B-F047-9E58-176EB93BC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883" name="Text Box 21">
              <a:extLst>
                <a:ext uri="{FF2B5EF4-FFF2-40B4-BE49-F238E27FC236}">
                  <a16:creationId xmlns:a16="http://schemas.microsoft.com/office/drawing/2014/main" id="{00EDE01D-9256-EE44-B29B-E17AD78F9D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36872" name="Line 22">
            <a:extLst>
              <a:ext uri="{FF2B5EF4-FFF2-40B4-BE49-F238E27FC236}">
                <a16:creationId xmlns:a16="http://schemas.microsoft.com/office/drawing/2014/main" id="{68288942-B8D3-B040-B590-DCB495126DA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3" name="Line 23">
            <a:extLst>
              <a:ext uri="{FF2B5EF4-FFF2-40B4-BE49-F238E27FC236}">
                <a16:creationId xmlns:a16="http://schemas.microsoft.com/office/drawing/2014/main" id="{24BCAC72-C77C-2948-888B-C382F822C84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4" name="Line 24">
            <a:extLst>
              <a:ext uri="{FF2B5EF4-FFF2-40B4-BE49-F238E27FC236}">
                <a16:creationId xmlns:a16="http://schemas.microsoft.com/office/drawing/2014/main" id="{E625714B-7657-2F4F-B87B-865048FC163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816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5" name="Line 25">
            <a:extLst>
              <a:ext uri="{FF2B5EF4-FFF2-40B4-BE49-F238E27FC236}">
                <a16:creationId xmlns:a16="http://schemas.microsoft.com/office/drawing/2014/main" id="{7CCB54DA-6DBC-6B48-AF6A-1B9B715C09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47244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26">
            <a:extLst>
              <a:ext uri="{FF2B5EF4-FFF2-40B4-BE49-F238E27FC236}">
                <a16:creationId xmlns:a16="http://schemas.microsoft.com/office/drawing/2014/main" id="{C69354C6-2F90-CA46-B6EE-B64FA462509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3" name="Text Box 27">
            <a:extLst>
              <a:ext uri="{FF2B5EF4-FFF2-40B4-BE49-F238E27FC236}">
                <a16:creationId xmlns:a16="http://schemas.microsoft.com/office/drawing/2014/main" id="{DBF519FC-5A1F-7C46-A421-90036635B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667000"/>
            <a:ext cx="2133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00FF"/>
                </a:solidFill>
              </a:rPr>
              <a:t>strongly connected</a:t>
            </a:r>
          </a:p>
        </p:txBody>
      </p:sp>
      <p:sp>
        <p:nvSpPr>
          <p:cNvPr id="36878" name="Line 28">
            <a:extLst>
              <a:ext uri="{FF2B5EF4-FFF2-40B4-BE49-F238E27FC236}">
                <a16:creationId xmlns:a16="http://schemas.microsoft.com/office/drawing/2014/main" id="{0BAD33A0-7060-A24A-8C1E-1E5D010FC4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3581400"/>
            <a:ext cx="1600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9" name="Line 29">
            <a:extLst>
              <a:ext uri="{FF2B5EF4-FFF2-40B4-BE49-F238E27FC236}">
                <a16:creationId xmlns:a16="http://schemas.microsoft.com/office/drawing/2014/main" id="{4600B794-CC49-D748-A859-C53F06FD983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76800" y="3352800"/>
            <a:ext cx="3200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0" name="Line 30">
            <a:extLst>
              <a:ext uri="{FF2B5EF4-FFF2-40B4-BE49-F238E27FC236}">
                <a16:creationId xmlns:a16="http://schemas.microsoft.com/office/drawing/2014/main" id="{7918EE44-537F-3142-AA81-BE243F0514C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305800" y="4876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Rectangle 2">
            <a:extLst>
              <a:ext uri="{FF2B5EF4-FFF2-40B4-BE49-F238E27FC236}">
                <a16:creationId xmlns:a16="http://schemas.microsoft.com/office/drawing/2014/main" id="{E667A25C-63E1-DD48-8301-6BE73118B0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Terminology</a:t>
            </a:r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B9791C81-1889-A14B-BAFC-58E7DB81110A}"/>
              </a:ext>
            </a:extLst>
          </p:cNvPr>
          <p:cNvSpPr txBox="1">
            <a:spLocks noChangeArrowheads="1"/>
          </p:cNvSpPr>
          <p:nvPr/>
        </p:nvSpPr>
        <p:spPr>
          <a:xfrm>
            <a:off x="401053" y="1524000"/>
            <a:ext cx="8229600" cy="106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Strongly connected (directed graphs) – 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Every two vertices are reachable by a path</a:t>
            </a:r>
            <a:endParaRPr lang="en-US" altLang="en-US" baseline="-25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95254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3">
            <a:extLst>
              <a:ext uri="{FF2B5EF4-FFF2-40B4-BE49-F238E27FC236}">
                <a16:creationId xmlns:a16="http://schemas.microsoft.com/office/drawing/2014/main" id="{3571F1F7-2FAE-1847-83E7-350FD60CC4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1052" y="1524000"/>
            <a:ext cx="8672609" cy="1066800"/>
          </a:xfrm>
        </p:spPr>
        <p:txBody>
          <a:bodyPr>
            <a:normAutofit fontScale="92500"/>
          </a:bodyPr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Weakly connected (directed graphs) –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graph is connected </a:t>
            </a:r>
            <a:r>
              <a:rPr lang="en-US" altLang="en-US" b="1" dirty="0">
                <a:ea typeface="ＭＳ Ｐゴシック" panose="020B0600070205080204" pitchFamily="34" charset="-128"/>
              </a:rPr>
              <a:t>when considered as undirected graph.</a:t>
            </a:r>
            <a:endParaRPr lang="en-US" altLang="en-US" b="1" baseline="-25000" dirty="0">
              <a:ea typeface="ＭＳ Ｐゴシック" panose="020B0600070205080204" pitchFamily="34" charset="-128"/>
            </a:endParaRPr>
          </a:p>
        </p:txBody>
      </p:sp>
      <p:grpSp>
        <p:nvGrpSpPr>
          <p:cNvPr id="34818" name="Group 4">
            <a:extLst>
              <a:ext uri="{FF2B5EF4-FFF2-40B4-BE49-F238E27FC236}">
                <a16:creationId xmlns:a16="http://schemas.microsoft.com/office/drawing/2014/main" id="{4029D585-F1E4-5C49-89A3-B7195BAEB61D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34846" name="Oval 5">
              <a:extLst>
                <a:ext uri="{FF2B5EF4-FFF2-40B4-BE49-F238E27FC236}">
                  <a16:creationId xmlns:a16="http://schemas.microsoft.com/office/drawing/2014/main" id="{AEF3671A-7643-8048-8656-7B8DD198F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47" name="Text Box 6">
              <a:extLst>
                <a:ext uri="{FF2B5EF4-FFF2-40B4-BE49-F238E27FC236}">
                  <a16:creationId xmlns:a16="http://schemas.microsoft.com/office/drawing/2014/main" id="{1789246D-0A3B-DD48-9422-6C50206B87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34819" name="Group 7">
            <a:extLst>
              <a:ext uri="{FF2B5EF4-FFF2-40B4-BE49-F238E27FC236}">
                <a16:creationId xmlns:a16="http://schemas.microsoft.com/office/drawing/2014/main" id="{29A69087-5042-4E49-AC5D-8597726EAC96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34844" name="Oval 8">
              <a:extLst>
                <a:ext uri="{FF2B5EF4-FFF2-40B4-BE49-F238E27FC236}">
                  <a16:creationId xmlns:a16="http://schemas.microsoft.com/office/drawing/2014/main" id="{B4AD3296-1884-3543-B29E-ABE6DB3BE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45" name="Text Box 9">
              <a:extLst>
                <a:ext uri="{FF2B5EF4-FFF2-40B4-BE49-F238E27FC236}">
                  <a16:creationId xmlns:a16="http://schemas.microsoft.com/office/drawing/2014/main" id="{A26D8D5A-DE3D-FE42-8A59-CB6B4F23DE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34820" name="Group 10">
            <a:extLst>
              <a:ext uri="{FF2B5EF4-FFF2-40B4-BE49-F238E27FC236}">
                <a16:creationId xmlns:a16="http://schemas.microsoft.com/office/drawing/2014/main" id="{AF469797-536A-8545-8EB4-6B9D84E7A32B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34842" name="Oval 11">
              <a:extLst>
                <a:ext uri="{FF2B5EF4-FFF2-40B4-BE49-F238E27FC236}">
                  <a16:creationId xmlns:a16="http://schemas.microsoft.com/office/drawing/2014/main" id="{FDEB2DDC-A179-044B-B508-3525BCB55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43" name="Text Box 12">
              <a:extLst>
                <a:ext uri="{FF2B5EF4-FFF2-40B4-BE49-F238E27FC236}">
                  <a16:creationId xmlns:a16="http://schemas.microsoft.com/office/drawing/2014/main" id="{36A5843C-C559-4F42-B451-D9E14397D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34821" name="Group 13">
            <a:extLst>
              <a:ext uri="{FF2B5EF4-FFF2-40B4-BE49-F238E27FC236}">
                <a16:creationId xmlns:a16="http://schemas.microsoft.com/office/drawing/2014/main" id="{775DC6AB-6AAB-8640-9801-C0C1B86DDA3C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34840" name="Oval 14">
              <a:extLst>
                <a:ext uri="{FF2B5EF4-FFF2-40B4-BE49-F238E27FC236}">
                  <a16:creationId xmlns:a16="http://schemas.microsoft.com/office/drawing/2014/main" id="{3A4397EE-9891-054C-8D5E-765BB535B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41" name="Text Box 15">
              <a:extLst>
                <a:ext uri="{FF2B5EF4-FFF2-40B4-BE49-F238E27FC236}">
                  <a16:creationId xmlns:a16="http://schemas.microsoft.com/office/drawing/2014/main" id="{3C88B196-D980-E049-A8B1-DE2E04ACDA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34822" name="Group 16">
            <a:extLst>
              <a:ext uri="{FF2B5EF4-FFF2-40B4-BE49-F238E27FC236}">
                <a16:creationId xmlns:a16="http://schemas.microsoft.com/office/drawing/2014/main" id="{5AED1D18-EB9C-9C4A-81B2-42137C8879C3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34838" name="Oval 17">
              <a:extLst>
                <a:ext uri="{FF2B5EF4-FFF2-40B4-BE49-F238E27FC236}">
                  <a16:creationId xmlns:a16="http://schemas.microsoft.com/office/drawing/2014/main" id="{6A8AB331-3BCB-6B45-86D6-A3AE086F9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39" name="Text Box 18">
              <a:extLst>
                <a:ext uri="{FF2B5EF4-FFF2-40B4-BE49-F238E27FC236}">
                  <a16:creationId xmlns:a16="http://schemas.microsoft.com/office/drawing/2014/main" id="{DF77C55E-AFA0-F64B-B43A-0A606D227A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34823" name="Group 19">
            <a:extLst>
              <a:ext uri="{FF2B5EF4-FFF2-40B4-BE49-F238E27FC236}">
                <a16:creationId xmlns:a16="http://schemas.microsoft.com/office/drawing/2014/main" id="{99873F27-145D-1F46-B7A9-61893D02BE20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34836" name="Oval 20">
              <a:extLst>
                <a:ext uri="{FF2B5EF4-FFF2-40B4-BE49-F238E27FC236}">
                  <a16:creationId xmlns:a16="http://schemas.microsoft.com/office/drawing/2014/main" id="{9C57F79D-8C94-4A41-B6ED-9351E2011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37" name="Text Box 21">
              <a:extLst>
                <a:ext uri="{FF2B5EF4-FFF2-40B4-BE49-F238E27FC236}">
                  <a16:creationId xmlns:a16="http://schemas.microsoft.com/office/drawing/2014/main" id="{29BC2D2D-7B51-4449-B174-B960B74BCF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34824" name="Group 22">
            <a:extLst>
              <a:ext uri="{FF2B5EF4-FFF2-40B4-BE49-F238E27FC236}">
                <a16:creationId xmlns:a16="http://schemas.microsoft.com/office/drawing/2014/main" id="{FA4DC493-1B21-2A43-A500-EF6BAF19D0ED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34834" name="Oval 23">
              <a:extLst>
                <a:ext uri="{FF2B5EF4-FFF2-40B4-BE49-F238E27FC236}">
                  <a16:creationId xmlns:a16="http://schemas.microsoft.com/office/drawing/2014/main" id="{949CEC57-4FFA-EC4F-BF36-9D6D76034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35" name="Text Box 24">
              <a:extLst>
                <a:ext uri="{FF2B5EF4-FFF2-40B4-BE49-F238E27FC236}">
                  <a16:creationId xmlns:a16="http://schemas.microsoft.com/office/drawing/2014/main" id="{567FCC9C-1CA7-B941-B87A-897CC51D10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34825" name="Line 25">
            <a:extLst>
              <a:ext uri="{FF2B5EF4-FFF2-40B4-BE49-F238E27FC236}">
                <a16:creationId xmlns:a16="http://schemas.microsoft.com/office/drawing/2014/main" id="{19E10154-009B-8D40-9387-6AD6C6ED5C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3200" y="3505200"/>
            <a:ext cx="1600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6" name="Line 26">
            <a:extLst>
              <a:ext uri="{FF2B5EF4-FFF2-40B4-BE49-F238E27FC236}">
                <a16:creationId xmlns:a16="http://schemas.microsoft.com/office/drawing/2014/main" id="{9E397361-E4DC-104B-BACE-067E1A2097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7" name="Line 27">
            <a:extLst>
              <a:ext uri="{FF2B5EF4-FFF2-40B4-BE49-F238E27FC236}">
                <a16:creationId xmlns:a16="http://schemas.microsoft.com/office/drawing/2014/main" id="{A1304015-91CE-9946-8A7B-65B85EE5B67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8" name="Line 28">
            <a:extLst>
              <a:ext uri="{FF2B5EF4-FFF2-40B4-BE49-F238E27FC236}">
                <a16:creationId xmlns:a16="http://schemas.microsoft.com/office/drawing/2014/main" id="{BDF012FC-1C9B-9D40-9B87-9DB43F864D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53340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9" name="Line 29">
            <a:extLst>
              <a:ext uri="{FF2B5EF4-FFF2-40B4-BE49-F238E27FC236}">
                <a16:creationId xmlns:a16="http://schemas.microsoft.com/office/drawing/2014/main" id="{5A2FCBDA-0382-A94A-9C2F-EACD546F7B0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816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0" name="Line 30">
            <a:extLst>
              <a:ext uri="{FF2B5EF4-FFF2-40B4-BE49-F238E27FC236}">
                <a16:creationId xmlns:a16="http://schemas.microsoft.com/office/drawing/2014/main" id="{EA574679-CBCB-3A4C-AB7D-299A7A6920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47244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1" name="Line 31">
            <a:extLst>
              <a:ext uri="{FF2B5EF4-FFF2-40B4-BE49-F238E27FC236}">
                <a16:creationId xmlns:a16="http://schemas.microsoft.com/office/drawing/2014/main" id="{D22F21AB-C9BE-F246-8992-A60A8DA3D56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0" name="Text Box 32">
            <a:extLst>
              <a:ext uri="{FF2B5EF4-FFF2-40B4-BE49-F238E27FC236}">
                <a16:creationId xmlns:a16="http://schemas.microsoft.com/office/drawing/2014/main" id="{BBE2C949-E34F-A248-BB6A-504FF7678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667000"/>
            <a:ext cx="2133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i="1" dirty="0">
                <a:solidFill>
                  <a:srgbClr val="0000FF"/>
                </a:solidFill>
              </a:rPr>
              <a:t>weakly</a:t>
            </a:r>
            <a:br>
              <a:rPr lang="en-US" altLang="en-US" b="1" i="1" dirty="0">
                <a:solidFill>
                  <a:srgbClr val="0000FF"/>
                </a:solidFill>
              </a:rPr>
            </a:br>
            <a:r>
              <a:rPr lang="en-US" altLang="en-US" dirty="0">
                <a:solidFill>
                  <a:srgbClr val="0000FF"/>
                </a:solidFill>
              </a:rPr>
              <a:t>connected</a:t>
            </a:r>
          </a:p>
        </p:txBody>
      </p:sp>
      <p:sp>
        <p:nvSpPr>
          <p:cNvPr id="34833" name="Rectangle 2">
            <a:extLst>
              <a:ext uri="{FF2B5EF4-FFF2-40B4-BE49-F238E27FC236}">
                <a16:creationId xmlns:a16="http://schemas.microsoft.com/office/drawing/2014/main" id="{D75B5734-B149-C540-BA0A-503B8312AA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Terminology</a:t>
            </a:r>
          </a:p>
        </p:txBody>
      </p:sp>
    </p:spTree>
    <p:extLst>
      <p:ext uri="{BB962C8B-B14F-4D97-AF65-F5344CB8AC3E}">
        <p14:creationId xmlns:p14="http://schemas.microsoft.com/office/powerpoint/2010/main" val="8955797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B39DB6A4-A701-D041-BAC4-1277536A2C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Different types of graphs</a:t>
            </a:r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B88BDB3C-2036-4741-8A3D-7D94F1F0BE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790700"/>
            <a:ext cx="8229600" cy="990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What is a tree (in our terminology)?</a:t>
            </a:r>
          </a:p>
        </p:txBody>
      </p:sp>
      <p:grpSp>
        <p:nvGrpSpPr>
          <p:cNvPr id="37891" name="Group 4">
            <a:extLst>
              <a:ext uri="{FF2B5EF4-FFF2-40B4-BE49-F238E27FC236}">
                <a16:creationId xmlns:a16="http://schemas.microsoft.com/office/drawing/2014/main" id="{A9CFCFA9-72B5-D440-94E4-98251FFB5C1B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3048000"/>
            <a:ext cx="533400" cy="533400"/>
            <a:chOff x="1824" y="2736"/>
            <a:chExt cx="336" cy="336"/>
          </a:xfrm>
        </p:grpSpPr>
        <p:sp>
          <p:nvSpPr>
            <p:cNvPr id="37920" name="Oval 5">
              <a:extLst>
                <a:ext uri="{FF2B5EF4-FFF2-40B4-BE49-F238E27FC236}">
                  <a16:creationId xmlns:a16="http://schemas.microsoft.com/office/drawing/2014/main" id="{2CF8E079-20C8-4544-9C69-E3312C680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7921" name="Text Box 6">
              <a:extLst>
                <a:ext uri="{FF2B5EF4-FFF2-40B4-BE49-F238E27FC236}">
                  <a16:creationId xmlns:a16="http://schemas.microsoft.com/office/drawing/2014/main" id="{3C703DCE-6BE3-8F47-8DBD-0CD15F87D2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37892" name="Group 7">
            <a:extLst>
              <a:ext uri="{FF2B5EF4-FFF2-40B4-BE49-F238E27FC236}">
                <a16:creationId xmlns:a16="http://schemas.microsoft.com/office/drawing/2014/main" id="{B432BF51-93FA-8A4B-8242-B18E6B70FC17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038600"/>
            <a:ext cx="533400" cy="533400"/>
            <a:chOff x="1824" y="2736"/>
            <a:chExt cx="336" cy="336"/>
          </a:xfrm>
        </p:grpSpPr>
        <p:sp>
          <p:nvSpPr>
            <p:cNvPr id="37918" name="Oval 8">
              <a:extLst>
                <a:ext uri="{FF2B5EF4-FFF2-40B4-BE49-F238E27FC236}">
                  <a16:creationId xmlns:a16="http://schemas.microsoft.com/office/drawing/2014/main" id="{0AB486B6-B439-7C4B-9E08-01610F78F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7919" name="Text Box 9">
              <a:extLst>
                <a:ext uri="{FF2B5EF4-FFF2-40B4-BE49-F238E27FC236}">
                  <a16:creationId xmlns:a16="http://schemas.microsoft.com/office/drawing/2014/main" id="{9F4BDB1A-3A48-BD40-8E8D-940F6118D8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37893" name="Group 10">
            <a:extLst>
              <a:ext uri="{FF2B5EF4-FFF2-40B4-BE49-F238E27FC236}">
                <a16:creationId xmlns:a16="http://schemas.microsoft.com/office/drawing/2014/main" id="{94E8AEA5-B1E3-3045-AA08-9149489603E9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5791200"/>
            <a:ext cx="533400" cy="533400"/>
            <a:chOff x="1824" y="2736"/>
            <a:chExt cx="336" cy="336"/>
          </a:xfrm>
        </p:grpSpPr>
        <p:sp>
          <p:nvSpPr>
            <p:cNvPr id="37916" name="Oval 11">
              <a:extLst>
                <a:ext uri="{FF2B5EF4-FFF2-40B4-BE49-F238E27FC236}">
                  <a16:creationId xmlns:a16="http://schemas.microsoft.com/office/drawing/2014/main" id="{9E3D8E9A-CEAD-1A49-A672-30A7662B4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7917" name="Text Box 12">
              <a:extLst>
                <a:ext uri="{FF2B5EF4-FFF2-40B4-BE49-F238E27FC236}">
                  <a16:creationId xmlns:a16="http://schemas.microsoft.com/office/drawing/2014/main" id="{0AA22D30-C15D-6545-9A62-C823EBAA56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37894" name="Group 13">
            <a:extLst>
              <a:ext uri="{FF2B5EF4-FFF2-40B4-BE49-F238E27FC236}">
                <a16:creationId xmlns:a16="http://schemas.microsoft.com/office/drawing/2014/main" id="{B71D7DFC-6F1F-BC42-90D2-66ECF8257811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5105400"/>
            <a:ext cx="533400" cy="533400"/>
            <a:chOff x="1824" y="2736"/>
            <a:chExt cx="336" cy="336"/>
          </a:xfrm>
        </p:grpSpPr>
        <p:sp>
          <p:nvSpPr>
            <p:cNvPr id="37914" name="Oval 14">
              <a:extLst>
                <a:ext uri="{FF2B5EF4-FFF2-40B4-BE49-F238E27FC236}">
                  <a16:creationId xmlns:a16="http://schemas.microsoft.com/office/drawing/2014/main" id="{978FE179-E4AB-6E48-A196-52FB9AE83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7915" name="Text Box 15">
              <a:extLst>
                <a:ext uri="{FF2B5EF4-FFF2-40B4-BE49-F238E27FC236}">
                  <a16:creationId xmlns:a16="http://schemas.microsoft.com/office/drawing/2014/main" id="{5D7A9D47-6995-2741-9A2D-86FE911B26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37895" name="Group 16">
            <a:extLst>
              <a:ext uri="{FF2B5EF4-FFF2-40B4-BE49-F238E27FC236}">
                <a16:creationId xmlns:a16="http://schemas.microsoft.com/office/drawing/2014/main" id="{C1041339-A9B9-2E4D-82C8-77315A185DE3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4648200"/>
            <a:ext cx="533400" cy="533400"/>
            <a:chOff x="1824" y="2736"/>
            <a:chExt cx="336" cy="336"/>
          </a:xfrm>
        </p:grpSpPr>
        <p:sp>
          <p:nvSpPr>
            <p:cNvPr id="37912" name="Oval 17">
              <a:extLst>
                <a:ext uri="{FF2B5EF4-FFF2-40B4-BE49-F238E27FC236}">
                  <a16:creationId xmlns:a16="http://schemas.microsoft.com/office/drawing/2014/main" id="{0E43A78A-AB07-4A42-919F-C35510226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7913" name="Text Box 18">
              <a:extLst>
                <a:ext uri="{FF2B5EF4-FFF2-40B4-BE49-F238E27FC236}">
                  <a16:creationId xmlns:a16="http://schemas.microsoft.com/office/drawing/2014/main" id="{514232A2-0714-2A40-90A6-3B4CC21C13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37896" name="Group 19">
            <a:extLst>
              <a:ext uri="{FF2B5EF4-FFF2-40B4-BE49-F238E27FC236}">
                <a16:creationId xmlns:a16="http://schemas.microsoft.com/office/drawing/2014/main" id="{379FA512-4A0E-8B44-9B33-636A3262C376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2286000"/>
            <a:ext cx="533400" cy="533400"/>
            <a:chOff x="1824" y="2736"/>
            <a:chExt cx="336" cy="336"/>
          </a:xfrm>
        </p:grpSpPr>
        <p:sp>
          <p:nvSpPr>
            <p:cNvPr id="37910" name="Oval 20">
              <a:extLst>
                <a:ext uri="{FF2B5EF4-FFF2-40B4-BE49-F238E27FC236}">
                  <a16:creationId xmlns:a16="http://schemas.microsoft.com/office/drawing/2014/main" id="{1F2BAB55-4CD1-914A-8A58-88236AE29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7911" name="Text Box 21">
              <a:extLst>
                <a:ext uri="{FF2B5EF4-FFF2-40B4-BE49-F238E27FC236}">
                  <a16:creationId xmlns:a16="http://schemas.microsoft.com/office/drawing/2014/main" id="{877C8E8A-8DA6-5343-885A-1EBC75A68C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37897" name="Group 22">
            <a:extLst>
              <a:ext uri="{FF2B5EF4-FFF2-40B4-BE49-F238E27FC236}">
                <a16:creationId xmlns:a16="http://schemas.microsoft.com/office/drawing/2014/main" id="{0B00AB43-9C07-DF42-B869-D1D84DEFF97D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5943600"/>
            <a:ext cx="533400" cy="533400"/>
            <a:chOff x="1824" y="2736"/>
            <a:chExt cx="336" cy="336"/>
          </a:xfrm>
        </p:grpSpPr>
        <p:sp>
          <p:nvSpPr>
            <p:cNvPr id="37908" name="Oval 23">
              <a:extLst>
                <a:ext uri="{FF2B5EF4-FFF2-40B4-BE49-F238E27FC236}">
                  <a16:creationId xmlns:a16="http://schemas.microsoft.com/office/drawing/2014/main" id="{A2FB20FA-59E8-284A-BB51-01724900D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7909" name="Text Box 24">
              <a:extLst>
                <a:ext uri="{FF2B5EF4-FFF2-40B4-BE49-F238E27FC236}">
                  <a16:creationId xmlns:a16="http://schemas.microsoft.com/office/drawing/2014/main" id="{AFEB808C-DC15-A348-862F-17FDBDA953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37898" name="Line 25">
            <a:extLst>
              <a:ext uri="{FF2B5EF4-FFF2-40B4-BE49-F238E27FC236}">
                <a16:creationId xmlns:a16="http://schemas.microsoft.com/office/drawing/2014/main" id="{356E0C35-FF0B-8647-916A-16368E3E5E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4290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9" name="Line 26">
            <a:extLst>
              <a:ext uri="{FF2B5EF4-FFF2-40B4-BE49-F238E27FC236}">
                <a16:creationId xmlns:a16="http://schemas.microsoft.com/office/drawing/2014/main" id="{A730CE73-FF1F-674C-B272-9B3463BD63A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419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0" name="Line 27">
            <a:extLst>
              <a:ext uri="{FF2B5EF4-FFF2-40B4-BE49-F238E27FC236}">
                <a16:creationId xmlns:a16="http://schemas.microsoft.com/office/drawing/2014/main" id="{F28394D0-4085-954D-801E-5C87066E0F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2590800"/>
            <a:ext cx="1828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1" name="Line 28">
            <a:extLst>
              <a:ext uri="{FF2B5EF4-FFF2-40B4-BE49-F238E27FC236}">
                <a16:creationId xmlns:a16="http://schemas.microsoft.com/office/drawing/2014/main" id="{C5C8B1CD-CACF-E54A-8A4F-9E586613721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572000"/>
            <a:ext cx="1600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2" name="Line 29">
            <a:extLst>
              <a:ext uri="{FF2B5EF4-FFF2-40B4-BE49-F238E27FC236}">
                <a16:creationId xmlns:a16="http://schemas.microsoft.com/office/drawing/2014/main" id="{C4B51947-4CD3-1C45-82D6-26C3A663B14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9530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3" name="Line 30">
            <a:extLst>
              <a:ext uri="{FF2B5EF4-FFF2-40B4-BE49-F238E27FC236}">
                <a16:creationId xmlns:a16="http://schemas.microsoft.com/office/drawing/2014/main" id="{51BD05E9-C032-FD4A-B463-1292E7C700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46482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4" name="Line 31">
            <a:extLst>
              <a:ext uri="{FF2B5EF4-FFF2-40B4-BE49-F238E27FC236}">
                <a16:creationId xmlns:a16="http://schemas.microsoft.com/office/drawing/2014/main" id="{00954EC3-1780-FE41-85BE-45478DDA4B18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55626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7905" name="Group 32">
            <a:extLst>
              <a:ext uri="{FF2B5EF4-FFF2-40B4-BE49-F238E27FC236}">
                <a16:creationId xmlns:a16="http://schemas.microsoft.com/office/drawing/2014/main" id="{9BD7D010-CBA5-4B48-AA01-EF3F62D7C0BB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4267200"/>
            <a:ext cx="533400" cy="533400"/>
            <a:chOff x="1824" y="2736"/>
            <a:chExt cx="336" cy="336"/>
          </a:xfrm>
        </p:grpSpPr>
        <p:sp>
          <p:nvSpPr>
            <p:cNvPr id="37906" name="Oval 33">
              <a:extLst>
                <a:ext uri="{FF2B5EF4-FFF2-40B4-BE49-F238E27FC236}">
                  <a16:creationId xmlns:a16="http://schemas.microsoft.com/office/drawing/2014/main" id="{3B09FC27-AA2D-164A-8F01-C494D0231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7907" name="Text Box 34">
              <a:extLst>
                <a:ext uri="{FF2B5EF4-FFF2-40B4-BE49-F238E27FC236}">
                  <a16:creationId xmlns:a16="http://schemas.microsoft.com/office/drawing/2014/main" id="{EBC5D864-3396-8343-9BFC-97E9D64DD7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67162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1F95F376-9E91-B045-A93D-21A04F4926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Different types of graphs</a:t>
            </a: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E0BA02E2-1739-BD4E-A892-F85AD7FD74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2610" y="1562100"/>
            <a:ext cx="8678779" cy="609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Tree – connected, undirected graph </a:t>
            </a:r>
            <a:r>
              <a:rPr lang="en-US" altLang="en-US" b="1" dirty="0">
                <a:ea typeface="ＭＳ Ｐゴシック" panose="020B0600070205080204" pitchFamily="34" charset="-128"/>
              </a:rPr>
              <a:t>without any cycles</a:t>
            </a:r>
            <a:r>
              <a:rPr lang="en-US" altLang="en-US" dirty="0">
                <a:ea typeface="ＭＳ Ｐゴシック" panose="020B0600070205080204" pitchFamily="34" charset="-128"/>
              </a:rPr>
              <a:t>.</a:t>
            </a:r>
          </a:p>
        </p:txBody>
      </p:sp>
      <p:grpSp>
        <p:nvGrpSpPr>
          <p:cNvPr id="38915" name="Group 4">
            <a:extLst>
              <a:ext uri="{FF2B5EF4-FFF2-40B4-BE49-F238E27FC236}">
                <a16:creationId xmlns:a16="http://schemas.microsoft.com/office/drawing/2014/main" id="{8F5ECE7F-15DD-8345-B48C-D354706E9F8C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3048000"/>
            <a:ext cx="533400" cy="533400"/>
            <a:chOff x="1824" y="2736"/>
            <a:chExt cx="336" cy="336"/>
          </a:xfrm>
        </p:grpSpPr>
        <p:sp>
          <p:nvSpPr>
            <p:cNvPr id="38944" name="Oval 5">
              <a:extLst>
                <a:ext uri="{FF2B5EF4-FFF2-40B4-BE49-F238E27FC236}">
                  <a16:creationId xmlns:a16="http://schemas.microsoft.com/office/drawing/2014/main" id="{97CD3F4C-6231-CE4E-8A67-A8A1D2694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8945" name="Text Box 6">
              <a:extLst>
                <a:ext uri="{FF2B5EF4-FFF2-40B4-BE49-F238E27FC236}">
                  <a16:creationId xmlns:a16="http://schemas.microsoft.com/office/drawing/2014/main" id="{6061D217-A505-284E-87B8-C9387F43A9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38916" name="Group 7">
            <a:extLst>
              <a:ext uri="{FF2B5EF4-FFF2-40B4-BE49-F238E27FC236}">
                <a16:creationId xmlns:a16="http://schemas.microsoft.com/office/drawing/2014/main" id="{E8EA3F44-5932-1649-8A94-D1613A10A52A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038600"/>
            <a:ext cx="533400" cy="533400"/>
            <a:chOff x="1824" y="2736"/>
            <a:chExt cx="336" cy="336"/>
          </a:xfrm>
        </p:grpSpPr>
        <p:sp>
          <p:nvSpPr>
            <p:cNvPr id="38942" name="Oval 8">
              <a:extLst>
                <a:ext uri="{FF2B5EF4-FFF2-40B4-BE49-F238E27FC236}">
                  <a16:creationId xmlns:a16="http://schemas.microsoft.com/office/drawing/2014/main" id="{7D01DDDF-955C-9544-B144-C6B247565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8943" name="Text Box 9">
              <a:extLst>
                <a:ext uri="{FF2B5EF4-FFF2-40B4-BE49-F238E27FC236}">
                  <a16:creationId xmlns:a16="http://schemas.microsoft.com/office/drawing/2014/main" id="{2084B239-71CA-6C47-8FA4-DFDDED848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38917" name="Group 10">
            <a:extLst>
              <a:ext uri="{FF2B5EF4-FFF2-40B4-BE49-F238E27FC236}">
                <a16:creationId xmlns:a16="http://schemas.microsoft.com/office/drawing/2014/main" id="{B6B66E06-DEB5-6845-9D10-CADB469D10CC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5791200"/>
            <a:ext cx="533400" cy="533400"/>
            <a:chOff x="1824" y="2736"/>
            <a:chExt cx="336" cy="336"/>
          </a:xfrm>
        </p:grpSpPr>
        <p:sp>
          <p:nvSpPr>
            <p:cNvPr id="38940" name="Oval 11">
              <a:extLst>
                <a:ext uri="{FF2B5EF4-FFF2-40B4-BE49-F238E27FC236}">
                  <a16:creationId xmlns:a16="http://schemas.microsoft.com/office/drawing/2014/main" id="{A0E42733-6439-B147-928D-83839647D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8941" name="Text Box 12">
              <a:extLst>
                <a:ext uri="{FF2B5EF4-FFF2-40B4-BE49-F238E27FC236}">
                  <a16:creationId xmlns:a16="http://schemas.microsoft.com/office/drawing/2014/main" id="{3B75BFEA-60BD-A040-A0A6-C871E6D30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38918" name="Group 13">
            <a:extLst>
              <a:ext uri="{FF2B5EF4-FFF2-40B4-BE49-F238E27FC236}">
                <a16:creationId xmlns:a16="http://schemas.microsoft.com/office/drawing/2014/main" id="{D5E88A8C-75FC-8A4B-A562-8A65D8D9D5BA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5105400"/>
            <a:ext cx="533400" cy="533400"/>
            <a:chOff x="1824" y="2736"/>
            <a:chExt cx="336" cy="336"/>
          </a:xfrm>
        </p:grpSpPr>
        <p:sp>
          <p:nvSpPr>
            <p:cNvPr id="38938" name="Oval 14">
              <a:extLst>
                <a:ext uri="{FF2B5EF4-FFF2-40B4-BE49-F238E27FC236}">
                  <a16:creationId xmlns:a16="http://schemas.microsoft.com/office/drawing/2014/main" id="{E5619212-858A-3041-A5DA-393D6200F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8939" name="Text Box 15">
              <a:extLst>
                <a:ext uri="{FF2B5EF4-FFF2-40B4-BE49-F238E27FC236}">
                  <a16:creationId xmlns:a16="http://schemas.microsoft.com/office/drawing/2014/main" id="{A521A28E-A8B7-214F-96B1-7D78116C63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38919" name="Group 16">
            <a:extLst>
              <a:ext uri="{FF2B5EF4-FFF2-40B4-BE49-F238E27FC236}">
                <a16:creationId xmlns:a16="http://schemas.microsoft.com/office/drawing/2014/main" id="{8C8536F8-2D08-644F-B147-E01336A04491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4648200"/>
            <a:ext cx="533400" cy="533400"/>
            <a:chOff x="1824" y="2736"/>
            <a:chExt cx="336" cy="336"/>
          </a:xfrm>
        </p:grpSpPr>
        <p:sp>
          <p:nvSpPr>
            <p:cNvPr id="38936" name="Oval 17">
              <a:extLst>
                <a:ext uri="{FF2B5EF4-FFF2-40B4-BE49-F238E27FC236}">
                  <a16:creationId xmlns:a16="http://schemas.microsoft.com/office/drawing/2014/main" id="{2A864E8C-6A15-4641-9613-40560CD09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8937" name="Text Box 18">
              <a:extLst>
                <a:ext uri="{FF2B5EF4-FFF2-40B4-BE49-F238E27FC236}">
                  <a16:creationId xmlns:a16="http://schemas.microsoft.com/office/drawing/2014/main" id="{8C9AB8DE-DB3D-134D-BB53-BD6315525C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38920" name="Group 19">
            <a:extLst>
              <a:ext uri="{FF2B5EF4-FFF2-40B4-BE49-F238E27FC236}">
                <a16:creationId xmlns:a16="http://schemas.microsoft.com/office/drawing/2014/main" id="{CEAC1671-D368-4A4D-B7F4-2EC5A6D10BE2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2286000"/>
            <a:ext cx="533400" cy="533400"/>
            <a:chOff x="1824" y="2736"/>
            <a:chExt cx="336" cy="336"/>
          </a:xfrm>
        </p:grpSpPr>
        <p:sp>
          <p:nvSpPr>
            <p:cNvPr id="38934" name="Oval 20">
              <a:extLst>
                <a:ext uri="{FF2B5EF4-FFF2-40B4-BE49-F238E27FC236}">
                  <a16:creationId xmlns:a16="http://schemas.microsoft.com/office/drawing/2014/main" id="{5C8CB24F-4ED4-7A44-8887-03C4362B2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8935" name="Text Box 21">
              <a:extLst>
                <a:ext uri="{FF2B5EF4-FFF2-40B4-BE49-F238E27FC236}">
                  <a16:creationId xmlns:a16="http://schemas.microsoft.com/office/drawing/2014/main" id="{D6B268F9-E1AD-BA44-B899-384A0DD337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38921" name="Group 22">
            <a:extLst>
              <a:ext uri="{FF2B5EF4-FFF2-40B4-BE49-F238E27FC236}">
                <a16:creationId xmlns:a16="http://schemas.microsoft.com/office/drawing/2014/main" id="{9E8507B6-FB72-4542-86C3-5846D6DCC6D6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5943600"/>
            <a:ext cx="533400" cy="533400"/>
            <a:chOff x="1824" y="2736"/>
            <a:chExt cx="336" cy="336"/>
          </a:xfrm>
        </p:grpSpPr>
        <p:sp>
          <p:nvSpPr>
            <p:cNvPr id="38932" name="Oval 23">
              <a:extLst>
                <a:ext uri="{FF2B5EF4-FFF2-40B4-BE49-F238E27FC236}">
                  <a16:creationId xmlns:a16="http://schemas.microsoft.com/office/drawing/2014/main" id="{BD1310B7-BDEB-F84F-963B-B70591D14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8933" name="Text Box 24">
              <a:extLst>
                <a:ext uri="{FF2B5EF4-FFF2-40B4-BE49-F238E27FC236}">
                  <a16:creationId xmlns:a16="http://schemas.microsoft.com/office/drawing/2014/main" id="{279A8B65-E187-C746-AA63-2C732C805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38922" name="Line 25">
            <a:extLst>
              <a:ext uri="{FF2B5EF4-FFF2-40B4-BE49-F238E27FC236}">
                <a16:creationId xmlns:a16="http://schemas.microsoft.com/office/drawing/2014/main" id="{BD9CD3A4-C473-B84D-8756-DA4D7085A3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4290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3" name="Line 26">
            <a:extLst>
              <a:ext uri="{FF2B5EF4-FFF2-40B4-BE49-F238E27FC236}">
                <a16:creationId xmlns:a16="http://schemas.microsoft.com/office/drawing/2014/main" id="{07A4141F-ED1A-CB42-87A5-C4B1F3839D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419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4" name="Line 27">
            <a:extLst>
              <a:ext uri="{FF2B5EF4-FFF2-40B4-BE49-F238E27FC236}">
                <a16:creationId xmlns:a16="http://schemas.microsoft.com/office/drawing/2014/main" id="{EA5BBE25-2CD0-B14B-8F83-F214361217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2590800"/>
            <a:ext cx="1828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5" name="Line 28">
            <a:extLst>
              <a:ext uri="{FF2B5EF4-FFF2-40B4-BE49-F238E27FC236}">
                <a16:creationId xmlns:a16="http://schemas.microsoft.com/office/drawing/2014/main" id="{0DA8CED1-5FDF-F742-AD7C-5CB001BD6C2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572000"/>
            <a:ext cx="1600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6" name="Line 29">
            <a:extLst>
              <a:ext uri="{FF2B5EF4-FFF2-40B4-BE49-F238E27FC236}">
                <a16:creationId xmlns:a16="http://schemas.microsoft.com/office/drawing/2014/main" id="{2E517E1E-40D1-5D40-B208-E6590FD0FB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9530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7" name="Line 30">
            <a:extLst>
              <a:ext uri="{FF2B5EF4-FFF2-40B4-BE49-F238E27FC236}">
                <a16:creationId xmlns:a16="http://schemas.microsoft.com/office/drawing/2014/main" id="{33667D49-B884-1D42-87F9-07D64D2E7A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46482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8" name="Line 31">
            <a:extLst>
              <a:ext uri="{FF2B5EF4-FFF2-40B4-BE49-F238E27FC236}">
                <a16:creationId xmlns:a16="http://schemas.microsoft.com/office/drawing/2014/main" id="{DDBABD68-2FD3-8F40-A228-014190F362C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55626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8929" name="Group 32">
            <a:extLst>
              <a:ext uri="{FF2B5EF4-FFF2-40B4-BE49-F238E27FC236}">
                <a16:creationId xmlns:a16="http://schemas.microsoft.com/office/drawing/2014/main" id="{00FD6C7E-115B-0E42-90E8-EBAA91F110CA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4267200"/>
            <a:ext cx="533400" cy="533400"/>
            <a:chOff x="1824" y="2736"/>
            <a:chExt cx="336" cy="336"/>
          </a:xfrm>
        </p:grpSpPr>
        <p:sp>
          <p:nvSpPr>
            <p:cNvPr id="38930" name="Oval 33">
              <a:extLst>
                <a:ext uri="{FF2B5EF4-FFF2-40B4-BE49-F238E27FC236}">
                  <a16:creationId xmlns:a16="http://schemas.microsoft.com/office/drawing/2014/main" id="{DB8D85EC-1BBA-F24F-AB51-97432C7BE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8931" name="Text Box 34">
              <a:extLst>
                <a:ext uri="{FF2B5EF4-FFF2-40B4-BE49-F238E27FC236}">
                  <a16:creationId xmlns:a16="http://schemas.microsoft.com/office/drawing/2014/main" id="{E62CB221-7102-C643-B970-E1747FA38B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44076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AF3BE226-9E63-D34C-B2D3-03852E4116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Different types of graphs</a:t>
            </a:r>
          </a:p>
        </p:txBody>
      </p:sp>
      <p:grpSp>
        <p:nvGrpSpPr>
          <p:cNvPr id="39939" name="Group 4">
            <a:extLst>
              <a:ext uri="{FF2B5EF4-FFF2-40B4-BE49-F238E27FC236}">
                <a16:creationId xmlns:a16="http://schemas.microsoft.com/office/drawing/2014/main" id="{86C714F7-F3A3-194F-B680-74007E657A03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3048000"/>
            <a:ext cx="533400" cy="533400"/>
            <a:chOff x="1824" y="2736"/>
            <a:chExt cx="336" cy="336"/>
          </a:xfrm>
        </p:grpSpPr>
        <p:sp>
          <p:nvSpPr>
            <p:cNvPr id="39969" name="Oval 5">
              <a:extLst>
                <a:ext uri="{FF2B5EF4-FFF2-40B4-BE49-F238E27FC236}">
                  <a16:creationId xmlns:a16="http://schemas.microsoft.com/office/drawing/2014/main" id="{C3B0053D-08E7-F945-B8F7-D0838917B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9970" name="Text Box 6">
              <a:extLst>
                <a:ext uri="{FF2B5EF4-FFF2-40B4-BE49-F238E27FC236}">
                  <a16:creationId xmlns:a16="http://schemas.microsoft.com/office/drawing/2014/main" id="{CDFC4084-B9E7-B448-88C0-B9F1E429D1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39940" name="Group 7">
            <a:extLst>
              <a:ext uri="{FF2B5EF4-FFF2-40B4-BE49-F238E27FC236}">
                <a16:creationId xmlns:a16="http://schemas.microsoft.com/office/drawing/2014/main" id="{9636BD28-7243-1E48-A9EC-1604DE53E923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038600"/>
            <a:ext cx="533400" cy="533400"/>
            <a:chOff x="1824" y="2736"/>
            <a:chExt cx="336" cy="336"/>
          </a:xfrm>
        </p:grpSpPr>
        <p:sp>
          <p:nvSpPr>
            <p:cNvPr id="39967" name="Oval 8">
              <a:extLst>
                <a:ext uri="{FF2B5EF4-FFF2-40B4-BE49-F238E27FC236}">
                  <a16:creationId xmlns:a16="http://schemas.microsoft.com/office/drawing/2014/main" id="{E7772211-EE56-CF48-9E2C-B255E8777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9968" name="Text Box 9">
              <a:extLst>
                <a:ext uri="{FF2B5EF4-FFF2-40B4-BE49-F238E27FC236}">
                  <a16:creationId xmlns:a16="http://schemas.microsoft.com/office/drawing/2014/main" id="{95702329-F1F8-614E-A385-75B62C355B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39941" name="Group 10">
            <a:extLst>
              <a:ext uri="{FF2B5EF4-FFF2-40B4-BE49-F238E27FC236}">
                <a16:creationId xmlns:a16="http://schemas.microsoft.com/office/drawing/2014/main" id="{77738843-EE32-8E4C-99DA-3EE53AD02A05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581400"/>
            <a:ext cx="533400" cy="533400"/>
            <a:chOff x="1824" y="2736"/>
            <a:chExt cx="336" cy="336"/>
          </a:xfrm>
        </p:grpSpPr>
        <p:sp>
          <p:nvSpPr>
            <p:cNvPr id="39965" name="Oval 11">
              <a:extLst>
                <a:ext uri="{FF2B5EF4-FFF2-40B4-BE49-F238E27FC236}">
                  <a16:creationId xmlns:a16="http://schemas.microsoft.com/office/drawing/2014/main" id="{5A02F236-863D-AD4C-8687-19118EE65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9966" name="Text Box 12">
              <a:extLst>
                <a:ext uri="{FF2B5EF4-FFF2-40B4-BE49-F238E27FC236}">
                  <a16:creationId xmlns:a16="http://schemas.microsoft.com/office/drawing/2014/main" id="{5950E0C1-F76F-B346-A1A0-CAB6330169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39942" name="Group 13">
            <a:extLst>
              <a:ext uri="{FF2B5EF4-FFF2-40B4-BE49-F238E27FC236}">
                <a16:creationId xmlns:a16="http://schemas.microsoft.com/office/drawing/2014/main" id="{6E902366-3033-BF4A-8612-2417D32B936D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5105400"/>
            <a:ext cx="533400" cy="533400"/>
            <a:chOff x="1824" y="2736"/>
            <a:chExt cx="336" cy="336"/>
          </a:xfrm>
        </p:grpSpPr>
        <p:sp>
          <p:nvSpPr>
            <p:cNvPr id="39963" name="Oval 14">
              <a:extLst>
                <a:ext uri="{FF2B5EF4-FFF2-40B4-BE49-F238E27FC236}">
                  <a16:creationId xmlns:a16="http://schemas.microsoft.com/office/drawing/2014/main" id="{83D45AB4-900F-1F49-8A90-E490CDC1B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9964" name="Text Box 15">
              <a:extLst>
                <a:ext uri="{FF2B5EF4-FFF2-40B4-BE49-F238E27FC236}">
                  <a16:creationId xmlns:a16="http://schemas.microsoft.com/office/drawing/2014/main" id="{8CDE10C3-1445-6844-9598-74D584D33A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39943" name="Group 16">
            <a:extLst>
              <a:ext uri="{FF2B5EF4-FFF2-40B4-BE49-F238E27FC236}">
                <a16:creationId xmlns:a16="http://schemas.microsoft.com/office/drawing/2014/main" id="{1B7E596D-DBE0-C04F-AFBB-000D49009811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4648200"/>
            <a:ext cx="533400" cy="533400"/>
            <a:chOff x="1824" y="2736"/>
            <a:chExt cx="336" cy="336"/>
          </a:xfrm>
        </p:grpSpPr>
        <p:sp>
          <p:nvSpPr>
            <p:cNvPr id="39961" name="Oval 17">
              <a:extLst>
                <a:ext uri="{FF2B5EF4-FFF2-40B4-BE49-F238E27FC236}">
                  <a16:creationId xmlns:a16="http://schemas.microsoft.com/office/drawing/2014/main" id="{9972AE92-E4CA-874A-86F2-8D0BABEE7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9962" name="Text Box 18">
              <a:extLst>
                <a:ext uri="{FF2B5EF4-FFF2-40B4-BE49-F238E27FC236}">
                  <a16:creationId xmlns:a16="http://schemas.microsoft.com/office/drawing/2014/main" id="{3C6CC1A7-3A9C-4F44-9A78-C079208BD0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39944" name="Group 19">
            <a:extLst>
              <a:ext uri="{FF2B5EF4-FFF2-40B4-BE49-F238E27FC236}">
                <a16:creationId xmlns:a16="http://schemas.microsoft.com/office/drawing/2014/main" id="{1825E4A9-D5D2-FD4B-9597-B477DE74A75A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2286000"/>
            <a:ext cx="533400" cy="533400"/>
            <a:chOff x="1824" y="2736"/>
            <a:chExt cx="336" cy="336"/>
          </a:xfrm>
        </p:grpSpPr>
        <p:sp>
          <p:nvSpPr>
            <p:cNvPr id="39959" name="Oval 20">
              <a:extLst>
                <a:ext uri="{FF2B5EF4-FFF2-40B4-BE49-F238E27FC236}">
                  <a16:creationId xmlns:a16="http://schemas.microsoft.com/office/drawing/2014/main" id="{5C2356F3-E9BB-7D41-8AA9-3C97E5722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9960" name="Text Box 21">
              <a:extLst>
                <a:ext uri="{FF2B5EF4-FFF2-40B4-BE49-F238E27FC236}">
                  <a16:creationId xmlns:a16="http://schemas.microsoft.com/office/drawing/2014/main" id="{7FDEC1A3-A1AB-5541-84AC-1F279B3B78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39945" name="Group 22">
            <a:extLst>
              <a:ext uri="{FF2B5EF4-FFF2-40B4-BE49-F238E27FC236}">
                <a16:creationId xmlns:a16="http://schemas.microsoft.com/office/drawing/2014/main" id="{847ED2AF-CF9E-5848-9D85-57B8C852F059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5943600"/>
            <a:ext cx="533400" cy="533400"/>
            <a:chOff x="1824" y="2736"/>
            <a:chExt cx="336" cy="336"/>
          </a:xfrm>
        </p:grpSpPr>
        <p:sp>
          <p:nvSpPr>
            <p:cNvPr id="39957" name="Oval 23">
              <a:extLst>
                <a:ext uri="{FF2B5EF4-FFF2-40B4-BE49-F238E27FC236}">
                  <a16:creationId xmlns:a16="http://schemas.microsoft.com/office/drawing/2014/main" id="{8AD1AE52-5F1E-CC4D-A7A6-7E45ADBD4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9958" name="Text Box 24">
              <a:extLst>
                <a:ext uri="{FF2B5EF4-FFF2-40B4-BE49-F238E27FC236}">
                  <a16:creationId xmlns:a16="http://schemas.microsoft.com/office/drawing/2014/main" id="{059D8714-B412-E04D-B532-D6B6562493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39946" name="Line 25">
            <a:extLst>
              <a:ext uri="{FF2B5EF4-FFF2-40B4-BE49-F238E27FC236}">
                <a16:creationId xmlns:a16="http://schemas.microsoft.com/office/drawing/2014/main" id="{87E656A2-C1DB-E94D-9C92-0945814344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4290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7" name="Line 26">
            <a:extLst>
              <a:ext uri="{FF2B5EF4-FFF2-40B4-BE49-F238E27FC236}">
                <a16:creationId xmlns:a16="http://schemas.microsoft.com/office/drawing/2014/main" id="{7CBD2FC7-7604-AF4F-BCB4-840B71F0312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419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8" name="Line 27">
            <a:extLst>
              <a:ext uri="{FF2B5EF4-FFF2-40B4-BE49-F238E27FC236}">
                <a16:creationId xmlns:a16="http://schemas.microsoft.com/office/drawing/2014/main" id="{0E4B565D-C570-7745-8027-4B27902646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2590800"/>
            <a:ext cx="1828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9" name="Line 29">
            <a:extLst>
              <a:ext uri="{FF2B5EF4-FFF2-40B4-BE49-F238E27FC236}">
                <a16:creationId xmlns:a16="http://schemas.microsoft.com/office/drawing/2014/main" id="{89DAF200-40DC-9E46-AA6B-3F515DE38FC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9530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0" name="Line 30">
            <a:extLst>
              <a:ext uri="{FF2B5EF4-FFF2-40B4-BE49-F238E27FC236}">
                <a16:creationId xmlns:a16="http://schemas.microsoft.com/office/drawing/2014/main" id="{FFDE27EF-9821-4A4B-BD2F-7992B0BEB6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46482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1" name="Line 31">
            <a:extLst>
              <a:ext uri="{FF2B5EF4-FFF2-40B4-BE49-F238E27FC236}">
                <a16:creationId xmlns:a16="http://schemas.microsoft.com/office/drawing/2014/main" id="{5370F487-CF22-FA49-81F7-9CDC32878578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55626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9952" name="Group 32">
            <a:extLst>
              <a:ext uri="{FF2B5EF4-FFF2-40B4-BE49-F238E27FC236}">
                <a16:creationId xmlns:a16="http://schemas.microsoft.com/office/drawing/2014/main" id="{BAAC2B3C-DDF5-C347-9E9B-E07D4CA55326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4267200"/>
            <a:ext cx="533400" cy="533400"/>
            <a:chOff x="1824" y="2736"/>
            <a:chExt cx="336" cy="336"/>
          </a:xfrm>
        </p:grpSpPr>
        <p:sp>
          <p:nvSpPr>
            <p:cNvPr id="39955" name="Oval 33">
              <a:extLst>
                <a:ext uri="{FF2B5EF4-FFF2-40B4-BE49-F238E27FC236}">
                  <a16:creationId xmlns:a16="http://schemas.microsoft.com/office/drawing/2014/main" id="{3C7A53AF-DD6A-DD40-91FB-A83632ACE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9956" name="Text Box 34">
              <a:extLst>
                <a:ext uri="{FF2B5EF4-FFF2-40B4-BE49-F238E27FC236}">
                  <a16:creationId xmlns:a16="http://schemas.microsoft.com/office/drawing/2014/main" id="{AEDCEF5D-D358-704C-939F-EE54E520CF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H</a:t>
              </a:r>
            </a:p>
          </p:txBody>
        </p:sp>
      </p:grpSp>
      <p:sp>
        <p:nvSpPr>
          <p:cNvPr id="39953" name="Line 35">
            <a:extLst>
              <a:ext uri="{FF2B5EF4-FFF2-40B4-BE49-F238E27FC236}">
                <a16:creationId xmlns:a16="http://schemas.microsoft.com/office/drawing/2014/main" id="{E3A3D20B-E3E3-3A4C-A5F5-FC0FFD87D8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8862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4" name="Text Box 36">
            <a:extLst>
              <a:ext uri="{FF2B5EF4-FFF2-40B4-BE49-F238E27FC236}">
                <a16:creationId xmlns:a16="http://schemas.microsoft.com/office/drawing/2014/main" id="{CED08AC7-2F51-6842-9544-BA357242D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791200"/>
            <a:ext cx="2667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00FF"/>
                </a:solidFill>
              </a:rPr>
              <a:t>need to specify root</a:t>
            </a: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DAF61FD1-030D-D745-A991-2FC60C258F96}"/>
              </a:ext>
            </a:extLst>
          </p:cNvPr>
          <p:cNvSpPr txBox="1">
            <a:spLocks noChangeArrowheads="1"/>
          </p:cNvSpPr>
          <p:nvPr/>
        </p:nvSpPr>
        <p:spPr>
          <a:xfrm>
            <a:off x="465221" y="1638300"/>
            <a:ext cx="8229600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Tree – connected, undirected graph without any cycles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82971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53C4A72A-543E-9044-93A8-FD33B32573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Different types of graphs</a:t>
            </a:r>
          </a:p>
        </p:txBody>
      </p:sp>
      <p:grpSp>
        <p:nvGrpSpPr>
          <p:cNvPr id="40963" name="Group 4">
            <a:extLst>
              <a:ext uri="{FF2B5EF4-FFF2-40B4-BE49-F238E27FC236}">
                <a16:creationId xmlns:a16="http://schemas.microsoft.com/office/drawing/2014/main" id="{81B98544-5226-9946-B406-34897A07D0BC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276600"/>
            <a:ext cx="533400" cy="533400"/>
            <a:chOff x="1824" y="2736"/>
            <a:chExt cx="336" cy="336"/>
          </a:xfrm>
        </p:grpSpPr>
        <p:sp>
          <p:nvSpPr>
            <p:cNvPr id="40992" name="Oval 5">
              <a:extLst>
                <a:ext uri="{FF2B5EF4-FFF2-40B4-BE49-F238E27FC236}">
                  <a16:creationId xmlns:a16="http://schemas.microsoft.com/office/drawing/2014/main" id="{418D1760-677D-1548-B8C9-2D62DEC39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0993" name="Text Box 6">
              <a:extLst>
                <a:ext uri="{FF2B5EF4-FFF2-40B4-BE49-F238E27FC236}">
                  <a16:creationId xmlns:a16="http://schemas.microsoft.com/office/drawing/2014/main" id="{F3DFBACB-B9B5-2B4A-82C8-94BAEA733E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40964" name="Group 7">
            <a:extLst>
              <a:ext uri="{FF2B5EF4-FFF2-40B4-BE49-F238E27FC236}">
                <a16:creationId xmlns:a16="http://schemas.microsoft.com/office/drawing/2014/main" id="{5F418909-135C-0149-A8E3-21B90D91E2B2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038600"/>
            <a:ext cx="533400" cy="533400"/>
            <a:chOff x="1824" y="2736"/>
            <a:chExt cx="336" cy="336"/>
          </a:xfrm>
        </p:grpSpPr>
        <p:sp>
          <p:nvSpPr>
            <p:cNvPr id="40990" name="Oval 8">
              <a:extLst>
                <a:ext uri="{FF2B5EF4-FFF2-40B4-BE49-F238E27FC236}">
                  <a16:creationId xmlns:a16="http://schemas.microsoft.com/office/drawing/2014/main" id="{D7E09EAC-04F9-2D4A-BA62-ED462BB04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0991" name="Text Box 9">
              <a:extLst>
                <a:ext uri="{FF2B5EF4-FFF2-40B4-BE49-F238E27FC236}">
                  <a16:creationId xmlns:a16="http://schemas.microsoft.com/office/drawing/2014/main" id="{06A2E266-D0AF-A342-A2BA-C27FA90323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40965" name="Group 10">
            <a:extLst>
              <a:ext uri="{FF2B5EF4-FFF2-40B4-BE49-F238E27FC236}">
                <a16:creationId xmlns:a16="http://schemas.microsoft.com/office/drawing/2014/main" id="{7DEE0EA3-B3E0-0849-9489-5E82717BA05E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5791200"/>
            <a:ext cx="533400" cy="533400"/>
            <a:chOff x="1824" y="2736"/>
            <a:chExt cx="336" cy="336"/>
          </a:xfrm>
        </p:grpSpPr>
        <p:sp>
          <p:nvSpPr>
            <p:cNvPr id="40988" name="Oval 11">
              <a:extLst>
                <a:ext uri="{FF2B5EF4-FFF2-40B4-BE49-F238E27FC236}">
                  <a16:creationId xmlns:a16="http://schemas.microsoft.com/office/drawing/2014/main" id="{4942EE27-075F-D448-B9B7-899615865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0989" name="Text Box 12">
              <a:extLst>
                <a:ext uri="{FF2B5EF4-FFF2-40B4-BE49-F238E27FC236}">
                  <a16:creationId xmlns:a16="http://schemas.microsoft.com/office/drawing/2014/main" id="{5BFE3858-982B-6647-9B69-E6A9891BA0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40966" name="Group 13">
            <a:extLst>
              <a:ext uri="{FF2B5EF4-FFF2-40B4-BE49-F238E27FC236}">
                <a16:creationId xmlns:a16="http://schemas.microsoft.com/office/drawing/2014/main" id="{A0B6E4D2-052C-3640-8539-55BA28DCA887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5105400"/>
            <a:ext cx="533400" cy="533400"/>
            <a:chOff x="1824" y="2736"/>
            <a:chExt cx="336" cy="336"/>
          </a:xfrm>
        </p:grpSpPr>
        <p:sp>
          <p:nvSpPr>
            <p:cNvPr id="40986" name="Oval 14">
              <a:extLst>
                <a:ext uri="{FF2B5EF4-FFF2-40B4-BE49-F238E27FC236}">
                  <a16:creationId xmlns:a16="http://schemas.microsoft.com/office/drawing/2014/main" id="{06188FE4-1F14-E943-8F0D-D58F262A9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0987" name="Text Box 15">
              <a:extLst>
                <a:ext uri="{FF2B5EF4-FFF2-40B4-BE49-F238E27FC236}">
                  <a16:creationId xmlns:a16="http://schemas.microsoft.com/office/drawing/2014/main" id="{E773ED9E-E627-B24F-81FE-F39C1C2923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40967" name="Group 16">
            <a:extLst>
              <a:ext uri="{FF2B5EF4-FFF2-40B4-BE49-F238E27FC236}">
                <a16:creationId xmlns:a16="http://schemas.microsoft.com/office/drawing/2014/main" id="{8787C627-C53B-AC45-B966-481C5FD9F77C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4648200"/>
            <a:ext cx="533400" cy="533400"/>
            <a:chOff x="1824" y="2736"/>
            <a:chExt cx="336" cy="336"/>
          </a:xfrm>
        </p:grpSpPr>
        <p:sp>
          <p:nvSpPr>
            <p:cNvPr id="40984" name="Oval 17">
              <a:extLst>
                <a:ext uri="{FF2B5EF4-FFF2-40B4-BE49-F238E27FC236}">
                  <a16:creationId xmlns:a16="http://schemas.microsoft.com/office/drawing/2014/main" id="{4AE281DB-2B80-3749-B5DB-9B54B192A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0985" name="Text Box 18">
              <a:extLst>
                <a:ext uri="{FF2B5EF4-FFF2-40B4-BE49-F238E27FC236}">
                  <a16:creationId xmlns:a16="http://schemas.microsoft.com/office/drawing/2014/main" id="{4D32B508-8FF6-AE40-9E9B-ECB0E0FCD5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40968" name="Group 19">
            <a:extLst>
              <a:ext uri="{FF2B5EF4-FFF2-40B4-BE49-F238E27FC236}">
                <a16:creationId xmlns:a16="http://schemas.microsoft.com/office/drawing/2014/main" id="{B7B06034-3939-1E42-B385-BBA3C878CC7C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2514600"/>
            <a:ext cx="533400" cy="533400"/>
            <a:chOff x="1824" y="2736"/>
            <a:chExt cx="336" cy="336"/>
          </a:xfrm>
        </p:grpSpPr>
        <p:sp>
          <p:nvSpPr>
            <p:cNvPr id="40982" name="Oval 20">
              <a:extLst>
                <a:ext uri="{FF2B5EF4-FFF2-40B4-BE49-F238E27FC236}">
                  <a16:creationId xmlns:a16="http://schemas.microsoft.com/office/drawing/2014/main" id="{11778DC1-77BE-AD46-A522-909AAC7F8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0983" name="Text Box 21">
              <a:extLst>
                <a:ext uri="{FF2B5EF4-FFF2-40B4-BE49-F238E27FC236}">
                  <a16:creationId xmlns:a16="http://schemas.microsoft.com/office/drawing/2014/main" id="{77626384-6C88-3642-A578-45C7C4A83C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40969" name="Group 22">
            <a:extLst>
              <a:ext uri="{FF2B5EF4-FFF2-40B4-BE49-F238E27FC236}">
                <a16:creationId xmlns:a16="http://schemas.microsoft.com/office/drawing/2014/main" id="{FBFAA72A-93D8-E248-9F55-BF0CD9E1EC60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5943600"/>
            <a:ext cx="533400" cy="533400"/>
            <a:chOff x="1824" y="2736"/>
            <a:chExt cx="336" cy="336"/>
          </a:xfrm>
        </p:grpSpPr>
        <p:sp>
          <p:nvSpPr>
            <p:cNvPr id="40980" name="Oval 23">
              <a:extLst>
                <a:ext uri="{FF2B5EF4-FFF2-40B4-BE49-F238E27FC236}">
                  <a16:creationId xmlns:a16="http://schemas.microsoft.com/office/drawing/2014/main" id="{AC753690-C478-574C-B31D-27F717AB3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0981" name="Text Box 24">
              <a:extLst>
                <a:ext uri="{FF2B5EF4-FFF2-40B4-BE49-F238E27FC236}">
                  <a16:creationId xmlns:a16="http://schemas.microsoft.com/office/drawing/2014/main" id="{E0CE95D6-9FD0-0C45-B890-FA05184A7D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40970" name="Line 26">
            <a:extLst>
              <a:ext uri="{FF2B5EF4-FFF2-40B4-BE49-F238E27FC236}">
                <a16:creationId xmlns:a16="http://schemas.microsoft.com/office/drawing/2014/main" id="{2DC60AEC-527C-F045-ACF6-DBDF65E7957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419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1" name="Line 27">
            <a:extLst>
              <a:ext uri="{FF2B5EF4-FFF2-40B4-BE49-F238E27FC236}">
                <a16:creationId xmlns:a16="http://schemas.microsoft.com/office/drawing/2014/main" id="{8E0A3529-8190-5C41-8AF2-9593561543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4400" y="2819400"/>
            <a:ext cx="1828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2" name="Line 28">
            <a:extLst>
              <a:ext uri="{FF2B5EF4-FFF2-40B4-BE49-F238E27FC236}">
                <a16:creationId xmlns:a16="http://schemas.microsoft.com/office/drawing/2014/main" id="{2935D830-FB6D-0F45-BB64-3B1A104790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572000"/>
            <a:ext cx="1600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3" name="Line 29">
            <a:extLst>
              <a:ext uri="{FF2B5EF4-FFF2-40B4-BE49-F238E27FC236}">
                <a16:creationId xmlns:a16="http://schemas.microsoft.com/office/drawing/2014/main" id="{B5C5F9EE-5119-624A-BA7C-7D9C4264D2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9530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4" name="Line 30">
            <a:extLst>
              <a:ext uri="{FF2B5EF4-FFF2-40B4-BE49-F238E27FC236}">
                <a16:creationId xmlns:a16="http://schemas.microsoft.com/office/drawing/2014/main" id="{BFBD403E-3D6A-D44E-A572-154BF8AF09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46482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5" name="Line 31">
            <a:extLst>
              <a:ext uri="{FF2B5EF4-FFF2-40B4-BE49-F238E27FC236}">
                <a16:creationId xmlns:a16="http://schemas.microsoft.com/office/drawing/2014/main" id="{7D489983-DDD4-6842-93B0-57F917A19D0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55626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0976" name="Group 32">
            <a:extLst>
              <a:ext uri="{FF2B5EF4-FFF2-40B4-BE49-F238E27FC236}">
                <a16:creationId xmlns:a16="http://schemas.microsoft.com/office/drawing/2014/main" id="{C1902115-4C24-A04E-A9A6-EE32522531DB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4267200"/>
            <a:ext cx="533400" cy="533400"/>
            <a:chOff x="1824" y="2736"/>
            <a:chExt cx="336" cy="336"/>
          </a:xfrm>
        </p:grpSpPr>
        <p:sp>
          <p:nvSpPr>
            <p:cNvPr id="40978" name="Oval 33">
              <a:extLst>
                <a:ext uri="{FF2B5EF4-FFF2-40B4-BE49-F238E27FC236}">
                  <a16:creationId xmlns:a16="http://schemas.microsoft.com/office/drawing/2014/main" id="{01DC2B61-130D-EC40-AFCA-6359FCF01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0979" name="Text Box 34">
              <a:extLst>
                <a:ext uri="{FF2B5EF4-FFF2-40B4-BE49-F238E27FC236}">
                  <a16:creationId xmlns:a16="http://schemas.microsoft.com/office/drawing/2014/main" id="{84A8C4D3-41BB-1141-8A41-2B2FB6F6A7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H</a:t>
              </a:r>
            </a:p>
          </p:txBody>
        </p:sp>
      </p:grpSp>
      <p:sp>
        <p:nvSpPr>
          <p:cNvPr id="40977" name="Line 35">
            <a:extLst>
              <a:ext uri="{FF2B5EF4-FFF2-40B4-BE49-F238E27FC236}">
                <a16:creationId xmlns:a16="http://schemas.microsoft.com/office/drawing/2014/main" id="{6A9FE09E-1EFF-FD4C-914F-D90715A5CC2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3733800"/>
            <a:ext cx="1295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Rectangle 3">
            <a:extLst>
              <a:ext uri="{FF2B5EF4-FFF2-40B4-BE49-F238E27FC236}">
                <a16:creationId xmlns:a16="http://schemas.microsoft.com/office/drawing/2014/main" id="{51D47830-7437-0043-A78D-96CECB6B1704}"/>
              </a:ext>
            </a:extLst>
          </p:cNvPr>
          <p:cNvSpPr txBox="1">
            <a:spLocks noChangeArrowheads="1"/>
          </p:cNvSpPr>
          <p:nvPr/>
        </p:nvSpPr>
        <p:spPr>
          <a:xfrm>
            <a:off x="465221" y="1638300"/>
            <a:ext cx="8229600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Tree – connected, undirected graph without any cycles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79288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3FA4DE03-BFD8-8341-896C-10998941EB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Different types of graphs</a:t>
            </a:r>
          </a:p>
        </p:txBody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9D685C8D-68DB-6B42-9CE5-29C05F230C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38300"/>
            <a:ext cx="8229600" cy="9906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DAG – directed, acyclic graph</a:t>
            </a:r>
          </a:p>
        </p:txBody>
      </p:sp>
      <p:grpSp>
        <p:nvGrpSpPr>
          <p:cNvPr id="41987" name="Group 4">
            <a:extLst>
              <a:ext uri="{FF2B5EF4-FFF2-40B4-BE49-F238E27FC236}">
                <a16:creationId xmlns:a16="http://schemas.microsoft.com/office/drawing/2014/main" id="{9329AE56-DD0A-5C43-834A-B0EFFACBB0D1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3048000"/>
            <a:ext cx="533400" cy="533400"/>
            <a:chOff x="1824" y="2736"/>
            <a:chExt cx="336" cy="336"/>
          </a:xfrm>
        </p:grpSpPr>
        <p:sp>
          <p:nvSpPr>
            <p:cNvPr id="42017" name="Oval 5">
              <a:extLst>
                <a:ext uri="{FF2B5EF4-FFF2-40B4-BE49-F238E27FC236}">
                  <a16:creationId xmlns:a16="http://schemas.microsoft.com/office/drawing/2014/main" id="{EB564BEF-D39F-0C44-B179-65E8B18DA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2018" name="Text Box 6">
              <a:extLst>
                <a:ext uri="{FF2B5EF4-FFF2-40B4-BE49-F238E27FC236}">
                  <a16:creationId xmlns:a16="http://schemas.microsoft.com/office/drawing/2014/main" id="{BC6BF6B6-67FA-524B-BA4F-999D2EBEDC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41988" name="Group 7">
            <a:extLst>
              <a:ext uri="{FF2B5EF4-FFF2-40B4-BE49-F238E27FC236}">
                <a16:creationId xmlns:a16="http://schemas.microsoft.com/office/drawing/2014/main" id="{DAFD58BF-CA32-D74C-8CB9-EAFB703F6EB4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038600"/>
            <a:ext cx="533400" cy="533400"/>
            <a:chOff x="1824" y="2736"/>
            <a:chExt cx="336" cy="336"/>
          </a:xfrm>
        </p:grpSpPr>
        <p:sp>
          <p:nvSpPr>
            <p:cNvPr id="42015" name="Oval 8">
              <a:extLst>
                <a:ext uri="{FF2B5EF4-FFF2-40B4-BE49-F238E27FC236}">
                  <a16:creationId xmlns:a16="http://schemas.microsoft.com/office/drawing/2014/main" id="{35315EBF-06B5-E141-ADFE-663BC51F6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2016" name="Text Box 9">
              <a:extLst>
                <a:ext uri="{FF2B5EF4-FFF2-40B4-BE49-F238E27FC236}">
                  <a16:creationId xmlns:a16="http://schemas.microsoft.com/office/drawing/2014/main" id="{1B7E3A26-868C-8840-A0A9-2ADD248F6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41989" name="Group 10">
            <a:extLst>
              <a:ext uri="{FF2B5EF4-FFF2-40B4-BE49-F238E27FC236}">
                <a16:creationId xmlns:a16="http://schemas.microsoft.com/office/drawing/2014/main" id="{29498718-37B7-F744-A2A2-EA6C227142BF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5791200"/>
            <a:ext cx="533400" cy="533400"/>
            <a:chOff x="1824" y="2736"/>
            <a:chExt cx="336" cy="336"/>
          </a:xfrm>
        </p:grpSpPr>
        <p:sp>
          <p:nvSpPr>
            <p:cNvPr id="42013" name="Oval 11">
              <a:extLst>
                <a:ext uri="{FF2B5EF4-FFF2-40B4-BE49-F238E27FC236}">
                  <a16:creationId xmlns:a16="http://schemas.microsoft.com/office/drawing/2014/main" id="{6E91AAB1-A726-914B-9214-1FFAA5E48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2014" name="Text Box 12">
              <a:extLst>
                <a:ext uri="{FF2B5EF4-FFF2-40B4-BE49-F238E27FC236}">
                  <a16:creationId xmlns:a16="http://schemas.microsoft.com/office/drawing/2014/main" id="{E00F3C89-13DA-704A-AA6B-5683E1B881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41990" name="Group 13">
            <a:extLst>
              <a:ext uri="{FF2B5EF4-FFF2-40B4-BE49-F238E27FC236}">
                <a16:creationId xmlns:a16="http://schemas.microsoft.com/office/drawing/2014/main" id="{0EA15394-403F-5F44-856B-870F628602E3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5105400"/>
            <a:ext cx="533400" cy="533400"/>
            <a:chOff x="1824" y="2736"/>
            <a:chExt cx="336" cy="336"/>
          </a:xfrm>
        </p:grpSpPr>
        <p:sp>
          <p:nvSpPr>
            <p:cNvPr id="42011" name="Oval 14">
              <a:extLst>
                <a:ext uri="{FF2B5EF4-FFF2-40B4-BE49-F238E27FC236}">
                  <a16:creationId xmlns:a16="http://schemas.microsoft.com/office/drawing/2014/main" id="{52716720-21CD-6042-BAED-2D5022D33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2012" name="Text Box 15">
              <a:extLst>
                <a:ext uri="{FF2B5EF4-FFF2-40B4-BE49-F238E27FC236}">
                  <a16:creationId xmlns:a16="http://schemas.microsoft.com/office/drawing/2014/main" id="{44B9209E-D639-3A42-A856-052D37CA96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41991" name="Group 16">
            <a:extLst>
              <a:ext uri="{FF2B5EF4-FFF2-40B4-BE49-F238E27FC236}">
                <a16:creationId xmlns:a16="http://schemas.microsoft.com/office/drawing/2014/main" id="{3A22E737-2839-9D44-BA3C-A4EEB624B8B3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4648200"/>
            <a:ext cx="533400" cy="533400"/>
            <a:chOff x="1824" y="2736"/>
            <a:chExt cx="336" cy="336"/>
          </a:xfrm>
        </p:grpSpPr>
        <p:sp>
          <p:nvSpPr>
            <p:cNvPr id="42009" name="Oval 17">
              <a:extLst>
                <a:ext uri="{FF2B5EF4-FFF2-40B4-BE49-F238E27FC236}">
                  <a16:creationId xmlns:a16="http://schemas.microsoft.com/office/drawing/2014/main" id="{9A116CF5-3699-2145-BCAA-8301839FA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2010" name="Text Box 18">
              <a:extLst>
                <a:ext uri="{FF2B5EF4-FFF2-40B4-BE49-F238E27FC236}">
                  <a16:creationId xmlns:a16="http://schemas.microsoft.com/office/drawing/2014/main" id="{154E831E-E031-F44E-8079-A5967E5501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41992" name="Group 19">
            <a:extLst>
              <a:ext uri="{FF2B5EF4-FFF2-40B4-BE49-F238E27FC236}">
                <a16:creationId xmlns:a16="http://schemas.microsoft.com/office/drawing/2014/main" id="{D8FF470F-1CF5-9146-A0BA-15EA17515B62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2286000"/>
            <a:ext cx="533400" cy="533400"/>
            <a:chOff x="1824" y="2736"/>
            <a:chExt cx="336" cy="336"/>
          </a:xfrm>
        </p:grpSpPr>
        <p:sp>
          <p:nvSpPr>
            <p:cNvPr id="42007" name="Oval 20">
              <a:extLst>
                <a:ext uri="{FF2B5EF4-FFF2-40B4-BE49-F238E27FC236}">
                  <a16:creationId xmlns:a16="http://schemas.microsoft.com/office/drawing/2014/main" id="{D8F124ED-EC86-3442-BBA4-BB3C4779A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2008" name="Text Box 21">
              <a:extLst>
                <a:ext uri="{FF2B5EF4-FFF2-40B4-BE49-F238E27FC236}">
                  <a16:creationId xmlns:a16="http://schemas.microsoft.com/office/drawing/2014/main" id="{C9E1E535-BF02-524C-9D98-4AE5684E96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41993" name="Group 22">
            <a:extLst>
              <a:ext uri="{FF2B5EF4-FFF2-40B4-BE49-F238E27FC236}">
                <a16:creationId xmlns:a16="http://schemas.microsoft.com/office/drawing/2014/main" id="{BF78BC46-C7D2-8E4D-AD46-957E3F965D47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5943600"/>
            <a:ext cx="533400" cy="533400"/>
            <a:chOff x="1824" y="2736"/>
            <a:chExt cx="336" cy="336"/>
          </a:xfrm>
        </p:grpSpPr>
        <p:sp>
          <p:nvSpPr>
            <p:cNvPr id="42005" name="Oval 23">
              <a:extLst>
                <a:ext uri="{FF2B5EF4-FFF2-40B4-BE49-F238E27FC236}">
                  <a16:creationId xmlns:a16="http://schemas.microsoft.com/office/drawing/2014/main" id="{1FA14045-0071-0A46-8011-1B1F92D2E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2006" name="Text Box 24">
              <a:extLst>
                <a:ext uri="{FF2B5EF4-FFF2-40B4-BE49-F238E27FC236}">
                  <a16:creationId xmlns:a16="http://schemas.microsoft.com/office/drawing/2014/main" id="{F2E31BBA-86BA-BF42-B63F-B7C998D375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grpSp>
        <p:nvGrpSpPr>
          <p:cNvPr id="41994" name="Group 32">
            <a:extLst>
              <a:ext uri="{FF2B5EF4-FFF2-40B4-BE49-F238E27FC236}">
                <a16:creationId xmlns:a16="http://schemas.microsoft.com/office/drawing/2014/main" id="{08E44096-405F-9441-8D87-89B3C17910B4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4267200"/>
            <a:ext cx="533400" cy="533400"/>
            <a:chOff x="1824" y="2736"/>
            <a:chExt cx="336" cy="336"/>
          </a:xfrm>
        </p:grpSpPr>
        <p:sp>
          <p:nvSpPr>
            <p:cNvPr id="42003" name="Oval 33">
              <a:extLst>
                <a:ext uri="{FF2B5EF4-FFF2-40B4-BE49-F238E27FC236}">
                  <a16:creationId xmlns:a16="http://schemas.microsoft.com/office/drawing/2014/main" id="{9CC6D1D9-1528-B045-B388-BA6DCF03A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2004" name="Text Box 34">
              <a:extLst>
                <a:ext uri="{FF2B5EF4-FFF2-40B4-BE49-F238E27FC236}">
                  <a16:creationId xmlns:a16="http://schemas.microsoft.com/office/drawing/2014/main" id="{D56E77B4-2B8C-BC41-B192-307858ADBB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H</a:t>
              </a:r>
            </a:p>
          </p:txBody>
        </p:sp>
      </p:grpSp>
      <p:sp>
        <p:nvSpPr>
          <p:cNvPr id="41995" name="Line 36">
            <a:extLst>
              <a:ext uri="{FF2B5EF4-FFF2-40B4-BE49-F238E27FC236}">
                <a16:creationId xmlns:a16="http://schemas.microsoft.com/office/drawing/2014/main" id="{BA2B18E2-F32D-5843-A8F7-AFD81A59CB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3352800"/>
            <a:ext cx="1600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6" name="Line 37">
            <a:extLst>
              <a:ext uri="{FF2B5EF4-FFF2-40B4-BE49-F238E27FC236}">
                <a16:creationId xmlns:a16="http://schemas.microsoft.com/office/drawing/2014/main" id="{EBEECA17-117E-374E-BFAF-8AAB303F98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2590800"/>
            <a:ext cx="1905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7" name="Line 39">
            <a:extLst>
              <a:ext uri="{FF2B5EF4-FFF2-40B4-BE49-F238E27FC236}">
                <a16:creationId xmlns:a16="http://schemas.microsoft.com/office/drawing/2014/main" id="{0E8D9D3A-1441-984D-BE5E-7A6717CD9F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67000" y="4343400"/>
            <a:ext cx="1752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8" name="Line 40">
            <a:extLst>
              <a:ext uri="{FF2B5EF4-FFF2-40B4-BE49-F238E27FC236}">
                <a16:creationId xmlns:a16="http://schemas.microsoft.com/office/drawing/2014/main" id="{03E28207-6FF9-5A4E-A92F-1A98024D327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14600" y="4572000"/>
            <a:ext cx="15240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9" name="Line 41">
            <a:extLst>
              <a:ext uri="{FF2B5EF4-FFF2-40B4-BE49-F238E27FC236}">
                <a16:creationId xmlns:a16="http://schemas.microsoft.com/office/drawing/2014/main" id="{707E0CF3-6C3E-BD44-BDAF-0B0281EDEF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51816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0" name="Line 42">
            <a:extLst>
              <a:ext uri="{FF2B5EF4-FFF2-40B4-BE49-F238E27FC236}">
                <a16:creationId xmlns:a16="http://schemas.microsoft.com/office/drawing/2014/main" id="{3443E814-C0E5-C948-A82C-61C4E436BB5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53000" y="50292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1" name="Line 43">
            <a:extLst>
              <a:ext uri="{FF2B5EF4-FFF2-40B4-BE49-F238E27FC236}">
                <a16:creationId xmlns:a16="http://schemas.microsoft.com/office/drawing/2014/main" id="{6151B608-CAEE-D64C-9E8F-79B3C81A50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0" y="45720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2" name="Line 44">
            <a:extLst>
              <a:ext uri="{FF2B5EF4-FFF2-40B4-BE49-F238E27FC236}">
                <a16:creationId xmlns:a16="http://schemas.microsoft.com/office/drawing/2014/main" id="{A1675062-D1CB-A44E-A567-D022C571CDA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34200" y="54864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928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D8B91109-EBF2-0743-96AA-319355CCE8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Different types of graphs</a:t>
            </a:r>
          </a:p>
        </p:txBody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07191FD1-EC00-3D49-A65B-9FE27305FE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990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Complete graph – an edge exists between every node</a:t>
            </a:r>
          </a:p>
        </p:txBody>
      </p:sp>
      <p:grpSp>
        <p:nvGrpSpPr>
          <p:cNvPr id="43011" name="Group 4">
            <a:extLst>
              <a:ext uri="{FF2B5EF4-FFF2-40B4-BE49-F238E27FC236}">
                <a16:creationId xmlns:a16="http://schemas.microsoft.com/office/drawing/2014/main" id="{535D2964-6287-3747-9694-D6F16B0502DC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3048000"/>
            <a:ext cx="533400" cy="533400"/>
            <a:chOff x="1824" y="2736"/>
            <a:chExt cx="336" cy="336"/>
          </a:xfrm>
        </p:grpSpPr>
        <p:sp>
          <p:nvSpPr>
            <p:cNvPr id="43034" name="Oval 5">
              <a:extLst>
                <a:ext uri="{FF2B5EF4-FFF2-40B4-BE49-F238E27FC236}">
                  <a16:creationId xmlns:a16="http://schemas.microsoft.com/office/drawing/2014/main" id="{27FD09E7-8B44-B34A-8D10-20569DF2F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3035" name="Text Box 6">
              <a:extLst>
                <a:ext uri="{FF2B5EF4-FFF2-40B4-BE49-F238E27FC236}">
                  <a16:creationId xmlns:a16="http://schemas.microsoft.com/office/drawing/2014/main" id="{C37F73FC-9F21-E946-A4A5-756F5C5C1F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43012" name="Group 7">
            <a:extLst>
              <a:ext uri="{FF2B5EF4-FFF2-40B4-BE49-F238E27FC236}">
                <a16:creationId xmlns:a16="http://schemas.microsoft.com/office/drawing/2014/main" id="{C607385B-8719-664F-A78B-D74D39C02ED1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038600"/>
            <a:ext cx="533400" cy="533400"/>
            <a:chOff x="1824" y="2736"/>
            <a:chExt cx="336" cy="336"/>
          </a:xfrm>
        </p:grpSpPr>
        <p:sp>
          <p:nvSpPr>
            <p:cNvPr id="43032" name="Oval 8">
              <a:extLst>
                <a:ext uri="{FF2B5EF4-FFF2-40B4-BE49-F238E27FC236}">
                  <a16:creationId xmlns:a16="http://schemas.microsoft.com/office/drawing/2014/main" id="{98EB8A4A-245F-D445-9411-41D0C7410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3033" name="Text Box 9">
              <a:extLst>
                <a:ext uri="{FF2B5EF4-FFF2-40B4-BE49-F238E27FC236}">
                  <a16:creationId xmlns:a16="http://schemas.microsoft.com/office/drawing/2014/main" id="{4AFA7CEF-C60C-774D-B53A-3757455BF9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43013" name="Group 10">
            <a:extLst>
              <a:ext uri="{FF2B5EF4-FFF2-40B4-BE49-F238E27FC236}">
                <a16:creationId xmlns:a16="http://schemas.microsoft.com/office/drawing/2014/main" id="{823E0F72-472A-2A4D-8558-EE1A9C3D6E65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5791200"/>
            <a:ext cx="533400" cy="533400"/>
            <a:chOff x="1824" y="2736"/>
            <a:chExt cx="336" cy="336"/>
          </a:xfrm>
        </p:grpSpPr>
        <p:sp>
          <p:nvSpPr>
            <p:cNvPr id="43030" name="Oval 11">
              <a:extLst>
                <a:ext uri="{FF2B5EF4-FFF2-40B4-BE49-F238E27FC236}">
                  <a16:creationId xmlns:a16="http://schemas.microsoft.com/office/drawing/2014/main" id="{B3055F08-FE53-7446-837A-4A6E7379C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3031" name="Text Box 12">
              <a:extLst>
                <a:ext uri="{FF2B5EF4-FFF2-40B4-BE49-F238E27FC236}">
                  <a16:creationId xmlns:a16="http://schemas.microsoft.com/office/drawing/2014/main" id="{496E35B7-7B54-224D-9B7C-2A65CE48C5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43014" name="Group 16">
            <a:extLst>
              <a:ext uri="{FF2B5EF4-FFF2-40B4-BE49-F238E27FC236}">
                <a16:creationId xmlns:a16="http://schemas.microsoft.com/office/drawing/2014/main" id="{8910C337-8402-A543-80DD-92F515C214D9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953000"/>
            <a:ext cx="533400" cy="533400"/>
            <a:chOff x="1824" y="2736"/>
            <a:chExt cx="336" cy="336"/>
          </a:xfrm>
        </p:grpSpPr>
        <p:sp>
          <p:nvSpPr>
            <p:cNvPr id="43028" name="Oval 17">
              <a:extLst>
                <a:ext uri="{FF2B5EF4-FFF2-40B4-BE49-F238E27FC236}">
                  <a16:creationId xmlns:a16="http://schemas.microsoft.com/office/drawing/2014/main" id="{569628A1-7944-4A44-BE96-D25FDA765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3029" name="Text Box 18">
              <a:extLst>
                <a:ext uri="{FF2B5EF4-FFF2-40B4-BE49-F238E27FC236}">
                  <a16:creationId xmlns:a16="http://schemas.microsoft.com/office/drawing/2014/main" id="{B4C01458-BC3A-994E-BA92-1F7B5CBEDE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43015" name="Group 19">
            <a:extLst>
              <a:ext uri="{FF2B5EF4-FFF2-40B4-BE49-F238E27FC236}">
                <a16:creationId xmlns:a16="http://schemas.microsoft.com/office/drawing/2014/main" id="{BCD2A366-6FE8-7C43-A673-311BAACEC51A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3657600"/>
            <a:ext cx="533400" cy="533400"/>
            <a:chOff x="1824" y="2736"/>
            <a:chExt cx="336" cy="336"/>
          </a:xfrm>
        </p:grpSpPr>
        <p:sp>
          <p:nvSpPr>
            <p:cNvPr id="43026" name="Oval 20">
              <a:extLst>
                <a:ext uri="{FF2B5EF4-FFF2-40B4-BE49-F238E27FC236}">
                  <a16:creationId xmlns:a16="http://schemas.microsoft.com/office/drawing/2014/main" id="{637AB870-F0C1-5D4C-B063-8E4F47C24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3027" name="Text Box 21">
              <a:extLst>
                <a:ext uri="{FF2B5EF4-FFF2-40B4-BE49-F238E27FC236}">
                  <a16:creationId xmlns:a16="http://schemas.microsoft.com/office/drawing/2014/main" id="{84A97153-A610-8D45-B41E-55890537F0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sp>
        <p:nvSpPr>
          <p:cNvPr id="43016" name="Line 25">
            <a:extLst>
              <a:ext uri="{FF2B5EF4-FFF2-40B4-BE49-F238E27FC236}">
                <a16:creationId xmlns:a16="http://schemas.microsoft.com/office/drawing/2014/main" id="{1A1A3C34-3005-2F4A-B428-5FB650A7A2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4290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7" name="Line 26">
            <a:extLst>
              <a:ext uri="{FF2B5EF4-FFF2-40B4-BE49-F238E27FC236}">
                <a16:creationId xmlns:a16="http://schemas.microsoft.com/office/drawing/2014/main" id="{80CBD55D-088A-7D44-BA57-4F13F00C412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419600"/>
            <a:ext cx="2286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8" name="Line 28">
            <a:extLst>
              <a:ext uri="{FF2B5EF4-FFF2-40B4-BE49-F238E27FC236}">
                <a16:creationId xmlns:a16="http://schemas.microsoft.com/office/drawing/2014/main" id="{A154F2DE-CAFA-0B4F-BFD7-235C7059E64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572000"/>
            <a:ext cx="1600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9" name="Line 36">
            <a:extLst>
              <a:ext uri="{FF2B5EF4-FFF2-40B4-BE49-F238E27FC236}">
                <a16:creationId xmlns:a16="http://schemas.microsoft.com/office/drawing/2014/main" id="{DA015EA9-8C9B-604F-9F66-9C67BFFD91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962400"/>
            <a:ext cx="2286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0" name="Line 37">
            <a:extLst>
              <a:ext uri="{FF2B5EF4-FFF2-40B4-BE49-F238E27FC236}">
                <a16:creationId xmlns:a16="http://schemas.microsoft.com/office/drawing/2014/main" id="{8ED511CB-DCED-4749-97A5-3B83378B929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5814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1" name="Line 38">
            <a:extLst>
              <a:ext uri="{FF2B5EF4-FFF2-40B4-BE49-F238E27FC236}">
                <a16:creationId xmlns:a16="http://schemas.microsoft.com/office/drawing/2014/main" id="{99318A25-6D43-A849-AE98-00565B1E4CC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581400"/>
            <a:ext cx="533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2" name="Line 39">
            <a:extLst>
              <a:ext uri="{FF2B5EF4-FFF2-40B4-BE49-F238E27FC236}">
                <a16:creationId xmlns:a16="http://schemas.microsoft.com/office/drawing/2014/main" id="{708E93A2-9F7D-CB40-AEF4-43E2A6F45B8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3528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3" name="Line 40">
            <a:extLst>
              <a:ext uri="{FF2B5EF4-FFF2-40B4-BE49-F238E27FC236}">
                <a16:creationId xmlns:a16="http://schemas.microsoft.com/office/drawing/2014/main" id="{F2767388-BB84-694D-AD79-C21AF3964E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54102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4" name="Line 41">
            <a:extLst>
              <a:ext uri="{FF2B5EF4-FFF2-40B4-BE49-F238E27FC236}">
                <a16:creationId xmlns:a16="http://schemas.microsoft.com/office/drawing/2014/main" id="{9EF41888-90A4-0542-9B52-BAE1990FE5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4191000"/>
            <a:ext cx="6096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5" name="Line 42">
            <a:extLst>
              <a:ext uri="{FF2B5EF4-FFF2-40B4-BE49-F238E27FC236}">
                <a16:creationId xmlns:a16="http://schemas.microsoft.com/office/drawing/2014/main" id="{5D533FDE-A30A-F449-8244-A2A0950B19F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191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316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B936DD2E-53BB-5D43-90F1-734B000DA0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Different types of graphs</a:t>
            </a:r>
          </a:p>
        </p:txBody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4F35993F-5500-3642-A62B-20D1630CCA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38300"/>
            <a:ext cx="8229600" cy="990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100" dirty="0">
                <a:ea typeface="ＭＳ Ｐゴシック" panose="020B0600070205080204" pitchFamily="34" charset="-128"/>
              </a:rPr>
              <a:t>Bipartite graph – a graph where every vertex can be partitioned into two sets X and Y such that all edges connect a vertex u </a:t>
            </a:r>
            <a:r>
              <a:rPr lang="en-US" altLang="en-US" sz="2100" dirty="0">
                <a:ea typeface="ＭＳ Ｐゴシック" panose="020B0600070205080204" pitchFamily="34" charset="-128"/>
                <a:sym typeface="Symbol" pitchFamily="2" charset="2"/>
              </a:rPr>
              <a:t></a:t>
            </a:r>
            <a:r>
              <a:rPr lang="en-US" altLang="en-US" sz="2100" dirty="0">
                <a:ea typeface="ＭＳ Ｐゴシック" panose="020B0600070205080204" pitchFamily="34" charset="-128"/>
                <a:cs typeface="Arial" panose="020B0604020202020204" pitchFamily="34" charset="0"/>
              </a:rPr>
              <a:t> X and a vertex v </a:t>
            </a:r>
            <a:r>
              <a:rPr lang="en-US" altLang="en-US" sz="2100" dirty="0">
                <a:ea typeface="ＭＳ Ｐゴシック" panose="020B0600070205080204" pitchFamily="34" charset="-128"/>
                <a:sym typeface="Symbol" pitchFamily="2" charset="2"/>
              </a:rPr>
              <a:t></a:t>
            </a:r>
            <a:r>
              <a:rPr lang="en-US" altLang="en-US" sz="2100" dirty="0">
                <a:ea typeface="ＭＳ Ｐゴシック" panose="020B0600070205080204" pitchFamily="34" charset="-128"/>
                <a:cs typeface="Arial" panose="020B0604020202020204" pitchFamily="34" charset="0"/>
              </a:rPr>
              <a:t> Y</a:t>
            </a:r>
          </a:p>
        </p:txBody>
      </p:sp>
      <p:grpSp>
        <p:nvGrpSpPr>
          <p:cNvPr id="44035" name="Group 4">
            <a:extLst>
              <a:ext uri="{FF2B5EF4-FFF2-40B4-BE49-F238E27FC236}">
                <a16:creationId xmlns:a16="http://schemas.microsoft.com/office/drawing/2014/main" id="{040EED5B-2392-5549-8FA0-A505B77FF962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2667000"/>
            <a:ext cx="533400" cy="533400"/>
            <a:chOff x="1824" y="2736"/>
            <a:chExt cx="336" cy="336"/>
          </a:xfrm>
        </p:grpSpPr>
        <p:sp>
          <p:nvSpPr>
            <p:cNvPr id="44060" name="Oval 5">
              <a:extLst>
                <a:ext uri="{FF2B5EF4-FFF2-40B4-BE49-F238E27FC236}">
                  <a16:creationId xmlns:a16="http://schemas.microsoft.com/office/drawing/2014/main" id="{536CCE6D-BA36-CF49-A503-8C433378F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4061" name="Text Box 6">
              <a:extLst>
                <a:ext uri="{FF2B5EF4-FFF2-40B4-BE49-F238E27FC236}">
                  <a16:creationId xmlns:a16="http://schemas.microsoft.com/office/drawing/2014/main" id="{17692577-4AFD-B144-910F-84BC74C8DB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44036" name="Group 7">
            <a:extLst>
              <a:ext uri="{FF2B5EF4-FFF2-40B4-BE49-F238E27FC236}">
                <a16:creationId xmlns:a16="http://schemas.microsoft.com/office/drawing/2014/main" id="{511CDD43-542A-944A-9FB0-04682B87563A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3810000"/>
            <a:ext cx="533400" cy="533400"/>
            <a:chOff x="1824" y="2736"/>
            <a:chExt cx="336" cy="336"/>
          </a:xfrm>
        </p:grpSpPr>
        <p:sp>
          <p:nvSpPr>
            <p:cNvPr id="44058" name="Oval 8">
              <a:extLst>
                <a:ext uri="{FF2B5EF4-FFF2-40B4-BE49-F238E27FC236}">
                  <a16:creationId xmlns:a16="http://schemas.microsoft.com/office/drawing/2014/main" id="{342BBF42-E9CF-A74C-8C4C-875D92FAC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4059" name="Text Box 9">
              <a:extLst>
                <a:ext uri="{FF2B5EF4-FFF2-40B4-BE49-F238E27FC236}">
                  <a16:creationId xmlns:a16="http://schemas.microsoft.com/office/drawing/2014/main" id="{ACFC4269-422B-9848-A1B9-6FCDB435B7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44037" name="Group 10">
            <a:extLst>
              <a:ext uri="{FF2B5EF4-FFF2-40B4-BE49-F238E27FC236}">
                <a16:creationId xmlns:a16="http://schemas.microsoft.com/office/drawing/2014/main" id="{55629A9D-4EDC-FC45-A5FA-BD5BB357B8C3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4953000"/>
            <a:ext cx="533400" cy="533400"/>
            <a:chOff x="1824" y="2736"/>
            <a:chExt cx="336" cy="336"/>
          </a:xfrm>
        </p:grpSpPr>
        <p:sp>
          <p:nvSpPr>
            <p:cNvPr id="44056" name="Oval 11">
              <a:extLst>
                <a:ext uri="{FF2B5EF4-FFF2-40B4-BE49-F238E27FC236}">
                  <a16:creationId xmlns:a16="http://schemas.microsoft.com/office/drawing/2014/main" id="{14CBE9E3-8630-7C4D-86BB-C1F0A240B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4057" name="Text Box 12">
              <a:extLst>
                <a:ext uri="{FF2B5EF4-FFF2-40B4-BE49-F238E27FC236}">
                  <a16:creationId xmlns:a16="http://schemas.microsoft.com/office/drawing/2014/main" id="{A844E078-357E-EE44-8B82-04A4056DD5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44038" name="Group 13">
            <a:extLst>
              <a:ext uri="{FF2B5EF4-FFF2-40B4-BE49-F238E27FC236}">
                <a16:creationId xmlns:a16="http://schemas.microsoft.com/office/drawing/2014/main" id="{5C9DA152-5109-5B4C-A735-BB597A937037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3276600"/>
            <a:ext cx="533400" cy="533400"/>
            <a:chOff x="1824" y="2736"/>
            <a:chExt cx="336" cy="336"/>
          </a:xfrm>
        </p:grpSpPr>
        <p:sp>
          <p:nvSpPr>
            <p:cNvPr id="44054" name="Oval 14">
              <a:extLst>
                <a:ext uri="{FF2B5EF4-FFF2-40B4-BE49-F238E27FC236}">
                  <a16:creationId xmlns:a16="http://schemas.microsoft.com/office/drawing/2014/main" id="{07F2D7AF-C746-8A41-8173-033E0148E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4055" name="Text Box 15">
              <a:extLst>
                <a:ext uri="{FF2B5EF4-FFF2-40B4-BE49-F238E27FC236}">
                  <a16:creationId xmlns:a16="http://schemas.microsoft.com/office/drawing/2014/main" id="{642D215E-9A15-4A44-8D54-1935400417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44039" name="Group 16">
            <a:extLst>
              <a:ext uri="{FF2B5EF4-FFF2-40B4-BE49-F238E27FC236}">
                <a16:creationId xmlns:a16="http://schemas.microsoft.com/office/drawing/2014/main" id="{9F9689C4-C938-0C46-89F9-6E2B8BBF16E3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6019800"/>
            <a:ext cx="533400" cy="533400"/>
            <a:chOff x="1824" y="2736"/>
            <a:chExt cx="336" cy="336"/>
          </a:xfrm>
        </p:grpSpPr>
        <p:sp>
          <p:nvSpPr>
            <p:cNvPr id="44052" name="Oval 17">
              <a:extLst>
                <a:ext uri="{FF2B5EF4-FFF2-40B4-BE49-F238E27FC236}">
                  <a16:creationId xmlns:a16="http://schemas.microsoft.com/office/drawing/2014/main" id="{B2C14553-4347-574E-948F-04EF1F29F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4053" name="Text Box 18">
              <a:extLst>
                <a:ext uri="{FF2B5EF4-FFF2-40B4-BE49-F238E27FC236}">
                  <a16:creationId xmlns:a16="http://schemas.microsoft.com/office/drawing/2014/main" id="{A7AFC4C8-0279-8F41-BB4D-5C969FF5C7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44040" name="Group 19">
            <a:extLst>
              <a:ext uri="{FF2B5EF4-FFF2-40B4-BE49-F238E27FC236}">
                <a16:creationId xmlns:a16="http://schemas.microsoft.com/office/drawing/2014/main" id="{2632CC56-0069-6247-8B8E-2B1018834EBB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4572000"/>
            <a:ext cx="533400" cy="533400"/>
            <a:chOff x="1824" y="2736"/>
            <a:chExt cx="336" cy="336"/>
          </a:xfrm>
        </p:grpSpPr>
        <p:sp>
          <p:nvSpPr>
            <p:cNvPr id="44050" name="Oval 20">
              <a:extLst>
                <a:ext uri="{FF2B5EF4-FFF2-40B4-BE49-F238E27FC236}">
                  <a16:creationId xmlns:a16="http://schemas.microsoft.com/office/drawing/2014/main" id="{F8129038-F355-7743-B46F-DA2D0E315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4051" name="Text Box 21">
              <a:extLst>
                <a:ext uri="{FF2B5EF4-FFF2-40B4-BE49-F238E27FC236}">
                  <a16:creationId xmlns:a16="http://schemas.microsoft.com/office/drawing/2014/main" id="{C25044B5-4475-FE4B-8516-A9A9430D09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44041" name="Group 22">
            <a:extLst>
              <a:ext uri="{FF2B5EF4-FFF2-40B4-BE49-F238E27FC236}">
                <a16:creationId xmlns:a16="http://schemas.microsoft.com/office/drawing/2014/main" id="{35312E51-DB43-FB48-BEE9-B71B091AD8A1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5715000"/>
            <a:ext cx="533400" cy="533400"/>
            <a:chOff x="1824" y="2736"/>
            <a:chExt cx="336" cy="336"/>
          </a:xfrm>
        </p:grpSpPr>
        <p:sp>
          <p:nvSpPr>
            <p:cNvPr id="44048" name="Oval 23">
              <a:extLst>
                <a:ext uri="{FF2B5EF4-FFF2-40B4-BE49-F238E27FC236}">
                  <a16:creationId xmlns:a16="http://schemas.microsoft.com/office/drawing/2014/main" id="{FD11EFA3-9608-FA48-A0FC-6CAD53BF3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4049" name="Text Box 24">
              <a:extLst>
                <a:ext uri="{FF2B5EF4-FFF2-40B4-BE49-F238E27FC236}">
                  <a16:creationId xmlns:a16="http://schemas.microsoft.com/office/drawing/2014/main" id="{FC409183-3E1A-9F49-B7B2-02BDAFDF6A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44042" name="Line 36">
            <a:extLst>
              <a:ext uri="{FF2B5EF4-FFF2-40B4-BE49-F238E27FC236}">
                <a16:creationId xmlns:a16="http://schemas.microsoft.com/office/drawing/2014/main" id="{98747CBF-37CD-5B4A-9A55-F7103AB630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0400" y="4876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3" name="Line 37">
            <a:extLst>
              <a:ext uri="{FF2B5EF4-FFF2-40B4-BE49-F238E27FC236}">
                <a16:creationId xmlns:a16="http://schemas.microsoft.com/office/drawing/2014/main" id="{B97DF467-A1E3-9C4B-967B-C8F6EC61A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5257800"/>
            <a:ext cx="2209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4" name="Line 38">
            <a:extLst>
              <a:ext uri="{FF2B5EF4-FFF2-40B4-BE49-F238E27FC236}">
                <a16:creationId xmlns:a16="http://schemas.microsoft.com/office/drawing/2014/main" id="{C5F5791D-4F31-F447-A96C-4008A17990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3733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5" name="Line 39">
            <a:extLst>
              <a:ext uri="{FF2B5EF4-FFF2-40B4-BE49-F238E27FC236}">
                <a16:creationId xmlns:a16="http://schemas.microsoft.com/office/drawing/2014/main" id="{8C94EFD8-081F-6A4F-9FF1-EB86BA05B51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114800"/>
            <a:ext cx="2286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6" name="Line 40">
            <a:extLst>
              <a:ext uri="{FF2B5EF4-FFF2-40B4-BE49-F238E27FC236}">
                <a16:creationId xmlns:a16="http://schemas.microsoft.com/office/drawing/2014/main" id="{CB286795-5D29-B740-80FD-3632769F60E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971800"/>
            <a:ext cx="2209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7" name="Line 41">
            <a:extLst>
              <a:ext uri="{FF2B5EF4-FFF2-40B4-BE49-F238E27FC236}">
                <a16:creationId xmlns:a16="http://schemas.microsoft.com/office/drawing/2014/main" id="{4AAFDDE7-5FED-594E-954D-ED7A24C24E9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4267200"/>
            <a:ext cx="2438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2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3E2B6036-4C15-8E4A-AD95-58D2A59437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Graphs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37B94DAB-09D6-234E-B965-EEC52CB35C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328737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A graph is a set of vertices V and a set of edges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(u, v) 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</a:t>
            </a: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 E where u, v 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</a:t>
            </a: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 V</a:t>
            </a:r>
            <a:endParaRPr lang="ru-RU" altLang="en-US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6387" name="Group 6">
            <a:extLst>
              <a:ext uri="{FF2B5EF4-FFF2-40B4-BE49-F238E27FC236}">
                <a16:creationId xmlns:a16="http://schemas.microsoft.com/office/drawing/2014/main" id="{436BB82D-5D2C-8841-A976-687BF6DCBFFA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2895600"/>
            <a:ext cx="533400" cy="533400"/>
            <a:chOff x="1824" y="2736"/>
            <a:chExt cx="336" cy="336"/>
          </a:xfrm>
        </p:grpSpPr>
        <p:sp>
          <p:nvSpPr>
            <p:cNvPr id="16413" name="Oval 5">
              <a:extLst>
                <a:ext uri="{FF2B5EF4-FFF2-40B4-BE49-F238E27FC236}">
                  <a16:creationId xmlns:a16="http://schemas.microsoft.com/office/drawing/2014/main" id="{A8DA2CC0-D1C9-6C4F-98E4-5138F5770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6414" name="Text Box 4">
              <a:extLst>
                <a:ext uri="{FF2B5EF4-FFF2-40B4-BE49-F238E27FC236}">
                  <a16:creationId xmlns:a16="http://schemas.microsoft.com/office/drawing/2014/main" id="{C87AB6C5-675A-4240-B4C1-6E937767B4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16388" name="Group 7">
            <a:extLst>
              <a:ext uri="{FF2B5EF4-FFF2-40B4-BE49-F238E27FC236}">
                <a16:creationId xmlns:a16="http://schemas.microsoft.com/office/drawing/2014/main" id="{2C09FB72-C1E9-594C-8C0A-5547D512AC6E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3886200"/>
            <a:ext cx="533400" cy="533400"/>
            <a:chOff x="1824" y="2736"/>
            <a:chExt cx="336" cy="336"/>
          </a:xfrm>
        </p:grpSpPr>
        <p:sp>
          <p:nvSpPr>
            <p:cNvPr id="16411" name="Oval 8">
              <a:extLst>
                <a:ext uri="{FF2B5EF4-FFF2-40B4-BE49-F238E27FC236}">
                  <a16:creationId xmlns:a16="http://schemas.microsoft.com/office/drawing/2014/main" id="{09615512-4755-8143-83FC-4AE1F671A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6412" name="Text Box 9">
              <a:extLst>
                <a:ext uri="{FF2B5EF4-FFF2-40B4-BE49-F238E27FC236}">
                  <a16:creationId xmlns:a16="http://schemas.microsoft.com/office/drawing/2014/main" id="{9E5BE9FE-312D-1349-B7CF-8B74420B53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16389" name="Group 10">
            <a:extLst>
              <a:ext uri="{FF2B5EF4-FFF2-40B4-BE49-F238E27FC236}">
                <a16:creationId xmlns:a16="http://schemas.microsoft.com/office/drawing/2014/main" id="{43218037-EE3C-4B4B-A858-8E98F9A9A0E0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5715000"/>
            <a:ext cx="533400" cy="533400"/>
            <a:chOff x="1824" y="2736"/>
            <a:chExt cx="336" cy="336"/>
          </a:xfrm>
        </p:grpSpPr>
        <p:sp>
          <p:nvSpPr>
            <p:cNvPr id="16409" name="Oval 11">
              <a:extLst>
                <a:ext uri="{FF2B5EF4-FFF2-40B4-BE49-F238E27FC236}">
                  <a16:creationId xmlns:a16="http://schemas.microsoft.com/office/drawing/2014/main" id="{48DE053C-424A-4A40-BFFC-4B329A5B1D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6410" name="Text Box 12">
              <a:extLst>
                <a:ext uri="{FF2B5EF4-FFF2-40B4-BE49-F238E27FC236}">
                  <a16:creationId xmlns:a16="http://schemas.microsoft.com/office/drawing/2014/main" id="{012075AF-9AEB-5041-8D95-742E14CD05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6390" name="Group 13">
            <a:extLst>
              <a:ext uri="{FF2B5EF4-FFF2-40B4-BE49-F238E27FC236}">
                <a16:creationId xmlns:a16="http://schemas.microsoft.com/office/drawing/2014/main" id="{1CB8FC22-D042-6744-9F1F-E4A8DABC9D9A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4953000"/>
            <a:ext cx="533400" cy="533400"/>
            <a:chOff x="1824" y="2736"/>
            <a:chExt cx="336" cy="336"/>
          </a:xfrm>
        </p:grpSpPr>
        <p:sp>
          <p:nvSpPr>
            <p:cNvPr id="16407" name="Oval 14">
              <a:extLst>
                <a:ext uri="{FF2B5EF4-FFF2-40B4-BE49-F238E27FC236}">
                  <a16:creationId xmlns:a16="http://schemas.microsoft.com/office/drawing/2014/main" id="{94A7CCE0-BC60-F64F-8A2C-49BF682AA7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6408" name="Text Box 15">
              <a:extLst>
                <a:ext uri="{FF2B5EF4-FFF2-40B4-BE49-F238E27FC236}">
                  <a16:creationId xmlns:a16="http://schemas.microsoft.com/office/drawing/2014/main" id="{DD9137F8-961E-C248-8DA6-B2B6FE64DA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6391" name="Group 16">
            <a:extLst>
              <a:ext uri="{FF2B5EF4-FFF2-40B4-BE49-F238E27FC236}">
                <a16:creationId xmlns:a16="http://schemas.microsoft.com/office/drawing/2014/main" id="{6FF1FACC-4590-DA47-9D28-9E6457AB23C8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4495800"/>
            <a:ext cx="533400" cy="533400"/>
            <a:chOff x="1824" y="2736"/>
            <a:chExt cx="336" cy="336"/>
          </a:xfrm>
        </p:grpSpPr>
        <p:sp>
          <p:nvSpPr>
            <p:cNvPr id="16405" name="Oval 17">
              <a:extLst>
                <a:ext uri="{FF2B5EF4-FFF2-40B4-BE49-F238E27FC236}">
                  <a16:creationId xmlns:a16="http://schemas.microsoft.com/office/drawing/2014/main" id="{90FE985B-4963-634F-8791-BC1903B39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6406" name="Text Box 18">
              <a:extLst>
                <a:ext uri="{FF2B5EF4-FFF2-40B4-BE49-F238E27FC236}">
                  <a16:creationId xmlns:a16="http://schemas.microsoft.com/office/drawing/2014/main" id="{4EC4BAC6-9508-8D4B-B54B-6496DC58CA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16392" name="Group 19">
            <a:extLst>
              <a:ext uri="{FF2B5EF4-FFF2-40B4-BE49-F238E27FC236}">
                <a16:creationId xmlns:a16="http://schemas.microsoft.com/office/drawing/2014/main" id="{886BEC54-1B75-2F46-86AD-B936A1F508FE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4038600"/>
            <a:ext cx="533400" cy="533400"/>
            <a:chOff x="1824" y="2736"/>
            <a:chExt cx="336" cy="336"/>
          </a:xfrm>
        </p:grpSpPr>
        <p:sp>
          <p:nvSpPr>
            <p:cNvPr id="16403" name="Oval 20">
              <a:extLst>
                <a:ext uri="{FF2B5EF4-FFF2-40B4-BE49-F238E27FC236}">
                  <a16:creationId xmlns:a16="http://schemas.microsoft.com/office/drawing/2014/main" id="{2A7A1D5B-C791-164E-BCA6-91D2B11F9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6404" name="Text Box 21">
              <a:extLst>
                <a:ext uri="{FF2B5EF4-FFF2-40B4-BE49-F238E27FC236}">
                  <a16:creationId xmlns:a16="http://schemas.microsoft.com/office/drawing/2014/main" id="{25EB78AA-4AA9-424B-A0BA-8D9874810D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16393" name="Group 22">
            <a:extLst>
              <a:ext uri="{FF2B5EF4-FFF2-40B4-BE49-F238E27FC236}">
                <a16:creationId xmlns:a16="http://schemas.microsoft.com/office/drawing/2014/main" id="{03597E9B-B3B5-484D-BEE6-1540374C48BB}"/>
              </a:ext>
            </a:extLst>
          </p:cNvPr>
          <p:cNvGrpSpPr>
            <a:grpSpLocks/>
          </p:cNvGrpSpPr>
          <p:nvPr/>
        </p:nvGrpSpPr>
        <p:grpSpPr bwMode="auto">
          <a:xfrm>
            <a:off x="7772400" y="5791200"/>
            <a:ext cx="533400" cy="533400"/>
            <a:chOff x="1824" y="2736"/>
            <a:chExt cx="336" cy="336"/>
          </a:xfrm>
        </p:grpSpPr>
        <p:sp>
          <p:nvSpPr>
            <p:cNvPr id="16401" name="Oval 23">
              <a:extLst>
                <a:ext uri="{FF2B5EF4-FFF2-40B4-BE49-F238E27FC236}">
                  <a16:creationId xmlns:a16="http://schemas.microsoft.com/office/drawing/2014/main" id="{A25EEB5D-9BDC-D44D-B230-59567DBFF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6402" name="Text Box 24">
              <a:extLst>
                <a:ext uri="{FF2B5EF4-FFF2-40B4-BE49-F238E27FC236}">
                  <a16:creationId xmlns:a16="http://schemas.microsoft.com/office/drawing/2014/main" id="{FDA3474E-63E4-EB42-BF0E-2A8BA3298C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16394" name="Line 25">
            <a:extLst>
              <a:ext uri="{FF2B5EF4-FFF2-40B4-BE49-F238E27FC236}">
                <a16:creationId xmlns:a16="http://schemas.microsoft.com/office/drawing/2014/main" id="{F1F12926-8B25-0B48-B187-FDA71EA720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32766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5" name="Line 26">
            <a:extLst>
              <a:ext uri="{FF2B5EF4-FFF2-40B4-BE49-F238E27FC236}">
                <a16:creationId xmlns:a16="http://schemas.microsoft.com/office/drawing/2014/main" id="{24B791AB-C74C-324C-A4AE-713C7451300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2672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6" name="Line 27">
            <a:extLst>
              <a:ext uri="{FF2B5EF4-FFF2-40B4-BE49-F238E27FC236}">
                <a16:creationId xmlns:a16="http://schemas.microsoft.com/office/drawing/2014/main" id="{79C9961B-8A73-2541-AB20-74F5660A9D8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600" y="34290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7" name="Line 28">
            <a:extLst>
              <a:ext uri="{FF2B5EF4-FFF2-40B4-BE49-F238E27FC236}">
                <a16:creationId xmlns:a16="http://schemas.microsoft.com/office/drawing/2014/main" id="{E83FFDCF-56ED-4F45-BC71-2B2383443A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50292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8" name="Line 30">
            <a:extLst>
              <a:ext uri="{FF2B5EF4-FFF2-40B4-BE49-F238E27FC236}">
                <a16:creationId xmlns:a16="http://schemas.microsoft.com/office/drawing/2014/main" id="{BBFC6FEB-1785-604E-8DF6-0D02439F13D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48006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9" name="Line 31">
            <a:extLst>
              <a:ext uri="{FF2B5EF4-FFF2-40B4-BE49-F238E27FC236}">
                <a16:creationId xmlns:a16="http://schemas.microsoft.com/office/drawing/2014/main" id="{85BB9BF2-A1A3-6446-9018-655430C7BF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44958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0" name="Line 32">
            <a:extLst>
              <a:ext uri="{FF2B5EF4-FFF2-40B4-BE49-F238E27FC236}">
                <a16:creationId xmlns:a16="http://schemas.microsoft.com/office/drawing/2014/main" id="{26A30C73-4B6F-0D44-8E6C-57639EFEC53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54102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356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4E61F461-E3F3-0A46-94E2-CAE6E1F0C9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When do we see graphs in 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real life problems?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DB968673-2C58-A248-8FB0-CC1D9A5D6B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2648" y="1600199"/>
            <a:ext cx="8153400" cy="5045927"/>
          </a:xfrm>
        </p:spPr>
        <p:txBody>
          <a:bodyPr>
            <a:normAutofit fontScale="92500" lnSpcReduction="20000"/>
          </a:bodyPr>
          <a:lstStyle/>
          <a:p>
            <a:pPr marL="0" indent="0" eaLnBrk="1" hangingPunct="1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Transportation networks (flights, roads, etc.)</a:t>
            </a:r>
          </a:p>
          <a:p>
            <a:pPr marL="0" indent="0" eaLnBrk="1" hangingPunct="1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Communication networks</a:t>
            </a:r>
          </a:p>
          <a:p>
            <a:pPr marL="0" indent="0" eaLnBrk="1" hangingPunct="1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Web</a:t>
            </a:r>
          </a:p>
          <a:p>
            <a:pPr marL="0" indent="0" eaLnBrk="1" hangingPunct="1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Social networks</a:t>
            </a:r>
          </a:p>
          <a:p>
            <a:pPr marL="0" indent="0" eaLnBrk="1" hangingPunct="1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Circuit design</a:t>
            </a:r>
          </a:p>
          <a:p>
            <a:pPr marL="0" indent="0" eaLnBrk="1" hangingPunct="1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Bayesian networks</a:t>
            </a:r>
          </a:p>
        </p:txBody>
      </p:sp>
    </p:spTree>
    <p:extLst>
      <p:ext uri="{BB962C8B-B14F-4D97-AF65-F5344CB8AC3E}">
        <p14:creationId xmlns:p14="http://schemas.microsoft.com/office/powerpoint/2010/main" val="185107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61F195C9-D2D2-344E-9D68-698413660C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Representing graphs</a:t>
            </a:r>
          </a:p>
        </p:txBody>
      </p:sp>
      <p:sp>
        <p:nvSpPr>
          <p:cNvPr id="47106" name="Rectangle 3">
            <a:extLst>
              <a:ext uri="{FF2B5EF4-FFF2-40B4-BE49-F238E27FC236}">
                <a16:creationId xmlns:a16="http://schemas.microsoft.com/office/drawing/2014/main" id="{0747E0E5-D650-4944-9431-0ED67A4FE7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90675"/>
            <a:ext cx="8229600" cy="1404938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b="1" dirty="0">
                <a:ea typeface="ＭＳ Ｐゴシック" panose="020B0600070205080204" pitchFamily="34" charset="-128"/>
              </a:rPr>
              <a:t>Adjacency list </a:t>
            </a:r>
            <a:r>
              <a:rPr lang="en-US" altLang="en-US" dirty="0">
                <a:ea typeface="ＭＳ Ｐゴシック" panose="020B0600070205080204" pitchFamily="34" charset="-128"/>
              </a:rPr>
              <a:t>– Each vertex u 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</a:t>
            </a: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 V contains an adjacency list of the set of vertices v</a:t>
            </a:r>
            <a:r>
              <a:rPr lang="en-US" altLang="en-US" dirty="0">
                <a:ea typeface="ＭＳ Ｐゴシック" panose="020B0600070205080204" pitchFamily="34" charset="-128"/>
              </a:rPr>
              <a:t> such that there exists an edge (u, v) 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</a:t>
            </a: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 E</a:t>
            </a:r>
          </a:p>
        </p:txBody>
      </p:sp>
      <p:grpSp>
        <p:nvGrpSpPr>
          <p:cNvPr id="47107" name="Group 4">
            <a:extLst>
              <a:ext uri="{FF2B5EF4-FFF2-40B4-BE49-F238E27FC236}">
                <a16:creationId xmlns:a16="http://schemas.microsoft.com/office/drawing/2014/main" id="{548AB31C-91EF-854F-AA36-63000CABBA24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810000"/>
            <a:ext cx="533400" cy="533400"/>
            <a:chOff x="1824" y="2736"/>
            <a:chExt cx="336" cy="336"/>
          </a:xfrm>
        </p:grpSpPr>
        <p:sp>
          <p:nvSpPr>
            <p:cNvPr id="47150" name="Oval 5">
              <a:extLst>
                <a:ext uri="{FF2B5EF4-FFF2-40B4-BE49-F238E27FC236}">
                  <a16:creationId xmlns:a16="http://schemas.microsoft.com/office/drawing/2014/main" id="{7C9E6BB6-D8AE-7C49-8CD0-5E497DD64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7151" name="Text Box 6">
              <a:extLst>
                <a:ext uri="{FF2B5EF4-FFF2-40B4-BE49-F238E27FC236}">
                  <a16:creationId xmlns:a16="http://schemas.microsoft.com/office/drawing/2014/main" id="{90782834-1BD6-E645-944B-323D3D0416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47108" name="Group 7">
            <a:extLst>
              <a:ext uri="{FF2B5EF4-FFF2-40B4-BE49-F238E27FC236}">
                <a16:creationId xmlns:a16="http://schemas.microsoft.com/office/drawing/2014/main" id="{DE4BE36C-A675-1F44-9843-7F4687C02ED9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4572000"/>
            <a:ext cx="533400" cy="533400"/>
            <a:chOff x="1824" y="2736"/>
            <a:chExt cx="336" cy="336"/>
          </a:xfrm>
        </p:grpSpPr>
        <p:sp>
          <p:nvSpPr>
            <p:cNvPr id="47148" name="Oval 8">
              <a:extLst>
                <a:ext uri="{FF2B5EF4-FFF2-40B4-BE49-F238E27FC236}">
                  <a16:creationId xmlns:a16="http://schemas.microsoft.com/office/drawing/2014/main" id="{4CC7AC70-14AD-FB40-931A-099E79AD5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7149" name="Text Box 9">
              <a:extLst>
                <a:ext uri="{FF2B5EF4-FFF2-40B4-BE49-F238E27FC236}">
                  <a16:creationId xmlns:a16="http://schemas.microsoft.com/office/drawing/2014/main" id="{7A5730BB-C020-C846-BAA3-934C4E8A49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47109" name="Group 10">
            <a:extLst>
              <a:ext uri="{FF2B5EF4-FFF2-40B4-BE49-F238E27FC236}">
                <a16:creationId xmlns:a16="http://schemas.microsoft.com/office/drawing/2014/main" id="{065F3149-549D-154A-80A3-F65DD9C5A5DE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6019800"/>
            <a:ext cx="533400" cy="533400"/>
            <a:chOff x="1824" y="2736"/>
            <a:chExt cx="336" cy="336"/>
          </a:xfrm>
        </p:grpSpPr>
        <p:sp>
          <p:nvSpPr>
            <p:cNvPr id="47146" name="Oval 11">
              <a:extLst>
                <a:ext uri="{FF2B5EF4-FFF2-40B4-BE49-F238E27FC236}">
                  <a16:creationId xmlns:a16="http://schemas.microsoft.com/office/drawing/2014/main" id="{D6915647-E713-FC4E-BC58-029DA34A6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7147" name="Text Box 12">
              <a:extLst>
                <a:ext uri="{FF2B5EF4-FFF2-40B4-BE49-F238E27FC236}">
                  <a16:creationId xmlns:a16="http://schemas.microsoft.com/office/drawing/2014/main" id="{E1B1BB18-70DD-6C47-A434-8D2032E7B9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47110" name="Group 13">
            <a:extLst>
              <a:ext uri="{FF2B5EF4-FFF2-40B4-BE49-F238E27FC236}">
                <a16:creationId xmlns:a16="http://schemas.microsoft.com/office/drawing/2014/main" id="{9088616B-E5F1-4248-B1B0-98CCCE5A03FB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5105400"/>
            <a:ext cx="533400" cy="533400"/>
            <a:chOff x="1824" y="2736"/>
            <a:chExt cx="336" cy="336"/>
          </a:xfrm>
        </p:grpSpPr>
        <p:sp>
          <p:nvSpPr>
            <p:cNvPr id="47144" name="Oval 14">
              <a:extLst>
                <a:ext uri="{FF2B5EF4-FFF2-40B4-BE49-F238E27FC236}">
                  <a16:creationId xmlns:a16="http://schemas.microsoft.com/office/drawing/2014/main" id="{E765212E-22E4-1649-8D79-740B65BDC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7145" name="Text Box 15">
              <a:extLst>
                <a:ext uri="{FF2B5EF4-FFF2-40B4-BE49-F238E27FC236}">
                  <a16:creationId xmlns:a16="http://schemas.microsoft.com/office/drawing/2014/main" id="{B915AB2C-6F6A-7645-B6FD-DE437CF31C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47111" name="Group 16">
            <a:extLst>
              <a:ext uri="{FF2B5EF4-FFF2-40B4-BE49-F238E27FC236}">
                <a16:creationId xmlns:a16="http://schemas.microsoft.com/office/drawing/2014/main" id="{DEDFD916-9E1B-A844-9CB6-D74216945E11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876800"/>
            <a:ext cx="533400" cy="533400"/>
            <a:chOff x="1824" y="2736"/>
            <a:chExt cx="336" cy="336"/>
          </a:xfrm>
        </p:grpSpPr>
        <p:sp>
          <p:nvSpPr>
            <p:cNvPr id="47142" name="Oval 17">
              <a:extLst>
                <a:ext uri="{FF2B5EF4-FFF2-40B4-BE49-F238E27FC236}">
                  <a16:creationId xmlns:a16="http://schemas.microsoft.com/office/drawing/2014/main" id="{16478BA8-5EF7-9346-9579-77BD561E4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7143" name="Text Box 18">
              <a:extLst>
                <a:ext uri="{FF2B5EF4-FFF2-40B4-BE49-F238E27FC236}">
                  <a16:creationId xmlns:a16="http://schemas.microsoft.com/office/drawing/2014/main" id="{03A74691-F4AA-C74A-BB14-E7D6CD7399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47112" name="Line 32">
            <a:extLst>
              <a:ext uri="{FF2B5EF4-FFF2-40B4-BE49-F238E27FC236}">
                <a16:creationId xmlns:a16="http://schemas.microsoft.com/office/drawing/2014/main" id="{B817CF3B-1892-E34A-8CA0-B8EBDEED44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41910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3" name="Line 33">
            <a:extLst>
              <a:ext uri="{FF2B5EF4-FFF2-40B4-BE49-F238E27FC236}">
                <a16:creationId xmlns:a16="http://schemas.microsoft.com/office/drawing/2014/main" id="{4A6F3DB3-B2B9-654E-9657-0A2B2BBD993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49530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4" name="Line 34">
            <a:extLst>
              <a:ext uri="{FF2B5EF4-FFF2-40B4-BE49-F238E27FC236}">
                <a16:creationId xmlns:a16="http://schemas.microsoft.com/office/drawing/2014/main" id="{E138994A-F86E-9A43-9A55-D54D9A2ACD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5" name="Line 35">
            <a:extLst>
              <a:ext uri="{FF2B5EF4-FFF2-40B4-BE49-F238E27FC236}">
                <a16:creationId xmlns:a16="http://schemas.microsoft.com/office/drawing/2014/main" id="{AB44D118-BDBB-F245-82CB-3FD14499A5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54102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6" name="Line 36">
            <a:extLst>
              <a:ext uri="{FF2B5EF4-FFF2-40B4-BE49-F238E27FC236}">
                <a16:creationId xmlns:a16="http://schemas.microsoft.com/office/drawing/2014/main" id="{42B7C920-F86E-924E-8D02-1BEFF6E9B2BE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1054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7" name="Text Box 39">
            <a:extLst>
              <a:ext uri="{FF2B5EF4-FFF2-40B4-BE49-F238E27FC236}">
                <a16:creationId xmlns:a16="http://schemas.microsoft.com/office/drawing/2014/main" id="{BEC2570B-D0B9-C34B-96CB-D3ADEA9AF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0480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A:</a:t>
            </a:r>
          </a:p>
        </p:txBody>
      </p:sp>
      <p:sp>
        <p:nvSpPr>
          <p:cNvPr id="14376" name="Text Box 40">
            <a:extLst>
              <a:ext uri="{FF2B5EF4-FFF2-40B4-BE49-F238E27FC236}">
                <a16:creationId xmlns:a16="http://schemas.microsoft.com/office/drawing/2014/main" id="{CD9FB933-6EC2-2442-B4D5-D136D35E2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048000"/>
            <a:ext cx="4572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B</a:t>
            </a:r>
          </a:p>
        </p:txBody>
      </p:sp>
      <p:sp>
        <p:nvSpPr>
          <p:cNvPr id="14377" name="Text Box 41">
            <a:extLst>
              <a:ext uri="{FF2B5EF4-FFF2-40B4-BE49-F238E27FC236}">
                <a16:creationId xmlns:a16="http://schemas.microsoft.com/office/drawing/2014/main" id="{ADA34F4B-0431-F440-9E9B-27F2D0FEA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048000"/>
            <a:ext cx="4572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D</a:t>
            </a:r>
          </a:p>
        </p:txBody>
      </p:sp>
      <p:sp>
        <p:nvSpPr>
          <p:cNvPr id="14378" name="Line 42">
            <a:extLst>
              <a:ext uri="{FF2B5EF4-FFF2-40B4-BE49-F238E27FC236}">
                <a16:creationId xmlns:a16="http://schemas.microsoft.com/office/drawing/2014/main" id="{ADEB6402-ACEA-6E41-A032-CADEFBBAD3D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79" name="Line 43">
            <a:extLst>
              <a:ext uri="{FF2B5EF4-FFF2-40B4-BE49-F238E27FC236}">
                <a16:creationId xmlns:a16="http://schemas.microsoft.com/office/drawing/2014/main" id="{12086203-9147-C24B-85FB-31499E714FA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3276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2" name="Text Box 44">
            <a:extLst>
              <a:ext uri="{FF2B5EF4-FFF2-40B4-BE49-F238E27FC236}">
                <a16:creationId xmlns:a16="http://schemas.microsoft.com/office/drawing/2014/main" id="{7EC3B39A-A252-1849-A9F8-49D334C14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8862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B:</a:t>
            </a:r>
          </a:p>
        </p:txBody>
      </p:sp>
      <p:sp>
        <p:nvSpPr>
          <p:cNvPr id="14381" name="Text Box 45">
            <a:extLst>
              <a:ext uri="{FF2B5EF4-FFF2-40B4-BE49-F238E27FC236}">
                <a16:creationId xmlns:a16="http://schemas.microsoft.com/office/drawing/2014/main" id="{2B2C67E8-A029-714D-8F46-8E223E15E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886200"/>
            <a:ext cx="4572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</a:t>
            </a:r>
          </a:p>
        </p:txBody>
      </p:sp>
      <p:sp>
        <p:nvSpPr>
          <p:cNvPr id="14382" name="Text Box 46">
            <a:extLst>
              <a:ext uri="{FF2B5EF4-FFF2-40B4-BE49-F238E27FC236}">
                <a16:creationId xmlns:a16="http://schemas.microsoft.com/office/drawing/2014/main" id="{C20543E5-712A-7248-91B8-0F8565B4F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886200"/>
            <a:ext cx="4572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D</a:t>
            </a:r>
          </a:p>
        </p:txBody>
      </p:sp>
      <p:sp>
        <p:nvSpPr>
          <p:cNvPr id="14383" name="Line 47">
            <a:extLst>
              <a:ext uri="{FF2B5EF4-FFF2-40B4-BE49-F238E27FC236}">
                <a16:creationId xmlns:a16="http://schemas.microsoft.com/office/drawing/2014/main" id="{C1E14C44-B7DE-294A-BA7B-12D5043971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114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84" name="Line 48">
            <a:extLst>
              <a:ext uri="{FF2B5EF4-FFF2-40B4-BE49-F238E27FC236}">
                <a16:creationId xmlns:a16="http://schemas.microsoft.com/office/drawing/2014/main" id="{29F4A5B2-4934-8940-88D1-C918B99B43A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4114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7" name="Text Box 49">
            <a:extLst>
              <a:ext uri="{FF2B5EF4-FFF2-40B4-BE49-F238E27FC236}">
                <a16:creationId xmlns:a16="http://schemas.microsoft.com/office/drawing/2014/main" id="{F09951A9-4CED-B94E-A3FB-F565C848F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6386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C:</a:t>
            </a:r>
          </a:p>
        </p:txBody>
      </p:sp>
      <p:sp>
        <p:nvSpPr>
          <p:cNvPr id="14386" name="Text Box 50">
            <a:extLst>
              <a:ext uri="{FF2B5EF4-FFF2-40B4-BE49-F238E27FC236}">
                <a16:creationId xmlns:a16="http://schemas.microsoft.com/office/drawing/2014/main" id="{3A2F112B-1D5C-F04E-B280-3E26CD72E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638675"/>
            <a:ext cx="4572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D</a:t>
            </a:r>
          </a:p>
        </p:txBody>
      </p:sp>
      <p:sp>
        <p:nvSpPr>
          <p:cNvPr id="14388" name="Line 52">
            <a:extLst>
              <a:ext uri="{FF2B5EF4-FFF2-40B4-BE49-F238E27FC236}">
                <a16:creationId xmlns:a16="http://schemas.microsoft.com/office/drawing/2014/main" id="{58030C10-5FC0-EC41-8B21-67CF1B72A6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8672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0" name="Text Box 54">
            <a:extLst>
              <a:ext uri="{FF2B5EF4-FFF2-40B4-BE49-F238E27FC236}">
                <a16:creationId xmlns:a16="http://schemas.microsoft.com/office/drawing/2014/main" id="{09D2781A-DDC8-DB43-8A9B-BC8AAE791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4768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D:</a:t>
            </a:r>
          </a:p>
        </p:txBody>
      </p:sp>
      <p:sp>
        <p:nvSpPr>
          <p:cNvPr id="14391" name="Text Box 55">
            <a:extLst>
              <a:ext uri="{FF2B5EF4-FFF2-40B4-BE49-F238E27FC236}">
                <a16:creationId xmlns:a16="http://schemas.microsoft.com/office/drawing/2014/main" id="{F095B310-232C-E94E-A723-64B2F86C3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476875"/>
            <a:ext cx="4572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</a:t>
            </a:r>
          </a:p>
        </p:txBody>
      </p:sp>
      <p:sp>
        <p:nvSpPr>
          <p:cNvPr id="14392" name="Text Box 56">
            <a:extLst>
              <a:ext uri="{FF2B5EF4-FFF2-40B4-BE49-F238E27FC236}">
                <a16:creationId xmlns:a16="http://schemas.microsoft.com/office/drawing/2014/main" id="{E5DD5F88-A853-ED47-8A49-A6F8AEAFE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476875"/>
            <a:ext cx="4572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B</a:t>
            </a:r>
          </a:p>
        </p:txBody>
      </p:sp>
      <p:sp>
        <p:nvSpPr>
          <p:cNvPr id="14393" name="Line 57">
            <a:extLst>
              <a:ext uri="{FF2B5EF4-FFF2-40B4-BE49-F238E27FC236}">
                <a16:creationId xmlns:a16="http://schemas.microsoft.com/office/drawing/2014/main" id="{02A8265E-645F-8F41-A9F7-07198C78699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57054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94" name="Line 58">
            <a:extLst>
              <a:ext uri="{FF2B5EF4-FFF2-40B4-BE49-F238E27FC236}">
                <a16:creationId xmlns:a16="http://schemas.microsoft.com/office/drawing/2014/main" id="{6713A130-D9B5-8244-88B4-AC592FCF2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57054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95" name="Text Box 59">
            <a:extLst>
              <a:ext uri="{FF2B5EF4-FFF2-40B4-BE49-F238E27FC236}">
                <a16:creationId xmlns:a16="http://schemas.microsoft.com/office/drawing/2014/main" id="{BA018DD0-8B8E-7846-9525-5DCE2880F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5486400"/>
            <a:ext cx="4572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C</a:t>
            </a:r>
          </a:p>
        </p:txBody>
      </p:sp>
      <p:sp>
        <p:nvSpPr>
          <p:cNvPr id="14396" name="Text Box 60">
            <a:extLst>
              <a:ext uri="{FF2B5EF4-FFF2-40B4-BE49-F238E27FC236}">
                <a16:creationId xmlns:a16="http://schemas.microsoft.com/office/drawing/2014/main" id="{6CD0659A-CDE1-4044-91FC-A8707B866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5486400"/>
            <a:ext cx="4572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E</a:t>
            </a:r>
          </a:p>
        </p:txBody>
      </p:sp>
      <p:sp>
        <p:nvSpPr>
          <p:cNvPr id="14397" name="Line 61">
            <a:extLst>
              <a:ext uri="{FF2B5EF4-FFF2-40B4-BE49-F238E27FC236}">
                <a16:creationId xmlns:a16="http://schemas.microsoft.com/office/drawing/2014/main" id="{FEE57E65-E132-AA4A-85F7-8F2142A55F0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5715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98" name="Line 62">
            <a:extLst>
              <a:ext uri="{FF2B5EF4-FFF2-40B4-BE49-F238E27FC236}">
                <a16:creationId xmlns:a16="http://schemas.microsoft.com/office/drawing/2014/main" id="{5B5AEFBD-BE6F-C441-8F84-CEC5190FB659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5715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9" name="Text Box 64">
            <a:extLst>
              <a:ext uri="{FF2B5EF4-FFF2-40B4-BE49-F238E27FC236}">
                <a16:creationId xmlns:a16="http://schemas.microsoft.com/office/drawing/2014/main" id="{CB07A96A-FC9B-F049-9442-E53ABBAFC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61626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E:</a:t>
            </a:r>
          </a:p>
        </p:txBody>
      </p:sp>
      <p:sp>
        <p:nvSpPr>
          <p:cNvPr id="14401" name="Text Box 65">
            <a:extLst>
              <a:ext uri="{FF2B5EF4-FFF2-40B4-BE49-F238E27FC236}">
                <a16:creationId xmlns:a16="http://schemas.microsoft.com/office/drawing/2014/main" id="{0494DC77-7C9D-2748-936E-EBCEB8A22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6162675"/>
            <a:ext cx="4572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D</a:t>
            </a:r>
          </a:p>
        </p:txBody>
      </p:sp>
      <p:sp>
        <p:nvSpPr>
          <p:cNvPr id="14402" name="Line 66">
            <a:extLst>
              <a:ext uri="{FF2B5EF4-FFF2-40B4-BE49-F238E27FC236}">
                <a16:creationId xmlns:a16="http://schemas.microsoft.com/office/drawing/2014/main" id="{DCE6FA86-4495-DA46-A42B-2AE3FF5FC58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63912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0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76" grpId="0" animBg="1"/>
      <p:bldP spid="14377" grpId="0" animBg="1"/>
      <p:bldP spid="14381" grpId="0" animBg="1"/>
      <p:bldP spid="14382" grpId="0" animBg="1"/>
      <p:bldP spid="14386" grpId="0" animBg="1"/>
      <p:bldP spid="14391" grpId="0" animBg="1"/>
      <p:bldP spid="14392" grpId="0" animBg="1"/>
      <p:bldP spid="14395" grpId="0" animBg="1"/>
      <p:bldP spid="14396" grpId="0" animBg="1"/>
      <p:bldP spid="1440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32A42438-B2E4-DC47-97CE-55A8E20F8F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Representing graphs</a:t>
            </a:r>
          </a:p>
        </p:txBody>
      </p:sp>
      <p:grpSp>
        <p:nvGrpSpPr>
          <p:cNvPr id="48131" name="Group 4">
            <a:extLst>
              <a:ext uri="{FF2B5EF4-FFF2-40B4-BE49-F238E27FC236}">
                <a16:creationId xmlns:a16="http://schemas.microsoft.com/office/drawing/2014/main" id="{619CF9D2-C3D7-4245-965C-3417DD2338F8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810000"/>
            <a:ext cx="533400" cy="533400"/>
            <a:chOff x="1824" y="2736"/>
            <a:chExt cx="336" cy="336"/>
          </a:xfrm>
        </p:grpSpPr>
        <p:sp>
          <p:nvSpPr>
            <p:cNvPr id="48164" name="Oval 5">
              <a:extLst>
                <a:ext uri="{FF2B5EF4-FFF2-40B4-BE49-F238E27FC236}">
                  <a16:creationId xmlns:a16="http://schemas.microsoft.com/office/drawing/2014/main" id="{F2ECFB0E-2ECA-E343-9590-0DBF63859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8165" name="Text Box 6">
              <a:extLst>
                <a:ext uri="{FF2B5EF4-FFF2-40B4-BE49-F238E27FC236}">
                  <a16:creationId xmlns:a16="http://schemas.microsoft.com/office/drawing/2014/main" id="{7A7F8F02-EC41-3244-95F7-FA9D0C2960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48132" name="Group 7">
            <a:extLst>
              <a:ext uri="{FF2B5EF4-FFF2-40B4-BE49-F238E27FC236}">
                <a16:creationId xmlns:a16="http://schemas.microsoft.com/office/drawing/2014/main" id="{6D0AF285-E080-154E-A15C-77346854C980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4572000"/>
            <a:ext cx="533400" cy="533400"/>
            <a:chOff x="1824" y="2736"/>
            <a:chExt cx="336" cy="336"/>
          </a:xfrm>
        </p:grpSpPr>
        <p:sp>
          <p:nvSpPr>
            <p:cNvPr id="48162" name="Oval 8">
              <a:extLst>
                <a:ext uri="{FF2B5EF4-FFF2-40B4-BE49-F238E27FC236}">
                  <a16:creationId xmlns:a16="http://schemas.microsoft.com/office/drawing/2014/main" id="{8AACB714-BB28-094A-93F9-7775D5D25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8163" name="Text Box 9">
              <a:extLst>
                <a:ext uri="{FF2B5EF4-FFF2-40B4-BE49-F238E27FC236}">
                  <a16:creationId xmlns:a16="http://schemas.microsoft.com/office/drawing/2014/main" id="{60F23B15-1B69-6148-9E42-972C7C6183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48133" name="Group 10">
            <a:extLst>
              <a:ext uri="{FF2B5EF4-FFF2-40B4-BE49-F238E27FC236}">
                <a16:creationId xmlns:a16="http://schemas.microsoft.com/office/drawing/2014/main" id="{57A8B09C-ADC4-3C42-A310-F86C855F21AC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6019800"/>
            <a:ext cx="533400" cy="533400"/>
            <a:chOff x="1824" y="2736"/>
            <a:chExt cx="336" cy="336"/>
          </a:xfrm>
        </p:grpSpPr>
        <p:sp>
          <p:nvSpPr>
            <p:cNvPr id="48160" name="Oval 11">
              <a:extLst>
                <a:ext uri="{FF2B5EF4-FFF2-40B4-BE49-F238E27FC236}">
                  <a16:creationId xmlns:a16="http://schemas.microsoft.com/office/drawing/2014/main" id="{EBE6F617-D275-5045-895E-446436439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8161" name="Text Box 12">
              <a:extLst>
                <a:ext uri="{FF2B5EF4-FFF2-40B4-BE49-F238E27FC236}">
                  <a16:creationId xmlns:a16="http://schemas.microsoft.com/office/drawing/2014/main" id="{73D72CEB-9805-B54D-B20E-C709CB3687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48134" name="Group 13">
            <a:extLst>
              <a:ext uri="{FF2B5EF4-FFF2-40B4-BE49-F238E27FC236}">
                <a16:creationId xmlns:a16="http://schemas.microsoft.com/office/drawing/2014/main" id="{C8813B46-A106-6D40-9DD4-5498946DAC6E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5105400"/>
            <a:ext cx="533400" cy="533400"/>
            <a:chOff x="1824" y="2736"/>
            <a:chExt cx="336" cy="336"/>
          </a:xfrm>
        </p:grpSpPr>
        <p:sp>
          <p:nvSpPr>
            <p:cNvPr id="48158" name="Oval 14">
              <a:extLst>
                <a:ext uri="{FF2B5EF4-FFF2-40B4-BE49-F238E27FC236}">
                  <a16:creationId xmlns:a16="http://schemas.microsoft.com/office/drawing/2014/main" id="{CC79B453-75FF-0B4E-8C1E-5C9015C9A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8159" name="Text Box 15">
              <a:extLst>
                <a:ext uri="{FF2B5EF4-FFF2-40B4-BE49-F238E27FC236}">
                  <a16:creationId xmlns:a16="http://schemas.microsoft.com/office/drawing/2014/main" id="{E8252429-4301-A943-B590-D8F8970D0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48135" name="Group 16">
            <a:extLst>
              <a:ext uri="{FF2B5EF4-FFF2-40B4-BE49-F238E27FC236}">
                <a16:creationId xmlns:a16="http://schemas.microsoft.com/office/drawing/2014/main" id="{CA28D496-57A5-9E42-B27D-FC421EDDB20F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876800"/>
            <a:ext cx="533400" cy="533400"/>
            <a:chOff x="1824" y="2736"/>
            <a:chExt cx="336" cy="336"/>
          </a:xfrm>
        </p:grpSpPr>
        <p:sp>
          <p:nvSpPr>
            <p:cNvPr id="48156" name="Oval 17">
              <a:extLst>
                <a:ext uri="{FF2B5EF4-FFF2-40B4-BE49-F238E27FC236}">
                  <a16:creationId xmlns:a16="http://schemas.microsoft.com/office/drawing/2014/main" id="{29648BF4-3591-B740-8295-F45C61719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8157" name="Text Box 18">
              <a:extLst>
                <a:ext uri="{FF2B5EF4-FFF2-40B4-BE49-F238E27FC236}">
                  <a16:creationId xmlns:a16="http://schemas.microsoft.com/office/drawing/2014/main" id="{E9956B73-43C8-7147-9BEF-0FE120E862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48136" name="Text Box 24">
            <a:extLst>
              <a:ext uri="{FF2B5EF4-FFF2-40B4-BE49-F238E27FC236}">
                <a16:creationId xmlns:a16="http://schemas.microsoft.com/office/drawing/2014/main" id="{CE2CFC3A-F3A0-3A4F-BBC8-33894C941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0480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A:</a:t>
            </a:r>
          </a:p>
        </p:txBody>
      </p:sp>
      <p:sp>
        <p:nvSpPr>
          <p:cNvPr id="44057" name="Text Box 25">
            <a:extLst>
              <a:ext uri="{FF2B5EF4-FFF2-40B4-BE49-F238E27FC236}">
                <a16:creationId xmlns:a16="http://schemas.microsoft.com/office/drawing/2014/main" id="{ABD1CC70-2D29-8543-9006-23B09B3E6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048000"/>
            <a:ext cx="4572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B</a:t>
            </a:r>
          </a:p>
        </p:txBody>
      </p:sp>
      <p:sp>
        <p:nvSpPr>
          <p:cNvPr id="44059" name="Line 27">
            <a:extLst>
              <a:ext uri="{FF2B5EF4-FFF2-40B4-BE49-F238E27FC236}">
                <a16:creationId xmlns:a16="http://schemas.microsoft.com/office/drawing/2014/main" id="{62BF3C99-D38B-F84E-852D-66CE4DE79E4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9" name="Text Box 29">
            <a:extLst>
              <a:ext uri="{FF2B5EF4-FFF2-40B4-BE49-F238E27FC236}">
                <a16:creationId xmlns:a16="http://schemas.microsoft.com/office/drawing/2014/main" id="{94F9C4BE-6B7B-9B4A-8406-D969C760A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8862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B:</a:t>
            </a:r>
          </a:p>
        </p:txBody>
      </p:sp>
      <p:sp>
        <p:nvSpPr>
          <p:cNvPr id="48140" name="Text Box 34">
            <a:extLst>
              <a:ext uri="{FF2B5EF4-FFF2-40B4-BE49-F238E27FC236}">
                <a16:creationId xmlns:a16="http://schemas.microsoft.com/office/drawing/2014/main" id="{DB7D97C6-40E9-3245-9C07-741D72E24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6386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C:</a:t>
            </a:r>
          </a:p>
        </p:txBody>
      </p:sp>
      <p:sp>
        <p:nvSpPr>
          <p:cNvPr id="44067" name="Text Box 35">
            <a:extLst>
              <a:ext uri="{FF2B5EF4-FFF2-40B4-BE49-F238E27FC236}">
                <a16:creationId xmlns:a16="http://schemas.microsoft.com/office/drawing/2014/main" id="{3C316B8B-52EB-9542-98BA-B42624EB5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638675"/>
            <a:ext cx="4572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D</a:t>
            </a:r>
          </a:p>
        </p:txBody>
      </p:sp>
      <p:sp>
        <p:nvSpPr>
          <p:cNvPr id="44068" name="Line 36">
            <a:extLst>
              <a:ext uri="{FF2B5EF4-FFF2-40B4-BE49-F238E27FC236}">
                <a16:creationId xmlns:a16="http://schemas.microsoft.com/office/drawing/2014/main" id="{17B4059F-0EE6-A64B-96DA-81A2C301E98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8672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3" name="Text Box 37">
            <a:extLst>
              <a:ext uri="{FF2B5EF4-FFF2-40B4-BE49-F238E27FC236}">
                <a16:creationId xmlns:a16="http://schemas.microsoft.com/office/drawing/2014/main" id="{5884A9C3-B62C-1A4B-869F-2AF1038A9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4768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D:</a:t>
            </a:r>
          </a:p>
        </p:txBody>
      </p:sp>
      <p:sp>
        <p:nvSpPr>
          <p:cNvPr id="44070" name="Text Box 38">
            <a:extLst>
              <a:ext uri="{FF2B5EF4-FFF2-40B4-BE49-F238E27FC236}">
                <a16:creationId xmlns:a16="http://schemas.microsoft.com/office/drawing/2014/main" id="{F83DEDE2-A139-2A47-9224-87B1356DF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476875"/>
            <a:ext cx="4572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</a:t>
            </a:r>
          </a:p>
        </p:txBody>
      </p:sp>
      <p:sp>
        <p:nvSpPr>
          <p:cNvPr id="44071" name="Text Box 39">
            <a:extLst>
              <a:ext uri="{FF2B5EF4-FFF2-40B4-BE49-F238E27FC236}">
                <a16:creationId xmlns:a16="http://schemas.microsoft.com/office/drawing/2014/main" id="{3613288C-B6C1-C743-9BBC-BAA404B0E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476875"/>
            <a:ext cx="4572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B</a:t>
            </a:r>
          </a:p>
        </p:txBody>
      </p:sp>
      <p:sp>
        <p:nvSpPr>
          <p:cNvPr id="44072" name="Line 40">
            <a:extLst>
              <a:ext uri="{FF2B5EF4-FFF2-40B4-BE49-F238E27FC236}">
                <a16:creationId xmlns:a16="http://schemas.microsoft.com/office/drawing/2014/main" id="{46DE5974-E1FF-8741-B843-E9E3B4BE946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57054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3" name="Line 41">
            <a:extLst>
              <a:ext uri="{FF2B5EF4-FFF2-40B4-BE49-F238E27FC236}">
                <a16:creationId xmlns:a16="http://schemas.microsoft.com/office/drawing/2014/main" id="{68CD539F-F0A6-AF43-8962-69422C29A8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57054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8" name="Text Box 46">
            <a:extLst>
              <a:ext uri="{FF2B5EF4-FFF2-40B4-BE49-F238E27FC236}">
                <a16:creationId xmlns:a16="http://schemas.microsoft.com/office/drawing/2014/main" id="{EC9798D3-AEBC-6946-8DAC-7C9EC0173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61626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E:</a:t>
            </a:r>
          </a:p>
        </p:txBody>
      </p:sp>
      <p:sp>
        <p:nvSpPr>
          <p:cNvPr id="44079" name="Text Box 47">
            <a:extLst>
              <a:ext uri="{FF2B5EF4-FFF2-40B4-BE49-F238E27FC236}">
                <a16:creationId xmlns:a16="http://schemas.microsoft.com/office/drawing/2014/main" id="{DA186205-F63C-E948-A0A2-39AFCD1D1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6162675"/>
            <a:ext cx="4572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D</a:t>
            </a:r>
          </a:p>
        </p:txBody>
      </p:sp>
      <p:sp>
        <p:nvSpPr>
          <p:cNvPr id="44080" name="Line 48">
            <a:extLst>
              <a:ext uri="{FF2B5EF4-FFF2-40B4-BE49-F238E27FC236}">
                <a16:creationId xmlns:a16="http://schemas.microsoft.com/office/drawing/2014/main" id="{D3507AC5-8EA1-D243-A5E4-A1BCF6F844E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63912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1" name="Line 49">
            <a:extLst>
              <a:ext uri="{FF2B5EF4-FFF2-40B4-BE49-F238E27FC236}">
                <a16:creationId xmlns:a16="http://schemas.microsoft.com/office/drawing/2014/main" id="{BFDCBA15-390C-A14D-BEAA-852120B1FB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" y="41910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2" name="Line 50">
            <a:extLst>
              <a:ext uri="{FF2B5EF4-FFF2-40B4-BE49-F238E27FC236}">
                <a16:creationId xmlns:a16="http://schemas.microsoft.com/office/drawing/2014/main" id="{3ADE2479-A599-1946-AB33-274FCE4BAF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3" name="Line 51">
            <a:extLst>
              <a:ext uri="{FF2B5EF4-FFF2-40B4-BE49-F238E27FC236}">
                <a16:creationId xmlns:a16="http://schemas.microsoft.com/office/drawing/2014/main" id="{868AB3E6-4863-2B40-BBFB-D323F1D52FD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5800" y="48768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4" name="Line 52">
            <a:extLst>
              <a:ext uri="{FF2B5EF4-FFF2-40B4-BE49-F238E27FC236}">
                <a16:creationId xmlns:a16="http://schemas.microsoft.com/office/drawing/2014/main" id="{EDB3CB21-D20C-FC41-BCA2-9C13C940C3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54102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5" name="Line 53">
            <a:extLst>
              <a:ext uri="{FF2B5EF4-FFF2-40B4-BE49-F238E27FC236}">
                <a16:creationId xmlns:a16="http://schemas.microsoft.com/office/drawing/2014/main" id="{6B4589BF-0079-4D48-955D-6E71926E0BB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28800" y="51054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Rectangle 3">
            <a:extLst>
              <a:ext uri="{FF2B5EF4-FFF2-40B4-BE49-F238E27FC236}">
                <a16:creationId xmlns:a16="http://schemas.microsoft.com/office/drawing/2014/main" id="{97D67995-C1D8-CB41-AD19-AE304016E1E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590675"/>
            <a:ext cx="8229600" cy="14049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b="1" dirty="0">
                <a:ea typeface="ＭＳ Ｐゴシック" panose="020B0600070205080204" pitchFamily="34" charset="-128"/>
              </a:rPr>
              <a:t>Adjacency list </a:t>
            </a:r>
            <a:r>
              <a:rPr lang="en-US" altLang="en-US" dirty="0">
                <a:ea typeface="ＭＳ Ｐゴシック" panose="020B0600070205080204" pitchFamily="34" charset="-128"/>
              </a:rPr>
              <a:t>– Each vertex u 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</a:t>
            </a: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 V contains an adjacency list of the set of vertices v</a:t>
            </a:r>
            <a:r>
              <a:rPr lang="en-US" altLang="en-US" dirty="0">
                <a:ea typeface="ＭＳ Ｐゴシック" panose="020B0600070205080204" pitchFamily="34" charset="-128"/>
              </a:rPr>
              <a:t> such that there exists an edge (u, v) 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</a:t>
            </a: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 E</a:t>
            </a:r>
          </a:p>
        </p:txBody>
      </p:sp>
    </p:spTree>
    <p:extLst>
      <p:ext uri="{BB962C8B-B14F-4D97-AF65-F5344CB8AC3E}">
        <p14:creationId xmlns:p14="http://schemas.microsoft.com/office/powerpoint/2010/main" val="253417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57" grpId="0" animBg="1"/>
      <p:bldP spid="44067" grpId="0" animBg="1"/>
      <p:bldP spid="44070" grpId="0" animBg="1"/>
      <p:bldP spid="44071" grpId="0" animBg="1"/>
      <p:bldP spid="4407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7363F8D4-0FF8-E74F-B444-5464F0FF96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Representing graphs</a:t>
            </a:r>
          </a:p>
        </p:txBody>
      </p:sp>
      <p:sp>
        <p:nvSpPr>
          <p:cNvPr id="49154" name="Rectangle 3">
            <a:extLst>
              <a:ext uri="{FF2B5EF4-FFF2-40B4-BE49-F238E27FC236}">
                <a16:creationId xmlns:a16="http://schemas.microsoft.com/office/drawing/2014/main" id="{D587C73F-94AE-7147-B934-021073120B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6096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600" dirty="0">
                <a:ea typeface="ＭＳ Ｐゴシック" panose="020B0600070205080204" pitchFamily="34" charset="-128"/>
              </a:rPr>
              <a:t>Adjacency matrix – A |V| x |V| matrix A such that:</a:t>
            </a:r>
            <a:endParaRPr lang="en-US" altLang="en-US" sz="26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9155" name="Group 4">
            <a:extLst>
              <a:ext uri="{FF2B5EF4-FFF2-40B4-BE49-F238E27FC236}">
                <a16:creationId xmlns:a16="http://schemas.microsoft.com/office/drawing/2014/main" id="{85BA5967-E467-344E-B194-7E6B5DDC6B68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810000"/>
            <a:ext cx="533400" cy="533400"/>
            <a:chOff x="1824" y="2736"/>
            <a:chExt cx="336" cy="336"/>
          </a:xfrm>
        </p:grpSpPr>
        <p:sp>
          <p:nvSpPr>
            <p:cNvPr id="49176" name="Oval 5">
              <a:extLst>
                <a:ext uri="{FF2B5EF4-FFF2-40B4-BE49-F238E27FC236}">
                  <a16:creationId xmlns:a16="http://schemas.microsoft.com/office/drawing/2014/main" id="{221AC883-7898-2049-8CC6-CE94E6642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9177" name="Text Box 6">
              <a:extLst>
                <a:ext uri="{FF2B5EF4-FFF2-40B4-BE49-F238E27FC236}">
                  <a16:creationId xmlns:a16="http://schemas.microsoft.com/office/drawing/2014/main" id="{76859A6F-2508-544A-B78B-05DA48F424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49156" name="Group 7">
            <a:extLst>
              <a:ext uri="{FF2B5EF4-FFF2-40B4-BE49-F238E27FC236}">
                <a16:creationId xmlns:a16="http://schemas.microsoft.com/office/drawing/2014/main" id="{04C6B734-14B1-054D-A7FA-5D5A7FBE2D68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4572000"/>
            <a:ext cx="533400" cy="533400"/>
            <a:chOff x="1824" y="2736"/>
            <a:chExt cx="336" cy="336"/>
          </a:xfrm>
        </p:grpSpPr>
        <p:sp>
          <p:nvSpPr>
            <p:cNvPr id="49174" name="Oval 8">
              <a:extLst>
                <a:ext uri="{FF2B5EF4-FFF2-40B4-BE49-F238E27FC236}">
                  <a16:creationId xmlns:a16="http://schemas.microsoft.com/office/drawing/2014/main" id="{1242C055-B5B2-2748-B06D-06CBC46F0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9175" name="Text Box 9">
              <a:extLst>
                <a:ext uri="{FF2B5EF4-FFF2-40B4-BE49-F238E27FC236}">
                  <a16:creationId xmlns:a16="http://schemas.microsoft.com/office/drawing/2014/main" id="{C18751F7-6243-524E-8655-4BD9A3DD4C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49157" name="Group 10">
            <a:extLst>
              <a:ext uri="{FF2B5EF4-FFF2-40B4-BE49-F238E27FC236}">
                <a16:creationId xmlns:a16="http://schemas.microsoft.com/office/drawing/2014/main" id="{9E88FFC0-41E7-A741-855B-49ED21405657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6019800"/>
            <a:ext cx="533400" cy="533400"/>
            <a:chOff x="1824" y="2736"/>
            <a:chExt cx="336" cy="336"/>
          </a:xfrm>
        </p:grpSpPr>
        <p:sp>
          <p:nvSpPr>
            <p:cNvPr id="49172" name="Oval 11">
              <a:extLst>
                <a:ext uri="{FF2B5EF4-FFF2-40B4-BE49-F238E27FC236}">
                  <a16:creationId xmlns:a16="http://schemas.microsoft.com/office/drawing/2014/main" id="{84B4F155-F056-814A-86F1-7519CAF1F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9173" name="Text Box 12">
              <a:extLst>
                <a:ext uri="{FF2B5EF4-FFF2-40B4-BE49-F238E27FC236}">
                  <a16:creationId xmlns:a16="http://schemas.microsoft.com/office/drawing/2014/main" id="{086B03F9-6719-6E45-8D6E-64AB460F54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49158" name="Group 13">
            <a:extLst>
              <a:ext uri="{FF2B5EF4-FFF2-40B4-BE49-F238E27FC236}">
                <a16:creationId xmlns:a16="http://schemas.microsoft.com/office/drawing/2014/main" id="{07BA4781-AD9E-E043-BF39-039E4E45D0CC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5105400"/>
            <a:ext cx="533400" cy="533400"/>
            <a:chOff x="1824" y="2736"/>
            <a:chExt cx="336" cy="336"/>
          </a:xfrm>
        </p:grpSpPr>
        <p:sp>
          <p:nvSpPr>
            <p:cNvPr id="49170" name="Oval 14">
              <a:extLst>
                <a:ext uri="{FF2B5EF4-FFF2-40B4-BE49-F238E27FC236}">
                  <a16:creationId xmlns:a16="http://schemas.microsoft.com/office/drawing/2014/main" id="{CFA9C541-B44B-A045-A1F9-3FFA16168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9171" name="Text Box 15">
              <a:extLst>
                <a:ext uri="{FF2B5EF4-FFF2-40B4-BE49-F238E27FC236}">
                  <a16:creationId xmlns:a16="http://schemas.microsoft.com/office/drawing/2014/main" id="{982CE410-D7E9-D248-BBBE-BB3AAAF6EE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49159" name="Group 16">
            <a:extLst>
              <a:ext uri="{FF2B5EF4-FFF2-40B4-BE49-F238E27FC236}">
                <a16:creationId xmlns:a16="http://schemas.microsoft.com/office/drawing/2014/main" id="{2FADF2C6-2C7F-D94A-B63F-7DF602626414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876800"/>
            <a:ext cx="533400" cy="533400"/>
            <a:chOff x="1824" y="2736"/>
            <a:chExt cx="336" cy="336"/>
          </a:xfrm>
        </p:grpSpPr>
        <p:sp>
          <p:nvSpPr>
            <p:cNvPr id="49168" name="Oval 17">
              <a:extLst>
                <a:ext uri="{FF2B5EF4-FFF2-40B4-BE49-F238E27FC236}">
                  <a16:creationId xmlns:a16="http://schemas.microsoft.com/office/drawing/2014/main" id="{C54480A7-17BB-4D47-B292-2A7D0BDFC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9169" name="Text Box 18">
              <a:extLst>
                <a:ext uri="{FF2B5EF4-FFF2-40B4-BE49-F238E27FC236}">
                  <a16:creationId xmlns:a16="http://schemas.microsoft.com/office/drawing/2014/main" id="{9E7571A0-F9D1-4E49-94AC-D0E8C615CC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49160" name="Line 19">
            <a:extLst>
              <a:ext uri="{FF2B5EF4-FFF2-40B4-BE49-F238E27FC236}">
                <a16:creationId xmlns:a16="http://schemas.microsoft.com/office/drawing/2014/main" id="{9B7B2CAF-6E39-5B48-9536-3B42AE6D30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41910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1" name="Line 20">
            <a:extLst>
              <a:ext uri="{FF2B5EF4-FFF2-40B4-BE49-F238E27FC236}">
                <a16:creationId xmlns:a16="http://schemas.microsoft.com/office/drawing/2014/main" id="{CD8F1BC0-D69E-2649-B897-4915092A545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49530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2" name="Line 21">
            <a:extLst>
              <a:ext uri="{FF2B5EF4-FFF2-40B4-BE49-F238E27FC236}">
                <a16:creationId xmlns:a16="http://schemas.microsoft.com/office/drawing/2014/main" id="{B9AE0D9E-D008-F449-BFC3-6CA4C44899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3" name="Line 22">
            <a:extLst>
              <a:ext uri="{FF2B5EF4-FFF2-40B4-BE49-F238E27FC236}">
                <a16:creationId xmlns:a16="http://schemas.microsoft.com/office/drawing/2014/main" id="{004CE4B2-B86C-6746-AA5D-22ECA9BABF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54102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4" name="Line 23">
            <a:extLst>
              <a:ext uri="{FF2B5EF4-FFF2-40B4-BE49-F238E27FC236}">
                <a16:creationId xmlns:a16="http://schemas.microsoft.com/office/drawing/2014/main" id="{E8CCFF02-E920-1140-97DD-6A490A81CAC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1054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5" name="Text Box 49">
            <a:extLst>
              <a:ext uri="{FF2B5EF4-FFF2-40B4-BE49-F238E27FC236}">
                <a16:creationId xmlns:a16="http://schemas.microsoft.com/office/drawing/2014/main" id="{CB57DA4C-DD9C-CA45-8E05-EFAF78BDB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971800"/>
            <a:ext cx="297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1"/>
              <a:t>A  B  C  D  E</a:t>
            </a:r>
          </a:p>
        </p:txBody>
      </p:sp>
      <p:sp>
        <p:nvSpPr>
          <p:cNvPr id="49166" name="Text Box 50">
            <a:extLst>
              <a:ext uri="{FF2B5EF4-FFF2-40B4-BE49-F238E27FC236}">
                <a16:creationId xmlns:a16="http://schemas.microsoft.com/office/drawing/2014/main" id="{C6F6E130-8A4F-6340-92E8-151368587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581400"/>
            <a:ext cx="3733800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1"/>
              <a:t>A</a:t>
            </a:r>
            <a:r>
              <a:rPr lang="en-US" altLang="en-US" sz="3200"/>
              <a:t>  0  1   0  1   0</a:t>
            </a:r>
            <a:br>
              <a:rPr lang="en-US" altLang="en-US" sz="3200"/>
            </a:br>
            <a:r>
              <a:rPr lang="en-US" altLang="en-US" sz="3200" b="1"/>
              <a:t>B</a:t>
            </a:r>
            <a:r>
              <a:rPr lang="en-US" altLang="en-US" sz="3200"/>
              <a:t>  1  0   0  1   0</a:t>
            </a:r>
            <a:br>
              <a:rPr lang="en-US" altLang="en-US" sz="3200"/>
            </a:br>
            <a:r>
              <a:rPr lang="en-US" altLang="en-US" sz="3200" b="1"/>
              <a:t>C</a:t>
            </a:r>
            <a:r>
              <a:rPr lang="en-US" altLang="en-US" sz="3200"/>
              <a:t>  0  0   0  1   0</a:t>
            </a:r>
            <a:br>
              <a:rPr lang="en-US" altLang="en-US" sz="3200"/>
            </a:br>
            <a:r>
              <a:rPr lang="en-US" altLang="en-US" sz="3200" b="1"/>
              <a:t>D</a:t>
            </a:r>
            <a:r>
              <a:rPr lang="en-US" altLang="en-US" sz="3200"/>
              <a:t>  1  1   1  0   1</a:t>
            </a:r>
            <a:br>
              <a:rPr lang="en-US" altLang="en-US" sz="3200"/>
            </a:br>
            <a:r>
              <a:rPr lang="en-US" altLang="en-US" sz="3200" b="1"/>
              <a:t>E</a:t>
            </a:r>
            <a:r>
              <a:rPr lang="en-US" altLang="en-US" sz="3200"/>
              <a:t>  0  0   0   1  0</a:t>
            </a:r>
          </a:p>
        </p:txBody>
      </p:sp>
      <p:graphicFrame>
        <p:nvGraphicFramePr>
          <p:cNvPr id="49167" name="Object 2">
            <a:extLst>
              <a:ext uri="{FF2B5EF4-FFF2-40B4-BE49-F238E27FC236}">
                <a16:creationId xmlns:a16="http://schemas.microsoft.com/office/drawing/2014/main" id="{6DCD8D43-1B50-D84C-95CA-57CAD4B43B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2057400"/>
          <a:ext cx="25146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068550" imgH="5264150" progId="Equation.3">
                  <p:embed/>
                </p:oleObj>
              </mc:Choice>
              <mc:Fallback>
                <p:oleObj name="Equation" r:id="rId3" imgW="15068550" imgH="5264150" progId="Equation.3">
                  <p:embed/>
                  <p:pic>
                    <p:nvPicPr>
                      <p:cNvPr id="49167" name="Object 2">
                        <a:extLst>
                          <a:ext uri="{FF2B5EF4-FFF2-40B4-BE49-F238E27FC236}">
                            <a16:creationId xmlns:a16="http://schemas.microsoft.com/office/drawing/2014/main" id="{6DCD8D43-1B50-D84C-95CA-57CAD4B43B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057400"/>
                        <a:ext cx="251460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36692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8E5ED782-02C0-DD46-B775-D9F6051AC8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Representing graphs</a:t>
            </a:r>
          </a:p>
        </p:txBody>
      </p:sp>
      <p:grpSp>
        <p:nvGrpSpPr>
          <p:cNvPr id="50178" name="Group 4">
            <a:extLst>
              <a:ext uri="{FF2B5EF4-FFF2-40B4-BE49-F238E27FC236}">
                <a16:creationId xmlns:a16="http://schemas.microsoft.com/office/drawing/2014/main" id="{C3F34831-5D98-8442-A7EC-1B1C8A3473D8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810000"/>
            <a:ext cx="533400" cy="533400"/>
            <a:chOff x="1824" y="2736"/>
            <a:chExt cx="336" cy="336"/>
          </a:xfrm>
        </p:grpSpPr>
        <p:sp>
          <p:nvSpPr>
            <p:cNvPr id="50201" name="Oval 5">
              <a:extLst>
                <a:ext uri="{FF2B5EF4-FFF2-40B4-BE49-F238E27FC236}">
                  <a16:creationId xmlns:a16="http://schemas.microsoft.com/office/drawing/2014/main" id="{F53C61B1-8387-5841-AD72-53795DE18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0202" name="Text Box 6">
              <a:extLst>
                <a:ext uri="{FF2B5EF4-FFF2-40B4-BE49-F238E27FC236}">
                  <a16:creationId xmlns:a16="http://schemas.microsoft.com/office/drawing/2014/main" id="{721AAF1E-6013-9B41-AF79-3C2244DDAA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50179" name="Group 7">
            <a:extLst>
              <a:ext uri="{FF2B5EF4-FFF2-40B4-BE49-F238E27FC236}">
                <a16:creationId xmlns:a16="http://schemas.microsoft.com/office/drawing/2014/main" id="{23E46BCF-2B0A-334E-B97E-0D48C0B422F1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4572000"/>
            <a:ext cx="533400" cy="533400"/>
            <a:chOff x="1824" y="2736"/>
            <a:chExt cx="336" cy="336"/>
          </a:xfrm>
        </p:grpSpPr>
        <p:sp>
          <p:nvSpPr>
            <p:cNvPr id="50199" name="Oval 8">
              <a:extLst>
                <a:ext uri="{FF2B5EF4-FFF2-40B4-BE49-F238E27FC236}">
                  <a16:creationId xmlns:a16="http://schemas.microsoft.com/office/drawing/2014/main" id="{5B7094C5-C626-654F-BC4F-B6A6FE51F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0200" name="Text Box 9">
              <a:extLst>
                <a:ext uri="{FF2B5EF4-FFF2-40B4-BE49-F238E27FC236}">
                  <a16:creationId xmlns:a16="http://schemas.microsoft.com/office/drawing/2014/main" id="{AA9291A2-30DD-954C-99FF-9C7969CE35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50180" name="Group 10">
            <a:extLst>
              <a:ext uri="{FF2B5EF4-FFF2-40B4-BE49-F238E27FC236}">
                <a16:creationId xmlns:a16="http://schemas.microsoft.com/office/drawing/2014/main" id="{47CAA7FD-AA8D-9042-AC19-A76E6E8DD324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6019800"/>
            <a:ext cx="533400" cy="533400"/>
            <a:chOff x="1824" y="2736"/>
            <a:chExt cx="336" cy="336"/>
          </a:xfrm>
        </p:grpSpPr>
        <p:sp>
          <p:nvSpPr>
            <p:cNvPr id="50197" name="Oval 11">
              <a:extLst>
                <a:ext uri="{FF2B5EF4-FFF2-40B4-BE49-F238E27FC236}">
                  <a16:creationId xmlns:a16="http://schemas.microsoft.com/office/drawing/2014/main" id="{81471263-0341-3D47-BD34-4392CF30F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0198" name="Text Box 12">
              <a:extLst>
                <a:ext uri="{FF2B5EF4-FFF2-40B4-BE49-F238E27FC236}">
                  <a16:creationId xmlns:a16="http://schemas.microsoft.com/office/drawing/2014/main" id="{E896239A-8326-6F42-B22B-98B1B780D1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50181" name="Group 13">
            <a:extLst>
              <a:ext uri="{FF2B5EF4-FFF2-40B4-BE49-F238E27FC236}">
                <a16:creationId xmlns:a16="http://schemas.microsoft.com/office/drawing/2014/main" id="{07CC254F-53B7-9945-9CAE-D0674A8A4CEF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5105400"/>
            <a:ext cx="533400" cy="533400"/>
            <a:chOff x="1824" y="2736"/>
            <a:chExt cx="336" cy="336"/>
          </a:xfrm>
        </p:grpSpPr>
        <p:sp>
          <p:nvSpPr>
            <p:cNvPr id="50195" name="Oval 14">
              <a:extLst>
                <a:ext uri="{FF2B5EF4-FFF2-40B4-BE49-F238E27FC236}">
                  <a16:creationId xmlns:a16="http://schemas.microsoft.com/office/drawing/2014/main" id="{3249B0B1-5F93-DC42-90CA-7588E9E46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0196" name="Text Box 15">
              <a:extLst>
                <a:ext uri="{FF2B5EF4-FFF2-40B4-BE49-F238E27FC236}">
                  <a16:creationId xmlns:a16="http://schemas.microsoft.com/office/drawing/2014/main" id="{8A1BF9E0-8EA5-224F-B380-0E91D08F6E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50182" name="Group 16">
            <a:extLst>
              <a:ext uri="{FF2B5EF4-FFF2-40B4-BE49-F238E27FC236}">
                <a16:creationId xmlns:a16="http://schemas.microsoft.com/office/drawing/2014/main" id="{4EBFF1E4-6E80-9248-9AA5-D987487BB5A0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876800"/>
            <a:ext cx="533400" cy="533400"/>
            <a:chOff x="1824" y="2736"/>
            <a:chExt cx="336" cy="336"/>
          </a:xfrm>
        </p:grpSpPr>
        <p:sp>
          <p:nvSpPr>
            <p:cNvPr id="50193" name="Oval 17">
              <a:extLst>
                <a:ext uri="{FF2B5EF4-FFF2-40B4-BE49-F238E27FC236}">
                  <a16:creationId xmlns:a16="http://schemas.microsoft.com/office/drawing/2014/main" id="{14DC78E8-EA7B-3A44-9C9A-306FFF33A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0194" name="Text Box 18">
              <a:extLst>
                <a:ext uri="{FF2B5EF4-FFF2-40B4-BE49-F238E27FC236}">
                  <a16:creationId xmlns:a16="http://schemas.microsoft.com/office/drawing/2014/main" id="{3D377835-07D4-694D-96B3-9B8D851D8D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50183" name="Line 19">
            <a:extLst>
              <a:ext uri="{FF2B5EF4-FFF2-40B4-BE49-F238E27FC236}">
                <a16:creationId xmlns:a16="http://schemas.microsoft.com/office/drawing/2014/main" id="{0C10EB0F-74CB-2C4F-98CE-876539D6F6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4191000"/>
            <a:ext cx="6096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4" name="Line 20">
            <a:extLst>
              <a:ext uri="{FF2B5EF4-FFF2-40B4-BE49-F238E27FC236}">
                <a16:creationId xmlns:a16="http://schemas.microsoft.com/office/drawing/2014/main" id="{E9888CFE-1576-134C-A784-F2990693261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49530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5" name="Line 21">
            <a:extLst>
              <a:ext uri="{FF2B5EF4-FFF2-40B4-BE49-F238E27FC236}">
                <a16:creationId xmlns:a16="http://schemas.microsoft.com/office/drawing/2014/main" id="{F51FF071-7ADF-B844-9F8C-36E04266C4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4343400"/>
            <a:ext cx="0" cy="533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6" name="Line 22">
            <a:extLst>
              <a:ext uri="{FF2B5EF4-FFF2-40B4-BE49-F238E27FC236}">
                <a16:creationId xmlns:a16="http://schemas.microsoft.com/office/drawing/2014/main" id="{219699C9-5231-5242-9729-2E9CAC311B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54102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7" name="Line 23">
            <a:extLst>
              <a:ext uri="{FF2B5EF4-FFF2-40B4-BE49-F238E27FC236}">
                <a16:creationId xmlns:a16="http://schemas.microsoft.com/office/drawing/2014/main" id="{54BA5CFD-117B-3747-891B-8F55144F1A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1054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8" name="Text Box 24">
            <a:extLst>
              <a:ext uri="{FF2B5EF4-FFF2-40B4-BE49-F238E27FC236}">
                <a16:creationId xmlns:a16="http://schemas.microsoft.com/office/drawing/2014/main" id="{B6BE55FA-0010-104C-A1EC-455DE22A6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971800"/>
            <a:ext cx="297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1"/>
              <a:t>A  B  C  D  E</a:t>
            </a:r>
          </a:p>
        </p:txBody>
      </p:sp>
      <p:sp>
        <p:nvSpPr>
          <p:cNvPr id="50189" name="Text Box 25">
            <a:extLst>
              <a:ext uri="{FF2B5EF4-FFF2-40B4-BE49-F238E27FC236}">
                <a16:creationId xmlns:a16="http://schemas.microsoft.com/office/drawing/2014/main" id="{F115A44F-0749-3040-8A9F-7D0F43D05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581400"/>
            <a:ext cx="3733800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1"/>
              <a:t>A</a:t>
            </a:r>
            <a:r>
              <a:rPr lang="en-US" altLang="en-US" sz="3200"/>
              <a:t>  0  </a:t>
            </a:r>
            <a:r>
              <a:rPr lang="en-US" altLang="en-US" sz="3200" b="1">
                <a:solidFill>
                  <a:srgbClr val="FF0000"/>
                </a:solidFill>
              </a:rPr>
              <a:t>1</a:t>
            </a:r>
            <a:r>
              <a:rPr lang="en-US" altLang="en-US" sz="3200"/>
              <a:t>   0  </a:t>
            </a:r>
            <a:r>
              <a:rPr lang="en-US" altLang="en-US" sz="3200" b="1">
                <a:solidFill>
                  <a:srgbClr val="FF0000"/>
                </a:solidFill>
              </a:rPr>
              <a:t>1</a:t>
            </a:r>
            <a:r>
              <a:rPr lang="en-US" altLang="en-US" sz="3200"/>
              <a:t>   0</a:t>
            </a:r>
            <a:br>
              <a:rPr lang="en-US" altLang="en-US" sz="3200"/>
            </a:br>
            <a:r>
              <a:rPr lang="en-US" altLang="en-US" sz="3200" b="1"/>
              <a:t>B</a:t>
            </a:r>
            <a:r>
              <a:rPr lang="en-US" altLang="en-US" sz="3200"/>
              <a:t>  1  0   0  1   0</a:t>
            </a:r>
            <a:br>
              <a:rPr lang="en-US" altLang="en-US" sz="3200"/>
            </a:br>
            <a:r>
              <a:rPr lang="en-US" altLang="en-US" sz="3200" b="1"/>
              <a:t>C</a:t>
            </a:r>
            <a:r>
              <a:rPr lang="en-US" altLang="en-US" sz="3200"/>
              <a:t>  0  0   0  1   0</a:t>
            </a:r>
            <a:br>
              <a:rPr lang="en-US" altLang="en-US" sz="3200"/>
            </a:br>
            <a:r>
              <a:rPr lang="en-US" altLang="en-US" sz="3200" b="1"/>
              <a:t>D</a:t>
            </a:r>
            <a:r>
              <a:rPr lang="en-US" altLang="en-US" sz="3200"/>
              <a:t>  1  1   1  0   1</a:t>
            </a:r>
            <a:br>
              <a:rPr lang="en-US" altLang="en-US" sz="3200"/>
            </a:br>
            <a:r>
              <a:rPr lang="en-US" altLang="en-US" sz="3200" b="1"/>
              <a:t>E</a:t>
            </a:r>
            <a:r>
              <a:rPr lang="en-US" altLang="en-US" sz="3200"/>
              <a:t>  0  0   0   1  0</a:t>
            </a:r>
          </a:p>
        </p:txBody>
      </p:sp>
      <p:sp>
        <p:nvSpPr>
          <p:cNvPr id="50190" name="Rectangle 26">
            <a:extLst>
              <a:ext uri="{FF2B5EF4-FFF2-40B4-BE49-F238E27FC236}">
                <a16:creationId xmlns:a16="http://schemas.microsoft.com/office/drawing/2014/main" id="{427FA774-2A98-4145-8CAC-A9AF1903D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581400"/>
            <a:ext cx="3124200" cy="609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graphicFrame>
        <p:nvGraphicFramePr>
          <p:cNvPr id="50192" name="Object 2">
            <a:extLst>
              <a:ext uri="{FF2B5EF4-FFF2-40B4-BE49-F238E27FC236}">
                <a16:creationId xmlns:a16="http://schemas.microsoft.com/office/drawing/2014/main" id="{31110242-B9B4-364F-8A1B-741AC5DDF5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2057400"/>
          <a:ext cx="25146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068550" imgH="5264150" progId="Equation.3">
                  <p:embed/>
                </p:oleObj>
              </mc:Choice>
              <mc:Fallback>
                <p:oleObj name="Equation" r:id="rId3" imgW="15068550" imgH="5264150" progId="Equation.3">
                  <p:embed/>
                  <p:pic>
                    <p:nvPicPr>
                      <p:cNvPr id="50192" name="Object 2">
                        <a:extLst>
                          <a:ext uri="{FF2B5EF4-FFF2-40B4-BE49-F238E27FC236}">
                            <a16:creationId xmlns:a16="http://schemas.microsoft.com/office/drawing/2014/main" id="{31110242-B9B4-364F-8A1B-741AC5DDF5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057400"/>
                        <a:ext cx="251460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3">
            <a:extLst>
              <a:ext uri="{FF2B5EF4-FFF2-40B4-BE49-F238E27FC236}">
                <a16:creationId xmlns:a16="http://schemas.microsoft.com/office/drawing/2014/main" id="{CE48AF5D-99EF-9240-B349-FC862E8FE6C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47800"/>
            <a:ext cx="8229600" cy="60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 sz="2600">
                <a:ea typeface="ＭＳ Ｐゴシック" panose="020B0600070205080204" pitchFamily="34" charset="-128"/>
              </a:rPr>
              <a:t>Adjacency matrix – A |V|x|V| matrix A such that:</a:t>
            </a:r>
            <a:endParaRPr lang="en-US" altLang="en-US" sz="26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015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>
            <a:extLst>
              <a:ext uri="{FF2B5EF4-FFF2-40B4-BE49-F238E27FC236}">
                <a16:creationId xmlns:a16="http://schemas.microsoft.com/office/drawing/2014/main" id="{D63B8EAC-FD57-544D-87B0-ED9C15642A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Representing graphs</a:t>
            </a:r>
          </a:p>
        </p:txBody>
      </p:sp>
      <p:grpSp>
        <p:nvGrpSpPr>
          <p:cNvPr id="51202" name="Group 4">
            <a:extLst>
              <a:ext uri="{FF2B5EF4-FFF2-40B4-BE49-F238E27FC236}">
                <a16:creationId xmlns:a16="http://schemas.microsoft.com/office/drawing/2014/main" id="{2A797B80-BF19-494D-8531-F1920EB83CD7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810000"/>
            <a:ext cx="533400" cy="533400"/>
            <a:chOff x="1824" y="2736"/>
            <a:chExt cx="336" cy="336"/>
          </a:xfrm>
        </p:grpSpPr>
        <p:sp>
          <p:nvSpPr>
            <p:cNvPr id="51225" name="Oval 5">
              <a:extLst>
                <a:ext uri="{FF2B5EF4-FFF2-40B4-BE49-F238E27FC236}">
                  <a16:creationId xmlns:a16="http://schemas.microsoft.com/office/drawing/2014/main" id="{E84A6710-89DB-D741-B84C-CF22E7042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1226" name="Text Box 6">
              <a:extLst>
                <a:ext uri="{FF2B5EF4-FFF2-40B4-BE49-F238E27FC236}">
                  <a16:creationId xmlns:a16="http://schemas.microsoft.com/office/drawing/2014/main" id="{605B8DF3-D8B4-534E-8A45-AD87BEEFCE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51203" name="Group 7">
            <a:extLst>
              <a:ext uri="{FF2B5EF4-FFF2-40B4-BE49-F238E27FC236}">
                <a16:creationId xmlns:a16="http://schemas.microsoft.com/office/drawing/2014/main" id="{E6052E3A-4829-1F44-A261-4CC815515ED6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4572000"/>
            <a:ext cx="533400" cy="533400"/>
            <a:chOff x="1824" y="2736"/>
            <a:chExt cx="336" cy="336"/>
          </a:xfrm>
        </p:grpSpPr>
        <p:sp>
          <p:nvSpPr>
            <p:cNvPr id="51223" name="Oval 8">
              <a:extLst>
                <a:ext uri="{FF2B5EF4-FFF2-40B4-BE49-F238E27FC236}">
                  <a16:creationId xmlns:a16="http://schemas.microsoft.com/office/drawing/2014/main" id="{E646354D-3CBE-3D42-A4CA-D5C88FD6D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1224" name="Text Box 9">
              <a:extLst>
                <a:ext uri="{FF2B5EF4-FFF2-40B4-BE49-F238E27FC236}">
                  <a16:creationId xmlns:a16="http://schemas.microsoft.com/office/drawing/2014/main" id="{ABB38186-E9B4-9A4E-A4E5-4E84AD5A42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51204" name="Group 10">
            <a:extLst>
              <a:ext uri="{FF2B5EF4-FFF2-40B4-BE49-F238E27FC236}">
                <a16:creationId xmlns:a16="http://schemas.microsoft.com/office/drawing/2014/main" id="{C713896E-BA68-364C-9429-1B4F7A5678F4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6019800"/>
            <a:ext cx="533400" cy="533400"/>
            <a:chOff x="1824" y="2736"/>
            <a:chExt cx="336" cy="336"/>
          </a:xfrm>
        </p:grpSpPr>
        <p:sp>
          <p:nvSpPr>
            <p:cNvPr id="51221" name="Oval 11">
              <a:extLst>
                <a:ext uri="{FF2B5EF4-FFF2-40B4-BE49-F238E27FC236}">
                  <a16:creationId xmlns:a16="http://schemas.microsoft.com/office/drawing/2014/main" id="{E133D4EE-ED13-A14C-AA78-489542B31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1222" name="Text Box 12">
              <a:extLst>
                <a:ext uri="{FF2B5EF4-FFF2-40B4-BE49-F238E27FC236}">
                  <a16:creationId xmlns:a16="http://schemas.microsoft.com/office/drawing/2014/main" id="{1C9C5F9A-DB83-4E43-B21B-8ECC311CA7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51205" name="Group 13">
            <a:extLst>
              <a:ext uri="{FF2B5EF4-FFF2-40B4-BE49-F238E27FC236}">
                <a16:creationId xmlns:a16="http://schemas.microsoft.com/office/drawing/2014/main" id="{8FE692BB-67BA-5A43-B4D6-92D5D672D89A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5105400"/>
            <a:ext cx="533400" cy="533400"/>
            <a:chOff x="1824" y="2736"/>
            <a:chExt cx="336" cy="336"/>
          </a:xfrm>
        </p:grpSpPr>
        <p:sp>
          <p:nvSpPr>
            <p:cNvPr id="51219" name="Oval 14">
              <a:extLst>
                <a:ext uri="{FF2B5EF4-FFF2-40B4-BE49-F238E27FC236}">
                  <a16:creationId xmlns:a16="http://schemas.microsoft.com/office/drawing/2014/main" id="{C4975906-EB3A-A34B-9E76-27DBC1CBC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1220" name="Text Box 15">
              <a:extLst>
                <a:ext uri="{FF2B5EF4-FFF2-40B4-BE49-F238E27FC236}">
                  <a16:creationId xmlns:a16="http://schemas.microsoft.com/office/drawing/2014/main" id="{0E28526B-C78A-6340-A412-46EB70C50E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51206" name="Group 16">
            <a:extLst>
              <a:ext uri="{FF2B5EF4-FFF2-40B4-BE49-F238E27FC236}">
                <a16:creationId xmlns:a16="http://schemas.microsoft.com/office/drawing/2014/main" id="{BF0ACEE7-33A2-1649-9AEF-1771B4D84CD3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876800"/>
            <a:ext cx="533400" cy="533400"/>
            <a:chOff x="1824" y="2736"/>
            <a:chExt cx="336" cy="336"/>
          </a:xfrm>
        </p:grpSpPr>
        <p:sp>
          <p:nvSpPr>
            <p:cNvPr id="51217" name="Oval 17">
              <a:extLst>
                <a:ext uri="{FF2B5EF4-FFF2-40B4-BE49-F238E27FC236}">
                  <a16:creationId xmlns:a16="http://schemas.microsoft.com/office/drawing/2014/main" id="{52CCB30E-E3F9-A741-8059-3076A4513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1218" name="Text Box 18">
              <a:extLst>
                <a:ext uri="{FF2B5EF4-FFF2-40B4-BE49-F238E27FC236}">
                  <a16:creationId xmlns:a16="http://schemas.microsoft.com/office/drawing/2014/main" id="{C88A2398-9BB4-A94C-8961-FAE63E919F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51207" name="Line 19">
            <a:extLst>
              <a:ext uri="{FF2B5EF4-FFF2-40B4-BE49-F238E27FC236}">
                <a16:creationId xmlns:a16="http://schemas.microsoft.com/office/drawing/2014/main" id="{441A3EF6-310B-A148-9EFB-F3DD8BBBA0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4191000"/>
            <a:ext cx="6096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8" name="Line 20">
            <a:extLst>
              <a:ext uri="{FF2B5EF4-FFF2-40B4-BE49-F238E27FC236}">
                <a16:creationId xmlns:a16="http://schemas.microsoft.com/office/drawing/2014/main" id="{04DAD387-7C38-CA4B-A8B9-2BB6834A1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4953000"/>
            <a:ext cx="6096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9" name="Line 21">
            <a:extLst>
              <a:ext uri="{FF2B5EF4-FFF2-40B4-BE49-F238E27FC236}">
                <a16:creationId xmlns:a16="http://schemas.microsoft.com/office/drawing/2014/main" id="{1277DEF5-F080-0E4D-96C7-66274630C2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0" name="Line 22">
            <a:extLst>
              <a:ext uri="{FF2B5EF4-FFF2-40B4-BE49-F238E27FC236}">
                <a16:creationId xmlns:a16="http://schemas.microsoft.com/office/drawing/2014/main" id="{7A95B412-7121-734D-95BA-84F9D74E65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54102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1" name="Line 23">
            <a:extLst>
              <a:ext uri="{FF2B5EF4-FFF2-40B4-BE49-F238E27FC236}">
                <a16:creationId xmlns:a16="http://schemas.microsoft.com/office/drawing/2014/main" id="{E2DC8B3C-7224-0747-AC94-559785B785F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1054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2" name="Text Box 24">
            <a:extLst>
              <a:ext uri="{FF2B5EF4-FFF2-40B4-BE49-F238E27FC236}">
                <a16:creationId xmlns:a16="http://schemas.microsoft.com/office/drawing/2014/main" id="{2211C4D5-391F-F049-8C1B-5A630A2F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971800"/>
            <a:ext cx="297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1"/>
              <a:t>A  B  C  D  E</a:t>
            </a:r>
          </a:p>
        </p:txBody>
      </p:sp>
      <p:sp>
        <p:nvSpPr>
          <p:cNvPr id="51213" name="Text Box 25">
            <a:extLst>
              <a:ext uri="{FF2B5EF4-FFF2-40B4-BE49-F238E27FC236}">
                <a16:creationId xmlns:a16="http://schemas.microsoft.com/office/drawing/2014/main" id="{84F866D2-1809-2A4E-985D-6235E08C3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581400"/>
            <a:ext cx="3733800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1"/>
              <a:t>A</a:t>
            </a:r>
            <a:r>
              <a:rPr lang="en-US" altLang="en-US" sz="3200"/>
              <a:t>  0  1   0  1   0</a:t>
            </a:r>
            <a:br>
              <a:rPr lang="en-US" altLang="en-US" sz="3200"/>
            </a:br>
            <a:r>
              <a:rPr lang="en-US" altLang="en-US" sz="3200" b="1"/>
              <a:t>B</a:t>
            </a:r>
            <a:r>
              <a:rPr lang="en-US" altLang="en-US" sz="3200"/>
              <a:t>  </a:t>
            </a:r>
            <a:r>
              <a:rPr lang="en-US" altLang="en-US" sz="3200" b="1">
                <a:solidFill>
                  <a:srgbClr val="FF0000"/>
                </a:solidFill>
              </a:rPr>
              <a:t>1</a:t>
            </a:r>
            <a:r>
              <a:rPr lang="en-US" altLang="en-US" sz="3200"/>
              <a:t>  0   0  </a:t>
            </a:r>
            <a:r>
              <a:rPr lang="en-US" altLang="en-US" sz="3200" b="1">
                <a:solidFill>
                  <a:srgbClr val="FF0000"/>
                </a:solidFill>
              </a:rPr>
              <a:t>1</a:t>
            </a:r>
            <a:r>
              <a:rPr lang="en-US" altLang="en-US" sz="3200"/>
              <a:t>   0</a:t>
            </a:r>
            <a:br>
              <a:rPr lang="en-US" altLang="en-US" sz="3200"/>
            </a:br>
            <a:r>
              <a:rPr lang="en-US" altLang="en-US" sz="3200" b="1"/>
              <a:t>C</a:t>
            </a:r>
            <a:r>
              <a:rPr lang="en-US" altLang="en-US" sz="3200"/>
              <a:t>  0  0   0  1   0</a:t>
            </a:r>
            <a:br>
              <a:rPr lang="en-US" altLang="en-US" sz="3200"/>
            </a:br>
            <a:r>
              <a:rPr lang="en-US" altLang="en-US" sz="3200" b="1"/>
              <a:t>D</a:t>
            </a:r>
            <a:r>
              <a:rPr lang="en-US" altLang="en-US" sz="3200"/>
              <a:t>  1  1   1  0   1</a:t>
            </a:r>
            <a:br>
              <a:rPr lang="en-US" altLang="en-US" sz="3200"/>
            </a:br>
            <a:r>
              <a:rPr lang="en-US" altLang="en-US" sz="3200" b="1"/>
              <a:t>E</a:t>
            </a:r>
            <a:r>
              <a:rPr lang="en-US" altLang="en-US" sz="3200"/>
              <a:t>  0  0   0   1  0</a:t>
            </a:r>
          </a:p>
        </p:txBody>
      </p:sp>
      <p:sp>
        <p:nvSpPr>
          <p:cNvPr id="51214" name="Rectangle 26">
            <a:extLst>
              <a:ext uri="{FF2B5EF4-FFF2-40B4-BE49-F238E27FC236}">
                <a16:creationId xmlns:a16="http://schemas.microsoft.com/office/drawing/2014/main" id="{10464286-8FC9-EF48-B989-4B9ED74C6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114800"/>
            <a:ext cx="31242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51215" name="Rectangle 28">
            <a:extLst>
              <a:ext uri="{FF2B5EF4-FFF2-40B4-BE49-F238E27FC236}">
                <a16:creationId xmlns:a16="http://schemas.microsoft.com/office/drawing/2014/main" id="{A94FB109-9E75-384C-BB5C-12BB49F161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609600"/>
          </a:xfrm>
          <a:noFill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600">
                <a:ea typeface="ＭＳ Ｐゴシック" panose="020B0600070205080204" pitchFamily="34" charset="-128"/>
              </a:rPr>
              <a:t>Adjacency matrix – A |V|x|V| matrix A such that:</a:t>
            </a:r>
          </a:p>
        </p:txBody>
      </p:sp>
      <p:graphicFrame>
        <p:nvGraphicFramePr>
          <p:cNvPr id="51216" name="Object 2">
            <a:extLst>
              <a:ext uri="{FF2B5EF4-FFF2-40B4-BE49-F238E27FC236}">
                <a16:creationId xmlns:a16="http://schemas.microsoft.com/office/drawing/2014/main" id="{5210AF5A-8C5A-F248-9E9D-2BABA39E5E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2057400"/>
          <a:ext cx="25146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068550" imgH="5264150" progId="Equation.3">
                  <p:embed/>
                </p:oleObj>
              </mc:Choice>
              <mc:Fallback>
                <p:oleObj name="Equation" r:id="rId3" imgW="15068550" imgH="5264150" progId="Equation.3">
                  <p:embed/>
                  <p:pic>
                    <p:nvPicPr>
                      <p:cNvPr id="51216" name="Object 2">
                        <a:extLst>
                          <a:ext uri="{FF2B5EF4-FFF2-40B4-BE49-F238E27FC236}">
                            <a16:creationId xmlns:a16="http://schemas.microsoft.com/office/drawing/2014/main" id="{5210AF5A-8C5A-F248-9E9D-2BABA39E5E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057400"/>
                        <a:ext cx="251460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93174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F669D852-4699-1547-BD35-64E913845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Representing graphs</a:t>
            </a:r>
          </a:p>
        </p:txBody>
      </p:sp>
      <p:grpSp>
        <p:nvGrpSpPr>
          <p:cNvPr id="52226" name="Group 4">
            <a:extLst>
              <a:ext uri="{FF2B5EF4-FFF2-40B4-BE49-F238E27FC236}">
                <a16:creationId xmlns:a16="http://schemas.microsoft.com/office/drawing/2014/main" id="{B5D7CA6B-DA0C-CE4C-9D95-27600760275E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810000"/>
            <a:ext cx="533400" cy="533400"/>
            <a:chOff x="1824" y="2736"/>
            <a:chExt cx="336" cy="336"/>
          </a:xfrm>
        </p:grpSpPr>
        <p:sp>
          <p:nvSpPr>
            <p:cNvPr id="52249" name="Oval 5">
              <a:extLst>
                <a:ext uri="{FF2B5EF4-FFF2-40B4-BE49-F238E27FC236}">
                  <a16:creationId xmlns:a16="http://schemas.microsoft.com/office/drawing/2014/main" id="{8C42C533-BD62-A84C-A793-12A501FC8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2250" name="Text Box 6">
              <a:extLst>
                <a:ext uri="{FF2B5EF4-FFF2-40B4-BE49-F238E27FC236}">
                  <a16:creationId xmlns:a16="http://schemas.microsoft.com/office/drawing/2014/main" id="{006F371B-CFA9-E64D-972D-8C7FBBFE72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52227" name="Group 7">
            <a:extLst>
              <a:ext uri="{FF2B5EF4-FFF2-40B4-BE49-F238E27FC236}">
                <a16:creationId xmlns:a16="http://schemas.microsoft.com/office/drawing/2014/main" id="{EF926372-4BDE-C341-B5CA-D45CEB3D0DB8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4572000"/>
            <a:ext cx="533400" cy="533400"/>
            <a:chOff x="1824" y="2736"/>
            <a:chExt cx="336" cy="336"/>
          </a:xfrm>
        </p:grpSpPr>
        <p:sp>
          <p:nvSpPr>
            <p:cNvPr id="52247" name="Oval 8">
              <a:extLst>
                <a:ext uri="{FF2B5EF4-FFF2-40B4-BE49-F238E27FC236}">
                  <a16:creationId xmlns:a16="http://schemas.microsoft.com/office/drawing/2014/main" id="{24E55CD5-50B3-6147-9EDF-4FAFC15A8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2248" name="Text Box 9">
              <a:extLst>
                <a:ext uri="{FF2B5EF4-FFF2-40B4-BE49-F238E27FC236}">
                  <a16:creationId xmlns:a16="http://schemas.microsoft.com/office/drawing/2014/main" id="{38CCC7A4-8F61-3E41-9AC3-F3A4650D91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52228" name="Group 10">
            <a:extLst>
              <a:ext uri="{FF2B5EF4-FFF2-40B4-BE49-F238E27FC236}">
                <a16:creationId xmlns:a16="http://schemas.microsoft.com/office/drawing/2014/main" id="{DB855EC0-69E6-C546-B4D8-999B39DD1FEC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6019800"/>
            <a:ext cx="533400" cy="533400"/>
            <a:chOff x="1824" y="2736"/>
            <a:chExt cx="336" cy="336"/>
          </a:xfrm>
        </p:grpSpPr>
        <p:sp>
          <p:nvSpPr>
            <p:cNvPr id="52245" name="Oval 11">
              <a:extLst>
                <a:ext uri="{FF2B5EF4-FFF2-40B4-BE49-F238E27FC236}">
                  <a16:creationId xmlns:a16="http://schemas.microsoft.com/office/drawing/2014/main" id="{CA7B3930-7107-3046-AC61-F80D7CC7A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2246" name="Text Box 12">
              <a:extLst>
                <a:ext uri="{FF2B5EF4-FFF2-40B4-BE49-F238E27FC236}">
                  <a16:creationId xmlns:a16="http://schemas.microsoft.com/office/drawing/2014/main" id="{3514D766-49AB-FB41-B534-2608A81DB8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52229" name="Group 13">
            <a:extLst>
              <a:ext uri="{FF2B5EF4-FFF2-40B4-BE49-F238E27FC236}">
                <a16:creationId xmlns:a16="http://schemas.microsoft.com/office/drawing/2014/main" id="{265DA244-4D6C-5543-B50B-050E514A31E1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5105400"/>
            <a:ext cx="533400" cy="533400"/>
            <a:chOff x="1824" y="2736"/>
            <a:chExt cx="336" cy="336"/>
          </a:xfrm>
        </p:grpSpPr>
        <p:sp>
          <p:nvSpPr>
            <p:cNvPr id="52243" name="Oval 14">
              <a:extLst>
                <a:ext uri="{FF2B5EF4-FFF2-40B4-BE49-F238E27FC236}">
                  <a16:creationId xmlns:a16="http://schemas.microsoft.com/office/drawing/2014/main" id="{F0B3D469-CACB-924D-B951-78CA49793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2244" name="Text Box 15">
              <a:extLst>
                <a:ext uri="{FF2B5EF4-FFF2-40B4-BE49-F238E27FC236}">
                  <a16:creationId xmlns:a16="http://schemas.microsoft.com/office/drawing/2014/main" id="{994FDE88-85B3-2048-9865-AD6720A355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52230" name="Group 16">
            <a:extLst>
              <a:ext uri="{FF2B5EF4-FFF2-40B4-BE49-F238E27FC236}">
                <a16:creationId xmlns:a16="http://schemas.microsoft.com/office/drawing/2014/main" id="{B6FA8712-0E34-9643-9288-13C163E14BD8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876800"/>
            <a:ext cx="533400" cy="533400"/>
            <a:chOff x="1824" y="2736"/>
            <a:chExt cx="336" cy="336"/>
          </a:xfrm>
        </p:grpSpPr>
        <p:sp>
          <p:nvSpPr>
            <p:cNvPr id="52241" name="Oval 17">
              <a:extLst>
                <a:ext uri="{FF2B5EF4-FFF2-40B4-BE49-F238E27FC236}">
                  <a16:creationId xmlns:a16="http://schemas.microsoft.com/office/drawing/2014/main" id="{76FCE089-A8DD-004D-9A35-42B336C5E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2242" name="Text Box 18">
              <a:extLst>
                <a:ext uri="{FF2B5EF4-FFF2-40B4-BE49-F238E27FC236}">
                  <a16:creationId xmlns:a16="http://schemas.microsoft.com/office/drawing/2014/main" id="{E4D43FA1-B85C-DF4A-AF46-8AE0EF0A8B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52231" name="Line 19">
            <a:extLst>
              <a:ext uri="{FF2B5EF4-FFF2-40B4-BE49-F238E27FC236}">
                <a16:creationId xmlns:a16="http://schemas.microsoft.com/office/drawing/2014/main" id="{41116650-4DAF-7442-A85B-A19FEDC757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41910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2" name="Line 20">
            <a:extLst>
              <a:ext uri="{FF2B5EF4-FFF2-40B4-BE49-F238E27FC236}">
                <a16:creationId xmlns:a16="http://schemas.microsoft.com/office/drawing/2014/main" id="{5DF5CEA1-8E4A-0D48-B357-5C44E6EEC9A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4953000"/>
            <a:ext cx="6096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3" name="Line 21">
            <a:extLst>
              <a:ext uri="{FF2B5EF4-FFF2-40B4-BE49-F238E27FC236}">
                <a16:creationId xmlns:a16="http://schemas.microsoft.com/office/drawing/2014/main" id="{8A95218D-FBBF-4F43-A12B-95601A66DD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4343400"/>
            <a:ext cx="0" cy="533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4" name="Line 22">
            <a:extLst>
              <a:ext uri="{FF2B5EF4-FFF2-40B4-BE49-F238E27FC236}">
                <a16:creationId xmlns:a16="http://schemas.microsoft.com/office/drawing/2014/main" id="{0420E0A9-49C2-0542-A99F-ED4C1B1124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5410200"/>
            <a:ext cx="1524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5" name="Line 23">
            <a:extLst>
              <a:ext uri="{FF2B5EF4-FFF2-40B4-BE49-F238E27FC236}">
                <a16:creationId xmlns:a16="http://schemas.microsoft.com/office/drawing/2014/main" id="{CB6BDB7E-CA3E-0A4F-89E3-34D3C1AD57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105400"/>
            <a:ext cx="7620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6" name="Text Box 24">
            <a:extLst>
              <a:ext uri="{FF2B5EF4-FFF2-40B4-BE49-F238E27FC236}">
                <a16:creationId xmlns:a16="http://schemas.microsoft.com/office/drawing/2014/main" id="{2CA6CBCC-C895-5640-B1AB-927AC429F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971800"/>
            <a:ext cx="297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1"/>
              <a:t>A  B  C  D  E</a:t>
            </a:r>
          </a:p>
        </p:txBody>
      </p:sp>
      <p:sp>
        <p:nvSpPr>
          <p:cNvPr id="52237" name="Text Box 25">
            <a:extLst>
              <a:ext uri="{FF2B5EF4-FFF2-40B4-BE49-F238E27FC236}">
                <a16:creationId xmlns:a16="http://schemas.microsoft.com/office/drawing/2014/main" id="{41CCEC04-9C77-9C44-8D89-7C244197C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581400"/>
            <a:ext cx="3733800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1"/>
              <a:t>A</a:t>
            </a:r>
            <a:r>
              <a:rPr lang="en-US" altLang="en-US" sz="3200"/>
              <a:t>  0  1   0  1   0</a:t>
            </a:r>
            <a:br>
              <a:rPr lang="en-US" altLang="en-US" sz="3200"/>
            </a:br>
            <a:r>
              <a:rPr lang="en-US" altLang="en-US" sz="3200" b="1"/>
              <a:t>B</a:t>
            </a:r>
            <a:r>
              <a:rPr lang="en-US" altLang="en-US" sz="3200"/>
              <a:t>  1  0   0  1   0</a:t>
            </a:r>
            <a:br>
              <a:rPr lang="en-US" altLang="en-US" sz="3200"/>
            </a:br>
            <a:r>
              <a:rPr lang="en-US" altLang="en-US" sz="3200" b="1"/>
              <a:t>C</a:t>
            </a:r>
            <a:r>
              <a:rPr lang="en-US" altLang="en-US" sz="3200"/>
              <a:t>  0  0   0  1   0</a:t>
            </a:r>
            <a:br>
              <a:rPr lang="en-US" altLang="en-US" sz="3200"/>
            </a:br>
            <a:r>
              <a:rPr lang="en-US" altLang="en-US" sz="3200" b="1"/>
              <a:t>D</a:t>
            </a:r>
            <a:r>
              <a:rPr lang="en-US" altLang="en-US" sz="3200"/>
              <a:t>  </a:t>
            </a:r>
            <a:r>
              <a:rPr lang="en-US" altLang="en-US" sz="3200" b="1">
                <a:solidFill>
                  <a:srgbClr val="FF0000"/>
                </a:solidFill>
              </a:rPr>
              <a:t>1  1   1</a:t>
            </a:r>
            <a:r>
              <a:rPr lang="en-US" altLang="en-US" sz="3200"/>
              <a:t>  0   </a:t>
            </a:r>
            <a:r>
              <a:rPr lang="en-US" altLang="en-US" sz="3200" b="1">
                <a:solidFill>
                  <a:srgbClr val="FF0000"/>
                </a:solidFill>
              </a:rPr>
              <a:t>1</a:t>
            </a:r>
            <a:br>
              <a:rPr lang="en-US" altLang="en-US" sz="3200"/>
            </a:br>
            <a:r>
              <a:rPr lang="en-US" altLang="en-US" sz="3200" b="1"/>
              <a:t>E</a:t>
            </a:r>
            <a:r>
              <a:rPr lang="en-US" altLang="en-US" sz="3200"/>
              <a:t>  0  0   0   1  0</a:t>
            </a:r>
          </a:p>
        </p:txBody>
      </p:sp>
      <p:sp>
        <p:nvSpPr>
          <p:cNvPr id="52238" name="Rectangle 26">
            <a:extLst>
              <a:ext uri="{FF2B5EF4-FFF2-40B4-BE49-F238E27FC236}">
                <a16:creationId xmlns:a16="http://schemas.microsoft.com/office/drawing/2014/main" id="{67F87928-45B0-8A41-A31E-73137B6DD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105400"/>
            <a:ext cx="3124200" cy="457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52239" name="Rectangle 28">
            <a:extLst>
              <a:ext uri="{FF2B5EF4-FFF2-40B4-BE49-F238E27FC236}">
                <a16:creationId xmlns:a16="http://schemas.microsoft.com/office/drawing/2014/main" id="{AB858811-1574-E849-A126-9BD9DEA0A1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609600"/>
          </a:xfrm>
          <a:noFill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600">
                <a:ea typeface="ＭＳ Ｐゴシック" panose="020B0600070205080204" pitchFamily="34" charset="-128"/>
              </a:rPr>
              <a:t>Adjacency matrix – A |V|x|V| matrix A such that:</a:t>
            </a:r>
          </a:p>
        </p:txBody>
      </p:sp>
      <p:graphicFrame>
        <p:nvGraphicFramePr>
          <p:cNvPr id="52240" name="Object 2">
            <a:extLst>
              <a:ext uri="{FF2B5EF4-FFF2-40B4-BE49-F238E27FC236}">
                <a16:creationId xmlns:a16="http://schemas.microsoft.com/office/drawing/2014/main" id="{AE225BCA-0123-A944-8A1A-33748A7B47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2057400"/>
          <a:ext cx="25146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068550" imgH="5264150" progId="Equation.3">
                  <p:embed/>
                </p:oleObj>
              </mc:Choice>
              <mc:Fallback>
                <p:oleObj name="Equation" r:id="rId3" imgW="15068550" imgH="5264150" progId="Equation.3">
                  <p:embed/>
                  <p:pic>
                    <p:nvPicPr>
                      <p:cNvPr id="52240" name="Object 2">
                        <a:extLst>
                          <a:ext uri="{FF2B5EF4-FFF2-40B4-BE49-F238E27FC236}">
                            <a16:creationId xmlns:a16="http://schemas.microsoft.com/office/drawing/2014/main" id="{AE225BCA-0123-A944-8A1A-33748A7B47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057400"/>
                        <a:ext cx="251460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37149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B7548474-2227-5F42-A6D8-F4722C1571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Representing graphs</a:t>
            </a:r>
          </a:p>
        </p:txBody>
      </p:sp>
      <p:grpSp>
        <p:nvGrpSpPr>
          <p:cNvPr id="53250" name="Group 4">
            <a:extLst>
              <a:ext uri="{FF2B5EF4-FFF2-40B4-BE49-F238E27FC236}">
                <a16:creationId xmlns:a16="http://schemas.microsoft.com/office/drawing/2014/main" id="{6A71DF94-1DF2-B544-84DA-62CEDA26F50F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810000"/>
            <a:ext cx="533400" cy="533400"/>
            <a:chOff x="1824" y="2736"/>
            <a:chExt cx="336" cy="336"/>
          </a:xfrm>
        </p:grpSpPr>
        <p:sp>
          <p:nvSpPr>
            <p:cNvPr id="53274" name="Oval 5">
              <a:extLst>
                <a:ext uri="{FF2B5EF4-FFF2-40B4-BE49-F238E27FC236}">
                  <a16:creationId xmlns:a16="http://schemas.microsoft.com/office/drawing/2014/main" id="{B4DAC32E-5314-744F-B8D8-7AAF46697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3275" name="Text Box 6">
              <a:extLst>
                <a:ext uri="{FF2B5EF4-FFF2-40B4-BE49-F238E27FC236}">
                  <a16:creationId xmlns:a16="http://schemas.microsoft.com/office/drawing/2014/main" id="{737BAC51-C133-5A4E-9363-13BB823BC6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53251" name="Group 7">
            <a:extLst>
              <a:ext uri="{FF2B5EF4-FFF2-40B4-BE49-F238E27FC236}">
                <a16:creationId xmlns:a16="http://schemas.microsoft.com/office/drawing/2014/main" id="{638F02CD-5D34-9E4E-A175-7917BE85F5BA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4572000"/>
            <a:ext cx="533400" cy="533400"/>
            <a:chOff x="1824" y="2736"/>
            <a:chExt cx="336" cy="336"/>
          </a:xfrm>
        </p:grpSpPr>
        <p:sp>
          <p:nvSpPr>
            <p:cNvPr id="53272" name="Oval 8">
              <a:extLst>
                <a:ext uri="{FF2B5EF4-FFF2-40B4-BE49-F238E27FC236}">
                  <a16:creationId xmlns:a16="http://schemas.microsoft.com/office/drawing/2014/main" id="{97A6364A-4C9E-4A48-BF50-6232E2EC1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3273" name="Text Box 9">
              <a:extLst>
                <a:ext uri="{FF2B5EF4-FFF2-40B4-BE49-F238E27FC236}">
                  <a16:creationId xmlns:a16="http://schemas.microsoft.com/office/drawing/2014/main" id="{EE594C69-6591-1E43-A989-68B78747A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53252" name="Group 10">
            <a:extLst>
              <a:ext uri="{FF2B5EF4-FFF2-40B4-BE49-F238E27FC236}">
                <a16:creationId xmlns:a16="http://schemas.microsoft.com/office/drawing/2014/main" id="{4A070F4B-A0E3-7A4E-964E-F3FDC594A2DF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6019800"/>
            <a:ext cx="533400" cy="533400"/>
            <a:chOff x="1824" y="2736"/>
            <a:chExt cx="336" cy="336"/>
          </a:xfrm>
        </p:grpSpPr>
        <p:sp>
          <p:nvSpPr>
            <p:cNvPr id="53270" name="Oval 11">
              <a:extLst>
                <a:ext uri="{FF2B5EF4-FFF2-40B4-BE49-F238E27FC236}">
                  <a16:creationId xmlns:a16="http://schemas.microsoft.com/office/drawing/2014/main" id="{B7EFA729-3C0D-5F4B-855C-7107A4B69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3271" name="Text Box 12">
              <a:extLst>
                <a:ext uri="{FF2B5EF4-FFF2-40B4-BE49-F238E27FC236}">
                  <a16:creationId xmlns:a16="http://schemas.microsoft.com/office/drawing/2014/main" id="{35B7E495-6E5B-F848-94E3-AA7FFAED39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53253" name="Group 13">
            <a:extLst>
              <a:ext uri="{FF2B5EF4-FFF2-40B4-BE49-F238E27FC236}">
                <a16:creationId xmlns:a16="http://schemas.microsoft.com/office/drawing/2014/main" id="{284B96ED-5666-CC4F-BB66-A1CDC42CCF76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5105400"/>
            <a:ext cx="533400" cy="533400"/>
            <a:chOff x="1824" y="2736"/>
            <a:chExt cx="336" cy="336"/>
          </a:xfrm>
        </p:grpSpPr>
        <p:sp>
          <p:nvSpPr>
            <p:cNvPr id="53268" name="Oval 14">
              <a:extLst>
                <a:ext uri="{FF2B5EF4-FFF2-40B4-BE49-F238E27FC236}">
                  <a16:creationId xmlns:a16="http://schemas.microsoft.com/office/drawing/2014/main" id="{8D19586F-C651-0749-8ACB-D58E6C52E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3269" name="Text Box 15">
              <a:extLst>
                <a:ext uri="{FF2B5EF4-FFF2-40B4-BE49-F238E27FC236}">
                  <a16:creationId xmlns:a16="http://schemas.microsoft.com/office/drawing/2014/main" id="{41461CD9-5250-A24A-909A-6947EEE3A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53254" name="Group 16">
            <a:extLst>
              <a:ext uri="{FF2B5EF4-FFF2-40B4-BE49-F238E27FC236}">
                <a16:creationId xmlns:a16="http://schemas.microsoft.com/office/drawing/2014/main" id="{80B86023-6792-8047-B84D-35DA33AFE75B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876800"/>
            <a:ext cx="533400" cy="533400"/>
            <a:chOff x="1824" y="2736"/>
            <a:chExt cx="336" cy="336"/>
          </a:xfrm>
        </p:grpSpPr>
        <p:sp>
          <p:nvSpPr>
            <p:cNvPr id="53266" name="Oval 17">
              <a:extLst>
                <a:ext uri="{FF2B5EF4-FFF2-40B4-BE49-F238E27FC236}">
                  <a16:creationId xmlns:a16="http://schemas.microsoft.com/office/drawing/2014/main" id="{990CCBD2-CA1D-6943-AAED-A901D2FB1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3267" name="Text Box 18">
              <a:extLst>
                <a:ext uri="{FF2B5EF4-FFF2-40B4-BE49-F238E27FC236}">
                  <a16:creationId xmlns:a16="http://schemas.microsoft.com/office/drawing/2014/main" id="{34D28E6E-42A0-604E-BC93-FEEC224085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53255" name="Line 19">
            <a:extLst>
              <a:ext uri="{FF2B5EF4-FFF2-40B4-BE49-F238E27FC236}">
                <a16:creationId xmlns:a16="http://schemas.microsoft.com/office/drawing/2014/main" id="{BFF0517F-F4D2-A640-9B5F-3E96C2A7AA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41910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6" name="Line 20">
            <a:extLst>
              <a:ext uri="{FF2B5EF4-FFF2-40B4-BE49-F238E27FC236}">
                <a16:creationId xmlns:a16="http://schemas.microsoft.com/office/drawing/2014/main" id="{381709D3-0D7A-A940-B4FC-FF5D0ED3441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49530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7" name="Line 21">
            <a:extLst>
              <a:ext uri="{FF2B5EF4-FFF2-40B4-BE49-F238E27FC236}">
                <a16:creationId xmlns:a16="http://schemas.microsoft.com/office/drawing/2014/main" id="{6BA325C2-1E9F-9C4A-A97D-3A39015F5F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8" name="Line 22">
            <a:extLst>
              <a:ext uri="{FF2B5EF4-FFF2-40B4-BE49-F238E27FC236}">
                <a16:creationId xmlns:a16="http://schemas.microsoft.com/office/drawing/2014/main" id="{0E59D4E8-3B94-7046-AE2A-AFBD4C399E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54102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9" name="Line 23">
            <a:extLst>
              <a:ext uri="{FF2B5EF4-FFF2-40B4-BE49-F238E27FC236}">
                <a16:creationId xmlns:a16="http://schemas.microsoft.com/office/drawing/2014/main" id="{2F863556-3C2F-0E4D-B369-84C0E97A93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1054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0" name="Text Box 24">
            <a:extLst>
              <a:ext uri="{FF2B5EF4-FFF2-40B4-BE49-F238E27FC236}">
                <a16:creationId xmlns:a16="http://schemas.microsoft.com/office/drawing/2014/main" id="{BE24F38F-9ABD-6D42-AB1A-A4D8074FE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971800"/>
            <a:ext cx="297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1"/>
              <a:t>A  B  C  D  E</a:t>
            </a:r>
          </a:p>
        </p:txBody>
      </p:sp>
      <p:sp>
        <p:nvSpPr>
          <p:cNvPr id="53261" name="Text Box 25">
            <a:extLst>
              <a:ext uri="{FF2B5EF4-FFF2-40B4-BE49-F238E27FC236}">
                <a16:creationId xmlns:a16="http://schemas.microsoft.com/office/drawing/2014/main" id="{216050AE-8331-D04B-BDCD-ED62607FA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581400"/>
            <a:ext cx="3733800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1"/>
              <a:t>A</a:t>
            </a:r>
            <a:r>
              <a:rPr lang="en-US" altLang="en-US" sz="3200"/>
              <a:t>  0  1   0  1   0</a:t>
            </a:r>
            <a:br>
              <a:rPr lang="en-US" altLang="en-US" sz="3200"/>
            </a:br>
            <a:r>
              <a:rPr lang="en-US" altLang="en-US" sz="3200" b="1"/>
              <a:t>B</a:t>
            </a:r>
            <a:r>
              <a:rPr lang="en-US" altLang="en-US" sz="3200"/>
              <a:t>  1  0   0  1   0</a:t>
            </a:r>
            <a:br>
              <a:rPr lang="en-US" altLang="en-US" sz="3200"/>
            </a:br>
            <a:r>
              <a:rPr lang="en-US" altLang="en-US" sz="3200" b="1"/>
              <a:t>C</a:t>
            </a:r>
            <a:r>
              <a:rPr lang="en-US" altLang="en-US" sz="3200"/>
              <a:t>  0  0   0  1   0</a:t>
            </a:r>
            <a:br>
              <a:rPr lang="en-US" altLang="en-US" sz="3200"/>
            </a:br>
            <a:r>
              <a:rPr lang="en-US" altLang="en-US" sz="3200" b="1"/>
              <a:t>D</a:t>
            </a:r>
            <a:r>
              <a:rPr lang="en-US" altLang="en-US" sz="3200"/>
              <a:t>  1  1   1  0   1</a:t>
            </a:r>
            <a:br>
              <a:rPr lang="en-US" altLang="en-US" sz="3200"/>
            </a:br>
            <a:r>
              <a:rPr lang="en-US" altLang="en-US" sz="3200" b="1"/>
              <a:t>E</a:t>
            </a:r>
            <a:r>
              <a:rPr lang="en-US" altLang="en-US" sz="3200"/>
              <a:t>  0  0   0   1  0</a:t>
            </a:r>
          </a:p>
        </p:txBody>
      </p:sp>
      <p:sp>
        <p:nvSpPr>
          <p:cNvPr id="53262" name="Line 26">
            <a:extLst>
              <a:ext uri="{FF2B5EF4-FFF2-40B4-BE49-F238E27FC236}">
                <a16:creationId xmlns:a16="http://schemas.microsoft.com/office/drawing/2014/main" id="{39306790-53DA-A14A-8EFA-24F3195C686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352800"/>
            <a:ext cx="2895600" cy="2819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3" name="Text Box 27">
            <a:extLst>
              <a:ext uri="{FF2B5EF4-FFF2-40B4-BE49-F238E27FC236}">
                <a16:creationId xmlns:a16="http://schemas.microsoft.com/office/drawing/2014/main" id="{F7B7AAE3-BFA6-9842-BDE6-5831F024A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657600"/>
            <a:ext cx="213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Is it always symmetric?</a:t>
            </a:r>
          </a:p>
        </p:txBody>
      </p:sp>
      <p:graphicFrame>
        <p:nvGraphicFramePr>
          <p:cNvPr id="53265" name="Object 2">
            <a:extLst>
              <a:ext uri="{FF2B5EF4-FFF2-40B4-BE49-F238E27FC236}">
                <a16:creationId xmlns:a16="http://schemas.microsoft.com/office/drawing/2014/main" id="{03AED2EE-E506-DE4B-B27C-F0A937543C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2057400"/>
          <a:ext cx="25146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068550" imgH="5264150" progId="Equation.3">
                  <p:embed/>
                </p:oleObj>
              </mc:Choice>
              <mc:Fallback>
                <p:oleObj name="Equation" r:id="rId3" imgW="15068550" imgH="5264150" progId="Equation.3">
                  <p:embed/>
                  <p:pic>
                    <p:nvPicPr>
                      <p:cNvPr id="53265" name="Object 2">
                        <a:extLst>
                          <a:ext uri="{FF2B5EF4-FFF2-40B4-BE49-F238E27FC236}">
                            <a16:creationId xmlns:a16="http://schemas.microsoft.com/office/drawing/2014/main" id="{03AED2EE-E506-DE4B-B27C-F0A937543C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057400"/>
                        <a:ext cx="251460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3">
            <a:extLst>
              <a:ext uri="{FF2B5EF4-FFF2-40B4-BE49-F238E27FC236}">
                <a16:creationId xmlns:a16="http://schemas.microsoft.com/office/drawing/2014/main" id="{E8183721-D973-0442-9752-648D0EAA76A4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47800"/>
            <a:ext cx="8229600" cy="60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 sz="2600">
                <a:ea typeface="ＭＳ Ｐゴシック" panose="020B0600070205080204" pitchFamily="34" charset="-128"/>
              </a:rPr>
              <a:t>Adjacency matrix – A |V|x|V| matrix A such that:</a:t>
            </a:r>
            <a:endParaRPr lang="en-US" altLang="en-US" sz="26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2488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7BBF755A-D23F-4E45-B73E-6732D37739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Representing graphs</a:t>
            </a:r>
          </a:p>
        </p:txBody>
      </p:sp>
      <p:sp>
        <p:nvSpPr>
          <p:cNvPr id="54274" name="Text Box 24">
            <a:extLst>
              <a:ext uri="{FF2B5EF4-FFF2-40B4-BE49-F238E27FC236}">
                <a16:creationId xmlns:a16="http://schemas.microsoft.com/office/drawing/2014/main" id="{9D89328F-169A-CB42-BBF7-701F11B54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971800"/>
            <a:ext cx="297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1"/>
              <a:t>A  B  C  D  E</a:t>
            </a:r>
          </a:p>
        </p:txBody>
      </p:sp>
      <p:sp>
        <p:nvSpPr>
          <p:cNvPr id="54275" name="Text Box 25">
            <a:extLst>
              <a:ext uri="{FF2B5EF4-FFF2-40B4-BE49-F238E27FC236}">
                <a16:creationId xmlns:a16="http://schemas.microsoft.com/office/drawing/2014/main" id="{00C0CFE3-4C32-3B4E-BE64-33F935F01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581400"/>
            <a:ext cx="37338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1"/>
              <a:t>A</a:t>
            </a:r>
            <a:r>
              <a:rPr lang="en-US" altLang="en-US" sz="3200"/>
              <a:t>  0  1   0  0   0</a:t>
            </a:r>
            <a:br>
              <a:rPr lang="en-US" altLang="en-US" sz="3200"/>
            </a:br>
            <a:r>
              <a:rPr lang="en-US" altLang="en-US" sz="3200" b="1"/>
              <a:t>B</a:t>
            </a:r>
            <a:r>
              <a:rPr lang="en-US" altLang="en-US" sz="3200"/>
              <a:t>  0  0   0  0   0</a:t>
            </a:r>
            <a:br>
              <a:rPr lang="en-US" altLang="en-US" sz="3200"/>
            </a:br>
            <a:r>
              <a:rPr lang="en-US" altLang="en-US" sz="3200" b="1"/>
              <a:t>C</a:t>
            </a:r>
            <a:r>
              <a:rPr lang="en-US" altLang="en-US" sz="3200"/>
              <a:t>  0  0   0  1   0</a:t>
            </a:r>
            <a:br>
              <a:rPr lang="en-US" altLang="en-US" sz="3200"/>
            </a:br>
            <a:r>
              <a:rPr lang="en-US" altLang="en-US" sz="3200" b="1"/>
              <a:t>D</a:t>
            </a:r>
            <a:r>
              <a:rPr lang="en-US" altLang="en-US" sz="3200"/>
              <a:t>  1  1   0  0   0</a:t>
            </a:r>
            <a:br>
              <a:rPr lang="en-US" altLang="en-US" sz="3200"/>
            </a:br>
            <a:r>
              <a:rPr lang="en-US" altLang="en-US" sz="3200" b="1"/>
              <a:t>E</a:t>
            </a:r>
            <a:r>
              <a:rPr lang="en-US" altLang="en-US" sz="3200"/>
              <a:t>  0  0   0   1  0</a:t>
            </a:r>
          </a:p>
        </p:txBody>
      </p:sp>
      <p:grpSp>
        <p:nvGrpSpPr>
          <p:cNvPr id="54276" name="Group 26">
            <a:extLst>
              <a:ext uri="{FF2B5EF4-FFF2-40B4-BE49-F238E27FC236}">
                <a16:creationId xmlns:a16="http://schemas.microsoft.com/office/drawing/2014/main" id="{7C08D0D2-DAAA-684B-959D-53498B9A52AF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810000"/>
            <a:ext cx="533400" cy="533400"/>
            <a:chOff x="1824" y="2736"/>
            <a:chExt cx="336" cy="336"/>
          </a:xfrm>
        </p:grpSpPr>
        <p:sp>
          <p:nvSpPr>
            <p:cNvPr id="54297" name="Oval 27">
              <a:extLst>
                <a:ext uri="{FF2B5EF4-FFF2-40B4-BE49-F238E27FC236}">
                  <a16:creationId xmlns:a16="http://schemas.microsoft.com/office/drawing/2014/main" id="{71C7F865-5ED3-8C46-B80A-047931A4D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4298" name="Text Box 28">
              <a:extLst>
                <a:ext uri="{FF2B5EF4-FFF2-40B4-BE49-F238E27FC236}">
                  <a16:creationId xmlns:a16="http://schemas.microsoft.com/office/drawing/2014/main" id="{E53C5023-68F4-2D46-B491-EE5FA6A67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54277" name="Group 29">
            <a:extLst>
              <a:ext uri="{FF2B5EF4-FFF2-40B4-BE49-F238E27FC236}">
                <a16:creationId xmlns:a16="http://schemas.microsoft.com/office/drawing/2014/main" id="{B6A52E0A-09E4-2046-975C-E49F87D7D098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4572000"/>
            <a:ext cx="533400" cy="533400"/>
            <a:chOff x="1824" y="2736"/>
            <a:chExt cx="336" cy="336"/>
          </a:xfrm>
        </p:grpSpPr>
        <p:sp>
          <p:nvSpPr>
            <p:cNvPr id="54295" name="Oval 30">
              <a:extLst>
                <a:ext uri="{FF2B5EF4-FFF2-40B4-BE49-F238E27FC236}">
                  <a16:creationId xmlns:a16="http://schemas.microsoft.com/office/drawing/2014/main" id="{BBF8AF22-2AB3-CB49-9AC2-416E79036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4296" name="Text Box 31">
              <a:extLst>
                <a:ext uri="{FF2B5EF4-FFF2-40B4-BE49-F238E27FC236}">
                  <a16:creationId xmlns:a16="http://schemas.microsoft.com/office/drawing/2014/main" id="{B9B7E8C2-F7F0-C948-A2A3-4F1B1A8002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54278" name="Group 32">
            <a:extLst>
              <a:ext uri="{FF2B5EF4-FFF2-40B4-BE49-F238E27FC236}">
                <a16:creationId xmlns:a16="http://schemas.microsoft.com/office/drawing/2014/main" id="{EEC02D8B-F071-5C4D-8503-F23A4CF761FF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6019800"/>
            <a:ext cx="533400" cy="533400"/>
            <a:chOff x="1824" y="2736"/>
            <a:chExt cx="336" cy="336"/>
          </a:xfrm>
        </p:grpSpPr>
        <p:sp>
          <p:nvSpPr>
            <p:cNvPr id="54293" name="Oval 33">
              <a:extLst>
                <a:ext uri="{FF2B5EF4-FFF2-40B4-BE49-F238E27FC236}">
                  <a16:creationId xmlns:a16="http://schemas.microsoft.com/office/drawing/2014/main" id="{01F9846C-24A6-AC4C-990D-C8D3814E7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4294" name="Text Box 34">
              <a:extLst>
                <a:ext uri="{FF2B5EF4-FFF2-40B4-BE49-F238E27FC236}">
                  <a16:creationId xmlns:a16="http://schemas.microsoft.com/office/drawing/2014/main" id="{48D5416C-84B7-3745-A097-9AB5CAF6AC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54279" name="Group 35">
            <a:extLst>
              <a:ext uri="{FF2B5EF4-FFF2-40B4-BE49-F238E27FC236}">
                <a16:creationId xmlns:a16="http://schemas.microsoft.com/office/drawing/2014/main" id="{9A5039FF-689D-EC47-9D9D-15B555938617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5105400"/>
            <a:ext cx="533400" cy="533400"/>
            <a:chOff x="1824" y="2736"/>
            <a:chExt cx="336" cy="336"/>
          </a:xfrm>
        </p:grpSpPr>
        <p:sp>
          <p:nvSpPr>
            <p:cNvPr id="54291" name="Oval 36">
              <a:extLst>
                <a:ext uri="{FF2B5EF4-FFF2-40B4-BE49-F238E27FC236}">
                  <a16:creationId xmlns:a16="http://schemas.microsoft.com/office/drawing/2014/main" id="{A90A3453-923A-D84A-8DAA-A3D2A0109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4292" name="Text Box 37">
              <a:extLst>
                <a:ext uri="{FF2B5EF4-FFF2-40B4-BE49-F238E27FC236}">
                  <a16:creationId xmlns:a16="http://schemas.microsoft.com/office/drawing/2014/main" id="{74AC0519-EE00-F94E-8AE2-1BEA67D1BC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54280" name="Group 38">
            <a:extLst>
              <a:ext uri="{FF2B5EF4-FFF2-40B4-BE49-F238E27FC236}">
                <a16:creationId xmlns:a16="http://schemas.microsoft.com/office/drawing/2014/main" id="{92448593-54E2-F84F-B236-C6B89BE8B98B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876800"/>
            <a:ext cx="533400" cy="533400"/>
            <a:chOff x="1824" y="2736"/>
            <a:chExt cx="336" cy="336"/>
          </a:xfrm>
        </p:grpSpPr>
        <p:sp>
          <p:nvSpPr>
            <p:cNvPr id="54289" name="Oval 39">
              <a:extLst>
                <a:ext uri="{FF2B5EF4-FFF2-40B4-BE49-F238E27FC236}">
                  <a16:creationId xmlns:a16="http://schemas.microsoft.com/office/drawing/2014/main" id="{44FEFBAC-930D-DF44-9ED8-4AF3A844B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4290" name="Text Box 40">
              <a:extLst>
                <a:ext uri="{FF2B5EF4-FFF2-40B4-BE49-F238E27FC236}">
                  <a16:creationId xmlns:a16="http://schemas.microsoft.com/office/drawing/2014/main" id="{2B7194A3-A99F-4140-8D93-55D5652B1C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54281" name="Line 41">
            <a:extLst>
              <a:ext uri="{FF2B5EF4-FFF2-40B4-BE49-F238E27FC236}">
                <a16:creationId xmlns:a16="http://schemas.microsoft.com/office/drawing/2014/main" id="{97744614-DCC9-454A-BF5F-01BDA88C08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" y="41910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2" name="Line 42">
            <a:extLst>
              <a:ext uri="{FF2B5EF4-FFF2-40B4-BE49-F238E27FC236}">
                <a16:creationId xmlns:a16="http://schemas.microsoft.com/office/drawing/2014/main" id="{8285378D-58B1-154D-BF30-2784B12976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3" name="Line 43">
            <a:extLst>
              <a:ext uri="{FF2B5EF4-FFF2-40B4-BE49-F238E27FC236}">
                <a16:creationId xmlns:a16="http://schemas.microsoft.com/office/drawing/2014/main" id="{5F5DF66E-1BDF-E74D-B626-A7C89579502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5800" y="48768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4" name="Line 44">
            <a:extLst>
              <a:ext uri="{FF2B5EF4-FFF2-40B4-BE49-F238E27FC236}">
                <a16:creationId xmlns:a16="http://schemas.microsoft.com/office/drawing/2014/main" id="{D2CAB919-BA76-394E-87E5-3FE52FA30B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54102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5" name="Line 45">
            <a:extLst>
              <a:ext uri="{FF2B5EF4-FFF2-40B4-BE49-F238E27FC236}">
                <a16:creationId xmlns:a16="http://schemas.microsoft.com/office/drawing/2014/main" id="{C9272590-81F6-AE44-88FB-BB69308AF5A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28800" y="51054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6" name="Line 46">
            <a:extLst>
              <a:ext uri="{FF2B5EF4-FFF2-40B4-BE49-F238E27FC236}">
                <a16:creationId xmlns:a16="http://schemas.microsoft.com/office/drawing/2014/main" id="{D37A2B15-9F64-E448-A1AD-F7D8612196F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352800"/>
            <a:ext cx="2895600" cy="2819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7" name="Rectangle 48">
            <a:extLst>
              <a:ext uri="{FF2B5EF4-FFF2-40B4-BE49-F238E27FC236}">
                <a16:creationId xmlns:a16="http://schemas.microsoft.com/office/drawing/2014/main" id="{F9BF82EF-7B3D-FD47-8702-833A2AD941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609600"/>
          </a:xfrm>
          <a:noFill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600">
                <a:ea typeface="ＭＳ Ｐゴシック" panose="020B0600070205080204" pitchFamily="34" charset="-128"/>
              </a:rPr>
              <a:t>Adjacency matrix – A |V|x|V| matrix A such that:</a:t>
            </a:r>
          </a:p>
        </p:txBody>
      </p:sp>
      <p:graphicFrame>
        <p:nvGraphicFramePr>
          <p:cNvPr id="54288" name="Object 2">
            <a:extLst>
              <a:ext uri="{FF2B5EF4-FFF2-40B4-BE49-F238E27FC236}">
                <a16:creationId xmlns:a16="http://schemas.microsoft.com/office/drawing/2014/main" id="{A8088386-4F8F-2343-8085-C9EDFED7D5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2057400"/>
          <a:ext cx="25146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068550" imgH="5264150" progId="Equation.3">
                  <p:embed/>
                </p:oleObj>
              </mc:Choice>
              <mc:Fallback>
                <p:oleObj name="Equation" r:id="rId3" imgW="15068550" imgH="5264150" progId="Equation.3">
                  <p:embed/>
                  <p:pic>
                    <p:nvPicPr>
                      <p:cNvPr id="54288" name="Object 2">
                        <a:extLst>
                          <a:ext uri="{FF2B5EF4-FFF2-40B4-BE49-F238E27FC236}">
                            <a16:creationId xmlns:a16="http://schemas.microsoft.com/office/drawing/2014/main" id="{A8088386-4F8F-2343-8085-C9EDFED7D5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057400"/>
                        <a:ext cx="251460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59013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>
            <a:extLst>
              <a:ext uri="{FF2B5EF4-FFF2-40B4-BE49-F238E27FC236}">
                <a16:creationId xmlns:a16="http://schemas.microsoft.com/office/drawing/2014/main" id="{9BB29228-0517-7D4F-86DE-0819CF494E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Adjacency list vs.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adjacency matrix</a:t>
            </a:r>
          </a:p>
        </p:txBody>
      </p:sp>
      <p:sp>
        <p:nvSpPr>
          <p:cNvPr id="55298" name="Text Box 4">
            <a:extLst>
              <a:ext uri="{FF2B5EF4-FFF2-40B4-BE49-F238E27FC236}">
                <a16:creationId xmlns:a16="http://schemas.microsoft.com/office/drawing/2014/main" id="{CCEC1877-2E0E-6A48-A4BC-AAD92A8F6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828800"/>
            <a:ext cx="2895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/>
              <a:t>Adjacency list</a:t>
            </a:r>
          </a:p>
        </p:txBody>
      </p:sp>
      <p:sp>
        <p:nvSpPr>
          <p:cNvPr id="55299" name="Text Box 5">
            <a:extLst>
              <a:ext uri="{FF2B5EF4-FFF2-40B4-BE49-F238E27FC236}">
                <a16:creationId xmlns:a16="http://schemas.microsoft.com/office/drawing/2014/main" id="{7DACE81B-78CD-8443-A999-741332CDB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828800"/>
            <a:ext cx="3352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/>
              <a:t>Adjacency matrix</a:t>
            </a:r>
          </a:p>
        </p:txBody>
      </p:sp>
      <p:sp>
        <p:nvSpPr>
          <p:cNvPr id="55302" name="Line 8">
            <a:extLst>
              <a:ext uri="{FF2B5EF4-FFF2-40B4-BE49-F238E27FC236}">
                <a16:creationId xmlns:a16="http://schemas.microsoft.com/office/drawing/2014/main" id="{F4A69B24-00CF-1343-AF0F-EC2593B3F8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514600"/>
            <a:ext cx="3657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3" name="Line 9">
            <a:extLst>
              <a:ext uri="{FF2B5EF4-FFF2-40B4-BE49-F238E27FC236}">
                <a16:creationId xmlns:a16="http://schemas.microsoft.com/office/drawing/2014/main" id="{BF257A7B-CCE6-AC43-A466-EA88D76DD8A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514600"/>
            <a:ext cx="3657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0" name="Text Box 10">
            <a:extLst>
              <a:ext uri="{FF2B5EF4-FFF2-40B4-BE49-F238E27FC236}">
                <a16:creationId xmlns:a16="http://schemas.microsoft.com/office/drawing/2014/main" id="{CF14ACE3-92EF-F54A-9941-128828F2E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867400"/>
            <a:ext cx="609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>
                <a:solidFill>
                  <a:srgbClr val="FF0000"/>
                </a:solidFill>
              </a:rPr>
              <a:t>Pros and cons?</a:t>
            </a:r>
          </a:p>
        </p:txBody>
      </p:sp>
    </p:spTree>
    <p:extLst>
      <p:ext uri="{BB962C8B-B14F-4D97-AF65-F5344CB8AC3E}">
        <p14:creationId xmlns:p14="http://schemas.microsoft.com/office/powerpoint/2010/main" val="423500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4A8623B1-4F68-F34E-96D6-0D1E882C0B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Graphs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73B90276-0DC3-5A49-A503-8DD69C2C21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328737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How do graphs differ?  What are graph characteristics we might care about?</a:t>
            </a:r>
            <a:endParaRPr lang="ru-RU" altLang="en-US">
              <a:solidFill>
                <a:srgbClr val="FF0000"/>
              </a:solidFill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7411" name="Group 6">
            <a:extLst>
              <a:ext uri="{FF2B5EF4-FFF2-40B4-BE49-F238E27FC236}">
                <a16:creationId xmlns:a16="http://schemas.microsoft.com/office/drawing/2014/main" id="{D05F0EF3-0B5F-164A-8FCB-BBE235A02EA1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2895600"/>
            <a:ext cx="533400" cy="533400"/>
            <a:chOff x="1824" y="2736"/>
            <a:chExt cx="336" cy="336"/>
          </a:xfrm>
        </p:grpSpPr>
        <p:sp>
          <p:nvSpPr>
            <p:cNvPr id="17437" name="Oval 5">
              <a:extLst>
                <a:ext uri="{FF2B5EF4-FFF2-40B4-BE49-F238E27FC236}">
                  <a16:creationId xmlns:a16="http://schemas.microsoft.com/office/drawing/2014/main" id="{88980C7D-3D74-7442-A4FF-234993A77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7438" name="Text Box 4">
              <a:extLst>
                <a:ext uri="{FF2B5EF4-FFF2-40B4-BE49-F238E27FC236}">
                  <a16:creationId xmlns:a16="http://schemas.microsoft.com/office/drawing/2014/main" id="{79359BDE-3D5A-6B40-833E-471FE42C4E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17412" name="Group 7">
            <a:extLst>
              <a:ext uri="{FF2B5EF4-FFF2-40B4-BE49-F238E27FC236}">
                <a16:creationId xmlns:a16="http://schemas.microsoft.com/office/drawing/2014/main" id="{51762A9C-8090-7944-986C-F156CD79E075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3886200"/>
            <a:ext cx="533400" cy="533400"/>
            <a:chOff x="1824" y="2736"/>
            <a:chExt cx="336" cy="336"/>
          </a:xfrm>
        </p:grpSpPr>
        <p:sp>
          <p:nvSpPr>
            <p:cNvPr id="17435" name="Oval 8">
              <a:extLst>
                <a:ext uri="{FF2B5EF4-FFF2-40B4-BE49-F238E27FC236}">
                  <a16:creationId xmlns:a16="http://schemas.microsoft.com/office/drawing/2014/main" id="{62890E3B-0C72-1C4F-82C5-DD11826DE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7436" name="Text Box 9">
              <a:extLst>
                <a:ext uri="{FF2B5EF4-FFF2-40B4-BE49-F238E27FC236}">
                  <a16:creationId xmlns:a16="http://schemas.microsoft.com/office/drawing/2014/main" id="{F87017B1-2A1D-5443-B990-D05339B36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17413" name="Group 10">
            <a:extLst>
              <a:ext uri="{FF2B5EF4-FFF2-40B4-BE49-F238E27FC236}">
                <a16:creationId xmlns:a16="http://schemas.microsoft.com/office/drawing/2014/main" id="{1EB045F9-FE79-8641-A3B6-80F98C6727D1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5715000"/>
            <a:ext cx="533400" cy="533400"/>
            <a:chOff x="1824" y="2736"/>
            <a:chExt cx="336" cy="336"/>
          </a:xfrm>
        </p:grpSpPr>
        <p:sp>
          <p:nvSpPr>
            <p:cNvPr id="17433" name="Oval 11">
              <a:extLst>
                <a:ext uri="{FF2B5EF4-FFF2-40B4-BE49-F238E27FC236}">
                  <a16:creationId xmlns:a16="http://schemas.microsoft.com/office/drawing/2014/main" id="{3C11B35B-A56F-4A43-8A66-E65948A96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7434" name="Text Box 12">
              <a:extLst>
                <a:ext uri="{FF2B5EF4-FFF2-40B4-BE49-F238E27FC236}">
                  <a16:creationId xmlns:a16="http://schemas.microsoft.com/office/drawing/2014/main" id="{77F2CE2E-4B87-E344-BC1F-3A86A4F081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7414" name="Group 13">
            <a:extLst>
              <a:ext uri="{FF2B5EF4-FFF2-40B4-BE49-F238E27FC236}">
                <a16:creationId xmlns:a16="http://schemas.microsoft.com/office/drawing/2014/main" id="{98747FC2-7066-EB4D-B983-714EBA0394E8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4953000"/>
            <a:ext cx="533400" cy="533400"/>
            <a:chOff x="1824" y="2736"/>
            <a:chExt cx="336" cy="336"/>
          </a:xfrm>
        </p:grpSpPr>
        <p:sp>
          <p:nvSpPr>
            <p:cNvPr id="17431" name="Oval 14">
              <a:extLst>
                <a:ext uri="{FF2B5EF4-FFF2-40B4-BE49-F238E27FC236}">
                  <a16:creationId xmlns:a16="http://schemas.microsoft.com/office/drawing/2014/main" id="{3DBDD736-EDA4-0244-9943-38C3A9172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7432" name="Text Box 15">
              <a:extLst>
                <a:ext uri="{FF2B5EF4-FFF2-40B4-BE49-F238E27FC236}">
                  <a16:creationId xmlns:a16="http://schemas.microsoft.com/office/drawing/2014/main" id="{B269C535-8CB2-D24F-9E96-3956C82440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7415" name="Group 16">
            <a:extLst>
              <a:ext uri="{FF2B5EF4-FFF2-40B4-BE49-F238E27FC236}">
                <a16:creationId xmlns:a16="http://schemas.microsoft.com/office/drawing/2014/main" id="{00C5FD0C-B661-2940-961F-45B26B627129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4495800"/>
            <a:ext cx="533400" cy="533400"/>
            <a:chOff x="1824" y="2736"/>
            <a:chExt cx="336" cy="336"/>
          </a:xfrm>
        </p:grpSpPr>
        <p:sp>
          <p:nvSpPr>
            <p:cNvPr id="17429" name="Oval 17">
              <a:extLst>
                <a:ext uri="{FF2B5EF4-FFF2-40B4-BE49-F238E27FC236}">
                  <a16:creationId xmlns:a16="http://schemas.microsoft.com/office/drawing/2014/main" id="{9501BDB5-A2DD-D14B-9255-BE7FD44B3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7430" name="Text Box 18">
              <a:extLst>
                <a:ext uri="{FF2B5EF4-FFF2-40B4-BE49-F238E27FC236}">
                  <a16:creationId xmlns:a16="http://schemas.microsoft.com/office/drawing/2014/main" id="{FD9402B4-8918-9A46-A975-113659A865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17416" name="Group 19">
            <a:extLst>
              <a:ext uri="{FF2B5EF4-FFF2-40B4-BE49-F238E27FC236}">
                <a16:creationId xmlns:a16="http://schemas.microsoft.com/office/drawing/2014/main" id="{8D379784-C6E4-344F-BEDD-832DA6E9EFAE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4038600"/>
            <a:ext cx="533400" cy="533400"/>
            <a:chOff x="1824" y="2736"/>
            <a:chExt cx="336" cy="336"/>
          </a:xfrm>
        </p:grpSpPr>
        <p:sp>
          <p:nvSpPr>
            <p:cNvPr id="17427" name="Oval 20">
              <a:extLst>
                <a:ext uri="{FF2B5EF4-FFF2-40B4-BE49-F238E27FC236}">
                  <a16:creationId xmlns:a16="http://schemas.microsoft.com/office/drawing/2014/main" id="{03EE8C5C-2367-8047-907D-C123E75AD3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7428" name="Text Box 21">
              <a:extLst>
                <a:ext uri="{FF2B5EF4-FFF2-40B4-BE49-F238E27FC236}">
                  <a16:creationId xmlns:a16="http://schemas.microsoft.com/office/drawing/2014/main" id="{C62CB267-32E1-154A-8B3F-FC7041F9C5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17417" name="Group 22">
            <a:extLst>
              <a:ext uri="{FF2B5EF4-FFF2-40B4-BE49-F238E27FC236}">
                <a16:creationId xmlns:a16="http://schemas.microsoft.com/office/drawing/2014/main" id="{0ABF57F1-AB45-2642-BF8A-7D70D1AC1F9E}"/>
              </a:ext>
            </a:extLst>
          </p:cNvPr>
          <p:cNvGrpSpPr>
            <a:grpSpLocks/>
          </p:cNvGrpSpPr>
          <p:nvPr/>
        </p:nvGrpSpPr>
        <p:grpSpPr bwMode="auto">
          <a:xfrm>
            <a:off x="7772400" y="5791200"/>
            <a:ext cx="533400" cy="533400"/>
            <a:chOff x="1824" y="2736"/>
            <a:chExt cx="336" cy="336"/>
          </a:xfrm>
        </p:grpSpPr>
        <p:sp>
          <p:nvSpPr>
            <p:cNvPr id="17425" name="Oval 23">
              <a:extLst>
                <a:ext uri="{FF2B5EF4-FFF2-40B4-BE49-F238E27FC236}">
                  <a16:creationId xmlns:a16="http://schemas.microsoft.com/office/drawing/2014/main" id="{7B35E7F1-CBA6-A740-805E-5BF76F4F4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7426" name="Text Box 24">
              <a:extLst>
                <a:ext uri="{FF2B5EF4-FFF2-40B4-BE49-F238E27FC236}">
                  <a16:creationId xmlns:a16="http://schemas.microsoft.com/office/drawing/2014/main" id="{565003B9-C4F9-7F44-B4CC-2F7C5F59A3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17418" name="Line 25">
            <a:extLst>
              <a:ext uri="{FF2B5EF4-FFF2-40B4-BE49-F238E27FC236}">
                <a16:creationId xmlns:a16="http://schemas.microsoft.com/office/drawing/2014/main" id="{3F827A7C-094E-3D4A-9455-66CC46743E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32766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9" name="Line 26">
            <a:extLst>
              <a:ext uri="{FF2B5EF4-FFF2-40B4-BE49-F238E27FC236}">
                <a16:creationId xmlns:a16="http://schemas.microsoft.com/office/drawing/2014/main" id="{F8171055-693A-8D42-8894-F8F4E4BF25D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2672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0" name="Line 27">
            <a:extLst>
              <a:ext uri="{FF2B5EF4-FFF2-40B4-BE49-F238E27FC236}">
                <a16:creationId xmlns:a16="http://schemas.microsoft.com/office/drawing/2014/main" id="{6814797E-75E5-714B-A329-E8232E0C52D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600" y="34290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1" name="Line 28">
            <a:extLst>
              <a:ext uri="{FF2B5EF4-FFF2-40B4-BE49-F238E27FC236}">
                <a16:creationId xmlns:a16="http://schemas.microsoft.com/office/drawing/2014/main" id="{BB06B34B-4354-FF4C-A1E3-12E2F39FDA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50292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2" name="Line 30">
            <a:extLst>
              <a:ext uri="{FF2B5EF4-FFF2-40B4-BE49-F238E27FC236}">
                <a16:creationId xmlns:a16="http://schemas.microsoft.com/office/drawing/2014/main" id="{2714EEA2-249F-F24A-B432-06F632BF8A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48006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3" name="Line 31">
            <a:extLst>
              <a:ext uri="{FF2B5EF4-FFF2-40B4-BE49-F238E27FC236}">
                <a16:creationId xmlns:a16="http://schemas.microsoft.com/office/drawing/2014/main" id="{C540E22C-354A-1E4E-A5B9-C2433234AF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44958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4" name="Line 32">
            <a:extLst>
              <a:ext uri="{FF2B5EF4-FFF2-40B4-BE49-F238E27FC236}">
                <a16:creationId xmlns:a16="http://schemas.microsoft.com/office/drawing/2014/main" id="{BB519B59-273D-C240-8E2F-7991BA603CA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54102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226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>
            <a:extLst>
              <a:ext uri="{FF2B5EF4-FFF2-40B4-BE49-F238E27FC236}">
                <a16:creationId xmlns:a16="http://schemas.microsoft.com/office/drawing/2014/main" id="{9BB29228-0517-7D4F-86DE-0819CF494E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Adjacency list vs.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adjacency matrix</a:t>
            </a:r>
          </a:p>
        </p:txBody>
      </p:sp>
      <p:sp>
        <p:nvSpPr>
          <p:cNvPr id="55298" name="Text Box 4">
            <a:extLst>
              <a:ext uri="{FF2B5EF4-FFF2-40B4-BE49-F238E27FC236}">
                <a16:creationId xmlns:a16="http://schemas.microsoft.com/office/drawing/2014/main" id="{CCEC1877-2E0E-6A48-A4BC-AAD92A8F6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828800"/>
            <a:ext cx="2895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/>
              <a:t>Adjacency list</a:t>
            </a:r>
          </a:p>
        </p:txBody>
      </p:sp>
      <p:sp>
        <p:nvSpPr>
          <p:cNvPr id="55299" name="Text Box 5">
            <a:extLst>
              <a:ext uri="{FF2B5EF4-FFF2-40B4-BE49-F238E27FC236}">
                <a16:creationId xmlns:a16="http://schemas.microsoft.com/office/drawing/2014/main" id="{7DACE81B-78CD-8443-A999-741332CDB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828800"/>
            <a:ext cx="3352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/>
              <a:t>Adjacency matrix</a:t>
            </a:r>
          </a:p>
        </p:txBody>
      </p:sp>
      <p:sp>
        <p:nvSpPr>
          <p:cNvPr id="51206" name="Rectangle 6">
            <a:extLst>
              <a:ext uri="{FF2B5EF4-FFF2-40B4-BE49-F238E27FC236}">
                <a16:creationId xmlns:a16="http://schemas.microsoft.com/office/drawing/2014/main" id="{04D3E807-411B-F24D-8055-6262677A15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3962400" cy="1831729"/>
          </a:xfrm>
          <a:noFill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Sparse graphs (e.g., web)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Space efficient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Must traverse the adjacency list to discover is an edge exists</a:t>
            </a:r>
          </a:p>
        </p:txBody>
      </p:sp>
      <p:sp>
        <p:nvSpPr>
          <p:cNvPr id="51207" name="Rectangle 7">
            <a:extLst>
              <a:ext uri="{FF2B5EF4-FFF2-40B4-BE49-F238E27FC236}">
                <a16:creationId xmlns:a16="http://schemas.microsoft.com/office/drawing/2014/main" id="{A3C9EC51-3B72-2F4D-9C2B-346E9B30C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743200"/>
            <a:ext cx="39624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altLang="en-US" sz="2200" dirty="0">
                <a:latin typeface="+mn-lt"/>
              </a:rPr>
              <a:t>Dense graphs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altLang="en-US" sz="2200" b="1" dirty="0">
                <a:latin typeface="+mn-lt"/>
              </a:rPr>
              <a:t>Constant time</a:t>
            </a:r>
            <a:r>
              <a:rPr lang="en-US" altLang="en-US" sz="2200" dirty="0">
                <a:latin typeface="+mn-lt"/>
              </a:rPr>
              <a:t> lookup to discover if an edge exists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altLang="en-US" sz="2200" dirty="0">
                <a:latin typeface="+mn-lt"/>
              </a:rPr>
              <a:t>Simple to implement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altLang="en-US" sz="2200" dirty="0">
                <a:latin typeface="+mn-lt"/>
              </a:rPr>
              <a:t>For non-weighted graphs, only requires Boolean matrix</a:t>
            </a:r>
          </a:p>
        </p:txBody>
      </p:sp>
      <p:sp>
        <p:nvSpPr>
          <p:cNvPr id="55302" name="Line 8">
            <a:extLst>
              <a:ext uri="{FF2B5EF4-FFF2-40B4-BE49-F238E27FC236}">
                <a16:creationId xmlns:a16="http://schemas.microsoft.com/office/drawing/2014/main" id="{F4A69B24-00CF-1343-AF0F-EC2593B3F8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514600"/>
            <a:ext cx="3657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3" name="Line 9">
            <a:extLst>
              <a:ext uri="{FF2B5EF4-FFF2-40B4-BE49-F238E27FC236}">
                <a16:creationId xmlns:a16="http://schemas.microsoft.com/office/drawing/2014/main" id="{BF257A7B-CCE6-AC43-A466-EA88D76DD8A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514600"/>
            <a:ext cx="3657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0" name="Text Box 10">
            <a:extLst>
              <a:ext uri="{FF2B5EF4-FFF2-40B4-BE49-F238E27FC236}">
                <a16:creationId xmlns:a16="http://schemas.microsoft.com/office/drawing/2014/main" id="{CF14ACE3-92EF-F54A-9941-128828F2E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867400"/>
            <a:ext cx="609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FF0000"/>
                </a:solidFill>
              </a:rPr>
              <a:t>Can we get the best of both worlds?</a:t>
            </a:r>
          </a:p>
        </p:txBody>
      </p:sp>
    </p:spTree>
    <p:extLst>
      <p:ext uri="{BB962C8B-B14F-4D97-AF65-F5344CB8AC3E}">
        <p14:creationId xmlns:p14="http://schemas.microsoft.com/office/powerpoint/2010/main" val="226673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6FC29565-95BD-3447-8A96-7CA07C8766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Sparse adjacency matrix</a:t>
            </a:r>
          </a:p>
        </p:txBody>
      </p:sp>
      <p:sp>
        <p:nvSpPr>
          <p:cNvPr id="54274" name="Rectangle 3">
            <a:extLst>
              <a:ext uri="{FF2B5EF4-FFF2-40B4-BE49-F238E27FC236}">
                <a16:creationId xmlns:a16="http://schemas.microsoft.com/office/drawing/2014/main" id="{B47DCB9A-1167-5642-9024-ACF81B0EED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" y="1685925"/>
            <a:ext cx="8763000" cy="6096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600" dirty="0"/>
              <a:t>Rather than using an adjacency list, use an adjacency hash table.</a:t>
            </a:r>
          </a:p>
        </p:txBody>
      </p:sp>
      <p:grpSp>
        <p:nvGrpSpPr>
          <p:cNvPr id="56323" name="Group 4">
            <a:extLst>
              <a:ext uri="{FF2B5EF4-FFF2-40B4-BE49-F238E27FC236}">
                <a16:creationId xmlns:a16="http://schemas.microsoft.com/office/drawing/2014/main" id="{1DC35882-87AF-7B47-B855-F997C878300D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962400"/>
            <a:ext cx="533400" cy="533400"/>
            <a:chOff x="1824" y="2736"/>
            <a:chExt cx="336" cy="336"/>
          </a:xfrm>
        </p:grpSpPr>
        <p:sp>
          <p:nvSpPr>
            <p:cNvPr id="56351" name="Oval 5">
              <a:extLst>
                <a:ext uri="{FF2B5EF4-FFF2-40B4-BE49-F238E27FC236}">
                  <a16:creationId xmlns:a16="http://schemas.microsoft.com/office/drawing/2014/main" id="{C865BC5F-EB1E-174B-86AE-B98F0FEE1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6352" name="Text Box 6">
              <a:extLst>
                <a:ext uri="{FF2B5EF4-FFF2-40B4-BE49-F238E27FC236}">
                  <a16:creationId xmlns:a16="http://schemas.microsoft.com/office/drawing/2014/main" id="{606B40F2-6B13-5045-A9B3-D72FF50475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56324" name="Group 7">
            <a:extLst>
              <a:ext uri="{FF2B5EF4-FFF2-40B4-BE49-F238E27FC236}">
                <a16:creationId xmlns:a16="http://schemas.microsoft.com/office/drawing/2014/main" id="{C9CD4D2C-0DFF-3A49-936E-08BE94890B4F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4724400"/>
            <a:ext cx="533400" cy="533400"/>
            <a:chOff x="1824" y="2736"/>
            <a:chExt cx="336" cy="336"/>
          </a:xfrm>
        </p:grpSpPr>
        <p:sp>
          <p:nvSpPr>
            <p:cNvPr id="56349" name="Oval 8">
              <a:extLst>
                <a:ext uri="{FF2B5EF4-FFF2-40B4-BE49-F238E27FC236}">
                  <a16:creationId xmlns:a16="http://schemas.microsoft.com/office/drawing/2014/main" id="{5472F9DE-2879-044A-85F7-1F0A1E663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6350" name="Text Box 9">
              <a:extLst>
                <a:ext uri="{FF2B5EF4-FFF2-40B4-BE49-F238E27FC236}">
                  <a16:creationId xmlns:a16="http://schemas.microsoft.com/office/drawing/2014/main" id="{C24EBF83-2FBD-A444-905A-41B4EA9461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56325" name="Group 10">
            <a:extLst>
              <a:ext uri="{FF2B5EF4-FFF2-40B4-BE49-F238E27FC236}">
                <a16:creationId xmlns:a16="http://schemas.microsoft.com/office/drawing/2014/main" id="{AE1D1D8C-90F3-5E45-9292-F2E25C5D25B9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6172200"/>
            <a:ext cx="533400" cy="533400"/>
            <a:chOff x="1824" y="2736"/>
            <a:chExt cx="336" cy="336"/>
          </a:xfrm>
        </p:grpSpPr>
        <p:sp>
          <p:nvSpPr>
            <p:cNvPr id="56347" name="Oval 11">
              <a:extLst>
                <a:ext uri="{FF2B5EF4-FFF2-40B4-BE49-F238E27FC236}">
                  <a16:creationId xmlns:a16="http://schemas.microsoft.com/office/drawing/2014/main" id="{C6AC9654-B4D5-5549-B532-56392EC7E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6348" name="Text Box 12">
              <a:extLst>
                <a:ext uri="{FF2B5EF4-FFF2-40B4-BE49-F238E27FC236}">
                  <a16:creationId xmlns:a16="http://schemas.microsoft.com/office/drawing/2014/main" id="{C7DCE937-D3C7-974F-954C-AAD30ADAE5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56326" name="Group 13">
            <a:extLst>
              <a:ext uri="{FF2B5EF4-FFF2-40B4-BE49-F238E27FC236}">
                <a16:creationId xmlns:a16="http://schemas.microsoft.com/office/drawing/2014/main" id="{21B80F00-9B66-C045-BF4D-3937090A27A1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5257800"/>
            <a:ext cx="533400" cy="533400"/>
            <a:chOff x="1824" y="2736"/>
            <a:chExt cx="336" cy="336"/>
          </a:xfrm>
        </p:grpSpPr>
        <p:sp>
          <p:nvSpPr>
            <p:cNvPr id="56345" name="Oval 14">
              <a:extLst>
                <a:ext uri="{FF2B5EF4-FFF2-40B4-BE49-F238E27FC236}">
                  <a16:creationId xmlns:a16="http://schemas.microsoft.com/office/drawing/2014/main" id="{B6D3AEFD-90F4-3C43-861B-D12CED90C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6346" name="Text Box 15">
              <a:extLst>
                <a:ext uri="{FF2B5EF4-FFF2-40B4-BE49-F238E27FC236}">
                  <a16:creationId xmlns:a16="http://schemas.microsoft.com/office/drawing/2014/main" id="{748226C8-E796-2A41-9536-DA79E61657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56327" name="Group 16">
            <a:extLst>
              <a:ext uri="{FF2B5EF4-FFF2-40B4-BE49-F238E27FC236}">
                <a16:creationId xmlns:a16="http://schemas.microsoft.com/office/drawing/2014/main" id="{C411EE98-98EB-0344-843D-CFCBC28DCF5A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5029200"/>
            <a:ext cx="533400" cy="533400"/>
            <a:chOff x="1824" y="2736"/>
            <a:chExt cx="336" cy="336"/>
          </a:xfrm>
        </p:grpSpPr>
        <p:sp>
          <p:nvSpPr>
            <p:cNvPr id="56343" name="Oval 17">
              <a:extLst>
                <a:ext uri="{FF2B5EF4-FFF2-40B4-BE49-F238E27FC236}">
                  <a16:creationId xmlns:a16="http://schemas.microsoft.com/office/drawing/2014/main" id="{B3B9858A-C6D3-F240-8C29-24276B722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6344" name="Text Box 18">
              <a:extLst>
                <a:ext uri="{FF2B5EF4-FFF2-40B4-BE49-F238E27FC236}">
                  <a16:creationId xmlns:a16="http://schemas.microsoft.com/office/drawing/2014/main" id="{C2E8C04B-6984-BB43-956D-88B3AFF00B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56328" name="Line 19">
            <a:extLst>
              <a:ext uri="{FF2B5EF4-FFF2-40B4-BE49-F238E27FC236}">
                <a16:creationId xmlns:a16="http://schemas.microsoft.com/office/drawing/2014/main" id="{33D2E527-EA9E-4445-9AE2-945ABED5DD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" y="4343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9" name="Line 20">
            <a:extLst>
              <a:ext uri="{FF2B5EF4-FFF2-40B4-BE49-F238E27FC236}">
                <a16:creationId xmlns:a16="http://schemas.microsoft.com/office/drawing/2014/main" id="{BBFAD31C-E4C6-5440-9BD2-621910ADAFB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51054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0" name="Line 21">
            <a:extLst>
              <a:ext uri="{FF2B5EF4-FFF2-40B4-BE49-F238E27FC236}">
                <a16:creationId xmlns:a16="http://schemas.microsoft.com/office/drawing/2014/main" id="{8851C243-D72F-2A46-97A0-9C3757864A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4495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1" name="Line 22">
            <a:extLst>
              <a:ext uri="{FF2B5EF4-FFF2-40B4-BE49-F238E27FC236}">
                <a16:creationId xmlns:a16="http://schemas.microsoft.com/office/drawing/2014/main" id="{02CDAD71-8604-7842-BD6C-5EFED1DB99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55626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2" name="Line 23">
            <a:extLst>
              <a:ext uri="{FF2B5EF4-FFF2-40B4-BE49-F238E27FC236}">
                <a16:creationId xmlns:a16="http://schemas.microsoft.com/office/drawing/2014/main" id="{6E545E7E-9A11-8440-B26C-D32B303345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2578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3" name="Text Box 24">
            <a:extLst>
              <a:ext uri="{FF2B5EF4-FFF2-40B4-BE49-F238E27FC236}">
                <a16:creationId xmlns:a16="http://schemas.microsoft.com/office/drawing/2014/main" id="{1DC4757E-72F1-1D47-AE5E-8B3DE0972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7242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A:</a:t>
            </a:r>
          </a:p>
        </p:txBody>
      </p:sp>
      <p:sp>
        <p:nvSpPr>
          <p:cNvPr id="56334" name="Text Box 25">
            <a:extLst>
              <a:ext uri="{FF2B5EF4-FFF2-40B4-BE49-F238E27FC236}">
                <a16:creationId xmlns:a16="http://schemas.microsoft.com/office/drawing/2014/main" id="{E5107952-4CF7-8F45-98AB-402A8C536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3338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B:</a:t>
            </a:r>
          </a:p>
        </p:txBody>
      </p:sp>
      <p:sp>
        <p:nvSpPr>
          <p:cNvPr id="56335" name="Text Box 26">
            <a:extLst>
              <a:ext uri="{FF2B5EF4-FFF2-40B4-BE49-F238E27FC236}">
                <a16:creationId xmlns:a16="http://schemas.microsoft.com/office/drawing/2014/main" id="{5F4BA189-184B-2B44-BCBE-FA02BBFA8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9434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C:</a:t>
            </a:r>
          </a:p>
        </p:txBody>
      </p:sp>
      <p:sp>
        <p:nvSpPr>
          <p:cNvPr id="56336" name="Text Box 27">
            <a:extLst>
              <a:ext uri="{FF2B5EF4-FFF2-40B4-BE49-F238E27FC236}">
                <a16:creationId xmlns:a16="http://schemas.microsoft.com/office/drawing/2014/main" id="{E5BCD470-B2AD-1D4A-9621-F04E9B102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5530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D:</a:t>
            </a:r>
          </a:p>
        </p:txBody>
      </p:sp>
      <p:sp>
        <p:nvSpPr>
          <p:cNvPr id="56337" name="Text Box 28">
            <a:extLst>
              <a:ext uri="{FF2B5EF4-FFF2-40B4-BE49-F238E27FC236}">
                <a16:creationId xmlns:a16="http://schemas.microsoft.com/office/drawing/2014/main" id="{C5D5B2D9-3E73-4544-956D-6FEC3B118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61626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E:</a:t>
            </a:r>
          </a:p>
        </p:txBody>
      </p:sp>
      <p:sp>
        <p:nvSpPr>
          <p:cNvPr id="56338" name="Text Box 29">
            <a:extLst>
              <a:ext uri="{FF2B5EF4-FFF2-40B4-BE49-F238E27FC236}">
                <a16:creationId xmlns:a16="http://schemas.microsoft.com/office/drawing/2014/main" id="{AE4D8310-BB16-474B-8A54-8F52928CB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724275"/>
            <a:ext cx="2362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hashtable [B,D]</a:t>
            </a:r>
          </a:p>
        </p:txBody>
      </p:sp>
      <p:sp>
        <p:nvSpPr>
          <p:cNvPr id="56339" name="Text Box 30">
            <a:extLst>
              <a:ext uri="{FF2B5EF4-FFF2-40B4-BE49-F238E27FC236}">
                <a16:creationId xmlns:a16="http://schemas.microsoft.com/office/drawing/2014/main" id="{F48BEBE5-5727-5B49-9B2A-54F5005CA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333875"/>
            <a:ext cx="2362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hashtable [A,D]</a:t>
            </a:r>
          </a:p>
        </p:txBody>
      </p:sp>
      <p:sp>
        <p:nvSpPr>
          <p:cNvPr id="56340" name="Text Box 32">
            <a:extLst>
              <a:ext uri="{FF2B5EF4-FFF2-40B4-BE49-F238E27FC236}">
                <a16:creationId xmlns:a16="http://schemas.microsoft.com/office/drawing/2014/main" id="{149F18EC-2AA5-064E-8F58-3BC110F35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943475"/>
            <a:ext cx="2133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hashtable [D]</a:t>
            </a:r>
            <a:endParaRPr lang="en-US" altLang="en-US" sz="1800"/>
          </a:p>
        </p:txBody>
      </p:sp>
      <p:sp>
        <p:nvSpPr>
          <p:cNvPr id="56341" name="Text Box 33">
            <a:extLst>
              <a:ext uri="{FF2B5EF4-FFF2-40B4-BE49-F238E27FC236}">
                <a16:creationId xmlns:a16="http://schemas.microsoft.com/office/drawing/2014/main" id="{1FF272ED-D8F8-0045-8E3E-FF13E493A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553075"/>
            <a:ext cx="3048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hashtable [A,B,C,E]</a:t>
            </a:r>
            <a:endParaRPr lang="en-US" altLang="en-US" sz="1800"/>
          </a:p>
        </p:txBody>
      </p:sp>
      <p:sp>
        <p:nvSpPr>
          <p:cNvPr id="56342" name="Text Box 34">
            <a:extLst>
              <a:ext uri="{FF2B5EF4-FFF2-40B4-BE49-F238E27FC236}">
                <a16:creationId xmlns:a16="http://schemas.microsoft.com/office/drawing/2014/main" id="{1C8C74BE-1063-FA4E-9770-74092E86A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6162675"/>
            <a:ext cx="2133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hashtable [D]</a:t>
            </a: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42603302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id="{D55CE238-AC8B-6849-92E8-9C6854E019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Sparse adjacency matrix</a:t>
            </a:r>
          </a:p>
        </p:txBody>
      </p:sp>
      <p:sp>
        <p:nvSpPr>
          <p:cNvPr id="55298" name="Rectangle 3">
            <a:extLst>
              <a:ext uri="{FF2B5EF4-FFF2-40B4-BE49-F238E27FC236}">
                <a16:creationId xmlns:a16="http://schemas.microsoft.com/office/drawing/2014/main" id="{1FCCA943-19F4-B445-81C7-B84061BC07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05800" cy="16002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600" dirty="0"/>
              <a:t>Constant time lookup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600" dirty="0"/>
              <a:t>Fairly space efficient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600" dirty="0"/>
              <a:t>Not good for dense graphs, </a:t>
            </a:r>
            <a:r>
              <a:rPr lang="en-US" sz="2600" dirty="0">
                <a:solidFill>
                  <a:srgbClr val="FF0000"/>
                </a:solidFill>
              </a:rPr>
              <a:t>why?</a:t>
            </a:r>
          </a:p>
        </p:txBody>
      </p:sp>
      <p:grpSp>
        <p:nvGrpSpPr>
          <p:cNvPr id="57347" name="Group 4">
            <a:extLst>
              <a:ext uri="{FF2B5EF4-FFF2-40B4-BE49-F238E27FC236}">
                <a16:creationId xmlns:a16="http://schemas.microsoft.com/office/drawing/2014/main" id="{C71B89E4-2106-F44C-B1C6-DC9E830E6D4C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962400"/>
            <a:ext cx="533400" cy="533400"/>
            <a:chOff x="1824" y="2736"/>
            <a:chExt cx="336" cy="336"/>
          </a:xfrm>
        </p:grpSpPr>
        <p:sp>
          <p:nvSpPr>
            <p:cNvPr id="57375" name="Oval 5">
              <a:extLst>
                <a:ext uri="{FF2B5EF4-FFF2-40B4-BE49-F238E27FC236}">
                  <a16:creationId xmlns:a16="http://schemas.microsoft.com/office/drawing/2014/main" id="{1491AF43-52A9-EE48-BE9C-922304F85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7376" name="Text Box 6">
              <a:extLst>
                <a:ext uri="{FF2B5EF4-FFF2-40B4-BE49-F238E27FC236}">
                  <a16:creationId xmlns:a16="http://schemas.microsoft.com/office/drawing/2014/main" id="{E85BB82F-3EC7-C042-9EDF-8B0D3C8029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57348" name="Group 7">
            <a:extLst>
              <a:ext uri="{FF2B5EF4-FFF2-40B4-BE49-F238E27FC236}">
                <a16:creationId xmlns:a16="http://schemas.microsoft.com/office/drawing/2014/main" id="{E5274195-3658-3346-8B4F-1D5D2BD8FA11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4724400"/>
            <a:ext cx="533400" cy="533400"/>
            <a:chOff x="1824" y="2736"/>
            <a:chExt cx="336" cy="336"/>
          </a:xfrm>
        </p:grpSpPr>
        <p:sp>
          <p:nvSpPr>
            <p:cNvPr id="57373" name="Oval 8">
              <a:extLst>
                <a:ext uri="{FF2B5EF4-FFF2-40B4-BE49-F238E27FC236}">
                  <a16:creationId xmlns:a16="http://schemas.microsoft.com/office/drawing/2014/main" id="{F4E20A80-1D44-8743-A72A-EF7BCB5AC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7374" name="Text Box 9">
              <a:extLst>
                <a:ext uri="{FF2B5EF4-FFF2-40B4-BE49-F238E27FC236}">
                  <a16:creationId xmlns:a16="http://schemas.microsoft.com/office/drawing/2014/main" id="{5AC12021-EF17-AC4A-92BC-3689FA47D1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57349" name="Group 10">
            <a:extLst>
              <a:ext uri="{FF2B5EF4-FFF2-40B4-BE49-F238E27FC236}">
                <a16:creationId xmlns:a16="http://schemas.microsoft.com/office/drawing/2014/main" id="{8D0095EE-3641-4B4B-9375-F53C19099E73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6172200"/>
            <a:ext cx="533400" cy="533400"/>
            <a:chOff x="1824" y="2736"/>
            <a:chExt cx="336" cy="336"/>
          </a:xfrm>
        </p:grpSpPr>
        <p:sp>
          <p:nvSpPr>
            <p:cNvPr id="57371" name="Oval 11">
              <a:extLst>
                <a:ext uri="{FF2B5EF4-FFF2-40B4-BE49-F238E27FC236}">
                  <a16:creationId xmlns:a16="http://schemas.microsoft.com/office/drawing/2014/main" id="{688F2AE4-6447-D642-8EF0-8E2534D86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7372" name="Text Box 12">
              <a:extLst>
                <a:ext uri="{FF2B5EF4-FFF2-40B4-BE49-F238E27FC236}">
                  <a16:creationId xmlns:a16="http://schemas.microsoft.com/office/drawing/2014/main" id="{998A3BC9-E30A-934B-BD99-2A6F681646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57350" name="Group 13">
            <a:extLst>
              <a:ext uri="{FF2B5EF4-FFF2-40B4-BE49-F238E27FC236}">
                <a16:creationId xmlns:a16="http://schemas.microsoft.com/office/drawing/2014/main" id="{0E03C84B-C1D7-1F41-B534-D0B72A592469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5257800"/>
            <a:ext cx="533400" cy="533400"/>
            <a:chOff x="1824" y="2736"/>
            <a:chExt cx="336" cy="336"/>
          </a:xfrm>
        </p:grpSpPr>
        <p:sp>
          <p:nvSpPr>
            <p:cNvPr id="57369" name="Oval 14">
              <a:extLst>
                <a:ext uri="{FF2B5EF4-FFF2-40B4-BE49-F238E27FC236}">
                  <a16:creationId xmlns:a16="http://schemas.microsoft.com/office/drawing/2014/main" id="{5C80C5C4-5498-5E4E-A2E7-CE8515356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7370" name="Text Box 15">
              <a:extLst>
                <a:ext uri="{FF2B5EF4-FFF2-40B4-BE49-F238E27FC236}">
                  <a16:creationId xmlns:a16="http://schemas.microsoft.com/office/drawing/2014/main" id="{5E720BAD-F33A-424F-9DEB-DB7A41E2A8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57351" name="Group 16">
            <a:extLst>
              <a:ext uri="{FF2B5EF4-FFF2-40B4-BE49-F238E27FC236}">
                <a16:creationId xmlns:a16="http://schemas.microsoft.com/office/drawing/2014/main" id="{A8B59AFE-4EE3-7942-A94B-A1FEA76A4FA1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5029200"/>
            <a:ext cx="533400" cy="533400"/>
            <a:chOff x="1824" y="2736"/>
            <a:chExt cx="336" cy="336"/>
          </a:xfrm>
        </p:grpSpPr>
        <p:sp>
          <p:nvSpPr>
            <p:cNvPr id="57367" name="Oval 17">
              <a:extLst>
                <a:ext uri="{FF2B5EF4-FFF2-40B4-BE49-F238E27FC236}">
                  <a16:creationId xmlns:a16="http://schemas.microsoft.com/office/drawing/2014/main" id="{ACB2F6BA-5C97-384E-B264-15B22B7F5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7368" name="Text Box 18">
              <a:extLst>
                <a:ext uri="{FF2B5EF4-FFF2-40B4-BE49-F238E27FC236}">
                  <a16:creationId xmlns:a16="http://schemas.microsoft.com/office/drawing/2014/main" id="{31D8E959-B7AA-E241-9F6D-62CC4882FB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57352" name="Line 19">
            <a:extLst>
              <a:ext uri="{FF2B5EF4-FFF2-40B4-BE49-F238E27FC236}">
                <a16:creationId xmlns:a16="http://schemas.microsoft.com/office/drawing/2014/main" id="{3CAD2938-ADEC-6740-890A-1ED27A51E5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" y="4343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3" name="Line 20">
            <a:extLst>
              <a:ext uri="{FF2B5EF4-FFF2-40B4-BE49-F238E27FC236}">
                <a16:creationId xmlns:a16="http://schemas.microsoft.com/office/drawing/2014/main" id="{33F0A68E-69A0-DB44-87B6-980F3F18D2C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51054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4" name="Line 21">
            <a:extLst>
              <a:ext uri="{FF2B5EF4-FFF2-40B4-BE49-F238E27FC236}">
                <a16:creationId xmlns:a16="http://schemas.microsoft.com/office/drawing/2014/main" id="{AD899CB4-3686-5D40-A983-AE0E123CCD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4495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5" name="Line 22">
            <a:extLst>
              <a:ext uri="{FF2B5EF4-FFF2-40B4-BE49-F238E27FC236}">
                <a16:creationId xmlns:a16="http://schemas.microsoft.com/office/drawing/2014/main" id="{36B10E3B-FE78-C540-8908-A6FEA0C724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55626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6" name="Line 23">
            <a:extLst>
              <a:ext uri="{FF2B5EF4-FFF2-40B4-BE49-F238E27FC236}">
                <a16:creationId xmlns:a16="http://schemas.microsoft.com/office/drawing/2014/main" id="{70652233-0A97-5E41-94A0-8F6A3075BC0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2578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7" name="Text Box 24">
            <a:extLst>
              <a:ext uri="{FF2B5EF4-FFF2-40B4-BE49-F238E27FC236}">
                <a16:creationId xmlns:a16="http://schemas.microsoft.com/office/drawing/2014/main" id="{296F16DF-3491-4E44-B5B8-4CE59F2E4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7242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A:</a:t>
            </a:r>
          </a:p>
        </p:txBody>
      </p:sp>
      <p:sp>
        <p:nvSpPr>
          <p:cNvPr id="57358" name="Text Box 25">
            <a:extLst>
              <a:ext uri="{FF2B5EF4-FFF2-40B4-BE49-F238E27FC236}">
                <a16:creationId xmlns:a16="http://schemas.microsoft.com/office/drawing/2014/main" id="{1CCA39CE-DC27-D94C-9760-15DC6B035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3338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B:</a:t>
            </a:r>
          </a:p>
        </p:txBody>
      </p:sp>
      <p:sp>
        <p:nvSpPr>
          <p:cNvPr id="57359" name="Text Box 26">
            <a:extLst>
              <a:ext uri="{FF2B5EF4-FFF2-40B4-BE49-F238E27FC236}">
                <a16:creationId xmlns:a16="http://schemas.microsoft.com/office/drawing/2014/main" id="{4B1BD570-A610-6F4C-838A-54AA90357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9434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C:</a:t>
            </a:r>
          </a:p>
        </p:txBody>
      </p:sp>
      <p:sp>
        <p:nvSpPr>
          <p:cNvPr id="57360" name="Text Box 27">
            <a:extLst>
              <a:ext uri="{FF2B5EF4-FFF2-40B4-BE49-F238E27FC236}">
                <a16:creationId xmlns:a16="http://schemas.microsoft.com/office/drawing/2014/main" id="{D7E8B553-C5AD-754E-AE54-04695B84A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5530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D:</a:t>
            </a:r>
          </a:p>
        </p:txBody>
      </p:sp>
      <p:sp>
        <p:nvSpPr>
          <p:cNvPr id="57361" name="Text Box 28">
            <a:extLst>
              <a:ext uri="{FF2B5EF4-FFF2-40B4-BE49-F238E27FC236}">
                <a16:creationId xmlns:a16="http://schemas.microsoft.com/office/drawing/2014/main" id="{365AD621-E44D-D244-B0DA-06F454971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61626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E:</a:t>
            </a:r>
          </a:p>
        </p:txBody>
      </p:sp>
      <p:sp>
        <p:nvSpPr>
          <p:cNvPr id="57362" name="Text Box 34">
            <a:extLst>
              <a:ext uri="{FF2B5EF4-FFF2-40B4-BE49-F238E27FC236}">
                <a16:creationId xmlns:a16="http://schemas.microsoft.com/office/drawing/2014/main" id="{023A0205-2BD3-0E4C-95D3-6637EA0DA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724275"/>
            <a:ext cx="2362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hashtable [B,D]</a:t>
            </a:r>
          </a:p>
        </p:txBody>
      </p:sp>
      <p:sp>
        <p:nvSpPr>
          <p:cNvPr id="57363" name="Text Box 35">
            <a:extLst>
              <a:ext uri="{FF2B5EF4-FFF2-40B4-BE49-F238E27FC236}">
                <a16:creationId xmlns:a16="http://schemas.microsoft.com/office/drawing/2014/main" id="{0B98DB95-E17A-3D47-A7B1-0FDD0D4F2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333875"/>
            <a:ext cx="2362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hashtable [A,D]</a:t>
            </a:r>
          </a:p>
        </p:txBody>
      </p:sp>
      <p:sp>
        <p:nvSpPr>
          <p:cNvPr id="57364" name="Text Box 36">
            <a:extLst>
              <a:ext uri="{FF2B5EF4-FFF2-40B4-BE49-F238E27FC236}">
                <a16:creationId xmlns:a16="http://schemas.microsoft.com/office/drawing/2014/main" id="{21C72683-E011-9842-AF71-025D6D19E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943475"/>
            <a:ext cx="2133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hashtable [D]</a:t>
            </a:r>
            <a:endParaRPr lang="en-US" altLang="en-US" sz="1800"/>
          </a:p>
        </p:txBody>
      </p:sp>
      <p:sp>
        <p:nvSpPr>
          <p:cNvPr id="57365" name="Text Box 37">
            <a:extLst>
              <a:ext uri="{FF2B5EF4-FFF2-40B4-BE49-F238E27FC236}">
                <a16:creationId xmlns:a16="http://schemas.microsoft.com/office/drawing/2014/main" id="{F2382272-5FEF-4744-BE2A-958502BBA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553075"/>
            <a:ext cx="3048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hashtable [A,B,C,E]</a:t>
            </a:r>
            <a:endParaRPr lang="en-US" altLang="en-US" sz="1800"/>
          </a:p>
        </p:txBody>
      </p:sp>
      <p:sp>
        <p:nvSpPr>
          <p:cNvPr id="57366" name="Text Box 38">
            <a:extLst>
              <a:ext uri="{FF2B5EF4-FFF2-40B4-BE49-F238E27FC236}">
                <a16:creationId xmlns:a16="http://schemas.microsoft.com/office/drawing/2014/main" id="{9D822989-2BCE-2442-AE69-82778D416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6162675"/>
            <a:ext cx="2133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hashtable [D]</a:t>
            </a: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29207481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0A71F16D-9C77-CD4D-A6A4-B64BD09FC2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Weighted graphs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AD2DAAC0-5D5F-1542-A8E4-856A3DA259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Adjacency list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store the weight as an additional field in the list</a:t>
            </a:r>
          </a:p>
        </p:txBody>
      </p:sp>
      <p:grpSp>
        <p:nvGrpSpPr>
          <p:cNvPr id="58371" name="Group 4">
            <a:extLst>
              <a:ext uri="{FF2B5EF4-FFF2-40B4-BE49-F238E27FC236}">
                <a16:creationId xmlns:a16="http://schemas.microsoft.com/office/drawing/2014/main" id="{9B514654-C04E-834C-9F2E-2C34E6FD56BA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4038600"/>
            <a:ext cx="533400" cy="533400"/>
            <a:chOff x="1824" y="2736"/>
            <a:chExt cx="336" cy="336"/>
          </a:xfrm>
        </p:grpSpPr>
        <p:sp>
          <p:nvSpPr>
            <p:cNvPr id="58399" name="Oval 5">
              <a:extLst>
                <a:ext uri="{FF2B5EF4-FFF2-40B4-BE49-F238E27FC236}">
                  <a16:creationId xmlns:a16="http://schemas.microsoft.com/office/drawing/2014/main" id="{ABD0F7E6-29D5-4343-9C52-81CBCE3F9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8400" name="Text Box 6">
              <a:extLst>
                <a:ext uri="{FF2B5EF4-FFF2-40B4-BE49-F238E27FC236}">
                  <a16:creationId xmlns:a16="http://schemas.microsoft.com/office/drawing/2014/main" id="{936950E7-D1E5-B344-AACF-BE539DBEE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58372" name="Group 7">
            <a:extLst>
              <a:ext uri="{FF2B5EF4-FFF2-40B4-BE49-F238E27FC236}">
                <a16:creationId xmlns:a16="http://schemas.microsoft.com/office/drawing/2014/main" id="{90A4E6A7-A1BF-0A48-BC0E-CF050B108682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800600"/>
            <a:ext cx="533400" cy="533400"/>
            <a:chOff x="1824" y="2736"/>
            <a:chExt cx="336" cy="336"/>
          </a:xfrm>
        </p:grpSpPr>
        <p:sp>
          <p:nvSpPr>
            <p:cNvPr id="58397" name="Oval 8">
              <a:extLst>
                <a:ext uri="{FF2B5EF4-FFF2-40B4-BE49-F238E27FC236}">
                  <a16:creationId xmlns:a16="http://schemas.microsoft.com/office/drawing/2014/main" id="{B44A832C-BF6F-7B45-9EB4-2790F68C20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8398" name="Text Box 9">
              <a:extLst>
                <a:ext uri="{FF2B5EF4-FFF2-40B4-BE49-F238E27FC236}">
                  <a16:creationId xmlns:a16="http://schemas.microsoft.com/office/drawing/2014/main" id="{D3BB9C14-F1D8-6A43-80E5-1FD32E29C3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58373" name="Group 10">
            <a:extLst>
              <a:ext uri="{FF2B5EF4-FFF2-40B4-BE49-F238E27FC236}">
                <a16:creationId xmlns:a16="http://schemas.microsoft.com/office/drawing/2014/main" id="{2A569D10-F0B4-4D4E-A111-FB4B38EB95AD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6248400"/>
            <a:ext cx="533400" cy="533400"/>
            <a:chOff x="1824" y="2736"/>
            <a:chExt cx="336" cy="336"/>
          </a:xfrm>
        </p:grpSpPr>
        <p:sp>
          <p:nvSpPr>
            <p:cNvPr id="58395" name="Oval 11">
              <a:extLst>
                <a:ext uri="{FF2B5EF4-FFF2-40B4-BE49-F238E27FC236}">
                  <a16:creationId xmlns:a16="http://schemas.microsoft.com/office/drawing/2014/main" id="{03A4DADA-81FE-E44D-A724-99F8EC3C9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8396" name="Text Box 12">
              <a:extLst>
                <a:ext uri="{FF2B5EF4-FFF2-40B4-BE49-F238E27FC236}">
                  <a16:creationId xmlns:a16="http://schemas.microsoft.com/office/drawing/2014/main" id="{B271E5B5-5B27-D345-8F2A-52328E33E7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58374" name="Group 13">
            <a:extLst>
              <a:ext uri="{FF2B5EF4-FFF2-40B4-BE49-F238E27FC236}">
                <a16:creationId xmlns:a16="http://schemas.microsoft.com/office/drawing/2014/main" id="{CEE02F2F-3078-8541-AC92-32C1352E403F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5334000"/>
            <a:ext cx="533400" cy="533400"/>
            <a:chOff x="1824" y="2736"/>
            <a:chExt cx="336" cy="336"/>
          </a:xfrm>
        </p:grpSpPr>
        <p:sp>
          <p:nvSpPr>
            <p:cNvPr id="58393" name="Oval 14">
              <a:extLst>
                <a:ext uri="{FF2B5EF4-FFF2-40B4-BE49-F238E27FC236}">
                  <a16:creationId xmlns:a16="http://schemas.microsoft.com/office/drawing/2014/main" id="{8E8A1695-0191-D742-A1C0-A8A6FFA7E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8394" name="Text Box 15">
              <a:extLst>
                <a:ext uri="{FF2B5EF4-FFF2-40B4-BE49-F238E27FC236}">
                  <a16:creationId xmlns:a16="http://schemas.microsoft.com/office/drawing/2014/main" id="{D62E179E-855A-4D47-81B0-FA21F8C150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58375" name="Group 16">
            <a:extLst>
              <a:ext uri="{FF2B5EF4-FFF2-40B4-BE49-F238E27FC236}">
                <a16:creationId xmlns:a16="http://schemas.microsoft.com/office/drawing/2014/main" id="{237E62CF-5228-964C-BA39-43000A180E2D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5105400"/>
            <a:ext cx="533400" cy="533400"/>
            <a:chOff x="1824" y="2736"/>
            <a:chExt cx="336" cy="336"/>
          </a:xfrm>
        </p:grpSpPr>
        <p:sp>
          <p:nvSpPr>
            <p:cNvPr id="58391" name="Oval 17">
              <a:extLst>
                <a:ext uri="{FF2B5EF4-FFF2-40B4-BE49-F238E27FC236}">
                  <a16:creationId xmlns:a16="http://schemas.microsoft.com/office/drawing/2014/main" id="{FEFE3498-153F-7E49-BA23-1E0661289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8392" name="Text Box 18">
              <a:extLst>
                <a:ext uri="{FF2B5EF4-FFF2-40B4-BE49-F238E27FC236}">
                  <a16:creationId xmlns:a16="http://schemas.microsoft.com/office/drawing/2014/main" id="{5DAAD5F2-7975-5840-8D70-FDF9E09B08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58376" name="Line 19">
            <a:extLst>
              <a:ext uri="{FF2B5EF4-FFF2-40B4-BE49-F238E27FC236}">
                <a16:creationId xmlns:a16="http://schemas.microsoft.com/office/drawing/2014/main" id="{0450A372-A0C8-B740-94D0-401F5BAB99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6800" y="4419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7" name="Line 20">
            <a:extLst>
              <a:ext uri="{FF2B5EF4-FFF2-40B4-BE49-F238E27FC236}">
                <a16:creationId xmlns:a16="http://schemas.microsoft.com/office/drawing/2014/main" id="{67C4D770-A74E-C24F-B684-EDF16AC4C2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51816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8" name="Line 21">
            <a:extLst>
              <a:ext uri="{FF2B5EF4-FFF2-40B4-BE49-F238E27FC236}">
                <a16:creationId xmlns:a16="http://schemas.microsoft.com/office/drawing/2014/main" id="{82CA89E4-70EA-A643-8F7A-0C0542D5A4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457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9" name="Line 22">
            <a:extLst>
              <a:ext uri="{FF2B5EF4-FFF2-40B4-BE49-F238E27FC236}">
                <a16:creationId xmlns:a16="http://schemas.microsoft.com/office/drawing/2014/main" id="{3DFEEAD2-A7DA-E244-B3C2-62B89EF5D0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56388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0" name="Line 23">
            <a:extLst>
              <a:ext uri="{FF2B5EF4-FFF2-40B4-BE49-F238E27FC236}">
                <a16:creationId xmlns:a16="http://schemas.microsoft.com/office/drawing/2014/main" id="{AF165A4B-076F-2045-A7C0-09F0ACA919C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53340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1" name="Text Box 24">
            <a:extLst>
              <a:ext uri="{FF2B5EF4-FFF2-40B4-BE49-F238E27FC236}">
                <a16:creationId xmlns:a16="http://schemas.microsoft.com/office/drawing/2014/main" id="{D01B328C-FB54-D444-B90C-BA2EB191F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1910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8</a:t>
            </a:r>
          </a:p>
        </p:txBody>
      </p:sp>
      <p:sp>
        <p:nvSpPr>
          <p:cNvPr id="58382" name="Text Box 25">
            <a:extLst>
              <a:ext uri="{FF2B5EF4-FFF2-40B4-BE49-F238E27FC236}">
                <a16:creationId xmlns:a16="http://schemas.microsoft.com/office/drawing/2014/main" id="{EAFDF613-0FCA-FF47-B740-E2353CBD6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2720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2</a:t>
            </a:r>
          </a:p>
        </p:txBody>
      </p:sp>
      <p:sp>
        <p:nvSpPr>
          <p:cNvPr id="58383" name="Text Box 26">
            <a:extLst>
              <a:ext uri="{FF2B5EF4-FFF2-40B4-BE49-F238E27FC236}">
                <a16:creationId xmlns:a16="http://schemas.microsoft.com/office/drawing/2014/main" id="{7BB300DD-E1D2-5E4B-873C-E0DE17549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648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3</a:t>
            </a:r>
          </a:p>
        </p:txBody>
      </p:sp>
      <p:sp>
        <p:nvSpPr>
          <p:cNvPr id="58384" name="Text Box 27">
            <a:extLst>
              <a:ext uri="{FF2B5EF4-FFF2-40B4-BE49-F238E27FC236}">
                <a16:creationId xmlns:a16="http://schemas.microsoft.com/office/drawing/2014/main" id="{0E416E5A-3C5C-2F48-860E-80077EB60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0434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13</a:t>
            </a:r>
          </a:p>
        </p:txBody>
      </p:sp>
      <p:sp>
        <p:nvSpPr>
          <p:cNvPr id="58385" name="Text Box 28">
            <a:extLst>
              <a:ext uri="{FF2B5EF4-FFF2-40B4-BE49-F238E27FC236}">
                <a16:creationId xmlns:a16="http://schemas.microsoft.com/office/drawing/2014/main" id="{7B16586B-8215-8C45-B60A-399C5370C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8054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10</a:t>
            </a:r>
          </a:p>
        </p:txBody>
      </p:sp>
      <p:sp>
        <p:nvSpPr>
          <p:cNvPr id="54301" name="Text Box 29">
            <a:extLst>
              <a:ext uri="{FF2B5EF4-FFF2-40B4-BE49-F238E27FC236}">
                <a16:creationId xmlns:a16="http://schemas.microsoft.com/office/drawing/2014/main" id="{40FBD44B-B21B-D748-83EB-E94B7A6E0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0480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A:</a:t>
            </a:r>
          </a:p>
        </p:txBody>
      </p:sp>
      <p:sp>
        <p:nvSpPr>
          <p:cNvPr id="54302" name="Text Box 30">
            <a:extLst>
              <a:ext uri="{FF2B5EF4-FFF2-40B4-BE49-F238E27FC236}">
                <a16:creationId xmlns:a16="http://schemas.microsoft.com/office/drawing/2014/main" id="{6E3E989C-C53F-A740-B11A-962EE3E92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048000"/>
            <a:ext cx="6858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B:8</a:t>
            </a:r>
          </a:p>
        </p:txBody>
      </p:sp>
      <p:sp>
        <p:nvSpPr>
          <p:cNvPr id="54303" name="Text Box 31">
            <a:extLst>
              <a:ext uri="{FF2B5EF4-FFF2-40B4-BE49-F238E27FC236}">
                <a16:creationId xmlns:a16="http://schemas.microsoft.com/office/drawing/2014/main" id="{EB657C3C-A840-A74B-AC83-AF451B78D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048000"/>
            <a:ext cx="6858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D:3</a:t>
            </a:r>
          </a:p>
        </p:txBody>
      </p:sp>
      <p:sp>
        <p:nvSpPr>
          <p:cNvPr id="54304" name="Line 32">
            <a:extLst>
              <a:ext uri="{FF2B5EF4-FFF2-40B4-BE49-F238E27FC236}">
                <a16:creationId xmlns:a16="http://schemas.microsoft.com/office/drawing/2014/main" id="{D88C30CF-A178-E44E-B66F-425B7A639AA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5" name="Line 33">
            <a:extLst>
              <a:ext uri="{FF2B5EF4-FFF2-40B4-BE49-F238E27FC236}">
                <a16:creationId xmlns:a16="http://schemas.microsoft.com/office/drawing/2014/main" id="{D0EE014F-B23E-EA44-97EA-EBA01845FEB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0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01" grpId="0" animBg="1"/>
      <p:bldP spid="54302" grpId="0" animBg="1"/>
      <p:bldP spid="5430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>
            <a:extLst>
              <a:ext uri="{FF2B5EF4-FFF2-40B4-BE49-F238E27FC236}">
                <a16:creationId xmlns:a16="http://schemas.microsoft.com/office/drawing/2014/main" id="{F22D2521-14A9-D242-9237-0115952248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Weighted graphs</a:t>
            </a:r>
          </a:p>
        </p:txBody>
      </p:sp>
      <p:sp>
        <p:nvSpPr>
          <p:cNvPr id="59394" name="Rectangle 3">
            <a:extLst>
              <a:ext uri="{FF2B5EF4-FFF2-40B4-BE49-F238E27FC236}">
                <a16:creationId xmlns:a16="http://schemas.microsoft.com/office/drawing/2014/main" id="{1ABBA6C9-87B3-7043-892C-35B91C01D7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Adjacency matrix</a:t>
            </a:r>
          </a:p>
        </p:txBody>
      </p:sp>
      <p:grpSp>
        <p:nvGrpSpPr>
          <p:cNvPr id="59395" name="Group 4">
            <a:extLst>
              <a:ext uri="{FF2B5EF4-FFF2-40B4-BE49-F238E27FC236}">
                <a16:creationId xmlns:a16="http://schemas.microsoft.com/office/drawing/2014/main" id="{F710A2C6-E9CB-3745-8C0C-B65C683C4259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4038600"/>
            <a:ext cx="533400" cy="533400"/>
            <a:chOff x="1824" y="2736"/>
            <a:chExt cx="336" cy="336"/>
          </a:xfrm>
        </p:grpSpPr>
        <p:sp>
          <p:nvSpPr>
            <p:cNvPr id="59421" name="Oval 5">
              <a:extLst>
                <a:ext uri="{FF2B5EF4-FFF2-40B4-BE49-F238E27FC236}">
                  <a16:creationId xmlns:a16="http://schemas.microsoft.com/office/drawing/2014/main" id="{D85DE7A5-8882-124D-873E-5E19411F7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9422" name="Text Box 6">
              <a:extLst>
                <a:ext uri="{FF2B5EF4-FFF2-40B4-BE49-F238E27FC236}">
                  <a16:creationId xmlns:a16="http://schemas.microsoft.com/office/drawing/2014/main" id="{D7FB7210-51B0-FA4E-9BCB-8649327737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59396" name="Group 7">
            <a:extLst>
              <a:ext uri="{FF2B5EF4-FFF2-40B4-BE49-F238E27FC236}">
                <a16:creationId xmlns:a16="http://schemas.microsoft.com/office/drawing/2014/main" id="{5B9A1B6C-1A92-0444-BBD1-7C4B2ACFEC89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800600"/>
            <a:ext cx="533400" cy="533400"/>
            <a:chOff x="1824" y="2736"/>
            <a:chExt cx="336" cy="336"/>
          </a:xfrm>
        </p:grpSpPr>
        <p:sp>
          <p:nvSpPr>
            <p:cNvPr id="59419" name="Oval 8">
              <a:extLst>
                <a:ext uri="{FF2B5EF4-FFF2-40B4-BE49-F238E27FC236}">
                  <a16:creationId xmlns:a16="http://schemas.microsoft.com/office/drawing/2014/main" id="{9A252A57-1595-E24E-BC8F-ADEDAC5C9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9420" name="Text Box 9">
              <a:extLst>
                <a:ext uri="{FF2B5EF4-FFF2-40B4-BE49-F238E27FC236}">
                  <a16:creationId xmlns:a16="http://schemas.microsoft.com/office/drawing/2014/main" id="{A262A953-B01B-4D45-9B7C-2AA8A9428F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59397" name="Group 10">
            <a:extLst>
              <a:ext uri="{FF2B5EF4-FFF2-40B4-BE49-F238E27FC236}">
                <a16:creationId xmlns:a16="http://schemas.microsoft.com/office/drawing/2014/main" id="{DD8FBBC2-E448-DA4C-8E9C-140DAA2F6A33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6248400"/>
            <a:ext cx="533400" cy="533400"/>
            <a:chOff x="1824" y="2736"/>
            <a:chExt cx="336" cy="336"/>
          </a:xfrm>
        </p:grpSpPr>
        <p:sp>
          <p:nvSpPr>
            <p:cNvPr id="59417" name="Oval 11">
              <a:extLst>
                <a:ext uri="{FF2B5EF4-FFF2-40B4-BE49-F238E27FC236}">
                  <a16:creationId xmlns:a16="http://schemas.microsoft.com/office/drawing/2014/main" id="{DF3A697A-0F18-CB4F-AB45-6CF00C3D4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9418" name="Text Box 12">
              <a:extLst>
                <a:ext uri="{FF2B5EF4-FFF2-40B4-BE49-F238E27FC236}">
                  <a16:creationId xmlns:a16="http://schemas.microsoft.com/office/drawing/2014/main" id="{58F28651-E76F-9745-9A32-0139C41FBC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59398" name="Group 13">
            <a:extLst>
              <a:ext uri="{FF2B5EF4-FFF2-40B4-BE49-F238E27FC236}">
                <a16:creationId xmlns:a16="http://schemas.microsoft.com/office/drawing/2014/main" id="{991DE2A5-E8B7-5945-ADBD-0B20BC5A871E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5334000"/>
            <a:ext cx="533400" cy="533400"/>
            <a:chOff x="1824" y="2736"/>
            <a:chExt cx="336" cy="336"/>
          </a:xfrm>
        </p:grpSpPr>
        <p:sp>
          <p:nvSpPr>
            <p:cNvPr id="59415" name="Oval 14">
              <a:extLst>
                <a:ext uri="{FF2B5EF4-FFF2-40B4-BE49-F238E27FC236}">
                  <a16:creationId xmlns:a16="http://schemas.microsoft.com/office/drawing/2014/main" id="{49F0CB68-E712-4349-ADA9-6CFB33596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9416" name="Text Box 15">
              <a:extLst>
                <a:ext uri="{FF2B5EF4-FFF2-40B4-BE49-F238E27FC236}">
                  <a16:creationId xmlns:a16="http://schemas.microsoft.com/office/drawing/2014/main" id="{4130E33D-B2F2-4A4E-B2C3-D4364E990F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59399" name="Group 16">
            <a:extLst>
              <a:ext uri="{FF2B5EF4-FFF2-40B4-BE49-F238E27FC236}">
                <a16:creationId xmlns:a16="http://schemas.microsoft.com/office/drawing/2014/main" id="{C7D3262A-A9E0-554D-B120-817E161817A9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5105400"/>
            <a:ext cx="533400" cy="533400"/>
            <a:chOff x="1824" y="2736"/>
            <a:chExt cx="336" cy="336"/>
          </a:xfrm>
        </p:grpSpPr>
        <p:sp>
          <p:nvSpPr>
            <p:cNvPr id="59413" name="Oval 17">
              <a:extLst>
                <a:ext uri="{FF2B5EF4-FFF2-40B4-BE49-F238E27FC236}">
                  <a16:creationId xmlns:a16="http://schemas.microsoft.com/office/drawing/2014/main" id="{7E7349E8-1424-5D46-999B-60B503F37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9414" name="Text Box 18">
              <a:extLst>
                <a:ext uri="{FF2B5EF4-FFF2-40B4-BE49-F238E27FC236}">
                  <a16:creationId xmlns:a16="http://schemas.microsoft.com/office/drawing/2014/main" id="{836328BA-E927-7448-BC14-822C5A3876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59400" name="Line 19">
            <a:extLst>
              <a:ext uri="{FF2B5EF4-FFF2-40B4-BE49-F238E27FC236}">
                <a16:creationId xmlns:a16="http://schemas.microsoft.com/office/drawing/2014/main" id="{1879F60C-5CFE-D24D-B4F1-2DEA5B7ED0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6800" y="4419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1" name="Line 20">
            <a:extLst>
              <a:ext uri="{FF2B5EF4-FFF2-40B4-BE49-F238E27FC236}">
                <a16:creationId xmlns:a16="http://schemas.microsoft.com/office/drawing/2014/main" id="{1CE2E925-C70B-5845-83B0-DAE84ABB141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51816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2" name="Line 21">
            <a:extLst>
              <a:ext uri="{FF2B5EF4-FFF2-40B4-BE49-F238E27FC236}">
                <a16:creationId xmlns:a16="http://schemas.microsoft.com/office/drawing/2014/main" id="{6EED4EC7-F033-6C43-AAE6-181E976B9D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457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3" name="Line 22">
            <a:extLst>
              <a:ext uri="{FF2B5EF4-FFF2-40B4-BE49-F238E27FC236}">
                <a16:creationId xmlns:a16="http://schemas.microsoft.com/office/drawing/2014/main" id="{F2C65314-5F77-E34F-9D38-610DB24A29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56388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4" name="Line 23">
            <a:extLst>
              <a:ext uri="{FF2B5EF4-FFF2-40B4-BE49-F238E27FC236}">
                <a16:creationId xmlns:a16="http://schemas.microsoft.com/office/drawing/2014/main" id="{CFC52047-25C1-E447-AE27-71AF1F2384A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53340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5" name="Text Box 24">
            <a:extLst>
              <a:ext uri="{FF2B5EF4-FFF2-40B4-BE49-F238E27FC236}">
                <a16:creationId xmlns:a16="http://schemas.microsoft.com/office/drawing/2014/main" id="{CAECE6AC-6910-AB4D-ADF0-6871830D9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1910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8</a:t>
            </a:r>
          </a:p>
        </p:txBody>
      </p:sp>
      <p:sp>
        <p:nvSpPr>
          <p:cNvPr id="59406" name="Text Box 25">
            <a:extLst>
              <a:ext uri="{FF2B5EF4-FFF2-40B4-BE49-F238E27FC236}">
                <a16:creationId xmlns:a16="http://schemas.microsoft.com/office/drawing/2014/main" id="{F7DD2B08-3671-B244-A611-34DBBFFCE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2720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2</a:t>
            </a:r>
          </a:p>
        </p:txBody>
      </p:sp>
      <p:sp>
        <p:nvSpPr>
          <p:cNvPr id="59407" name="Text Box 26">
            <a:extLst>
              <a:ext uri="{FF2B5EF4-FFF2-40B4-BE49-F238E27FC236}">
                <a16:creationId xmlns:a16="http://schemas.microsoft.com/office/drawing/2014/main" id="{A5238EA7-9614-814C-B1AC-F2E0F24F2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648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3</a:t>
            </a:r>
          </a:p>
        </p:txBody>
      </p:sp>
      <p:sp>
        <p:nvSpPr>
          <p:cNvPr id="59408" name="Text Box 27">
            <a:extLst>
              <a:ext uri="{FF2B5EF4-FFF2-40B4-BE49-F238E27FC236}">
                <a16:creationId xmlns:a16="http://schemas.microsoft.com/office/drawing/2014/main" id="{FD20D5BB-B8FA-F141-8ECC-5B4FE43EC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0434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13</a:t>
            </a:r>
          </a:p>
        </p:txBody>
      </p:sp>
      <p:sp>
        <p:nvSpPr>
          <p:cNvPr id="59409" name="Text Box 28">
            <a:extLst>
              <a:ext uri="{FF2B5EF4-FFF2-40B4-BE49-F238E27FC236}">
                <a16:creationId xmlns:a16="http://schemas.microsoft.com/office/drawing/2014/main" id="{25ED88D1-32DC-3549-9DB6-F9EA5758E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8054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10</a:t>
            </a:r>
          </a:p>
        </p:txBody>
      </p:sp>
      <p:graphicFrame>
        <p:nvGraphicFramePr>
          <p:cNvPr id="56354" name="Object 2">
            <a:extLst>
              <a:ext uri="{FF2B5EF4-FFF2-40B4-BE49-F238E27FC236}">
                <a16:creationId xmlns:a16="http://schemas.microsoft.com/office/drawing/2014/main" id="{2B157F28-E3AE-CD40-A020-5963E589DE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2514600"/>
          <a:ext cx="3198813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164300" imgH="5264150" progId="Equation.3">
                  <p:embed/>
                </p:oleObj>
              </mc:Choice>
              <mc:Fallback>
                <p:oleObj name="Equation" r:id="rId3" imgW="19164300" imgH="5264150" progId="Equation.3">
                  <p:embed/>
                  <p:pic>
                    <p:nvPicPr>
                      <p:cNvPr id="56354" name="Object 2">
                        <a:extLst>
                          <a:ext uri="{FF2B5EF4-FFF2-40B4-BE49-F238E27FC236}">
                            <a16:creationId xmlns:a16="http://schemas.microsoft.com/office/drawing/2014/main" id="{2B157F28-E3AE-CD40-A020-5963E589DE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514600"/>
                        <a:ext cx="3198813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55" name="Text Box 35">
            <a:extLst>
              <a:ext uri="{FF2B5EF4-FFF2-40B4-BE49-F238E27FC236}">
                <a16:creationId xmlns:a16="http://schemas.microsoft.com/office/drawing/2014/main" id="{54AE7253-0DB9-4F43-B38B-5EDF3488D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971800"/>
            <a:ext cx="297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1"/>
              <a:t>A  B  C  D  E</a:t>
            </a:r>
          </a:p>
        </p:txBody>
      </p:sp>
      <p:sp>
        <p:nvSpPr>
          <p:cNvPr id="56356" name="Text Box 36">
            <a:extLst>
              <a:ext uri="{FF2B5EF4-FFF2-40B4-BE49-F238E27FC236}">
                <a16:creationId xmlns:a16="http://schemas.microsoft.com/office/drawing/2014/main" id="{EF02026A-C9ED-4D44-9883-64D6FE8C1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581400"/>
            <a:ext cx="3733800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1"/>
              <a:t>A</a:t>
            </a:r>
            <a:r>
              <a:rPr lang="en-US" altLang="en-US" sz="3200"/>
              <a:t>  0  8   0  3   0</a:t>
            </a:r>
            <a:br>
              <a:rPr lang="en-US" altLang="en-US" sz="3200"/>
            </a:br>
            <a:r>
              <a:rPr lang="en-US" altLang="en-US" sz="3200" b="1"/>
              <a:t>B</a:t>
            </a:r>
            <a:r>
              <a:rPr lang="en-US" altLang="en-US" sz="3200"/>
              <a:t>  8  0   0  2   0</a:t>
            </a:r>
            <a:br>
              <a:rPr lang="en-US" altLang="en-US" sz="3200"/>
            </a:br>
            <a:r>
              <a:rPr lang="en-US" altLang="en-US" sz="3200" b="1"/>
              <a:t>C</a:t>
            </a:r>
            <a:r>
              <a:rPr lang="en-US" altLang="en-US" sz="3200"/>
              <a:t>  0  0   0  10 0</a:t>
            </a:r>
            <a:br>
              <a:rPr lang="en-US" altLang="en-US" sz="3200"/>
            </a:br>
            <a:r>
              <a:rPr lang="en-US" altLang="en-US" sz="3200" b="1"/>
              <a:t>D</a:t>
            </a:r>
            <a:r>
              <a:rPr lang="en-US" altLang="en-US" sz="3200"/>
              <a:t>  3  2  10  0  13</a:t>
            </a:r>
            <a:br>
              <a:rPr lang="en-US" altLang="en-US" sz="3200"/>
            </a:br>
            <a:r>
              <a:rPr lang="en-US" altLang="en-US" sz="3200" b="1"/>
              <a:t>E</a:t>
            </a:r>
            <a:r>
              <a:rPr lang="en-US" altLang="en-US" sz="3200"/>
              <a:t>  0  0   0  13  0</a:t>
            </a:r>
          </a:p>
        </p:txBody>
      </p:sp>
    </p:spTree>
    <p:extLst>
      <p:ext uri="{BB962C8B-B14F-4D97-AF65-F5344CB8AC3E}">
        <p14:creationId xmlns:p14="http://schemas.microsoft.com/office/powerpoint/2010/main" val="302694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55" grpId="0"/>
      <p:bldP spid="5635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0312730F-7D63-B446-A703-557685E852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Graph algorithms/questions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F83A35A4-4249-F14F-AA76-898100F6BE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529137"/>
          </a:xfrm>
        </p:spPr>
        <p:txBody>
          <a:bodyPr>
            <a:normAutofit fontScale="85000" lnSpcReduction="20000"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Graph traversal (BFS, DFS)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Shortest path from a to b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unweighted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weighted positive weights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negative/positive weights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Minimum spanning trees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Are all nodes in the graph connected?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Is the graph bipartite?</a:t>
            </a:r>
          </a:p>
        </p:txBody>
      </p:sp>
    </p:spTree>
    <p:extLst>
      <p:ext uri="{BB962C8B-B14F-4D97-AF65-F5344CB8AC3E}">
        <p14:creationId xmlns:p14="http://schemas.microsoft.com/office/powerpoint/2010/main" val="424986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C6497-6FD9-2B4A-A9B6-9959985F2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and BFS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7C966C60-F460-5242-AB61-496F6DEAA038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1828800"/>
            <a:ext cx="533400" cy="533400"/>
            <a:chOff x="1824" y="2736"/>
            <a:chExt cx="336" cy="336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0BAC50EF-D58C-6E42-AD57-6B0E5673A1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FEEE3434-C8CD-8F4C-AC7B-7244EE7180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8E6C4BDB-B566-EF47-BB0E-800D594EC0BE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819400"/>
            <a:ext cx="533400" cy="533400"/>
            <a:chOff x="1824" y="2736"/>
            <a:chExt cx="336" cy="336"/>
          </a:xfrm>
        </p:grpSpPr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6DA0D584-59C4-D542-BAA3-4AE09D15D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27276E5C-38C2-CB44-BC3C-797D706279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BC9BCA1B-B18A-5740-9C9C-0CCCE30B397C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4038600"/>
            <a:ext cx="533400" cy="533400"/>
            <a:chOff x="1824" y="2736"/>
            <a:chExt cx="336" cy="336"/>
          </a:xfrm>
        </p:grpSpPr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E370320E-122F-C74D-9239-6491A309A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A247B502-25F4-5444-BD5C-188B25DCDF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08C486AD-E3D4-244C-A3C9-6806C2B78C6F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2819400"/>
            <a:ext cx="533400" cy="533400"/>
            <a:chOff x="1824" y="2736"/>
            <a:chExt cx="336" cy="336"/>
          </a:xfrm>
        </p:grpSpPr>
        <p:sp>
          <p:nvSpPr>
            <p:cNvPr id="14" name="Oval 14">
              <a:extLst>
                <a:ext uri="{FF2B5EF4-FFF2-40B4-BE49-F238E27FC236}">
                  <a16:creationId xmlns:a16="http://schemas.microsoft.com/office/drawing/2014/main" id="{B163A0AC-57CC-3A4D-9137-DDC33CB14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2FBC3EFA-97FE-CF49-B5CB-022E1C27E6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C2D2C0B9-C4CD-0549-AC24-C58FBA19E6F8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2895600"/>
            <a:ext cx="533400" cy="533400"/>
            <a:chOff x="1824" y="2736"/>
            <a:chExt cx="336" cy="336"/>
          </a:xfrm>
        </p:grpSpPr>
        <p:sp>
          <p:nvSpPr>
            <p:cNvPr id="17" name="Oval 17">
              <a:extLst>
                <a:ext uri="{FF2B5EF4-FFF2-40B4-BE49-F238E27FC236}">
                  <a16:creationId xmlns:a16="http://schemas.microsoft.com/office/drawing/2014/main" id="{4057F3A4-36B9-8E4C-8797-88D149033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0C7D462E-E476-654D-A022-346A49F6CC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19" name="Line 21">
            <a:extLst>
              <a:ext uri="{FF2B5EF4-FFF2-40B4-BE49-F238E27FC236}">
                <a16:creationId xmlns:a16="http://schemas.microsoft.com/office/drawing/2014/main" id="{143FFD9D-C5D0-7847-9842-0DECFFDB25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2362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" name="Group 24">
            <a:extLst>
              <a:ext uri="{FF2B5EF4-FFF2-40B4-BE49-F238E27FC236}">
                <a16:creationId xmlns:a16="http://schemas.microsoft.com/office/drawing/2014/main" id="{87F7D4BB-E405-DC4A-A5F7-81DFABC97486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4038600"/>
            <a:ext cx="533400" cy="533400"/>
            <a:chOff x="1824" y="2736"/>
            <a:chExt cx="336" cy="336"/>
          </a:xfrm>
        </p:grpSpPr>
        <p:sp>
          <p:nvSpPr>
            <p:cNvPr id="21" name="Oval 25">
              <a:extLst>
                <a:ext uri="{FF2B5EF4-FFF2-40B4-BE49-F238E27FC236}">
                  <a16:creationId xmlns:a16="http://schemas.microsoft.com/office/drawing/2014/main" id="{3B333F40-57BF-2946-8757-8B4810562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2" name="Text Box 26">
              <a:extLst>
                <a:ext uri="{FF2B5EF4-FFF2-40B4-BE49-F238E27FC236}">
                  <a16:creationId xmlns:a16="http://schemas.microsoft.com/office/drawing/2014/main" id="{0038696B-7466-3540-8322-A5E730C29B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23" name="Group 27">
            <a:extLst>
              <a:ext uri="{FF2B5EF4-FFF2-40B4-BE49-F238E27FC236}">
                <a16:creationId xmlns:a16="http://schemas.microsoft.com/office/drawing/2014/main" id="{C1DA65DD-B90C-7F4D-BAD9-EAF4773B2712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4038600"/>
            <a:ext cx="533400" cy="533400"/>
            <a:chOff x="1824" y="2736"/>
            <a:chExt cx="336" cy="336"/>
          </a:xfrm>
        </p:grpSpPr>
        <p:sp>
          <p:nvSpPr>
            <p:cNvPr id="24" name="Oval 28">
              <a:extLst>
                <a:ext uri="{FF2B5EF4-FFF2-40B4-BE49-F238E27FC236}">
                  <a16:creationId xmlns:a16="http://schemas.microsoft.com/office/drawing/2014/main" id="{1DC02F72-2E41-DF4F-8E53-C68CB7B6E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" name="Text Box 29">
              <a:extLst>
                <a:ext uri="{FF2B5EF4-FFF2-40B4-BE49-F238E27FC236}">
                  <a16:creationId xmlns:a16="http://schemas.microsoft.com/office/drawing/2014/main" id="{DB7EBE06-93FE-1145-9042-B60CD0A1D7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6" name="Line 30">
            <a:extLst>
              <a:ext uri="{FF2B5EF4-FFF2-40B4-BE49-F238E27FC236}">
                <a16:creationId xmlns:a16="http://schemas.microsoft.com/office/drawing/2014/main" id="{7F75A66E-2C3E-6A45-83C7-B8E79AE364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0800" y="22860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1">
            <a:extLst>
              <a:ext uri="{FF2B5EF4-FFF2-40B4-BE49-F238E27FC236}">
                <a16:creationId xmlns:a16="http://schemas.microsoft.com/office/drawing/2014/main" id="{FCC60A7D-466A-114E-862B-729157E2CC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33528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2">
            <a:extLst>
              <a:ext uri="{FF2B5EF4-FFF2-40B4-BE49-F238E27FC236}">
                <a16:creationId xmlns:a16="http://schemas.microsoft.com/office/drawing/2014/main" id="{BB474D0A-DA1B-1B41-B9B7-1BD69FBB754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3528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3">
            <a:extLst>
              <a:ext uri="{FF2B5EF4-FFF2-40B4-BE49-F238E27FC236}">
                <a16:creationId xmlns:a16="http://schemas.microsoft.com/office/drawing/2014/main" id="{B3D91B37-B505-3C4E-91D2-F64DDD66857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2209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34">
            <a:extLst>
              <a:ext uri="{FF2B5EF4-FFF2-40B4-BE49-F238E27FC236}">
                <a16:creationId xmlns:a16="http://schemas.microsoft.com/office/drawing/2014/main" id="{4B0023D0-86E2-F840-9A57-20B5DA8B4A6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12E8C0-228D-674E-8599-8C53F821742A}"/>
              </a:ext>
            </a:extLst>
          </p:cNvPr>
          <p:cNvSpPr txBox="1"/>
          <p:nvPr/>
        </p:nvSpPr>
        <p:spPr>
          <a:xfrm>
            <a:off x="389852" y="1835848"/>
            <a:ext cx="3598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are they implemented?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13CC9DE-BA63-924C-A4E9-D9ADA0A7E3BD}"/>
              </a:ext>
            </a:extLst>
          </p:cNvPr>
          <p:cNvSpPr txBox="1"/>
          <p:nvPr/>
        </p:nvSpPr>
        <p:spPr>
          <a:xfrm>
            <a:off x="389852" y="2900065"/>
            <a:ext cx="50162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would be the result starting at A?  If you ask for the children of a node, they’re given in alphabetical order.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16CC97-1938-5A4B-A78F-A4A95C1C63D1}"/>
              </a:ext>
            </a:extLst>
          </p:cNvPr>
          <p:cNvSpPr txBox="1"/>
          <p:nvPr/>
        </p:nvSpPr>
        <p:spPr>
          <a:xfrm>
            <a:off x="389852" y="4694740"/>
            <a:ext cx="4182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Run-time (in terms of V and E):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FF0000"/>
                </a:solidFill>
              </a:rPr>
              <a:t>adjacency list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FF0000"/>
                </a:solidFill>
              </a:rPr>
              <a:t>adjacency matrix</a:t>
            </a:r>
          </a:p>
        </p:txBody>
      </p:sp>
    </p:spTree>
    <p:extLst>
      <p:ext uri="{BB962C8B-B14F-4D97-AF65-F5344CB8AC3E}">
        <p14:creationId xmlns:p14="http://schemas.microsoft.com/office/powerpoint/2010/main" val="32641861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225CA-D588-AC4C-949C-55A4E1CE3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implemented</a:t>
            </a:r>
          </a:p>
        </p:txBody>
      </p:sp>
      <p:pic>
        <p:nvPicPr>
          <p:cNvPr id="4" name="Picture 4" descr="treeBFS">
            <a:extLst>
              <a:ext uri="{FF2B5EF4-FFF2-40B4-BE49-F238E27FC236}">
                <a16:creationId xmlns:a16="http://schemas.microsoft.com/office/drawing/2014/main" id="{372D819A-89B7-EB45-A47B-512F82FAD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72" y="2222810"/>
            <a:ext cx="2699810" cy="152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treeDFS">
            <a:extLst>
              <a:ext uri="{FF2B5EF4-FFF2-40B4-BE49-F238E27FC236}">
                <a16:creationId xmlns:a16="http://schemas.microsoft.com/office/drawing/2014/main" id="{536EFEBD-ECFF-6D4C-97D8-03E21460E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930" y="2222810"/>
            <a:ext cx="269981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350648-B078-DA43-AA0A-215A445A1B72}"/>
              </a:ext>
            </a:extLst>
          </p:cNvPr>
          <p:cNvSpPr txBox="1"/>
          <p:nvPr/>
        </p:nvSpPr>
        <p:spPr>
          <a:xfrm>
            <a:off x="4852930" y="4750420"/>
            <a:ext cx="28007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" pitchFamily="2" charset="0"/>
              </a:rPr>
              <a:t>TreeDFS</a:t>
            </a:r>
            <a:r>
              <a:rPr lang="en-US" dirty="0">
                <a:latin typeface="Times" pitchFamily="2" charset="0"/>
              </a:rPr>
              <a:t>(v)</a:t>
            </a:r>
          </a:p>
          <a:p>
            <a:r>
              <a:rPr lang="en-US" dirty="0">
                <a:latin typeface="Times" pitchFamily="2" charset="0"/>
              </a:rPr>
              <a:t>     visit(v)</a:t>
            </a:r>
          </a:p>
          <a:p>
            <a:r>
              <a:rPr lang="en-US" dirty="0">
                <a:latin typeface="Times" pitchFamily="2" charset="0"/>
              </a:rPr>
              <a:t>     if not leaf(v)</a:t>
            </a:r>
          </a:p>
          <a:p>
            <a:r>
              <a:rPr lang="en-US" dirty="0">
                <a:latin typeface="Times" pitchFamily="2" charset="0"/>
              </a:rPr>
              <a:t>          for all c in children(x)</a:t>
            </a:r>
          </a:p>
          <a:p>
            <a:r>
              <a:rPr lang="en-US" dirty="0">
                <a:latin typeface="Times" pitchFamily="2" charset="0"/>
              </a:rPr>
              <a:t>               </a:t>
            </a:r>
            <a:r>
              <a:rPr lang="en-US" dirty="0" err="1">
                <a:latin typeface="Times" pitchFamily="2" charset="0"/>
              </a:rPr>
              <a:t>TreeDFS</a:t>
            </a:r>
            <a:r>
              <a:rPr lang="en-US" dirty="0">
                <a:latin typeface="Times" pitchFamily="2" charset="0"/>
              </a:rPr>
              <a:t>(v)</a:t>
            </a:r>
          </a:p>
        </p:txBody>
      </p:sp>
    </p:spTree>
    <p:extLst>
      <p:ext uri="{BB962C8B-B14F-4D97-AF65-F5344CB8AC3E}">
        <p14:creationId xmlns:p14="http://schemas.microsoft.com/office/powerpoint/2010/main" val="28041091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C3C0F-E2C5-8248-A7AF-D3426B652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B46C9EBC-8833-8248-AC67-EEB0FABE1833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1828800"/>
            <a:ext cx="533400" cy="533400"/>
            <a:chOff x="1824" y="2736"/>
            <a:chExt cx="336" cy="336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E3C5E4D5-DE08-8C4A-937B-C42F1B59E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BD2A2CB3-0F9D-1849-905D-C839A5893E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3F67B978-0173-CF48-B3BA-004825316030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819400"/>
            <a:ext cx="533400" cy="533400"/>
            <a:chOff x="1824" y="2736"/>
            <a:chExt cx="336" cy="336"/>
          </a:xfrm>
        </p:grpSpPr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EA6C8368-AB98-F346-82B4-79093FB13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43CD3E8B-515E-AD41-A4E1-AB65998625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267CEE8F-6B3D-3341-AC6F-202CEAC224BE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4038600"/>
            <a:ext cx="533400" cy="533400"/>
            <a:chOff x="1824" y="2736"/>
            <a:chExt cx="336" cy="336"/>
          </a:xfrm>
        </p:grpSpPr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AD30694C-B18D-F54D-A689-A79C9475E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128B9E14-7C52-A84A-A5FB-A14E97AE53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2F2AD800-4448-D544-9244-68896C586B7B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2819400"/>
            <a:ext cx="533400" cy="533400"/>
            <a:chOff x="1824" y="2736"/>
            <a:chExt cx="336" cy="336"/>
          </a:xfrm>
        </p:grpSpPr>
        <p:sp>
          <p:nvSpPr>
            <p:cNvPr id="14" name="Oval 14">
              <a:extLst>
                <a:ext uri="{FF2B5EF4-FFF2-40B4-BE49-F238E27FC236}">
                  <a16:creationId xmlns:a16="http://schemas.microsoft.com/office/drawing/2014/main" id="{F03C280B-B87C-BF49-B8BB-55EBDB793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9BEC9E6A-DC24-A540-B644-9F45E0E0E9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A7AA1BAA-AF29-834E-BF54-EE5AB6A1FE28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2895600"/>
            <a:ext cx="533400" cy="533400"/>
            <a:chOff x="1824" y="2736"/>
            <a:chExt cx="336" cy="336"/>
          </a:xfrm>
        </p:grpSpPr>
        <p:sp>
          <p:nvSpPr>
            <p:cNvPr id="17" name="Oval 17">
              <a:extLst>
                <a:ext uri="{FF2B5EF4-FFF2-40B4-BE49-F238E27FC236}">
                  <a16:creationId xmlns:a16="http://schemas.microsoft.com/office/drawing/2014/main" id="{2896E1B1-873C-9A48-A073-FF61F9B35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4E10107A-3809-104E-8774-EFF4DB0B93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19" name="Line 21">
            <a:extLst>
              <a:ext uri="{FF2B5EF4-FFF2-40B4-BE49-F238E27FC236}">
                <a16:creationId xmlns:a16="http://schemas.microsoft.com/office/drawing/2014/main" id="{161A53CA-9593-F342-B11F-1FD8EF7E08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2362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" name="Group 24">
            <a:extLst>
              <a:ext uri="{FF2B5EF4-FFF2-40B4-BE49-F238E27FC236}">
                <a16:creationId xmlns:a16="http://schemas.microsoft.com/office/drawing/2014/main" id="{2F95F457-F85F-D547-8BE5-D45A4829655C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4038600"/>
            <a:ext cx="533400" cy="533400"/>
            <a:chOff x="1824" y="2736"/>
            <a:chExt cx="336" cy="336"/>
          </a:xfrm>
        </p:grpSpPr>
        <p:sp>
          <p:nvSpPr>
            <p:cNvPr id="21" name="Oval 25">
              <a:extLst>
                <a:ext uri="{FF2B5EF4-FFF2-40B4-BE49-F238E27FC236}">
                  <a16:creationId xmlns:a16="http://schemas.microsoft.com/office/drawing/2014/main" id="{85EE09E8-0334-E54F-9F49-AC9E66ADC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2" name="Text Box 26">
              <a:extLst>
                <a:ext uri="{FF2B5EF4-FFF2-40B4-BE49-F238E27FC236}">
                  <a16:creationId xmlns:a16="http://schemas.microsoft.com/office/drawing/2014/main" id="{E3432C72-B4E5-2043-8757-A4F743ACCE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23" name="Group 27">
            <a:extLst>
              <a:ext uri="{FF2B5EF4-FFF2-40B4-BE49-F238E27FC236}">
                <a16:creationId xmlns:a16="http://schemas.microsoft.com/office/drawing/2014/main" id="{F16F9354-01A0-9844-8DC0-18281409D288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4038600"/>
            <a:ext cx="533400" cy="533400"/>
            <a:chOff x="1824" y="2736"/>
            <a:chExt cx="336" cy="336"/>
          </a:xfrm>
        </p:grpSpPr>
        <p:sp>
          <p:nvSpPr>
            <p:cNvPr id="24" name="Oval 28">
              <a:extLst>
                <a:ext uri="{FF2B5EF4-FFF2-40B4-BE49-F238E27FC236}">
                  <a16:creationId xmlns:a16="http://schemas.microsoft.com/office/drawing/2014/main" id="{8AE7AB5B-D379-8742-8B52-01108D3FA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" name="Text Box 29">
              <a:extLst>
                <a:ext uri="{FF2B5EF4-FFF2-40B4-BE49-F238E27FC236}">
                  <a16:creationId xmlns:a16="http://schemas.microsoft.com/office/drawing/2014/main" id="{444AC33A-FB54-3345-A8A5-627EC432A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6" name="Line 30">
            <a:extLst>
              <a:ext uri="{FF2B5EF4-FFF2-40B4-BE49-F238E27FC236}">
                <a16:creationId xmlns:a16="http://schemas.microsoft.com/office/drawing/2014/main" id="{E8EE3EE6-B526-DB43-8BA8-824BC1133C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0800" y="22860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1">
            <a:extLst>
              <a:ext uri="{FF2B5EF4-FFF2-40B4-BE49-F238E27FC236}">
                <a16:creationId xmlns:a16="http://schemas.microsoft.com/office/drawing/2014/main" id="{239B95C4-15BE-E248-952E-A1B89F877D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33528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2">
            <a:extLst>
              <a:ext uri="{FF2B5EF4-FFF2-40B4-BE49-F238E27FC236}">
                <a16:creationId xmlns:a16="http://schemas.microsoft.com/office/drawing/2014/main" id="{F1B43C65-F104-B54C-8EF8-D7E47FFD9B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3528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3">
            <a:extLst>
              <a:ext uri="{FF2B5EF4-FFF2-40B4-BE49-F238E27FC236}">
                <a16:creationId xmlns:a16="http://schemas.microsoft.com/office/drawing/2014/main" id="{F0D3D2E3-42E3-424D-9678-DD009FE0AE8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2209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34">
            <a:extLst>
              <a:ext uri="{FF2B5EF4-FFF2-40B4-BE49-F238E27FC236}">
                <a16:creationId xmlns:a16="http://schemas.microsoft.com/office/drawing/2014/main" id="{2479B979-43F6-9A49-9683-234FDDCDB22D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1" name="Picture 4" descr="treeBFS">
            <a:extLst>
              <a:ext uri="{FF2B5EF4-FFF2-40B4-BE49-F238E27FC236}">
                <a16:creationId xmlns:a16="http://schemas.microsoft.com/office/drawing/2014/main" id="{49235451-A087-FD40-AEC3-6DA326B98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72" y="2222810"/>
            <a:ext cx="2699810" cy="152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19272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C3C0F-E2C5-8248-A7AF-D3426B652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B46C9EBC-8833-8248-AC67-EEB0FABE1833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1828800"/>
            <a:ext cx="533400" cy="533400"/>
            <a:chOff x="1824" y="2736"/>
            <a:chExt cx="336" cy="336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E3C5E4D5-DE08-8C4A-937B-C42F1B59E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BD2A2CB3-0F9D-1849-905D-C839A5893E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3F67B978-0173-CF48-B3BA-004825316030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819400"/>
            <a:ext cx="533400" cy="533400"/>
            <a:chOff x="1824" y="2736"/>
            <a:chExt cx="336" cy="336"/>
          </a:xfrm>
        </p:grpSpPr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EA6C8368-AB98-F346-82B4-79093FB13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43CD3E8B-515E-AD41-A4E1-AB65998625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267CEE8F-6B3D-3341-AC6F-202CEAC224BE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4038600"/>
            <a:ext cx="533400" cy="533400"/>
            <a:chOff x="1824" y="2736"/>
            <a:chExt cx="336" cy="336"/>
          </a:xfrm>
        </p:grpSpPr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AD30694C-B18D-F54D-A689-A79C9475E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128B9E14-7C52-A84A-A5FB-A14E97AE53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2F2AD800-4448-D544-9244-68896C586B7B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2819400"/>
            <a:ext cx="533400" cy="533400"/>
            <a:chOff x="1824" y="2736"/>
            <a:chExt cx="336" cy="336"/>
          </a:xfrm>
        </p:grpSpPr>
        <p:sp>
          <p:nvSpPr>
            <p:cNvPr id="14" name="Oval 14">
              <a:extLst>
                <a:ext uri="{FF2B5EF4-FFF2-40B4-BE49-F238E27FC236}">
                  <a16:creationId xmlns:a16="http://schemas.microsoft.com/office/drawing/2014/main" id="{F03C280B-B87C-BF49-B8BB-55EBDB793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9BEC9E6A-DC24-A540-B644-9F45E0E0E9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A7AA1BAA-AF29-834E-BF54-EE5AB6A1FE28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2895600"/>
            <a:ext cx="533400" cy="533400"/>
            <a:chOff x="1824" y="2736"/>
            <a:chExt cx="336" cy="336"/>
          </a:xfrm>
        </p:grpSpPr>
        <p:sp>
          <p:nvSpPr>
            <p:cNvPr id="17" name="Oval 17">
              <a:extLst>
                <a:ext uri="{FF2B5EF4-FFF2-40B4-BE49-F238E27FC236}">
                  <a16:creationId xmlns:a16="http://schemas.microsoft.com/office/drawing/2014/main" id="{2896E1B1-873C-9A48-A073-FF61F9B35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4E10107A-3809-104E-8774-EFF4DB0B93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19" name="Line 21">
            <a:extLst>
              <a:ext uri="{FF2B5EF4-FFF2-40B4-BE49-F238E27FC236}">
                <a16:creationId xmlns:a16="http://schemas.microsoft.com/office/drawing/2014/main" id="{161A53CA-9593-F342-B11F-1FD8EF7E08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2362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" name="Group 24">
            <a:extLst>
              <a:ext uri="{FF2B5EF4-FFF2-40B4-BE49-F238E27FC236}">
                <a16:creationId xmlns:a16="http://schemas.microsoft.com/office/drawing/2014/main" id="{2F95F457-F85F-D547-8BE5-D45A4829655C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4038600"/>
            <a:ext cx="533400" cy="533400"/>
            <a:chOff x="1824" y="2736"/>
            <a:chExt cx="336" cy="336"/>
          </a:xfrm>
        </p:grpSpPr>
        <p:sp>
          <p:nvSpPr>
            <p:cNvPr id="21" name="Oval 25">
              <a:extLst>
                <a:ext uri="{FF2B5EF4-FFF2-40B4-BE49-F238E27FC236}">
                  <a16:creationId xmlns:a16="http://schemas.microsoft.com/office/drawing/2014/main" id="{85EE09E8-0334-E54F-9F49-AC9E66ADC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2" name="Text Box 26">
              <a:extLst>
                <a:ext uri="{FF2B5EF4-FFF2-40B4-BE49-F238E27FC236}">
                  <a16:creationId xmlns:a16="http://schemas.microsoft.com/office/drawing/2014/main" id="{E3432C72-B4E5-2043-8757-A4F743ACCE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23" name="Group 27">
            <a:extLst>
              <a:ext uri="{FF2B5EF4-FFF2-40B4-BE49-F238E27FC236}">
                <a16:creationId xmlns:a16="http://schemas.microsoft.com/office/drawing/2014/main" id="{F16F9354-01A0-9844-8DC0-18281409D288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4038600"/>
            <a:ext cx="533400" cy="533400"/>
            <a:chOff x="1824" y="2736"/>
            <a:chExt cx="336" cy="336"/>
          </a:xfrm>
        </p:grpSpPr>
        <p:sp>
          <p:nvSpPr>
            <p:cNvPr id="24" name="Oval 28">
              <a:extLst>
                <a:ext uri="{FF2B5EF4-FFF2-40B4-BE49-F238E27FC236}">
                  <a16:creationId xmlns:a16="http://schemas.microsoft.com/office/drawing/2014/main" id="{8AE7AB5B-D379-8742-8B52-01108D3FA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" name="Text Box 29">
              <a:extLst>
                <a:ext uri="{FF2B5EF4-FFF2-40B4-BE49-F238E27FC236}">
                  <a16:creationId xmlns:a16="http://schemas.microsoft.com/office/drawing/2014/main" id="{444AC33A-FB54-3345-A8A5-627EC432A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6" name="Line 30">
            <a:extLst>
              <a:ext uri="{FF2B5EF4-FFF2-40B4-BE49-F238E27FC236}">
                <a16:creationId xmlns:a16="http://schemas.microsoft.com/office/drawing/2014/main" id="{E8EE3EE6-B526-DB43-8BA8-824BC1133C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0800" y="22860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1">
            <a:extLst>
              <a:ext uri="{FF2B5EF4-FFF2-40B4-BE49-F238E27FC236}">
                <a16:creationId xmlns:a16="http://schemas.microsoft.com/office/drawing/2014/main" id="{239B95C4-15BE-E248-952E-A1B89F877D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33528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2">
            <a:extLst>
              <a:ext uri="{FF2B5EF4-FFF2-40B4-BE49-F238E27FC236}">
                <a16:creationId xmlns:a16="http://schemas.microsoft.com/office/drawing/2014/main" id="{F1B43C65-F104-B54C-8EF8-D7E47FFD9B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3528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3">
            <a:extLst>
              <a:ext uri="{FF2B5EF4-FFF2-40B4-BE49-F238E27FC236}">
                <a16:creationId xmlns:a16="http://schemas.microsoft.com/office/drawing/2014/main" id="{F0D3D2E3-42E3-424D-9678-DD009FE0AE8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2209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34">
            <a:extLst>
              <a:ext uri="{FF2B5EF4-FFF2-40B4-BE49-F238E27FC236}">
                <a16:creationId xmlns:a16="http://schemas.microsoft.com/office/drawing/2014/main" id="{2479B979-43F6-9A49-9683-234FDDCDB22D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1" name="Picture 4" descr="treeBFS">
            <a:extLst>
              <a:ext uri="{FF2B5EF4-FFF2-40B4-BE49-F238E27FC236}">
                <a16:creationId xmlns:a16="http://schemas.microsoft.com/office/drawing/2014/main" id="{49235451-A087-FD40-AEC3-6DA326B98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72" y="2222810"/>
            <a:ext cx="2699810" cy="152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FBC43C1-85AF-2242-963A-B5CEDA9FDFCB}"/>
              </a:ext>
            </a:extLst>
          </p:cNvPr>
          <p:cNvSpPr txBox="1"/>
          <p:nvPr/>
        </p:nvSpPr>
        <p:spPr>
          <a:xfrm>
            <a:off x="3954229" y="5661990"/>
            <a:ext cx="2201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A B D E C F G</a:t>
            </a:r>
          </a:p>
        </p:txBody>
      </p:sp>
    </p:spTree>
    <p:extLst>
      <p:ext uri="{BB962C8B-B14F-4D97-AF65-F5344CB8AC3E}">
        <p14:creationId xmlns:p14="http://schemas.microsoft.com/office/powerpoint/2010/main" val="4020328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287FA261-37D8-9542-BB67-3ABE9BF222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Different types of graphs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6EEDF01A-D983-6E45-B901-11F3FC8DAF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38300"/>
            <a:ext cx="8229600" cy="7620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Undirected – edges do not have a direction</a:t>
            </a:r>
          </a:p>
        </p:txBody>
      </p:sp>
      <p:grpSp>
        <p:nvGrpSpPr>
          <p:cNvPr id="18435" name="Group 4">
            <a:extLst>
              <a:ext uri="{FF2B5EF4-FFF2-40B4-BE49-F238E27FC236}">
                <a16:creationId xmlns:a16="http://schemas.microsoft.com/office/drawing/2014/main" id="{5EA1F95E-6180-4540-9F68-8472ED640549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3048000"/>
            <a:ext cx="533400" cy="533400"/>
            <a:chOff x="1824" y="2736"/>
            <a:chExt cx="336" cy="336"/>
          </a:xfrm>
        </p:grpSpPr>
        <p:sp>
          <p:nvSpPr>
            <p:cNvPr id="18461" name="Oval 5">
              <a:extLst>
                <a:ext uri="{FF2B5EF4-FFF2-40B4-BE49-F238E27FC236}">
                  <a16:creationId xmlns:a16="http://schemas.microsoft.com/office/drawing/2014/main" id="{B88EA58F-E789-5446-8763-01A3D55A7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62" name="Text Box 6">
              <a:extLst>
                <a:ext uri="{FF2B5EF4-FFF2-40B4-BE49-F238E27FC236}">
                  <a16:creationId xmlns:a16="http://schemas.microsoft.com/office/drawing/2014/main" id="{2CD380C8-D564-E040-9FF0-DC94C48C8F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18436" name="Group 7">
            <a:extLst>
              <a:ext uri="{FF2B5EF4-FFF2-40B4-BE49-F238E27FC236}">
                <a16:creationId xmlns:a16="http://schemas.microsoft.com/office/drawing/2014/main" id="{AEE44995-9184-A749-9EB9-B2B0A67DD132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038600"/>
            <a:ext cx="533400" cy="533400"/>
            <a:chOff x="1824" y="2736"/>
            <a:chExt cx="336" cy="336"/>
          </a:xfrm>
        </p:grpSpPr>
        <p:sp>
          <p:nvSpPr>
            <p:cNvPr id="18459" name="Oval 8">
              <a:extLst>
                <a:ext uri="{FF2B5EF4-FFF2-40B4-BE49-F238E27FC236}">
                  <a16:creationId xmlns:a16="http://schemas.microsoft.com/office/drawing/2014/main" id="{677CDD55-AC71-7F44-A661-618EA34CD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60" name="Text Box 9">
              <a:extLst>
                <a:ext uri="{FF2B5EF4-FFF2-40B4-BE49-F238E27FC236}">
                  <a16:creationId xmlns:a16="http://schemas.microsoft.com/office/drawing/2014/main" id="{0EC5D148-407E-BE42-867B-DD2EF81D9F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18437" name="Group 10">
            <a:extLst>
              <a:ext uri="{FF2B5EF4-FFF2-40B4-BE49-F238E27FC236}">
                <a16:creationId xmlns:a16="http://schemas.microsoft.com/office/drawing/2014/main" id="{536E6698-6C6C-5446-974C-97BA89F10F14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867400"/>
            <a:ext cx="533400" cy="533400"/>
            <a:chOff x="1824" y="2736"/>
            <a:chExt cx="336" cy="336"/>
          </a:xfrm>
        </p:grpSpPr>
        <p:sp>
          <p:nvSpPr>
            <p:cNvPr id="18457" name="Oval 11">
              <a:extLst>
                <a:ext uri="{FF2B5EF4-FFF2-40B4-BE49-F238E27FC236}">
                  <a16:creationId xmlns:a16="http://schemas.microsoft.com/office/drawing/2014/main" id="{A4A16352-2F6C-9D42-B1FE-817880420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8" name="Text Box 12">
              <a:extLst>
                <a:ext uri="{FF2B5EF4-FFF2-40B4-BE49-F238E27FC236}">
                  <a16:creationId xmlns:a16="http://schemas.microsoft.com/office/drawing/2014/main" id="{FAADBC72-5FA0-C14B-802B-04C1E22D00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8438" name="Group 13">
            <a:extLst>
              <a:ext uri="{FF2B5EF4-FFF2-40B4-BE49-F238E27FC236}">
                <a16:creationId xmlns:a16="http://schemas.microsoft.com/office/drawing/2014/main" id="{CF76D58D-D768-EC45-9009-95ED203609F0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5105400"/>
            <a:ext cx="533400" cy="533400"/>
            <a:chOff x="1824" y="2736"/>
            <a:chExt cx="336" cy="336"/>
          </a:xfrm>
        </p:grpSpPr>
        <p:sp>
          <p:nvSpPr>
            <p:cNvPr id="18455" name="Oval 14">
              <a:extLst>
                <a:ext uri="{FF2B5EF4-FFF2-40B4-BE49-F238E27FC236}">
                  <a16:creationId xmlns:a16="http://schemas.microsoft.com/office/drawing/2014/main" id="{22A96001-F047-2F45-9E3E-36A158D51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6" name="Text Box 15">
              <a:extLst>
                <a:ext uri="{FF2B5EF4-FFF2-40B4-BE49-F238E27FC236}">
                  <a16:creationId xmlns:a16="http://schemas.microsoft.com/office/drawing/2014/main" id="{0D712D33-09F8-E648-BB56-854CBFEFE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8439" name="Group 16">
            <a:extLst>
              <a:ext uri="{FF2B5EF4-FFF2-40B4-BE49-F238E27FC236}">
                <a16:creationId xmlns:a16="http://schemas.microsoft.com/office/drawing/2014/main" id="{1B0B00C3-A139-114F-AC92-24C7110C5C4D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4648200"/>
            <a:ext cx="533400" cy="533400"/>
            <a:chOff x="1824" y="2736"/>
            <a:chExt cx="336" cy="336"/>
          </a:xfrm>
        </p:grpSpPr>
        <p:sp>
          <p:nvSpPr>
            <p:cNvPr id="18453" name="Oval 17">
              <a:extLst>
                <a:ext uri="{FF2B5EF4-FFF2-40B4-BE49-F238E27FC236}">
                  <a16:creationId xmlns:a16="http://schemas.microsoft.com/office/drawing/2014/main" id="{5716F36B-ED96-A944-98C4-FE6BCF5EB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4" name="Text Box 18">
              <a:extLst>
                <a:ext uri="{FF2B5EF4-FFF2-40B4-BE49-F238E27FC236}">
                  <a16:creationId xmlns:a16="http://schemas.microsoft.com/office/drawing/2014/main" id="{11277735-C92C-714C-8E3E-3F1AA3B2BE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18440" name="Group 19">
            <a:extLst>
              <a:ext uri="{FF2B5EF4-FFF2-40B4-BE49-F238E27FC236}">
                <a16:creationId xmlns:a16="http://schemas.microsoft.com/office/drawing/2014/main" id="{9C303FA8-CABE-994D-BCB0-1DD016E26D18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4191000"/>
            <a:ext cx="533400" cy="533400"/>
            <a:chOff x="1824" y="2736"/>
            <a:chExt cx="336" cy="336"/>
          </a:xfrm>
        </p:grpSpPr>
        <p:sp>
          <p:nvSpPr>
            <p:cNvPr id="18451" name="Oval 20">
              <a:extLst>
                <a:ext uri="{FF2B5EF4-FFF2-40B4-BE49-F238E27FC236}">
                  <a16:creationId xmlns:a16="http://schemas.microsoft.com/office/drawing/2014/main" id="{DFDB6377-83A3-DC4A-B8DF-37A371816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2" name="Text Box 21">
              <a:extLst>
                <a:ext uri="{FF2B5EF4-FFF2-40B4-BE49-F238E27FC236}">
                  <a16:creationId xmlns:a16="http://schemas.microsoft.com/office/drawing/2014/main" id="{0D0248E3-53EB-154E-81AF-B4C7B01247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18441" name="Group 22">
            <a:extLst>
              <a:ext uri="{FF2B5EF4-FFF2-40B4-BE49-F238E27FC236}">
                <a16:creationId xmlns:a16="http://schemas.microsoft.com/office/drawing/2014/main" id="{C9907148-3CED-C643-8C20-1A8A2182388B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5943600"/>
            <a:ext cx="533400" cy="533400"/>
            <a:chOff x="1824" y="2736"/>
            <a:chExt cx="336" cy="336"/>
          </a:xfrm>
        </p:grpSpPr>
        <p:sp>
          <p:nvSpPr>
            <p:cNvPr id="18449" name="Oval 23">
              <a:extLst>
                <a:ext uri="{FF2B5EF4-FFF2-40B4-BE49-F238E27FC236}">
                  <a16:creationId xmlns:a16="http://schemas.microsoft.com/office/drawing/2014/main" id="{EE22871A-FE7F-9B4E-9451-11867E4C2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0" name="Text Box 24">
              <a:extLst>
                <a:ext uri="{FF2B5EF4-FFF2-40B4-BE49-F238E27FC236}">
                  <a16:creationId xmlns:a16="http://schemas.microsoft.com/office/drawing/2014/main" id="{C2C69371-CA4E-AA42-9161-F0CF57897D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18442" name="Line 25">
            <a:extLst>
              <a:ext uri="{FF2B5EF4-FFF2-40B4-BE49-F238E27FC236}">
                <a16:creationId xmlns:a16="http://schemas.microsoft.com/office/drawing/2014/main" id="{B8CB267B-F584-FF44-B9F5-87722BA11D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4290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Line 26">
            <a:extLst>
              <a:ext uri="{FF2B5EF4-FFF2-40B4-BE49-F238E27FC236}">
                <a16:creationId xmlns:a16="http://schemas.microsoft.com/office/drawing/2014/main" id="{C739247D-20A4-664A-8496-C50898A8828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419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Line 27">
            <a:extLst>
              <a:ext uri="{FF2B5EF4-FFF2-40B4-BE49-F238E27FC236}">
                <a16:creationId xmlns:a16="http://schemas.microsoft.com/office/drawing/2014/main" id="{F80361E9-D081-CC49-81CC-6B5658941A1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72000" y="35814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Line 28">
            <a:extLst>
              <a:ext uri="{FF2B5EF4-FFF2-40B4-BE49-F238E27FC236}">
                <a16:creationId xmlns:a16="http://schemas.microsoft.com/office/drawing/2014/main" id="{63D4E2E7-218D-F044-B4CD-432EA841FC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51816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Line 29">
            <a:extLst>
              <a:ext uri="{FF2B5EF4-FFF2-40B4-BE49-F238E27FC236}">
                <a16:creationId xmlns:a16="http://schemas.microsoft.com/office/drawing/2014/main" id="{552DA5F0-EB19-B445-8377-1F59326935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9530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Line 30">
            <a:extLst>
              <a:ext uri="{FF2B5EF4-FFF2-40B4-BE49-F238E27FC236}">
                <a16:creationId xmlns:a16="http://schemas.microsoft.com/office/drawing/2014/main" id="{65B0BA07-DA55-EF46-A395-F8B2822007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46482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Line 31">
            <a:extLst>
              <a:ext uri="{FF2B5EF4-FFF2-40B4-BE49-F238E27FC236}">
                <a16:creationId xmlns:a16="http://schemas.microsoft.com/office/drawing/2014/main" id="{78C4655F-6252-6045-8A6A-C3B5D7378DE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55626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531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C3C0F-E2C5-8248-A7AF-D3426B652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B46C9EBC-8833-8248-AC67-EEB0FABE1833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1828800"/>
            <a:ext cx="533400" cy="533400"/>
            <a:chOff x="1824" y="2736"/>
            <a:chExt cx="336" cy="336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E3C5E4D5-DE08-8C4A-937B-C42F1B59E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BD2A2CB3-0F9D-1849-905D-C839A5893E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3F67B978-0173-CF48-B3BA-004825316030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819400"/>
            <a:ext cx="533400" cy="533400"/>
            <a:chOff x="1824" y="2736"/>
            <a:chExt cx="336" cy="336"/>
          </a:xfrm>
        </p:grpSpPr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EA6C8368-AB98-F346-82B4-79093FB13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43CD3E8B-515E-AD41-A4E1-AB65998625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267CEE8F-6B3D-3341-AC6F-202CEAC224BE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4038600"/>
            <a:ext cx="533400" cy="533400"/>
            <a:chOff x="1824" y="2736"/>
            <a:chExt cx="336" cy="336"/>
          </a:xfrm>
        </p:grpSpPr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AD30694C-B18D-F54D-A689-A79C9475E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128B9E14-7C52-A84A-A5FB-A14E97AE53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2F2AD800-4448-D544-9244-68896C586B7B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2819400"/>
            <a:ext cx="533400" cy="533400"/>
            <a:chOff x="1824" y="2736"/>
            <a:chExt cx="336" cy="336"/>
          </a:xfrm>
        </p:grpSpPr>
        <p:sp>
          <p:nvSpPr>
            <p:cNvPr id="14" name="Oval 14">
              <a:extLst>
                <a:ext uri="{FF2B5EF4-FFF2-40B4-BE49-F238E27FC236}">
                  <a16:creationId xmlns:a16="http://schemas.microsoft.com/office/drawing/2014/main" id="{F03C280B-B87C-BF49-B8BB-55EBDB793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9BEC9E6A-DC24-A540-B644-9F45E0E0E9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A7AA1BAA-AF29-834E-BF54-EE5AB6A1FE28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2895600"/>
            <a:ext cx="533400" cy="533400"/>
            <a:chOff x="1824" y="2736"/>
            <a:chExt cx="336" cy="336"/>
          </a:xfrm>
        </p:grpSpPr>
        <p:sp>
          <p:nvSpPr>
            <p:cNvPr id="17" name="Oval 17">
              <a:extLst>
                <a:ext uri="{FF2B5EF4-FFF2-40B4-BE49-F238E27FC236}">
                  <a16:creationId xmlns:a16="http://schemas.microsoft.com/office/drawing/2014/main" id="{2896E1B1-873C-9A48-A073-FF61F9B35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4E10107A-3809-104E-8774-EFF4DB0B93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19" name="Line 21">
            <a:extLst>
              <a:ext uri="{FF2B5EF4-FFF2-40B4-BE49-F238E27FC236}">
                <a16:creationId xmlns:a16="http://schemas.microsoft.com/office/drawing/2014/main" id="{161A53CA-9593-F342-B11F-1FD8EF7E08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2362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" name="Group 24">
            <a:extLst>
              <a:ext uri="{FF2B5EF4-FFF2-40B4-BE49-F238E27FC236}">
                <a16:creationId xmlns:a16="http://schemas.microsoft.com/office/drawing/2014/main" id="{2F95F457-F85F-D547-8BE5-D45A4829655C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4038600"/>
            <a:ext cx="533400" cy="533400"/>
            <a:chOff x="1824" y="2736"/>
            <a:chExt cx="336" cy="336"/>
          </a:xfrm>
        </p:grpSpPr>
        <p:sp>
          <p:nvSpPr>
            <p:cNvPr id="21" name="Oval 25">
              <a:extLst>
                <a:ext uri="{FF2B5EF4-FFF2-40B4-BE49-F238E27FC236}">
                  <a16:creationId xmlns:a16="http://schemas.microsoft.com/office/drawing/2014/main" id="{85EE09E8-0334-E54F-9F49-AC9E66ADC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2" name="Text Box 26">
              <a:extLst>
                <a:ext uri="{FF2B5EF4-FFF2-40B4-BE49-F238E27FC236}">
                  <a16:creationId xmlns:a16="http://schemas.microsoft.com/office/drawing/2014/main" id="{E3432C72-B4E5-2043-8757-A4F743ACCE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23" name="Group 27">
            <a:extLst>
              <a:ext uri="{FF2B5EF4-FFF2-40B4-BE49-F238E27FC236}">
                <a16:creationId xmlns:a16="http://schemas.microsoft.com/office/drawing/2014/main" id="{F16F9354-01A0-9844-8DC0-18281409D288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4038600"/>
            <a:ext cx="533400" cy="533400"/>
            <a:chOff x="1824" y="2736"/>
            <a:chExt cx="336" cy="336"/>
          </a:xfrm>
        </p:grpSpPr>
        <p:sp>
          <p:nvSpPr>
            <p:cNvPr id="24" name="Oval 28">
              <a:extLst>
                <a:ext uri="{FF2B5EF4-FFF2-40B4-BE49-F238E27FC236}">
                  <a16:creationId xmlns:a16="http://schemas.microsoft.com/office/drawing/2014/main" id="{8AE7AB5B-D379-8742-8B52-01108D3FA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" name="Text Box 29">
              <a:extLst>
                <a:ext uri="{FF2B5EF4-FFF2-40B4-BE49-F238E27FC236}">
                  <a16:creationId xmlns:a16="http://schemas.microsoft.com/office/drawing/2014/main" id="{444AC33A-FB54-3345-A8A5-627EC432A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6" name="Line 30">
            <a:extLst>
              <a:ext uri="{FF2B5EF4-FFF2-40B4-BE49-F238E27FC236}">
                <a16:creationId xmlns:a16="http://schemas.microsoft.com/office/drawing/2014/main" id="{E8EE3EE6-B526-DB43-8BA8-824BC1133C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0800" y="22860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1">
            <a:extLst>
              <a:ext uri="{FF2B5EF4-FFF2-40B4-BE49-F238E27FC236}">
                <a16:creationId xmlns:a16="http://schemas.microsoft.com/office/drawing/2014/main" id="{239B95C4-15BE-E248-952E-A1B89F877D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33528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2">
            <a:extLst>
              <a:ext uri="{FF2B5EF4-FFF2-40B4-BE49-F238E27FC236}">
                <a16:creationId xmlns:a16="http://schemas.microsoft.com/office/drawing/2014/main" id="{F1B43C65-F104-B54C-8EF8-D7E47FFD9B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3528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3">
            <a:extLst>
              <a:ext uri="{FF2B5EF4-FFF2-40B4-BE49-F238E27FC236}">
                <a16:creationId xmlns:a16="http://schemas.microsoft.com/office/drawing/2014/main" id="{F0D3D2E3-42E3-424D-9678-DD009FE0AE8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2209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34">
            <a:extLst>
              <a:ext uri="{FF2B5EF4-FFF2-40B4-BE49-F238E27FC236}">
                <a16:creationId xmlns:a16="http://schemas.microsoft.com/office/drawing/2014/main" id="{2479B979-43F6-9A49-9683-234FDDCDB22D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2" name="Picture 31" descr="treeDFS">
            <a:extLst>
              <a:ext uri="{FF2B5EF4-FFF2-40B4-BE49-F238E27FC236}">
                <a16:creationId xmlns:a16="http://schemas.microsoft.com/office/drawing/2014/main" id="{D4BFFD95-F7E9-DE41-8729-D42B0AD75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83" y="2133600"/>
            <a:ext cx="269981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56044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C3C0F-E2C5-8248-A7AF-D3426B652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B46C9EBC-8833-8248-AC67-EEB0FABE1833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1828800"/>
            <a:ext cx="533400" cy="533400"/>
            <a:chOff x="1824" y="2736"/>
            <a:chExt cx="336" cy="336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E3C5E4D5-DE08-8C4A-937B-C42F1B59E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BD2A2CB3-0F9D-1849-905D-C839A5893E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3F67B978-0173-CF48-B3BA-004825316030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819400"/>
            <a:ext cx="533400" cy="533400"/>
            <a:chOff x="1824" y="2736"/>
            <a:chExt cx="336" cy="336"/>
          </a:xfrm>
        </p:grpSpPr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EA6C8368-AB98-F346-82B4-79093FB13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43CD3E8B-515E-AD41-A4E1-AB65998625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267CEE8F-6B3D-3341-AC6F-202CEAC224BE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4038600"/>
            <a:ext cx="533400" cy="533400"/>
            <a:chOff x="1824" y="2736"/>
            <a:chExt cx="336" cy="336"/>
          </a:xfrm>
        </p:grpSpPr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AD30694C-B18D-F54D-A689-A79C9475E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128B9E14-7C52-A84A-A5FB-A14E97AE53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2F2AD800-4448-D544-9244-68896C586B7B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2819400"/>
            <a:ext cx="533400" cy="533400"/>
            <a:chOff x="1824" y="2736"/>
            <a:chExt cx="336" cy="336"/>
          </a:xfrm>
        </p:grpSpPr>
        <p:sp>
          <p:nvSpPr>
            <p:cNvPr id="14" name="Oval 14">
              <a:extLst>
                <a:ext uri="{FF2B5EF4-FFF2-40B4-BE49-F238E27FC236}">
                  <a16:creationId xmlns:a16="http://schemas.microsoft.com/office/drawing/2014/main" id="{F03C280B-B87C-BF49-B8BB-55EBDB793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9BEC9E6A-DC24-A540-B644-9F45E0E0E9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A7AA1BAA-AF29-834E-BF54-EE5AB6A1FE28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2895600"/>
            <a:ext cx="533400" cy="533400"/>
            <a:chOff x="1824" y="2736"/>
            <a:chExt cx="336" cy="336"/>
          </a:xfrm>
        </p:grpSpPr>
        <p:sp>
          <p:nvSpPr>
            <p:cNvPr id="17" name="Oval 17">
              <a:extLst>
                <a:ext uri="{FF2B5EF4-FFF2-40B4-BE49-F238E27FC236}">
                  <a16:creationId xmlns:a16="http://schemas.microsoft.com/office/drawing/2014/main" id="{2896E1B1-873C-9A48-A073-FF61F9B35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4E10107A-3809-104E-8774-EFF4DB0B93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19" name="Line 21">
            <a:extLst>
              <a:ext uri="{FF2B5EF4-FFF2-40B4-BE49-F238E27FC236}">
                <a16:creationId xmlns:a16="http://schemas.microsoft.com/office/drawing/2014/main" id="{161A53CA-9593-F342-B11F-1FD8EF7E08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2362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" name="Group 24">
            <a:extLst>
              <a:ext uri="{FF2B5EF4-FFF2-40B4-BE49-F238E27FC236}">
                <a16:creationId xmlns:a16="http://schemas.microsoft.com/office/drawing/2014/main" id="{2F95F457-F85F-D547-8BE5-D45A4829655C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4038600"/>
            <a:ext cx="533400" cy="533400"/>
            <a:chOff x="1824" y="2736"/>
            <a:chExt cx="336" cy="336"/>
          </a:xfrm>
        </p:grpSpPr>
        <p:sp>
          <p:nvSpPr>
            <p:cNvPr id="21" name="Oval 25">
              <a:extLst>
                <a:ext uri="{FF2B5EF4-FFF2-40B4-BE49-F238E27FC236}">
                  <a16:creationId xmlns:a16="http://schemas.microsoft.com/office/drawing/2014/main" id="{85EE09E8-0334-E54F-9F49-AC9E66ADC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2" name="Text Box 26">
              <a:extLst>
                <a:ext uri="{FF2B5EF4-FFF2-40B4-BE49-F238E27FC236}">
                  <a16:creationId xmlns:a16="http://schemas.microsoft.com/office/drawing/2014/main" id="{E3432C72-B4E5-2043-8757-A4F743ACCE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23" name="Group 27">
            <a:extLst>
              <a:ext uri="{FF2B5EF4-FFF2-40B4-BE49-F238E27FC236}">
                <a16:creationId xmlns:a16="http://schemas.microsoft.com/office/drawing/2014/main" id="{F16F9354-01A0-9844-8DC0-18281409D288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4038600"/>
            <a:ext cx="533400" cy="533400"/>
            <a:chOff x="1824" y="2736"/>
            <a:chExt cx="336" cy="336"/>
          </a:xfrm>
        </p:grpSpPr>
        <p:sp>
          <p:nvSpPr>
            <p:cNvPr id="24" name="Oval 28">
              <a:extLst>
                <a:ext uri="{FF2B5EF4-FFF2-40B4-BE49-F238E27FC236}">
                  <a16:creationId xmlns:a16="http://schemas.microsoft.com/office/drawing/2014/main" id="{8AE7AB5B-D379-8742-8B52-01108D3FA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" name="Text Box 29">
              <a:extLst>
                <a:ext uri="{FF2B5EF4-FFF2-40B4-BE49-F238E27FC236}">
                  <a16:creationId xmlns:a16="http://schemas.microsoft.com/office/drawing/2014/main" id="{444AC33A-FB54-3345-A8A5-627EC432A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6" name="Line 30">
            <a:extLst>
              <a:ext uri="{FF2B5EF4-FFF2-40B4-BE49-F238E27FC236}">
                <a16:creationId xmlns:a16="http://schemas.microsoft.com/office/drawing/2014/main" id="{E8EE3EE6-B526-DB43-8BA8-824BC1133C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0800" y="22860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1">
            <a:extLst>
              <a:ext uri="{FF2B5EF4-FFF2-40B4-BE49-F238E27FC236}">
                <a16:creationId xmlns:a16="http://schemas.microsoft.com/office/drawing/2014/main" id="{239B95C4-15BE-E248-952E-A1B89F877D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33528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2">
            <a:extLst>
              <a:ext uri="{FF2B5EF4-FFF2-40B4-BE49-F238E27FC236}">
                <a16:creationId xmlns:a16="http://schemas.microsoft.com/office/drawing/2014/main" id="{F1B43C65-F104-B54C-8EF8-D7E47FFD9B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3528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3">
            <a:extLst>
              <a:ext uri="{FF2B5EF4-FFF2-40B4-BE49-F238E27FC236}">
                <a16:creationId xmlns:a16="http://schemas.microsoft.com/office/drawing/2014/main" id="{F0D3D2E3-42E3-424D-9678-DD009FE0AE8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2209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34">
            <a:extLst>
              <a:ext uri="{FF2B5EF4-FFF2-40B4-BE49-F238E27FC236}">
                <a16:creationId xmlns:a16="http://schemas.microsoft.com/office/drawing/2014/main" id="{2479B979-43F6-9A49-9683-234FDDCDB22D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2" name="Picture 31" descr="treeDFS">
            <a:extLst>
              <a:ext uri="{FF2B5EF4-FFF2-40B4-BE49-F238E27FC236}">
                <a16:creationId xmlns:a16="http://schemas.microsoft.com/office/drawing/2014/main" id="{D4BFFD95-F7E9-DE41-8729-D42B0AD75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83" y="2133600"/>
            <a:ext cx="269981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B7E40A6-507F-6844-B155-258D78642306}"/>
              </a:ext>
            </a:extLst>
          </p:cNvPr>
          <p:cNvSpPr txBox="1"/>
          <p:nvPr/>
        </p:nvSpPr>
        <p:spPr>
          <a:xfrm>
            <a:off x="3954229" y="5661990"/>
            <a:ext cx="2201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A E G D B F C</a:t>
            </a:r>
          </a:p>
        </p:txBody>
      </p:sp>
    </p:spTree>
    <p:extLst>
      <p:ext uri="{BB962C8B-B14F-4D97-AF65-F5344CB8AC3E}">
        <p14:creationId xmlns:p14="http://schemas.microsoft.com/office/powerpoint/2010/main" val="4575715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C3C0F-E2C5-8248-A7AF-D3426B652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B46C9EBC-8833-8248-AC67-EEB0FABE1833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1828800"/>
            <a:ext cx="533400" cy="533400"/>
            <a:chOff x="1824" y="2736"/>
            <a:chExt cx="336" cy="336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E3C5E4D5-DE08-8C4A-937B-C42F1B59E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BD2A2CB3-0F9D-1849-905D-C839A5893E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3F67B978-0173-CF48-B3BA-004825316030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819400"/>
            <a:ext cx="533400" cy="533400"/>
            <a:chOff x="1824" y="2736"/>
            <a:chExt cx="336" cy="336"/>
          </a:xfrm>
        </p:grpSpPr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EA6C8368-AB98-F346-82B4-79093FB13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43CD3E8B-515E-AD41-A4E1-AB65998625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267CEE8F-6B3D-3341-AC6F-202CEAC224BE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4038600"/>
            <a:ext cx="533400" cy="533400"/>
            <a:chOff x="1824" y="2736"/>
            <a:chExt cx="336" cy="336"/>
          </a:xfrm>
        </p:grpSpPr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AD30694C-B18D-F54D-A689-A79C9475E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128B9E14-7C52-A84A-A5FB-A14E97AE53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2F2AD800-4448-D544-9244-68896C586B7B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2819400"/>
            <a:ext cx="533400" cy="533400"/>
            <a:chOff x="1824" y="2736"/>
            <a:chExt cx="336" cy="336"/>
          </a:xfrm>
        </p:grpSpPr>
        <p:sp>
          <p:nvSpPr>
            <p:cNvPr id="14" name="Oval 14">
              <a:extLst>
                <a:ext uri="{FF2B5EF4-FFF2-40B4-BE49-F238E27FC236}">
                  <a16:creationId xmlns:a16="http://schemas.microsoft.com/office/drawing/2014/main" id="{F03C280B-B87C-BF49-B8BB-55EBDB793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9BEC9E6A-DC24-A540-B644-9F45E0E0E9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A7AA1BAA-AF29-834E-BF54-EE5AB6A1FE28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2895600"/>
            <a:ext cx="533400" cy="533400"/>
            <a:chOff x="1824" y="2736"/>
            <a:chExt cx="336" cy="336"/>
          </a:xfrm>
        </p:grpSpPr>
        <p:sp>
          <p:nvSpPr>
            <p:cNvPr id="17" name="Oval 17">
              <a:extLst>
                <a:ext uri="{FF2B5EF4-FFF2-40B4-BE49-F238E27FC236}">
                  <a16:creationId xmlns:a16="http://schemas.microsoft.com/office/drawing/2014/main" id="{2896E1B1-873C-9A48-A073-FF61F9B35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4E10107A-3809-104E-8774-EFF4DB0B93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19" name="Line 21">
            <a:extLst>
              <a:ext uri="{FF2B5EF4-FFF2-40B4-BE49-F238E27FC236}">
                <a16:creationId xmlns:a16="http://schemas.microsoft.com/office/drawing/2014/main" id="{161A53CA-9593-F342-B11F-1FD8EF7E08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2362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" name="Group 24">
            <a:extLst>
              <a:ext uri="{FF2B5EF4-FFF2-40B4-BE49-F238E27FC236}">
                <a16:creationId xmlns:a16="http://schemas.microsoft.com/office/drawing/2014/main" id="{2F95F457-F85F-D547-8BE5-D45A4829655C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4038600"/>
            <a:ext cx="533400" cy="533400"/>
            <a:chOff x="1824" y="2736"/>
            <a:chExt cx="336" cy="336"/>
          </a:xfrm>
        </p:grpSpPr>
        <p:sp>
          <p:nvSpPr>
            <p:cNvPr id="21" name="Oval 25">
              <a:extLst>
                <a:ext uri="{FF2B5EF4-FFF2-40B4-BE49-F238E27FC236}">
                  <a16:creationId xmlns:a16="http://schemas.microsoft.com/office/drawing/2014/main" id="{85EE09E8-0334-E54F-9F49-AC9E66ADC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2" name="Text Box 26">
              <a:extLst>
                <a:ext uri="{FF2B5EF4-FFF2-40B4-BE49-F238E27FC236}">
                  <a16:creationId xmlns:a16="http://schemas.microsoft.com/office/drawing/2014/main" id="{E3432C72-B4E5-2043-8757-A4F743ACCE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23" name="Group 27">
            <a:extLst>
              <a:ext uri="{FF2B5EF4-FFF2-40B4-BE49-F238E27FC236}">
                <a16:creationId xmlns:a16="http://schemas.microsoft.com/office/drawing/2014/main" id="{F16F9354-01A0-9844-8DC0-18281409D288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4038600"/>
            <a:ext cx="533400" cy="533400"/>
            <a:chOff x="1824" y="2736"/>
            <a:chExt cx="336" cy="336"/>
          </a:xfrm>
        </p:grpSpPr>
        <p:sp>
          <p:nvSpPr>
            <p:cNvPr id="24" name="Oval 28">
              <a:extLst>
                <a:ext uri="{FF2B5EF4-FFF2-40B4-BE49-F238E27FC236}">
                  <a16:creationId xmlns:a16="http://schemas.microsoft.com/office/drawing/2014/main" id="{8AE7AB5B-D379-8742-8B52-01108D3FA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" name="Text Box 29">
              <a:extLst>
                <a:ext uri="{FF2B5EF4-FFF2-40B4-BE49-F238E27FC236}">
                  <a16:creationId xmlns:a16="http://schemas.microsoft.com/office/drawing/2014/main" id="{444AC33A-FB54-3345-A8A5-627EC432A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6" name="Line 30">
            <a:extLst>
              <a:ext uri="{FF2B5EF4-FFF2-40B4-BE49-F238E27FC236}">
                <a16:creationId xmlns:a16="http://schemas.microsoft.com/office/drawing/2014/main" id="{E8EE3EE6-B526-DB43-8BA8-824BC1133C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0800" y="22860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1">
            <a:extLst>
              <a:ext uri="{FF2B5EF4-FFF2-40B4-BE49-F238E27FC236}">
                <a16:creationId xmlns:a16="http://schemas.microsoft.com/office/drawing/2014/main" id="{239B95C4-15BE-E248-952E-A1B89F877D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33528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2">
            <a:extLst>
              <a:ext uri="{FF2B5EF4-FFF2-40B4-BE49-F238E27FC236}">
                <a16:creationId xmlns:a16="http://schemas.microsoft.com/office/drawing/2014/main" id="{F1B43C65-F104-B54C-8EF8-D7E47FFD9B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3528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3">
            <a:extLst>
              <a:ext uri="{FF2B5EF4-FFF2-40B4-BE49-F238E27FC236}">
                <a16:creationId xmlns:a16="http://schemas.microsoft.com/office/drawing/2014/main" id="{F0D3D2E3-42E3-424D-9678-DD009FE0AE8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2209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34">
            <a:extLst>
              <a:ext uri="{FF2B5EF4-FFF2-40B4-BE49-F238E27FC236}">
                <a16:creationId xmlns:a16="http://schemas.microsoft.com/office/drawing/2014/main" id="{2479B979-43F6-9A49-9683-234FDDCDB22D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BA3B3D-6665-374B-90CD-D40D361F9BAC}"/>
              </a:ext>
            </a:extLst>
          </p:cNvPr>
          <p:cNvSpPr txBox="1"/>
          <p:nvPr/>
        </p:nvSpPr>
        <p:spPr>
          <a:xfrm>
            <a:off x="644243" y="1951672"/>
            <a:ext cx="28007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" pitchFamily="2" charset="0"/>
              </a:rPr>
              <a:t>TreeDFS</a:t>
            </a:r>
            <a:r>
              <a:rPr lang="en-US" dirty="0">
                <a:latin typeface="Times" pitchFamily="2" charset="0"/>
              </a:rPr>
              <a:t>(v)</a:t>
            </a:r>
          </a:p>
          <a:p>
            <a:r>
              <a:rPr lang="en-US" dirty="0">
                <a:latin typeface="Times" pitchFamily="2" charset="0"/>
              </a:rPr>
              <a:t>     visit(v)</a:t>
            </a:r>
          </a:p>
          <a:p>
            <a:r>
              <a:rPr lang="en-US" dirty="0">
                <a:latin typeface="Times" pitchFamily="2" charset="0"/>
              </a:rPr>
              <a:t>     if not leaf(v)</a:t>
            </a:r>
          </a:p>
          <a:p>
            <a:r>
              <a:rPr lang="en-US" dirty="0">
                <a:latin typeface="Times" pitchFamily="2" charset="0"/>
              </a:rPr>
              <a:t>          for all c in children(x)</a:t>
            </a:r>
          </a:p>
          <a:p>
            <a:r>
              <a:rPr lang="en-US" dirty="0">
                <a:latin typeface="Times" pitchFamily="2" charset="0"/>
              </a:rPr>
              <a:t>               </a:t>
            </a:r>
            <a:r>
              <a:rPr lang="en-US" dirty="0" err="1">
                <a:latin typeface="Times" pitchFamily="2" charset="0"/>
              </a:rPr>
              <a:t>TreeDFS</a:t>
            </a:r>
            <a:r>
              <a:rPr lang="en-US" dirty="0">
                <a:latin typeface="Times" pitchFamily="2" charset="0"/>
              </a:rPr>
              <a:t>(v)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9C6E5A-B393-4040-8660-273F67680595}"/>
              </a:ext>
            </a:extLst>
          </p:cNvPr>
          <p:cNvSpPr txBox="1"/>
          <p:nvPr/>
        </p:nvSpPr>
        <p:spPr>
          <a:xfrm>
            <a:off x="3568390" y="5791200"/>
            <a:ext cx="2074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changes?</a:t>
            </a:r>
          </a:p>
        </p:txBody>
      </p:sp>
    </p:spTree>
    <p:extLst>
      <p:ext uri="{BB962C8B-B14F-4D97-AF65-F5344CB8AC3E}">
        <p14:creationId xmlns:p14="http://schemas.microsoft.com/office/powerpoint/2010/main" val="38920574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C3C0F-E2C5-8248-A7AF-D3426B652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B46C9EBC-8833-8248-AC67-EEB0FABE1833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1828800"/>
            <a:ext cx="533400" cy="533400"/>
            <a:chOff x="1824" y="2736"/>
            <a:chExt cx="336" cy="336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E3C5E4D5-DE08-8C4A-937B-C42F1B59E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BD2A2CB3-0F9D-1849-905D-C839A5893E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3F67B978-0173-CF48-B3BA-004825316030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819400"/>
            <a:ext cx="533400" cy="533400"/>
            <a:chOff x="1824" y="2736"/>
            <a:chExt cx="336" cy="336"/>
          </a:xfrm>
        </p:grpSpPr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EA6C8368-AB98-F346-82B4-79093FB13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43CD3E8B-515E-AD41-A4E1-AB65998625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267CEE8F-6B3D-3341-AC6F-202CEAC224BE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4038600"/>
            <a:ext cx="533400" cy="533400"/>
            <a:chOff x="1824" y="2736"/>
            <a:chExt cx="336" cy="336"/>
          </a:xfrm>
        </p:grpSpPr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AD30694C-B18D-F54D-A689-A79C9475E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128B9E14-7C52-A84A-A5FB-A14E97AE53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2F2AD800-4448-D544-9244-68896C586B7B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2819400"/>
            <a:ext cx="533400" cy="533400"/>
            <a:chOff x="1824" y="2736"/>
            <a:chExt cx="336" cy="336"/>
          </a:xfrm>
        </p:grpSpPr>
        <p:sp>
          <p:nvSpPr>
            <p:cNvPr id="14" name="Oval 14">
              <a:extLst>
                <a:ext uri="{FF2B5EF4-FFF2-40B4-BE49-F238E27FC236}">
                  <a16:creationId xmlns:a16="http://schemas.microsoft.com/office/drawing/2014/main" id="{F03C280B-B87C-BF49-B8BB-55EBDB793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9BEC9E6A-DC24-A540-B644-9F45E0E0E9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A7AA1BAA-AF29-834E-BF54-EE5AB6A1FE28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2895600"/>
            <a:ext cx="533400" cy="533400"/>
            <a:chOff x="1824" y="2736"/>
            <a:chExt cx="336" cy="336"/>
          </a:xfrm>
        </p:grpSpPr>
        <p:sp>
          <p:nvSpPr>
            <p:cNvPr id="17" name="Oval 17">
              <a:extLst>
                <a:ext uri="{FF2B5EF4-FFF2-40B4-BE49-F238E27FC236}">
                  <a16:creationId xmlns:a16="http://schemas.microsoft.com/office/drawing/2014/main" id="{2896E1B1-873C-9A48-A073-FF61F9B35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4E10107A-3809-104E-8774-EFF4DB0B93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19" name="Line 21">
            <a:extLst>
              <a:ext uri="{FF2B5EF4-FFF2-40B4-BE49-F238E27FC236}">
                <a16:creationId xmlns:a16="http://schemas.microsoft.com/office/drawing/2014/main" id="{161A53CA-9593-F342-B11F-1FD8EF7E08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2362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" name="Group 24">
            <a:extLst>
              <a:ext uri="{FF2B5EF4-FFF2-40B4-BE49-F238E27FC236}">
                <a16:creationId xmlns:a16="http://schemas.microsoft.com/office/drawing/2014/main" id="{2F95F457-F85F-D547-8BE5-D45A4829655C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4038600"/>
            <a:ext cx="533400" cy="533400"/>
            <a:chOff x="1824" y="2736"/>
            <a:chExt cx="336" cy="336"/>
          </a:xfrm>
        </p:grpSpPr>
        <p:sp>
          <p:nvSpPr>
            <p:cNvPr id="21" name="Oval 25">
              <a:extLst>
                <a:ext uri="{FF2B5EF4-FFF2-40B4-BE49-F238E27FC236}">
                  <a16:creationId xmlns:a16="http://schemas.microsoft.com/office/drawing/2014/main" id="{85EE09E8-0334-E54F-9F49-AC9E66ADC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2" name="Text Box 26">
              <a:extLst>
                <a:ext uri="{FF2B5EF4-FFF2-40B4-BE49-F238E27FC236}">
                  <a16:creationId xmlns:a16="http://schemas.microsoft.com/office/drawing/2014/main" id="{E3432C72-B4E5-2043-8757-A4F743ACCE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23" name="Group 27">
            <a:extLst>
              <a:ext uri="{FF2B5EF4-FFF2-40B4-BE49-F238E27FC236}">
                <a16:creationId xmlns:a16="http://schemas.microsoft.com/office/drawing/2014/main" id="{F16F9354-01A0-9844-8DC0-18281409D288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4038600"/>
            <a:ext cx="533400" cy="533400"/>
            <a:chOff x="1824" y="2736"/>
            <a:chExt cx="336" cy="336"/>
          </a:xfrm>
        </p:grpSpPr>
        <p:sp>
          <p:nvSpPr>
            <p:cNvPr id="24" name="Oval 28">
              <a:extLst>
                <a:ext uri="{FF2B5EF4-FFF2-40B4-BE49-F238E27FC236}">
                  <a16:creationId xmlns:a16="http://schemas.microsoft.com/office/drawing/2014/main" id="{8AE7AB5B-D379-8742-8B52-01108D3FA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" name="Text Box 29">
              <a:extLst>
                <a:ext uri="{FF2B5EF4-FFF2-40B4-BE49-F238E27FC236}">
                  <a16:creationId xmlns:a16="http://schemas.microsoft.com/office/drawing/2014/main" id="{444AC33A-FB54-3345-A8A5-627EC432A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6" name="Line 30">
            <a:extLst>
              <a:ext uri="{FF2B5EF4-FFF2-40B4-BE49-F238E27FC236}">
                <a16:creationId xmlns:a16="http://schemas.microsoft.com/office/drawing/2014/main" id="{E8EE3EE6-B526-DB43-8BA8-824BC1133C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0800" y="22860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1">
            <a:extLst>
              <a:ext uri="{FF2B5EF4-FFF2-40B4-BE49-F238E27FC236}">
                <a16:creationId xmlns:a16="http://schemas.microsoft.com/office/drawing/2014/main" id="{239B95C4-15BE-E248-952E-A1B89F877D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33528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2">
            <a:extLst>
              <a:ext uri="{FF2B5EF4-FFF2-40B4-BE49-F238E27FC236}">
                <a16:creationId xmlns:a16="http://schemas.microsoft.com/office/drawing/2014/main" id="{F1B43C65-F104-B54C-8EF8-D7E47FFD9B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3528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3">
            <a:extLst>
              <a:ext uri="{FF2B5EF4-FFF2-40B4-BE49-F238E27FC236}">
                <a16:creationId xmlns:a16="http://schemas.microsoft.com/office/drawing/2014/main" id="{F0D3D2E3-42E3-424D-9678-DD009FE0AE8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2209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34">
            <a:extLst>
              <a:ext uri="{FF2B5EF4-FFF2-40B4-BE49-F238E27FC236}">
                <a16:creationId xmlns:a16="http://schemas.microsoft.com/office/drawing/2014/main" id="{2479B979-43F6-9A49-9683-234FDDCDB22D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BA3B3D-6665-374B-90CD-D40D361F9BAC}"/>
              </a:ext>
            </a:extLst>
          </p:cNvPr>
          <p:cNvSpPr txBox="1"/>
          <p:nvPr/>
        </p:nvSpPr>
        <p:spPr>
          <a:xfrm>
            <a:off x="644243" y="1951672"/>
            <a:ext cx="28007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" pitchFamily="2" charset="0"/>
              </a:rPr>
              <a:t>TreeDFS</a:t>
            </a:r>
            <a:r>
              <a:rPr lang="en-US" dirty="0">
                <a:latin typeface="Times" pitchFamily="2" charset="0"/>
              </a:rPr>
              <a:t>(v)</a:t>
            </a:r>
          </a:p>
          <a:p>
            <a:r>
              <a:rPr lang="en-US" dirty="0">
                <a:latin typeface="Times" pitchFamily="2" charset="0"/>
              </a:rPr>
              <a:t>     visit(v)</a:t>
            </a:r>
          </a:p>
          <a:p>
            <a:r>
              <a:rPr lang="en-US" dirty="0">
                <a:latin typeface="Times" pitchFamily="2" charset="0"/>
              </a:rPr>
              <a:t>     if not leaf(v)</a:t>
            </a:r>
          </a:p>
          <a:p>
            <a:r>
              <a:rPr lang="en-US" dirty="0">
                <a:latin typeface="Times" pitchFamily="2" charset="0"/>
              </a:rPr>
              <a:t>          for all c in children(x)</a:t>
            </a:r>
          </a:p>
          <a:p>
            <a:r>
              <a:rPr lang="en-US" dirty="0">
                <a:latin typeface="Times" pitchFamily="2" charset="0"/>
              </a:rPr>
              <a:t>               </a:t>
            </a:r>
            <a:r>
              <a:rPr lang="en-US" dirty="0" err="1">
                <a:latin typeface="Times" pitchFamily="2" charset="0"/>
              </a:rPr>
              <a:t>TreeDFS</a:t>
            </a:r>
            <a:r>
              <a:rPr lang="en-US" dirty="0">
                <a:latin typeface="Times" pitchFamily="2" charset="0"/>
              </a:rPr>
              <a:t>(v)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30D686-2290-0343-BCED-C31915117715}"/>
              </a:ext>
            </a:extLst>
          </p:cNvPr>
          <p:cNvSpPr txBox="1"/>
          <p:nvPr/>
        </p:nvSpPr>
        <p:spPr>
          <a:xfrm>
            <a:off x="3954229" y="5661990"/>
            <a:ext cx="2201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A B C F D E G</a:t>
            </a:r>
          </a:p>
        </p:txBody>
      </p:sp>
    </p:spTree>
    <p:extLst>
      <p:ext uri="{BB962C8B-B14F-4D97-AF65-F5344CB8AC3E}">
        <p14:creationId xmlns:p14="http://schemas.microsoft.com/office/powerpoint/2010/main" val="20303053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>
            <a:extLst>
              <a:ext uri="{FF2B5EF4-FFF2-40B4-BE49-F238E27FC236}">
                <a16:creationId xmlns:a16="http://schemas.microsoft.com/office/drawing/2014/main" id="{B54D8005-9CD2-7C46-8AC2-D77EF1F786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Running time of BFS/DFS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110C9045-C4AB-6543-93CA-23B1DF56D4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2547937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600" dirty="0">
                <a:ea typeface="ＭＳ Ｐゴシック" panose="020B0600070205080204" pitchFamily="34" charset="-128"/>
              </a:rPr>
              <a:t>Adjacency list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How many times does it visit each vertex?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How many times is each edge traversed?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 err="1">
                <a:solidFill>
                  <a:srgbClr val="0000FF"/>
                </a:solidFill>
                <a:ea typeface="ＭＳ Ｐゴシック" panose="020B0600070205080204" pitchFamily="34" charset="-128"/>
              </a:rPr>
              <a:t>θ</a:t>
            </a:r>
            <a:r>
              <a:rPr lang="en-US" altLang="en-US" sz="22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(|V|+|E|) – for trees, i.e., assuming a connected graph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600" dirty="0">
                <a:ea typeface="ＭＳ Ｐゴシック" panose="020B0600070205080204" pitchFamily="34" charset="-128"/>
              </a:rPr>
              <a:t>Adjacency matrix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For each vertex visited, how much work is done?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 err="1">
                <a:solidFill>
                  <a:srgbClr val="0000FF"/>
                </a:solidFill>
                <a:ea typeface="ＭＳ Ｐゴシック" panose="020B0600070205080204" pitchFamily="34" charset="-128"/>
              </a:rPr>
              <a:t>θ</a:t>
            </a:r>
            <a:r>
              <a:rPr lang="en-US" altLang="en-US" sz="22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(|V|</a:t>
            </a:r>
            <a:r>
              <a:rPr lang="en-US" altLang="en-US" sz="2200" baseline="300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2</a:t>
            </a:r>
            <a:r>
              <a:rPr lang="en-US" altLang="en-US" sz="22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) – for trees, i.e., assuming a connected graph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200" dirty="0">
              <a:ea typeface="ＭＳ Ｐゴシック" panose="020B0600070205080204" pitchFamily="34" charset="-128"/>
            </a:endParaRPr>
          </a:p>
        </p:txBody>
      </p:sp>
      <p:pic>
        <p:nvPicPr>
          <p:cNvPr id="76803" name="Picture 4" descr="treeBFS">
            <a:extLst>
              <a:ext uri="{FF2B5EF4-FFF2-40B4-BE49-F238E27FC236}">
                <a16:creationId xmlns:a16="http://schemas.microsoft.com/office/drawing/2014/main" id="{1FA0F438-B7CE-F448-A458-169397C17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53" y="4766995"/>
            <a:ext cx="2699810" cy="152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treeDFS">
            <a:extLst>
              <a:ext uri="{FF2B5EF4-FFF2-40B4-BE49-F238E27FC236}">
                <a16:creationId xmlns:a16="http://schemas.microsoft.com/office/drawing/2014/main" id="{E45DB085-D1BE-1647-90BD-9A15F96E4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864" y="4767263"/>
            <a:ext cx="269981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434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>
            <a:extLst>
              <a:ext uri="{FF2B5EF4-FFF2-40B4-BE49-F238E27FC236}">
                <a16:creationId xmlns:a16="http://schemas.microsoft.com/office/drawing/2014/main" id="{A8F0125C-5B3C-854C-8DC7-8203156462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DFS/BFS</a:t>
            </a:r>
          </a:p>
        </p:txBody>
      </p:sp>
      <p:sp>
        <p:nvSpPr>
          <p:cNvPr id="73730" name="Rectangle 3">
            <a:extLst>
              <a:ext uri="{FF2B5EF4-FFF2-40B4-BE49-F238E27FC236}">
                <a16:creationId xmlns:a16="http://schemas.microsoft.com/office/drawing/2014/main" id="{5D4230C4-3381-4949-948B-479A8E9E2D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2648" y="1600200"/>
            <a:ext cx="8153400" cy="764931"/>
          </a:xfrm>
        </p:spPr>
        <p:txBody>
          <a:bodyPr>
            <a:normAutofit/>
          </a:bodyPr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Do they visit all the nodes?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16D646-B22D-8645-9E45-E28002015AB1}"/>
              </a:ext>
            </a:extLst>
          </p:cNvPr>
          <p:cNvSpPr txBox="1"/>
          <p:nvPr/>
        </p:nvSpPr>
        <p:spPr>
          <a:xfrm>
            <a:off x="702527" y="2444234"/>
            <a:ext cx="5905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If the graph is connected or strongly connected</a:t>
            </a:r>
          </a:p>
        </p:txBody>
      </p:sp>
      <p:pic>
        <p:nvPicPr>
          <p:cNvPr id="6" name="Picture 4" descr="treeBFS">
            <a:extLst>
              <a:ext uri="{FF2B5EF4-FFF2-40B4-BE49-F238E27FC236}">
                <a16:creationId xmlns:a16="http://schemas.microsoft.com/office/drawing/2014/main" id="{52E8AD65-F942-D54A-9E2E-D07E69800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53" y="4766995"/>
            <a:ext cx="2699810" cy="152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treeDFS">
            <a:extLst>
              <a:ext uri="{FF2B5EF4-FFF2-40B4-BE49-F238E27FC236}">
                <a16:creationId xmlns:a16="http://schemas.microsoft.com/office/drawing/2014/main" id="{B424AE50-F70A-834C-A1D3-3CE1B1540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864" y="4767263"/>
            <a:ext cx="269981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9916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E6D2339E-AE06-924A-BFCE-47052CE3B6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DFS/BFS for graphs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B6D60BD6-297B-4E44-A7BA-48658A1D82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4"/>
            <a:ext cx="8305800" cy="883260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6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What needs to change for graphs?</a:t>
            </a:r>
            <a:endParaRPr lang="en-US" altLang="en-US" sz="2600" dirty="0"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6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Need to make sure we don’</a:t>
            </a:r>
            <a:r>
              <a:rPr lang="en-US" altLang="ja-JP" sz="26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t visit a node multiple times</a:t>
            </a:r>
            <a:endParaRPr lang="en-US" altLang="en-US" sz="2600" dirty="0">
              <a:solidFill>
                <a:srgbClr val="0000FF"/>
              </a:solidFill>
              <a:ea typeface="ＭＳ Ｐゴシック" panose="020B0600070205080204" pitchFamily="34" charset="-128"/>
            </a:endParaRPr>
          </a:p>
        </p:txBody>
      </p:sp>
      <p:grpSp>
        <p:nvGrpSpPr>
          <p:cNvPr id="18435" name="Group 4">
            <a:extLst>
              <a:ext uri="{FF2B5EF4-FFF2-40B4-BE49-F238E27FC236}">
                <a16:creationId xmlns:a16="http://schemas.microsoft.com/office/drawing/2014/main" id="{13B5EFE1-F201-9D4B-B8C9-9CB947A14E68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4800600"/>
            <a:ext cx="533400" cy="533400"/>
            <a:chOff x="1824" y="2736"/>
            <a:chExt cx="336" cy="336"/>
          </a:xfrm>
        </p:grpSpPr>
        <p:sp>
          <p:nvSpPr>
            <p:cNvPr id="18462" name="Oval 5">
              <a:extLst>
                <a:ext uri="{FF2B5EF4-FFF2-40B4-BE49-F238E27FC236}">
                  <a16:creationId xmlns:a16="http://schemas.microsoft.com/office/drawing/2014/main" id="{0A0CD786-D148-694B-833D-87F7CFF1C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63" name="Text Box 6">
              <a:extLst>
                <a:ext uri="{FF2B5EF4-FFF2-40B4-BE49-F238E27FC236}">
                  <a16:creationId xmlns:a16="http://schemas.microsoft.com/office/drawing/2014/main" id="{DC7B6DF3-2315-BF42-9A0C-80664E792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18436" name="Group 7">
            <a:extLst>
              <a:ext uri="{FF2B5EF4-FFF2-40B4-BE49-F238E27FC236}">
                <a16:creationId xmlns:a16="http://schemas.microsoft.com/office/drawing/2014/main" id="{B3177BCF-DE81-A045-BA81-D5D54AF635A3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5943600"/>
            <a:ext cx="533400" cy="533400"/>
            <a:chOff x="1824" y="2736"/>
            <a:chExt cx="336" cy="336"/>
          </a:xfrm>
        </p:grpSpPr>
        <p:sp>
          <p:nvSpPr>
            <p:cNvPr id="18460" name="Oval 8">
              <a:extLst>
                <a:ext uri="{FF2B5EF4-FFF2-40B4-BE49-F238E27FC236}">
                  <a16:creationId xmlns:a16="http://schemas.microsoft.com/office/drawing/2014/main" id="{9705CCE5-74B7-844A-9160-606C40EDB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61" name="Text Box 9">
              <a:extLst>
                <a:ext uri="{FF2B5EF4-FFF2-40B4-BE49-F238E27FC236}">
                  <a16:creationId xmlns:a16="http://schemas.microsoft.com/office/drawing/2014/main" id="{591B7ECB-13D6-F845-A320-61D69F0D16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18437" name="Group 10">
            <a:extLst>
              <a:ext uri="{FF2B5EF4-FFF2-40B4-BE49-F238E27FC236}">
                <a16:creationId xmlns:a16="http://schemas.microsoft.com/office/drawing/2014/main" id="{C2D81377-5E3F-5747-991A-558D429669BC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5943600"/>
            <a:ext cx="533400" cy="533400"/>
            <a:chOff x="1824" y="2736"/>
            <a:chExt cx="336" cy="336"/>
          </a:xfrm>
        </p:grpSpPr>
        <p:sp>
          <p:nvSpPr>
            <p:cNvPr id="18458" name="Oval 11">
              <a:extLst>
                <a:ext uri="{FF2B5EF4-FFF2-40B4-BE49-F238E27FC236}">
                  <a16:creationId xmlns:a16="http://schemas.microsoft.com/office/drawing/2014/main" id="{E27FE44C-ACD4-CE49-94B3-0E9F8FB98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9" name="Text Box 12">
              <a:extLst>
                <a:ext uri="{FF2B5EF4-FFF2-40B4-BE49-F238E27FC236}">
                  <a16:creationId xmlns:a16="http://schemas.microsoft.com/office/drawing/2014/main" id="{862A6BE6-FA77-E54D-BECF-BFE5AC661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8438" name="Group 13">
            <a:extLst>
              <a:ext uri="{FF2B5EF4-FFF2-40B4-BE49-F238E27FC236}">
                <a16:creationId xmlns:a16="http://schemas.microsoft.com/office/drawing/2014/main" id="{1596A719-1B45-5F41-8C92-260A80FAAB5D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5410200"/>
            <a:ext cx="533400" cy="533400"/>
            <a:chOff x="1824" y="2736"/>
            <a:chExt cx="336" cy="336"/>
          </a:xfrm>
        </p:grpSpPr>
        <p:sp>
          <p:nvSpPr>
            <p:cNvPr id="18456" name="Oval 14">
              <a:extLst>
                <a:ext uri="{FF2B5EF4-FFF2-40B4-BE49-F238E27FC236}">
                  <a16:creationId xmlns:a16="http://schemas.microsoft.com/office/drawing/2014/main" id="{37C9AEFA-5B24-4048-AE42-9700F0B97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7" name="Text Box 15">
              <a:extLst>
                <a:ext uri="{FF2B5EF4-FFF2-40B4-BE49-F238E27FC236}">
                  <a16:creationId xmlns:a16="http://schemas.microsoft.com/office/drawing/2014/main" id="{4F96F9A9-2FFD-9444-A995-012461E1EA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18439" name="Group 16">
            <a:extLst>
              <a:ext uri="{FF2B5EF4-FFF2-40B4-BE49-F238E27FC236}">
                <a16:creationId xmlns:a16="http://schemas.microsoft.com/office/drawing/2014/main" id="{11B15130-F1AF-204D-845F-626D8681F371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4876800"/>
            <a:ext cx="533400" cy="533400"/>
            <a:chOff x="1824" y="2736"/>
            <a:chExt cx="336" cy="336"/>
          </a:xfrm>
        </p:grpSpPr>
        <p:sp>
          <p:nvSpPr>
            <p:cNvPr id="18454" name="Oval 17">
              <a:extLst>
                <a:ext uri="{FF2B5EF4-FFF2-40B4-BE49-F238E27FC236}">
                  <a16:creationId xmlns:a16="http://schemas.microsoft.com/office/drawing/2014/main" id="{1A434302-0FF9-2742-BEAE-4457531D2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5" name="Text Box 18">
              <a:extLst>
                <a:ext uri="{FF2B5EF4-FFF2-40B4-BE49-F238E27FC236}">
                  <a16:creationId xmlns:a16="http://schemas.microsoft.com/office/drawing/2014/main" id="{90C4492D-BBBE-ED48-B063-BAEC7B0218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18440" name="Group 19">
            <a:extLst>
              <a:ext uri="{FF2B5EF4-FFF2-40B4-BE49-F238E27FC236}">
                <a16:creationId xmlns:a16="http://schemas.microsoft.com/office/drawing/2014/main" id="{CAE02F85-09E2-9C46-A731-1E06053F08B0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191000"/>
            <a:ext cx="533400" cy="533400"/>
            <a:chOff x="1824" y="2736"/>
            <a:chExt cx="336" cy="336"/>
          </a:xfrm>
        </p:grpSpPr>
        <p:sp>
          <p:nvSpPr>
            <p:cNvPr id="18452" name="Oval 20">
              <a:extLst>
                <a:ext uri="{FF2B5EF4-FFF2-40B4-BE49-F238E27FC236}">
                  <a16:creationId xmlns:a16="http://schemas.microsoft.com/office/drawing/2014/main" id="{DC3B8121-EECA-7A4B-8B3B-A7A98250C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3" name="Text Box 21">
              <a:extLst>
                <a:ext uri="{FF2B5EF4-FFF2-40B4-BE49-F238E27FC236}">
                  <a16:creationId xmlns:a16="http://schemas.microsoft.com/office/drawing/2014/main" id="{80B63FD9-51D7-0541-AAA8-62E06F91F7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8441" name="Group 22">
            <a:extLst>
              <a:ext uri="{FF2B5EF4-FFF2-40B4-BE49-F238E27FC236}">
                <a16:creationId xmlns:a16="http://schemas.microsoft.com/office/drawing/2014/main" id="{688257D2-8217-5F4A-9046-E1A28F9FC485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5410200"/>
            <a:ext cx="533400" cy="533400"/>
            <a:chOff x="1824" y="2736"/>
            <a:chExt cx="336" cy="336"/>
          </a:xfrm>
        </p:grpSpPr>
        <p:sp>
          <p:nvSpPr>
            <p:cNvPr id="18450" name="Oval 23">
              <a:extLst>
                <a:ext uri="{FF2B5EF4-FFF2-40B4-BE49-F238E27FC236}">
                  <a16:creationId xmlns:a16="http://schemas.microsoft.com/office/drawing/2014/main" id="{E9692931-B000-DD4A-839E-DEB98259A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1" name="Text Box 24">
              <a:extLst>
                <a:ext uri="{FF2B5EF4-FFF2-40B4-BE49-F238E27FC236}">
                  <a16:creationId xmlns:a16="http://schemas.microsoft.com/office/drawing/2014/main" id="{310C1936-1D02-8646-99A6-AE614C7BD1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18442" name="Line 25">
            <a:extLst>
              <a:ext uri="{FF2B5EF4-FFF2-40B4-BE49-F238E27FC236}">
                <a16:creationId xmlns:a16="http://schemas.microsoft.com/office/drawing/2014/main" id="{8BE8602A-74D8-6E45-B968-A93F3F1736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5105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Line 26">
            <a:extLst>
              <a:ext uri="{FF2B5EF4-FFF2-40B4-BE49-F238E27FC236}">
                <a16:creationId xmlns:a16="http://schemas.microsoft.com/office/drawing/2014/main" id="{58FC13A0-E6F1-0D4F-9FED-59482F9CFA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41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Line 27">
            <a:extLst>
              <a:ext uri="{FF2B5EF4-FFF2-40B4-BE49-F238E27FC236}">
                <a16:creationId xmlns:a16="http://schemas.microsoft.com/office/drawing/2014/main" id="{FF09B829-6FD9-4644-8804-6307A1D8D1C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6248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Line 28">
            <a:extLst>
              <a:ext uri="{FF2B5EF4-FFF2-40B4-BE49-F238E27FC236}">
                <a16:creationId xmlns:a16="http://schemas.microsoft.com/office/drawing/2014/main" id="{FAB6EA58-6439-F04E-A70D-D76480CE64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Line 29">
            <a:extLst>
              <a:ext uri="{FF2B5EF4-FFF2-40B4-BE49-F238E27FC236}">
                <a16:creationId xmlns:a16="http://schemas.microsoft.com/office/drawing/2014/main" id="{D40FEC29-5009-B442-8516-741FD2339DF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3340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Line 30">
            <a:extLst>
              <a:ext uri="{FF2B5EF4-FFF2-40B4-BE49-F238E27FC236}">
                <a16:creationId xmlns:a16="http://schemas.microsoft.com/office/drawing/2014/main" id="{BCC98C6A-5FA2-0D49-9178-DC59F024AE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5720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Line 31">
            <a:extLst>
              <a:ext uri="{FF2B5EF4-FFF2-40B4-BE49-F238E27FC236}">
                <a16:creationId xmlns:a16="http://schemas.microsoft.com/office/drawing/2014/main" id="{0BF9A582-6A56-7043-8958-92962DE9B2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1816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Line 32">
            <a:extLst>
              <a:ext uri="{FF2B5EF4-FFF2-40B4-BE49-F238E27FC236}">
                <a16:creationId xmlns:a16="http://schemas.microsoft.com/office/drawing/2014/main" id="{A2C62CB2-86B5-2342-BF30-F1E13A3B9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563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3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E6D2339E-AE06-924A-BFCE-47052CE3B6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BFS for graphs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B6D60BD6-297B-4E44-A7BA-48658A1D82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1252537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6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What order will BFS visit starting at A (again, assume children are enumerated alphabetically)?</a:t>
            </a:r>
          </a:p>
        </p:txBody>
      </p:sp>
      <p:grpSp>
        <p:nvGrpSpPr>
          <p:cNvPr id="18435" name="Group 4">
            <a:extLst>
              <a:ext uri="{FF2B5EF4-FFF2-40B4-BE49-F238E27FC236}">
                <a16:creationId xmlns:a16="http://schemas.microsoft.com/office/drawing/2014/main" id="{13B5EFE1-F201-9D4B-B8C9-9CB947A14E68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4800600"/>
            <a:ext cx="533400" cy="533400"/>
            <a:chOff x="1824" y="2736"/>
            <a:chExt cx="336" cy="336"/>
          </a:xfrm>
        </p:grpSpPr>
        <p:sp>
          <p:nvSpPr>
            <p:cNvPr id="18462" name="Oval 5">
              <a:extLst>
                <a:ext uri="{FF2B5EF4-FFF2-40B4-BE49-F238E27FC236}">
                  <a16:creationId xmlns:a16="http://schemas.microsoft.com/office/drawing/2014/main" id="{0A0CD786-D148-694B-833D-87F7CFF1C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63" name="Text Box 6">
              <a:extLst>
                <a:ext uri="{FF2B5EF4-FFF2-40B4-BE49-F238E27FC236}">
                  <a16:creationId xmlns:a16="http://schemas.microsoft.com/office/drawing/2014/main" id="{DC7B6DF3-2315-BF42-9A0C-80664E792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18436" name="Group 7">
            <a:extLst>
              <a:ext uri="{FF2B5EF4-FFF2-40B4-BE49-F238E27FC236}">
                <a16:creationId xmlns:a16="http://schemas.microsoft.com/office/drawing/2014/main" id="{B3177BCF-DE81-A045-BA81-D5D54AF635A3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5943600"/>
            <a:ext cx="533400" cy="533400"/>
            <a:chOff x="1824" y="2736"/>
            <a:chExt cx="336" cy="336"/>
          </a:xfrm>
        </p:grpSpPr>
        <p:sp>
          <p:nvSpPr>
            <p:cNvPr id="18460" name="Oval 8">
              <a:extLst>
                <a:ext uri="{FF2B5EF4-FFF2-40B4-BE49-F238E27FC236}">
                  <a16:creationId xmlns:a16="http://schemas.microsoft.com/office/drawing/2014/main" id="{9705CCE5-74B7-844A-9160-606C40EDB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61" name="Text Box 9">
              <a:extLst>
                <a:ext uri="{FF2B5EF4-FFF2-40B4-BE49-F238E27FC236}">
                  <a16:creationId xmlns:a16="http://schemas.microsoft.com/office/drawing/2014/main" id="{591B7ECB-13D6-F845-A320-61D69F0D16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18437" name="Group 10">
            <a:extLst>
              <a:ext uri="{FF2B5EF4-FFF2-40B4-BE49-F238E27FC236}">
                <a16:creationId xmlns:a16="http://schemas.microsoft.com/office/drawing/2014/main" id="{C2D81377-5E3F-5747-991A-558D429669BC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5943600"/>
            <a:ext cx="533400" cy="533400"/>
            <a:chOff x="1824" y="2736"/>
            <a:chExt cx="336" cy="336"/>
          </a:xfrm>
        </p:grpSpPr>
        <p:sp>
          <p:nvSpPr>
            <p:cNvPr id="18458" name="Oval 11">
              <a:extLst>
                <a:ext uri="{FF2B5EF4-FFF2-40B4-BE49-F238E27FC236}">
                  <a16:creationId xmlns:a16="http://schemas.microsoft.com/office/drawing/2014/main" id="{E27FE44C-ACD4-CE49-94B3-0E9F8FB98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9" name="Text Box 12">
              <a:extLst>
                <a:ext uri="{FF2B5EF4-FFF2-40B4-BE49-F238E27FC236}">
                  <a16:creationId xmlns:a16="http://schemas.microsoft.com/office/drawing/2014/main" id="{862A6BE6-FA77-E54D-BECF-BFE5AC661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8438" name="Group 13">
            <a:extLst>
              <a:ext uri="{FF2B5EF4-FFF2-40B4-BE49-F238E27FC236}">
                <a16:creationId xmlns:a16="http://schemas.microsoft.com/office/drawing/2014/main" id="{1596A719-1B45-5F41-8C92-260A80FAAB5D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5410200"/>
            <a:ext cx="533400" cy="533400"/>
            <a:chOff x="1824" y="2736"/>
            <a:chExt cx="336" cy="336"/>
          </a:xfrm>
        </p:grpSpPr>
        <p:sp>
          <p:nvSpPr>
            <p:cNvPr id="18456" name="Oval 14">
              <a:extLst>
                <a:ext uri="{FF2B5EF4-FFF2-40B4-BE49-F238E27FC236}">
                  <a16:creationId xmlns:a16="http://schemas.microsoft.com/office/drawing/2014/main" id="{37C9AEFA-5B24-4048-AE42-9700F0B97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7" name="Text Box 15">
              <a:extLst>
                <a:ext uri="{FF2B5EF4-FFF2-40B4-BE49-F238E27FC236}">
                  <a16:creationId xmlns:a16="http://schemas.microsoft.com/office/drawing/2014/main" id="{4F96F9A9-2FFD-9444-A995-012461E1EA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18439" name="Group 16">
            <a:extLst>
              <a:ext uri="{FF2B5EF4-FFF2-40B4-BE49-F238E27FC236}">
                <a16:creationId xmlns:a16="http://schemas.microsoft.com/office/drawing/2014/main" id="{11B15130-F1AF-204D-845F-626D8681F371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4876800"/>
            <a:ext cx="533400" cy="533400"/>
            <a:chOff x="1824" y="2736"/>
            <a:chExt cx="336" cy="336"/>
          </a:xfrm>
        </p:grpSpPr>
        <p:sp>
          <p:nvSpPr>
            <p:cNvPr id="18454" name="Oval 17">
              <a:extLst>
                <a:ext uri="{FF2B5EF4-FFF2-40B4-BE49-F238E27FC236}">
                  <a16:creationId xmlns:a16="http://schemas.microsoft.com/office/drawing/2014/main" id="{1A434302-0FF9-2742-BEAE-4457531D2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5" name="Text Box 18">
              <a:extLst>
                <a:ext uri="{FF2B5EF4-FFF2-40B4-BE49-F238E27FC236}">
                  <a16:creationId xmlns:a16="http://schemas.microsoft.com/office/drawing/2014/main" id="{90C4492D-BBBE-ED48-B063-BAEC7B0218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18440" name="Group 19">
            <a:extLst>
              <a:ext uri="{FF2B5EF4-FFF2-40B4-BE49-F238E27FC236}">
                <a16:creationId xmlns:a16="http://schemas.microsoft.com/office/drawing/2014/main" id="{CAE02F85-09E2-9C46-A731-1E06053F08B0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191000"/>
            <a:ext cx="533400" cy="533400"/>
            <a:chOff x="1824" y="2736"/>
            <a:chExt cx="336" cy="336"/>
          </a:xfrm>
        </p:grpSpPr>
        <p:sp>
          <p:nvSpPr>
            <p:cNvPr id="18452" name="Oval 20">
              <a:extLst>
                <a:ext uri="{FF2B5EF4-FFF2-40B4-BE49-F238E27FC236}">
                  <a16:creationId xmlns:a16="http://schemas.microsoft.com/office/drawing/2014/main" id="{DC3B8121-EECA-7A4B-8B3B-A7A98250C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3" name="Text Box 21">
              <a:extLst>
                <a:ext uri="{FF2B5EF4-FFF2-40B4-BE49-F238E27FC236}">
                  <a16:creationId xmlns:a16="http://schemas.microsoft.com/office/drawing/2014/main" id="{80B63FD9-51D7-0541-AAA8-62E06F91F7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8441" name="Group 22">
            <a:extLst>
              <a:ext uri="{FF2B5EF4-FFF2-40B4-BE49-F238E27FC236}">
                <a16:creationId xmlns:a16="http://schemas.microsoft.com/office/drawing/2014/main" id="{688257D2-8217-5F4A-9046-E1A28F9FC485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5410200"/>
            <a:ext cx="533400" cy="533400"/>
            <a:chOff x="1824" y="2736"/>
            <a:chExt cx="336" cy="336"/>
          </a:xfrm>
        </p:grpSpPr>
        <p:sp>
          <p:nvSpPr>
            <p:cNvPr id="18450" name="Oval 23">
              <a:extLst>
                <a:ext uri="{FF2B5EF4-FFF2-40B4-BE49-F238E27FC236}">
                  <a16:creationId xmlns:a16="http://schemas.microsoft.com/office/drawing/2014/main" id="{E9692931-B000-DD4A-839E-DEB98259A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1" name="Text Box 24">
              <a:extLst>
                <a:ext uri="{FF2B5EF4-FFF2-40B4-BE49-F238E27FC236}">
                  <a16:creationId xmlns:a16="http://schemas.microsoft.com/office/drawing/2014/main" id="{310C1936-1D02-8646-99A6-AE614C7BD1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18442" name="Line 25">
            <a:extLst>
              <a:ext uri="{FF2B5EF4-FFF2-40B4-BE49-F238E27FC236}">
                <a16:creationId xmlns:a16="http://schemas.microsoft.com/office/drawing/2014/main" id="{8BE8602A-74D8-6E45-B968-A93F3F1736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5105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Line 26">
            <a:extLst>
              <a:ext uri="{FF2B5EF4-FFF2-40B4-BE49-F238E27FC236}">
                <a16:creationId xmlns:a16="http://schemas.microsoft.com/office/drawing/2014/main" id="{58FC13A0-E6F1-0D4F-9FED-59482F9CFA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41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Line 27">
            <a:extLst>
              <a:ext uri="{FF2B5EF4-FFF2-40B4-BE49-F238E27FC236}">
                <a16:creationId xmlns:a16="http://schemas.microsoft.com/office/drawing/2014/main" id="{FF09B829-6FD9-4644-8804-6307A1D8D1C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6248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Line 28">
            <a:extLst>
              <a:ext uri="{FF2B5EF4-FFF2-40B4-BE49-F238E27FC236}">
                <a16:creationId xmlns:a16="http://schemas.microsoft.com/office/drawing/2014/main" id="{FAB6EA58-6439-F04E-A70D-D76480CE64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Line 29">
            <a:extLst>
              <a:ext uri="{FF2B5EF4-FFF2-40B4-BE49-F238E27FC236}">
                <a16:creationId xmlns:a16="http://schemas.microsoft.com/office/drawing/2014/main" id="{D40FEC29-5009-B442-8516-741FD2339DF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3340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Line 30">
            <a:extLst>
              <a:ext uri="{FF2B5EF4-FFF2-40B4-BE49-F238E27FC236}">
                <a16:creationId xmlns:a16="http://schemas.microsoft.com/office/drawing/2014/main" id="{BCC98C6A-5FA2-0D49-9178-DC59F024AE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5720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Line 31">
            <a:extLst>
              <a:ext uri="{FF2B5EF4-FFF2-40B4-BE49-F238E27FC236}">
                <a16:creationId xmlns:a16="http://schemas.microsoft.com/office/drawing/2014/main" id="{0BF9A582-6A56-7043-8958-92962DE9B2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1816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Line 32">
            <a:extLst>
              <a:ext uri="{FF2B5EF4-FFF2-40B4-BE49-F238E27FC236}">
                <a16:creationId xmlns:a16="http://schemas.microsoft.com/office/drawing/2014/main" id="{A2C62CB2-86B5-2342-BF30-F1E13A3B9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563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6133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E6D2339E-AE06-924A-BFCE-47052CE3B6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BFS for graphs</a:t>
            </a:r>
          </a:p>
        </p:txBody>
      </p:sp>
      <p:grpSp>
        <p:nvGrpSpPr>
          <p:cNvPr id="18435" name="Group 4">
            <a:extLst>
              <a:ext uri="{FF2B5EF4-FFF2-40B4-BE49-F238E27FC236}">
                <a16:creationId xmlns:a16="http://schemas.microsoft.com/office/drawing/2014/main" id="{13B5EFE1-F201-9D4B-B8C9-9CB947A14E68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4800600"/>
            <a:ext cx="533400" cy="533400"/>
            <a:chOff x="1824" y="2736"/>
            <a:chExt cx="336" cy="336"/>
          </a:xfrm>
        </p:grpSpPr>
        <p:sp>
          <p:nvSpPr>
            <p:cNvPr id="18462" name="Oval 5">
              <a:extLst>
                <a:ext uri="{FF2B5EF4-FFF2-40B4-BE49-F238E27FC236}">
                  <a16:creationId xmlns:a16="http://schemas.microsoft.com/office/drawing/2014/main" id="{0A0CD786-D148-694B-833D-87F7CFF1C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63" name="Text Box 6">
              <a:extLst>
                <a:ext uri="{FF2B5EF4-FFF2-40B4-BE49-F238E27FC236}">
                  <a16:creationId xmlns:a16="http://schemas.microsoft.com/office/drawing/2014/main" id="{DC7B6DF3-2315-BF42-9A0C-80664E792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18436" name="Group 7">
            <a:extLst>
              <a:ext uri="{FF2B5EF4-FFF2-40B4-BE49-F238E27FC236}">
                <a16:creationId xmlns:a16="http://schemas.microsoft.com/office/drawing/2014/main" id="{B3177BCF-DE81-A045-BA81-D5D54AF635A3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5943600"/>
            <a:ext cx="533400" cy="533400"/>
            <a:chOff x="1824" y="2736"/>
            <a:chExt cx="336" cy="336"/>
          </a:xfrm>
        </p:grpSpPr>
        <p:sp>
          <p:nvSpPr>
            <p:cNvPr id="18460" name="Oval 8">
              <a:extLst>
                <a:ext uri="{FF2B5EF4-FFF2-40B4-BE49-F238E27FC236}">
                  <a16:creationId xmlns:a16="http://schemas.microsoft.com/office/drawing/2014/main" id="{9705CCE5-74B7-844A-9160-606C40EDB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61" name="Text Box 9">
              <a:extLst>
                <a:ext uri="{FF2B5EF4-FFF2-40B4-BE49-F238E27FC236}">
                  <a16:creationId xmlns:a16="http://schemas.microsoft.com/office/drawing/2014/main" id="{591B7ECB-13D6-F845-A320-61D69F0D16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18437" name="Group 10">
            <a:extLst>
              <a:ext uri="{FF2B5EF4-FFF2-40B4-BE49-F238E27FC236}">
                <a16:creationId xmlns:a16="http://schemas.microsoft.com/office/drawing/2014/main" id="{C2D81377-5E3F-5747-991A-558D429669BC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5943600"/>
            <a:ext cx="533400" cy="533400"/>
            <a:chOff x="1824" y="2736"/>
            <a:chExt cx="336" cy="336"/>
          </a:xfrm>
        </p:grpSpPr>
        <p:sp>
          <p:nvSpPr>
            <p:cNvPr id="18458" name="Oval 11">
              <a:extLst>
                <a:ext uri="{FF2B5EF4-FFF2-40B4-BE49-F238E27FC236}">
                  <a16:creationId xmlns:a16="http://schemas.microsoft.com/office/drawing/2014/main" id="{E27FE44C-ACD4-CE49-94B3-0E9F8FB98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9" name="Text Box 12">
              <a:extLst>
                <a:ext uri="{FF2B5EF4-FFF2-40B4-BE49-F238E27FC236}">
                  <a16:creationId xmlns:a16="http://schemas.microsoft.com/office/drawing/2014/main" id="{862A6BE6-FA77-E54D-BECF-BFE5AC661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8438" name="Group 13">
            <a:extLst>
              <a:ext uri="{FF2B5EF4-FFF2-40B4-BE49-F238E27FC236}">
                <a16:creationId xmlns:a16="http://schemas.microsoft.com/office/drawing/2014/main" id="{1596A719-1B45-5F41-8C92-260A80FAAB5D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5410200"/>
            <a:ext cx="533400" cy="533400"/>
            <a:chOff x="1824" y="2736"/>
            <a:chExt cx="336" cy="336"/>
          </a:xfrm>
        </p:grpSpPr>
        <p:sp>
          <p:nvSpPr>
            <p:cNvPr id="18456" name="Oval 14">
              <a:extLst>
                <a:ext uri="{FF2B5EF4-FFF2-40B4-BE49-F238E27FC236}">
                  <a16:creationId xmlns:a16="http://schemas.microsoft.com/office/drawing/2014/main" id="{37C9AEFA-5B24-4048-AE42-9700F0B97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7" name="Text Box 15">
              <a:extLst>
                <a:ext uri="{FF2B5EF4-FFF2-40B4-BE49-F238E27FC236}">
                  <a16:creationId xmlns:a16="http://schemas.microsoft.com/office/drawing/2014/main" id="{4F96F9A9-2FFD-9444-A995-012461E1EA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18439" name="Group 16">
            <a:extLst>
              <a:ext uri="{FF2B5EF4-FFF2-40B4-BE49-F238E27FC236}">
                <a16:creationId xmlns:a16="http://schemas.microsoft.com/office/drawing/2014/main" id="{11B15130-F1AF-204D-845F-626D8681F371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4876800"/>
            <a:ext cx="533400" cy="533400"/>
            <a:chOff x="1824" y="2736"/>
            <a:chExt cx="336" cy="336"/>
          </a:xfrm>
        </p:grpSpPr>
        <p:sp>
          <p:nvSpPr>
            <p:cNvPr id="18454" name="Oval 17">
              <a:extLst>
                <a:ext uri="{FF2B5EF4-FFF2-40B4-BE49-F238E27FC236}">
                  <a16:creationId xmlns:a16="http://schemas.microsoft.com/office/drawing/2014/main" id="{1A434302-0FF9-2742-BEAE-4457531D2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5" name="Text Box 18">
              <a:extLst>
                <a:ext uri="{FF2B5EF4-FFF2-40B4-BE49-F238E27FC236}">
                  <a16:creationId xmlns:a16="http://schemas.microsoft.com/office/drawing/2014/main" id="{90C4492D-BBBE-ED48-B063-BAEC7B0218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18440" name="Group 19">
            <a:extLst>
              <a:ext uri="{FF2B5EF4-FFF2-40B4-BE49-F238E27FC236}">
                <a16:creationId xmlns:a16="http://schemas.microsoft.com/office/drawing/2014/main" id="{CAE02F85-09E2-9C46-A731-1E06053F08B0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191000"/>
            <a:ext cx="533400" cy="533400"/>
            <a:chOff x="1824" y="2736"/>
            <a:chExt cx="336" cy="336"/>
          </a:xfrm>
        </p:grpSpPr>
        <p:sp>
          <p:nvSpPr>
            <p:cNvPr id="18452" name="Oval 20">
              <a:extLst>
                <a:ext uri="{FF2B5EF4-FFF2-40B4-BE49-F238E27FC236}">
                  <a16:creationId xmlns:a16="http://schemas.microsoft.com/office/drawing/2014/main" id="{DC3B8121-EECA-7A4B-8B3B-A7A98250C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3" name="Text Box 21">
              <a:extLst>
                <a:ext uri="{FF2B5EF4-FFF2-40B4-BE49-F238E27FC236}">
                  <a16:creationId xmlns:a16="http://schemas.microsoft.com/office/drawing/2014/main" id="{80B63FD9-51D7-0541-AAA8-62E06F91F7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8441" name="Group 22">
            <a:extLst>
              <a:ext uri="{FF2B5EF4-FFF2-40B4-BE49-F238E27FC236}">
                <a16:creationId xmlns:a16="http://schemas.microsoft.com/office/drawing/2014/main" id="{688257D2-8217-5F4A-9046-E1A28F9FC485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5410200"/>
            <a:ext cx="533400" cy="533400"/>
            <a:chOff x="1824" y="2736"/>
            <a:chExt cx="336" cy="336"/>
          </a:xfrm>
        </p:grpSpPr>
        <p:sp>
          <p:nvSpPr>
            <p:cNvPr id="18450" name="Oval 23">
              <a:extLst>
                <a:ext uri="{FF2B5EF4-FFF2-40B4-BE49-F238E27FC236}">
                  <a16:creationId xmlns:a16="http://schemas.microsoft.com/office/drawing/2014/main" id="{E9692931-B000-DD4A-839E-DEB98259A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1" name="Text Box 24">
              <a:extLst>
                <a:ext uri="{FF2B5EF4-FFF2-40B4-BE49-F238E27FC236}">
                  <a16:creationId xmlns:a16="http://schemas.microsoft.com/office/drawing/2014/main" id="{310C1936-1D02-8646-99A6-AE614C7BD1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18442" name="Line 25">
            <a:extLst>
              <a:ext uri="{FF2B5EF4-FFF2-40B4-BE49-F238E27FC236}">
                <a16:creationId xmlns:a16="http://schemas.microsoft.com/office/drawing/2014/main" id="{8BE8602A-74D8-6E45-B968-A93F3F1736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5105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Line 26">
            <a:extLst>
              <a:ext uri="{FF2B5EF4-FFF2-40B4-BE49-F238E27FC236}">
                <a16:creationId xmlns:a16="http://schemas.microsoft.com/office/drawing/2014/main" id="{58FC13A0-E6F1-0D4F-9FED-59482F9CFA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41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Line 27">
            <a:extLst>
              <a:ext uri="{FF2B5EF4-FFF2-40B4-BE49-F238E27FC236}">
                <a16:creationId xmlns:a16="http://schemas.microsoft.com/office/drawing/2014/main" id="{FF09B829-6FD9-4644-8804-6307A1D8D1C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6248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Line 28">
            <a:extLst>
              <a:ext uri="{FF2B5EF4-FFF2-40B4-BE49-F238E27FC236}">
                <a16:creationId xmlns:a16="http://schemas.microsoft.com/office/drawing/2014/main" id="{FAB6EA58-6439-F04E-A70D-D76480CE64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Line 29">
            <a:extLst>
              <a:ext uri="{FF2B5EF4-FFF2-40B4-BE49-F238E27FC236}">
                <a16:creationId xmlns:a16="http://schemas.microsoft.com/office/drawing/2014/main" id="{D40FEC29-5009-B442-8516-741FD2339DF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3340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Line 30">
            <a:extLst>
              <a:ext uri="{FF2B5EF4-FFF2-40B4-BE49-F238E27FC236}">
                <a16:creationId xmlns:a16="http://schemas.microsoft.com/office/drawing/2014/main" id="{BCC98C6A-5FA2-0D49-9178-DC59F024AE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5720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Line 31">
            <a:extLst>
              <a:ext uri="{FF2B5EF4-FFF2-40B4-BE49-F238E27FC236}">
                <a16:creationId xmlns:a16="http://schemas.microsoft.com/office/drawing/2014/main" id="{0BF9A582-6A56-7043-8958-92962DE9B2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1816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Line 32">
            <a:extLst>
              <a:ext uri="{FF2B5EF4-FFF2-40B4-BE49-F238E27FC236}">
                <a16:creationId xmlns:a16="http://schemas.microsoft.com/office/drawing/2014/main" id="{A2C62CB2-86B5-2342-BF30-F1E13A3B9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563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E85F09-16B4-FB4B-BBD5-1B5C6FD0FEB8}"/>
              </a:ext>
            </a:extLst>
          </p:cNvPr>
          <p:cNvSpPr txBox="1"/>
          <p:nvPr/>
        </p:nvSpPr>
        <p:spPr>
          <a:xfrm>
            <a:off x="381000" y="2829580"/>
            <a:ext cx="2201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A B D E C F G</a:t>
            </a:r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6E33C5EA-8A61-3541-A521-E01BAEB08C46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719263"/>
            <a:ext cx="8305800" cy="125253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600">
                <a:solidFill>
                  <a:srgbClr val="FF0000"/>
                </a:solidFill>
                <a:ea typeface="ＭＳ Ｐゴシック" panose="020B0600070205080204" pitchFamily="34" charset="-128"/>
              </a:rPr>
              <a:t>What order will BFS visit starting at A (again, assume children are enumerated alphabetically)?</a:t>
            </a:r>
            <a:endParaRPr lang="en-US" altLang="en-US" sz="2600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924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40" descr="bfs">
            <a:extLst>
              <a:ext uri="{FF2B5EF4-FFF2-40B4-BE49-F238E27FC236}">
                <a16:creationId xmlns:a16="http://schemas.microsoft.com/office/drawing/2014/main" id="{CFC6AC2C-E54A-7346-A66C-56D2A8069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5181600" cy="352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8" name="Text Box 41">
            <a:extLst>
              <a:ext uri="{FF2B5EF4-FFF2-40B4-BE49-F238E27FC236}">
                <a16:creationId xmlns:a16="http://schemas.microsoft.com/office/drawing/2014/main" id="{F490F5FA-61AE-494A-BE3E-C394B2943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609600"/>
            <a:ext cx="28956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FF0000"/>
                </a:solidFill>
              </a:rPr>
              <a:t>distance variable keeps track of how far from the starting node and whether we’</a:t>
            </a:r>
            <a:r>
              <a:rPr lang="en-US" altLang="ja-JP" sz="2000" dirty="0">
                <a:solidFill>
                  <a:srgbClr val="FF0000"/>
                </a:solidFill>
              </a:rPr>
              <a:t>ve seen the node yet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19459" name="Line 42">
            <a:extLst>
              <a:ext uri="{FF2B5EF4-FFF2-40B4-BE49-F238E27FC236}">
                <a16:creationId xmlns:a16="http://schemas.microsoft.com/office/drawing/2014/main" id="{463DA050-CC15-584F-A24F-55408B89FBF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14600" y="990600"/>
            <a:ext cx="1905000" cy="76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0" name="Line 43">
            <a:extLst>
              <a:ext uri="{FF2B5EF4-FFF2-40B4-BE49-F238E27FC236}">
                <a16:creationId xmlns:a16="http://schemas.microsoft.com/office/drawing/2014/main" id="{4282D794-6999-B84F-8C26-595EB31FBD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7400" y="1295400"/>
            <a:ext cx="2362200" cy="76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1" name="Line 44">
            <a:extLst>
              <a:ext uri="{FF2B5EF4-FFF2-40B4-BE49-F238E27FC236}">
                <a16:creationId xmlns:a16="http://schemas.microsoft.com/office/drawing/2014/main" id="{A15EFC20-7028-7D40-95D5-03B3619C96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2209800"/>
            <a:ext cx="68580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Line 45">
            <a:extLst>
              <a:ext uri="{FF2B5EF4-FFF2-40B4-BE49-F238E27FC236}">
                <a16:creationId xmlns:a16="http://schemas.microsoft.com/office/drawing/2014/main" id="{09932818-2C6D-1149-8CB6-76692BF026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2286000"/>
            <a:ext cx="457200" cy="1143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463" name="Group 133">
            <a:extLst>
              <a:ext uri="{FF2B5EF4-FFF2-40B4-BE49-F238E27FC236}">
                <a16:creationId xmlns:a16="http://schemas.microsoft.com/office/drawing/2014/main" id="{65654271-ED79-1040-AC62-65DBBDDDF541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4800600"/>
            <a:ext cx="533400" cy="533400"/>
            <a:chOff x="1824" y="2736"/>
            <a:chExt cx="336" cy="336"/>
          </a:xfrm>
        </p:grpSpPr>
        <p:sp>
          <p:nvSpPr>
            <p:cNvPr id="19490" name="Oval 134">
              <a:extLst>
                <a:ext uri="{FF2B5EF4-FFF2-40B4-BE49-F238E27FC236}">
                  <a16:creationId xmlns:a16="http://schemas.microsoft.com/office/drawing/2014/main" id="{50311610-4832-E248-BE32-C902A6126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9491" name="Text Box 135">
              <a:extLst>
                <a:ext uri="{FF2B5EF4-FFF2-40B4-BE49-F238E27FC236}">
                  <a16:creationId xmlns:a16="http://schemas.microsoft.com/office/drawing/2014/main" id="{1F3F45CC-5F6C-7B41-A920-17711D72F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19464" name="Group 136">
            <a:extLst>
              <a:ext uri="{FF2B5EF4-FFF2-40B4-BE49-F238E27FC236}">
                <a16:creationId xmlns:a16="http://schemas.microsoft.com/office/drawing/2014/main" id="{4B3C5FB3-9B0A-F442-BF0D-9A5DA316E0CF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5943600"/>
            <a:ext cx="533400" cy="533400"/>
            <a:chOff x="1824" y="2736"/>
            <a:chExt cx="336" cy="336"/>
          </a:xfrm>
        </p:grpSpPr>
        <p:sp>
          <p:nvSpPr>
            <p:cNvPr id="19488" name="Oval 137">
              <a:extLst>
                <a:ext uri="{FF2B5EF4-FFF2-40B4-BE49-F238E27FC236}">
                  <a16:creationId xmlns:a16="http://schemas.microsoft.com/office/drawing/2014/main" id="{CF0FE53D-ACB9-B841-A77F-B53A716DB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9489" name="Text Box 138">
              <a:extLst>
                <a:ext uri="{FF2B5EF4-FFF2-40B4-BE49-F238E27FC236}">
                  <a16:creationId xmlns:a16="http://schemas.microsoft.com/office/drawing/2014/main" id="{2403151A-5272-6F4B-A115-5276039430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19465" name="Group 139">
            <a:extLst>
              <a:ext uri="{FF2B5EF4-FFF2-40B4-BE49-F238E27FC236}">
                <a16:creationId xmlns:a16="http://schemas.microsoft.com/office/drawing/2014/main" id="{2D464D82-2AC6-8743-B160-A85956AE26E1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5943600"/>
            <a:ext cx="533400" cy="533400"/>
            <a:chOff x="1824" y="2736"/>
            <a:chExt cx="336" cy="336"/>
          </a:xfrm>
        </p:grpSpPr>
        <p:sp>
          <p:nvSpPr>
            <p:cNvPr id="19486" name="Oval 140">
              <a:extLst>
                <a:ext uri="{FF2B5EF4-FFF2-40B4-BE49-F238E27FC236}">
                  <a16:creationId xmlns:a16="http://schemas.microsoft.com/office/drawing/2014/main" id="{17EE4D04-D21E-AD47-966C-F2D898FA0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9487" name="Text Box 141">
              <a:extLst>
                <a:ext uri="{FF2B5EF4-FFF2-40B4-BE49-F238E27FC236}">
                  <a16:creationId xmlns:a16="http://schemas.microsoft.com/office/drawing/2014/main" id="{365706ED-B2D9-CA4E-AC70-F1DEA8E59E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9466" name="Group 142">
            <a:extLst>
              <a:ext uri="{FF2B5EF4-FFF2-40B4-BE49-F238E27FC236}">
                <a16:creationId xmlns:a16="http://schemas.microsoft.com/office/drawing/2014/main" id="{17E34FF8-FF20-D14D-A56A-30BDA0D2ECCF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5410200"/>
            <a:ext cx="533400" cy="533400"/>
            <a:chOff x="1824" y="2736"/>
            <a:chExt cx="336" cy="336"/>
          </a:xfrm>
        </p:grpSpPr>
        <p:sp>
          <p:nvSpPr>
            <p:cNvPr id="19484" name="Oval 143">
              <a:extLst>
                <a:ext uri="{FF2B5EF4-FFF2-40B4-BE49-F238E27FC236}">
                  <a16:creationId xmlns:a16="http://schemas.microsoft.com/office/drawing/2014/main" id="{4B7C7E3C-1EDC-EB41-BF68-6F667F1D0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9485" name="Text Box 144">
              <a:extLst>
                <a:ext uri="{FF2B5EF4-FFF2-40B4-BE49-F238E27FC236}">
                  <a16:creationId xmlns:a16="http://schemas.microsoft.com/office/drawing/2014/main" id="{7BB259E9-11B5-B948-B680-FFF0E5B465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19467" name="Group 145">
            <a:extLst>
              <a:ext uri="{FF2B5EF4-FFF2-40B4-BE49-F238E27FC236}">
                <a16:creationId xmlns:a16="http://schemas.microsoft.com/office/drawing/2014/main" id="{D7F45D15-4407-AD45-9F76-D870BDBC562E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4876800"/>
            <a:ext cx="533400" cy="533400"/>
            <a:chOff x="1824" y="2736"/>
            <a:chExt cx="336" cy="336"/>
          </a:xfrm>
        </p:grpSpPr>
        <p:sp>
          <p:nvSpPr>
            <p:cNvPr id="19482" name="Oval 146">
              <a:extLst>
                <a:ext uri="{FF2B5EF4-FFF2-40B4-BE49-F238E27FC236}">
                  <a16:creationId xmlns:a16="http://schemas.microsoft.com/office/drawing/2014/main" id="{D68483A4-4155-EE48-BD9C-A849F29ED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9483" name="Text Box 147">
              <a:extLst>
                <a:ext uri="{FF2B5EF4-FFF2-40B4-BE49-F238E27FC236}">
                  <a16:creationId xmlns:a16="http://schemas.microsoft.com/office/drawing/2014/main" id="{588A25EC-6FA7-AE4C-B0FC-CA72CD4DC3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19468" name="Group 148">
            <a:extLst>
              <a:ext uri="{FF2B5EF4-FFF2-40B4-BE49-F238E27FC236}">
                <a16:creationId xmlns:a16="http://schemas.microsoft.com/office/drawing/2014/main" id="{B2D71198-2432-CA4F-9717-16986B425BAC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191000"/>
            <a:ext cx="533400" cy="533400"/>
            <a:chOff x="1824" y="2736"/>
            <a:chExt cx="336" cy="336"/>
          </a:xfrm>
        </p:grpSpPr>
        <p:sp>
          <p:nvSpPr>
            <p:cNvPr id="19480" name="Oval 149">
              <a:extLst>
                <a:ext uri="{FF2B5EF4-FFF2-40B4-BE49-F238E27FC236}">
                  <a16:creationId xmlns:a16="http://schemas.microsoft.com/office/drawing/2014/main" id="{6584F3FB-E516-434A-8AE0-726D4B272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9481" name="Text Box 150">
              <a:extLst>
                <a:ext uri="{FF2B5EF4-FFF2-40B4-BE49-F238E27FC236}">
                  <a16:creationId xmlns:a16="http://schemas.microsoft.com/office/drawing/2014/main" id="{D28A735B-91F1-A34B-BD8B-0F534DCF94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9469" name="Group 151">
            <a:extLst>
              <a:ext uri="{FF2B5EF4-FFF2-40B4-BE49-F238E27FC236}">
                <a16:creationId xmlns:a16="http://schemas.microsoft.com/office/drawing/2014/main" id="{9C563845-5E42-7F48-9865-EDBC184F1E55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5410200"/>
            <a:ext cx="533400" cy="533400"/>
            <a:chOff x="1824" y="2736"/>
            <a:chExt cx="336" cy="336"/>
          </a:xfrm>
        </p:grpSpPr>
        <p:sp>
          <p:nvSpPr>
            <p:cNvPr id="19478" name="Oval 152">
              <a:extLst>
                <a:ext uri="{FF2B5EF4-FFF2-40B4-BE49-F238E27FC236}">
                  <a16:creationId xmlns:a16="http://schemas.microsoft.com/office/drawing/2014/main" id="{3087C504-D700-3A4E-B1D5-F3E2921FA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9479" name="Text Box 153">
              <a:extLst>
                <a:ext uri="{FF2B5EF4-FFF2-40B4-BE49-F238E27FC236}">
                  <a16:creationId xmlns:a16="http://schemas.microsoft.com/office/drawing/2014/main" id="{8C678D90-7C60-AC41-87AF-CF914C2FB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19470" name="Line 154">
            <a:extLst>
              <a:ext uri="{FF2B5EF4-FFF2-40B4-BE49-F238E27FC236}">
                <a16:creationId xmlns:a16="http://schemas.microsoft.com/office/drawing/2014/main" id="{1E09476D-3FE8-E049-BF4E-2DFF095B31A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5105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1" name="Line 155">
            <a:extLst>
              <a:ext uri="{FF2B5EF4-FFF2-40B4-BE49-F238E27FC236}">
                <a16:creationId xmlns:a16="http://schemas.microsoft.com/office/drawing/2014/main" id="{805A0A8D-8AF4-8240-ACEA-7D93B18D30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41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2" name="Line 156">
            <a:extLst>
              <a:ext uri="{FF2B5EF4-FFF2-40B4-BE49-F238E27FC236}">
                <a16:creationId xmlns:a16="http://schemas.microsoft.com/office/drawing/2014/main" id="{2BE04E95-56FE-8D45-932D-CCD19685D51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6248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3" name="Line 157">
            <a:extLst>
              <a:ext uri="{FF2B5EF4-FFF2-40B4-BE49-F238E27FC236}">
                <a16:creationId xmlns:a16="http://schemas.microsoft.com/office/drawing/2014/main" id="{44D21D0E-B06D-694B-9C52-E17558FF85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4" name="Line 158">
            <a:extLst>
              <a:ext uri="{FF2B5EF4-FFF2-40B4-BE49-F238E27FC236}">
                <a16:creationId xmlns:a16="http://schemas.microsoft.com/office/drawing/2014/main" id="{BCD4F54F-6383-4A4C-BB06-D3FCAA521EA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3340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5" name="Line 159">
            <a:extLst>
              <a:ext uri="{FF2B5EF4-FFF2-40B4-BE49-F238E27FC236}">
                <a16:creationId xmlns:a16="http://schemas.microsoft.com/office/drawing/2014/main" id="{AE92CFDF-2207-BE4D-8CA3-6404883D8A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5720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6" name="Line 160">
            <a:extLst>
              <a:ext uri="{FF2B5EF4-FFF2-40B4-BE49-F238E27FC236}">
                <a16:creationId xmlns:a16="http://schemas.microsoft.com/office/drawing/2014/main" id="{3E7B05F9-0F36-0746-A8CF-2C5868124CA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1816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7" name="Line 161">
            <a:extLst>
              <a:ext uri="{FF2B5EF4-FFF2-40B4-BE49-F238E27FC236}">
                <a16:creationId xmlns:a16="http://schemas.microsoft.com/office/drawing/2014/main" id="{3D746C1A-69B8-8644-971C-415EEA238AE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563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11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528E31D8-B6D6-4048-95F2-4595A6A42D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Different types of graphs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1D636DE4-9911-FF4C-8186-63C7DEB6E3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04975"/>
            <a:ext cx="8229600" cy="7620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Directed – edges </a:t>
            </a:r>
            <a:r>
              <a:rPr lang="en-US" altLang="en-US" b="1" dirty="0">
                <a:ea typeface="ＭＳ Ｐゴシック" panose="020B0600070205080204" pitchFamily="34" charset="-128"/>
              </a:rPr>
              <a:t>do</a:t>
            </a:r>
            <a:r>
              <a:rPr lang="en-US" altLang="en-US" dirty="0">
                <a:ea typeface="ＭＳ Ｐゴシック" panose="020B0600070205080204" pitchFamily="34" charset="-128"/>
              </a:rPr>
              <a:t> have a direction</a:t>
            </a:r>
          </a:p>
        </p:txBody>
      </p:sp>
      <p:grpSp>
        <p:nvGrpSpPr>
          <p:cNvPr id="19459" name="Group 4">
            <a:extLst>
              <a:ext uri="{FF2B5EF4-FFF2-40B4-BE49-F238E27FC236}">
                <a16:creationId xmlns:a16="http://schemas.microsoft.com/office/drawing/2014/main" id="{A110ECEF-16A1-044A-A262-8589E5E2A241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3048000"/>
            <a:ext cx="533400" cy="533400"/>
            <a:chOff x="1824" y="2736"/>
            <a:chExt cx="336" cy="336"/>
          </a:xfrm>
        </p:grpSpPr>
        <p:sp>
          <p:nvSpPr>
            <p:cNvPr id="19488" name="Oval 5">
              <a:extLst>
                <a:ext uri="{FF2B5EF4-FFF2-40B4-BE49-F238E27FC236}">
                  <a16:creationId xmlns:a16="http://schemas.microsoft.com/office/drawing/2014/main" id="{A40F917F-3BF7-6B4A-8A45-9698B5202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9489" name="Text Box 6">
              <a:extLst>
                <a:ext uri="{FF2B5EF4-FFF2-40B4-BE49-F238E27FC236}">
                  <a16:creationId xmlns:a16="http://schemas.microsoft.com/office/drawing/2014/main" id="{9604FDAA-D0DE-4246-87DF-F4FCC6ACB8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19460" name="Group 7">
            <a:extLst>
              <a:ext uri="{FF2B5EF4-FFF2-40B4-BE49-F238E27FC236}">
                <a16:creationId xmlns:a16="http://schemas.microsoft.com/office/drawing/2014/main" id="{0C947C69-37C4-3C40-91ED-00C381B01B1E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038600"/>
            <a:ext cx="533400" cy="533400"/>
            <a:chOff x="1824" y="2736"/>
            <a:chExt cx="336" cy="336"/>
          </a:xfrm>
        </p:grpSpPr>
        <p:sp>
          <p:nvSpPr>
            <p:cNvPr id="19486" name="Oval 8">
              <a:extLst>
                <a:ext uri="{FF2B5EF4-FFF2-40B4-BE49-F238E27FC236}">
                  <a16:creationId xmlns:a16="http://schemas.microsoft.com/office/drawing/2014/main" id="{1A9126AE-8A20-FB4B-98DE-6526C31BE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9487" name="Text Box 9">
              <a:extLst>
                <a:ext uri="{FF2B5EF4-FFF2-40B4-BE49-F238E27FC236}">
                  <a16:creationId xmlns:a16="http://schemas.microsoft.com/office/drawing/2014/main" id="{88D1FE96-BD45-6B46-8D43-8BA52F059C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19461" name="Group 10">
            <a:extLst>
              <a:ext uri="{FF2B5EF4-FFF2-40B4-BE49-F238E27FC236}">
                <a16:creationId xmlns:a16="http://schemas.microsoft.com/office/drawing/2014/main" id="{3A876B5F-407A-9C49-9C2A-65B222367C0D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867400"/>
            <a:ext cx="533400" cy="533400"/>
            <a:chOff x="1824" y="2736"/>
            <a:chExt cx="336" cy="336"/>
          </a:xfrm>
        </p:grpSpPr>
        <p:sp>
          <p:nvSpPr>
            <p:cNvPr id="19484" name="Oval 11">
              <a:extLst>
                <a:ext uri="{FF2B5EF4-FFF2-40B4-BE49-F238E27FC236}">
                  <a16:creationId xmlns:a16="http://schemas.microsoft.com/office/drawing/2014/main" id="{920EC389-69A2-C545-A6DB-F89448FD8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9485" name="Text Box 12">
              <a:extLst>
                <a:ext uri="{FF2B5EF4-FFF2-40B4-BE49-F238E27FC236}">
                  <a16:creationId xmlns:a16="http://schemas.microsoft.com/office/drawing/2014/main" id="{AEDE2A8E-6055-EE43-ABA0-6EF105E289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9462" name="Group 13">
            <a:extLst>
              <a:ext uri="{FF2B5EF4-FFF2-40B4-BE49-F238E27FC236}">
                <a16:creationId xmlns:a16="http://schemas.microsoft.com/office/drawing/2014/main" id="{FDFE0E7B-5E47-A944-BD86-556B9A2B2DCC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5105400"/>
            <a:ext cx="533400" cy="533400"/>
            <a:chOff x="1824" y="2736"/>
            <a:chExt cx="336" cy="336"/>
          </a:xfrm>
        </p:grpSpPr>
        <p:sp>
          <p:nvSpPr>
            <p:cNvPr id="19482" name="Oval 14">
              <a:extLst>
                <a:ext uri="{FF2B5EF4-FFF2-40B4-BE49-F238E27FC236}">
                  <a16:creationId xmlns:a16="http://schemas.microsoft.com/office/drawing/2014/main" id="{E845733E-4692-D34D-AA0B-DAAFFCB73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9483" name="Text Box 15">
              <a:extLst>
                <a:ext uri="{FF2B5EF4-FFF2-40B4-BE49-F238E27FC236}">
                  <a16:creationId xmlns:a16="http://schemas.microsoft.com/office/drawing/2014/main" id="{8360C6CE-225C-0C4A-808D-A0D95FFF7A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9463" name="Group 16">
            <a:extLst>
              <a:ext uri="{FF2B5EF4-FFF2-40B4-BE49-F238E27FC236}">
                <a16:creationId xmlns:a16="http://schemas.microsoft.com/office/drawing/2014/main" id="{232BD24C-7617-0547-86A5-52A4482CF963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4648200"/>
            <a:ext cx="533400" cy="533400"/>
            <a:chOff x="1824" y="2736"/>
            <a:chExt cx="336" cy="336"/>
          </a:xfrm>
        </p:grpSpPr>
        <p:sp>
          <p:nvSpPr>
            <p:cNvPr id="19480" name="Oval 17">
              <a:extLst>
                <a:ext uri="{FF2B5EF4-FFF2-40B4-BE49-F238E27FC236}">
                  <a16:creationId xmlns:a16="http://schemas.microsoft.com/office/drawing/2014/main" id="{0652BE22-F33F-6C4D-B814-2A911F14C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9481" name="Text Box 18">
              <a:extLst>
                <a:ext uri="{FF2B5EF4-FFF2-40B4-BE49-F238E27FC236}">
                  <a16:creationId xmlns:a16="http://schemas.microsoft.com/office/drawing/2014/main" id="{75A11EF0-8074-CE44-B569-A265FC8C3D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19464" name="Group 19">
            <a:extLst>
              <a:ext uri="{FF2B5EF4-FFF2-40B4-BE49-F238E27FC236}">
                <a16:creationId xmlns:a16="http://schemas.microsoft.com/office/drawing/2014/main" id="{E55564B6-A5D2-4241-9ED7-1DD39987F27B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4191000"/>
            <a:ext cx="533400" cy="533400"/>
            <a:chOff x="1824" y="2736"/>
            <a:chExt cx="336" cy="336"/>
          </a:xfrm>
        </p:grpSpPr>
        <p:sp>
          <p:nvSpPr>
            <p:cNvPr id="19478" name="Oval 20">
              <a:extLst>
                <a:ext uri="{FF2B5EF4-FFF2-40B4-BE49-F238E27FC236}">
                  <a16:creationId xmlns:a16="http://schemas.microsoft.com/office/drawing/2014/main" id="{931C28A0-0B58-E94B-9912-88F9CCFDA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9479" name="Text Box 21">
              <a:extLst>
                <a:ext uri="{FF2B5EF4-FFF2-40B4-BE49-F238E27FC236}">
                  <a16:creationId xmlns:a16="http://schemas.microsoft.com/office/drawing/2014/main" id="{05BC0FA2-E231-9041-8DF3-50E4E88748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19465" name="Group 22">
            <a:extLst>
              <a:ext uri="{FF2B5EF4-FFF2-40B4-BE49-F238E27FC236}">
                <a16:creationId xmlns:a16="http://schemas.microsoft.com/office/drawing/2014/main" id="{CA17D2A7-1335-BF49-9F3A-0EA2C056E799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5943600"/>
            <a:ext cx="533400" cy="533400"/>
            <a:chOff x="1824" y="2736"/>
            <a:chExt cx="336" cy="336"/>
          </a:xfrm>
        </p:grpSpPr>
        <p:sp>
          <p:nvSpPr>
            <p:cNvPr id="19476" name="Oval 23">
              <a:extLst>
                <a:ext uri="{FF2B5EF4-FFF2-40B4-BE49-F238E27FC236}">
                  <a16:creationId xmlns:a16="http://schemas.microsoft.com/office/drawing/2014/main" id="{215E7418-6278-1140-8D33-04AC2384B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9477" name="Text Box 24">
              <a:extLst>
                <a:ext uri="{FF2B5EF4-FFF2-40B4-BE49-F238E27FC236}">
                  <a16:creationId xmlns:a16="http://schemas.microsoft.com/office/drawing/2014/main" id="{AEA5D44B-295B-8E4F-8EB0-2A49DB05C2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19466" name="Line 32">
            <a:extLst>
              <a:ext uri="{FF2B5EF4-FFF2-40B4-BE49-F238E27FC236}">
                <a16:creationId xmlns:a16="http://schemas.microsoft.com/office/drawing/2014/main" id="{E8A2389C-7C19-844A-A8EA-426584103D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3352800"/>
            <a:ext cx="1600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7" name="Line 33">
            <a:extLst>
              <a:ext uri="{FF2B5EF4-FFF2-40B4-BE49-F238E27FC236}">
                <a16:creationId xmlns:a16="http://schemas.microsoft.com/office/drawing/2014/main" id="{C3FCF911-3F85-E541-9638-283009756D0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419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8" name="Line 34">
            <a:extLst>
              <a:ext uri="{FF2B5EF4-FFF2-40B4-BE49-F238E27FC236}">
                <a16:creationId xmlns:a16="http://schemas.microsoft.com/office/drawing/2014/main" id="{DAF0BD08-248C-C946-9A25-4F95CA3E99B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72000" y="35814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9" name="Line 35">
            <a:extLst>
              <a:ext uri="{FF2B5EF4-FFF2-40B4-BE49-F238E27FC236}">
                <a16:creationId xmlns:a16="http://schemas.microsoft.com/office/drawing/2014/main" id="{B755BC2F-6B47-8947-843C-CDF31697CE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51816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0" name="Line 36">
            <a:extLst>
              <a:ext uri="{FF2B5EF4-FFF2-40B4-BE49-F238E27FC236}">
                <a16:creationId xmlns:a16="http://schemas.microsoft.com/office/drawing/2014/main" id="{D96A0AE7-03D8-854A-8067-D4CFD4E2D0A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50292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1" name="Line 37">
            <a:extLst>
              <a:ext uri="{FF2B5EF4-FFF2-40B4-BE49-F238E27FC236}">
                <a16:creationId xmlns:a16="http://schemas.microsoft.com/office/drawing/2014/main" id="{A86FBF53-ACD3-DD48-9052-6BD67A2C62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0" y="45720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2" name="Line 38">
            <a:extLst>
              <a:ext uri="{FF2B5EF4-FFF2-40B4-BE49-F238E27FC236}">
                <a16:creationId xmlns:a16="http://schemas.microsoft.com/office/drawing/2014/main" id="{36FFF9E3-DFA2-D949-9AF6-0E7462292BF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55626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3" name="Line 39">
            <a:extLst>
              <a:ext uri="{FF2B5EF4-FFF2-40B4-BE49-F238E27FC236}">
                <a16:creationId xmlns:a16="http://schemas.microsoft.com/office/drawing/2014/main" id="{5A2513BF-0143-0944-8799-B371402DAC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50292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4" name="Freeform 43">
            <a:extLst>
              <a:ext uri="{FF2B5EF4-FFF2-40B4-BE49-F238E27FC236}">
                <a16:creationId xmlns:a16="http://schemas.microsoft.com/office/drawing/2014/main" id="{5A02F006-04FC-5F4A-A91D-D40936018C4B}"/>
              </a:ext>
            </a:extLst>
          </p:cNvPr>
          <p:cNvSpPr>
            <a:spLocks/>
          </p:cNvSpPr>
          <p:nvPr/>
        </p:nvSpPr>
        <p:spPr bwMode="auto">
          <a:xfrm>
            <a:off x="4273550" y="2562225"/>
            <a:ext cx="466725" cy="500063"/>
          </a:xfrm>
          <a:custGeom>
            <a:avLst/>
            <a:gdLst>
              <a:gd name="T0" fmla="*/ 2147483647 w 294"/>
              <a:gd name="T1" fmla="*/ 2147483647 h 315"/>
              <a:gd name="T2" fmla="*/ 2147483647 w 294"/>
              <a:gd name="T3" fmla="*/ 2147483647 h 315"/>
              <a:gd name="T4" fmla="*/ 2147483647 w 294"/>
              <a:gd name="T5" fmla="*/ 2147483647 h 315"/>
              <a:gd name="T6" fmla="*/ 2147483647 w 294"/>
              <a:gd name="T7" fmla="*/ 2147483647 h 315"/>
              <a:gd name="T8" fmla="*/ 2147483647 w 294"/>
              <a:gd name="T9" fmla="*/ 2147483647 h 3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4"/>
              <a:gd name="T16" fmla="*/ 0 h 315"/>
              <a:gd name="T17" fmla="*/ 294 w 294"/>
              <a:gd name="T18" fmla="*/ 315 h 3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4" h="315">
                <a:moveTo>
                  <a:pt x="97" y="315"/>
                </a:moveTo>
                <a:cubicBezTo>
                  <a:pt x="58" y="302"/>
                  <a:pt x="60" y="288"/>
                  <a:pt x="33" y="260"/>
                </a:cubicBezTo>
                <a:cubicBezTo>
                  <a:pt x="36" y="211"/>
                  <a:pt x="0" y="139"/>
                  <a:pt x="42" y="114"/>
                </a:cubicBezTo>
                <a:cubicBezTo>
                  <a:pt x="231" y="0"/>
                  <a:pt x="244" y="70"/>
                  <a:pt x="270" y="151"/>
                </a:cubicBezTo>
                <a:cubicBezTo>
                  <a:pt x="260" y="267"/>
                  <a:pt x="294" y="244"/>
                  <a:pt x="243" y="26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5" name="Line 44">
            <a:extLst>
              <a:ext uri="{FF2B5EF4-FFF2-40B4-BE49-F238E27FC236}">
                <a16:creationId xmlns:a16="http://schemas.microsoft.com/office/drawing/2014/main" id="{A364A29D-E6AA-6F41-B922-3721BC0243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2971800"/>
            <a:ext cx="76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3174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2" descr="bfs">
            <a:extLst>
              <a:ext uri="{FF2B5EF4-FFF2-40B4-BE49-F238E27FC236}">
                <a16:creationId xmlns:a16="http://schemas.microsoft.com/office/drawing/2014/main" id="{F3EC12C9-27AC-8B4F-9F84-86C434EA9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5181600" cy="352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2" name="Picture 37" descr="treeBFS">
            <a:extLst>
              <a:ext uri="{FF2B5EF4-FFF2-40B4-BE49-F238E27FC236}">
                <a16:creationId xmlns:a16="http://schemas.microsoft.com/office/drawing/2014/main" id="{97BDD07D-B6B9-3847-8C3E-38D9198B9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0"/>
            <a:ext cx="3962400" cy="223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483" name="Group 40">
            <a:extLst>
              <a:ext uri="{FF2B5EF4-FFF2-40B4-BE49-F238E27FC236}">
                <a16:creationId xmlns:a16="http://schemas.microsoft.com/office/drawing/2014/main" id="{D4447C78-D46C-4D4D-B5EC-68D7ACAC173D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4800600"/>
            <a:ext cx="533400" cy="533400"/>
            <a:chOff x="1824" y="2736"/>
            <a:chExt cx="336" cy="336"/>
          </a:xfrm>
        </p:grpSpPr>
        <p:sp>
          <p:nvSpPr>
            <p:cNvPr id="20510" name="Oval 41">
              <a:extLst>
                <a:ext uri="{FF2B5EF4-FFF2-40B4-BE49-F238E27FC236}">
                  <a16:creationId xmlns:a16="http://schemas.microsoft.com/office/drawing/2014/main" id="{7728F5EE-BB71-DB4E-804D-7C7E46272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0511" name="Text Box 42">
              <a:extLst>
                <a:ext uri="{FF2B5EF4-FFF2-40B4-BE49-F238E27FC236}">
                  <a16:creationId xmlns:a16="http://schemas.microsoft.com/office/drawing/2014/main" id="{33295A6C-2FE0-D140-8C19-B80A2242A6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20484" name="Group 43">
            <a:extLst>
              <a:ext uri="{FF2B5EF4-FFF2-40B4-BE49-F238E27FC236}">
                <a16:creationId xmlns:a16="http://schemas.microsoft.com/office/drawing/2014/main" id="{2BC6A8FF-EBB5-6244-BBD4-8D6EA14D48AF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5943600"/>
            <a:ext cx="533400" cy="533400"/>
            <a:chOff x="1824" y="2736"/>
            <a:chExt cx="336" cy="336"/>
          </a:xfrm>
        </p:grpSpPr>
        <p:sp>
          <p:nvSpPr>
            <p:cNvPr id="20508" name="Oval 44">
              <a:extLst>
                <a:ext uri="{FF2B5EF4-FFF2-40B4-BE49-F238E27FC236}">
                  <a16:creationId xmlns:a16="http://schemas.microsoft.com/office/drawing/2014/main" id="{EB2C194D-458A-044F-B1D7-9F81DF730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0509" name="Text Box 45">
              <a:extLst>
                <a:ext uri="{FF2B5EF4-FFF2-40B4-BE49-F238E27FC236}">
                  <a16:creationId xmlns:a16="http://schemas.microsoft.com/office/drawing/2014/main" id="{4F380EAA-1091-494D-B4F7-CF33996866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20485" name="Group 46">
            <a:extLst>
              <a:ext uri="{FF2B5EF4-FFF2-40B4-BE49-F238E27FC236}">
                <a16:creationId xmlns:a16="http://schemas.microsoft.com/office/drawing/2014/main" id="{CD35DC35-8A0D-3847-A87D-80BFB3A56FDE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5943600"/>
            <a:ext cx="533400" cy="533400"/>
            <a:chOff x="1824" y="2736"/>
            <a:chExt cx="336" cy="336"/>
          </a:xfrm>
        </p:grpSpPr>
        <p:sp>
          <p:nvSpPr>
            <p:cNvPr id="20506" name="Oval 47">
              <a:extLst>
                <a:ext uri="{FF2B5EF4-FFF2-40B4-BE49-F238E27FC236}">
                  <a16:creationId xmlns:a16="http://schemas.microsoft.com/office/drawing/2014/main" id="{12490DDE-4103-FC42-992E-6522D3B81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0507" name="Text Box 48">
              <a:extLst>
                <a:ext uri="{FF2B5EF4-FFF2-40B4-BE49-F238E27FC236}">
                  <a16:creationId xmlns:a16="http://schemas.microsoft.com/office/drawing/2014/main" id="{1D32D6A7-F9ED-7349-99A3-3228682BA8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20486" name="Group 49">
            <a:extLst>
              <a:ext uri="{FF2B5EF4-FFF2-40B4-BE49-F238E27FC236}">
                <a16:creationId xmlns:a16="http://schemas.microsoft.com/office/drawing/2014/main" id="{F408A081-9ED5-6740-BE8B-2845230B957B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5410200"/>
            <a:ext cx="533400" cy="533400"/>
            <a:chOff x="1824" y="2736"/>
            <a:chExt cx="336" cy="336"/>
          </a:xfrm>
        </p:grpSpPr>
        <p:sp>
          <p:nvSpPr>
            <p:cNvPr id="20504" name="Oval 50">
              <a:extLst>
                <a:ext uri="{FF2B5EF4-FFF2-40B4-BE49-F238E27FC236}">
                  <a16:creationId xmlns:a16="http://schemas.microsoft.com/office/drawing/2014/main" id="{7B6D8496-7774-8A46-A535-1CA6457F2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0505" name="Text Box 51">
              <a:extLst>
                <a:ext uri="{FF2B5EF4-FFF2-40B4-BE49-F238E27FC236}">
                  <a16:creationId xmlns:a16="http://schemas.microsoft.com/office/drawing/2014/main" id="{C82D47C9-DED9-7F42-823F-65834CFE7B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20487" name="Group 52">
            <a:extLst>
              <a:ext uri="{FF2B5EF4-FFF2-40B4-BE49-F238E27FC236}">
                <a16:creationId xmlns:a16="http://schemas.microsoft.com/office/drawing/2014/main" id="{D358FB79-CB88-E444-83B3-82D4871B6C2F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4876800"/>
            <a:ext cx="533400" cy="533400"/>
            <a:chOff x="1824" y="2736"/>
            <a:chExt cx="336" cy="336"/>
          </a:xfrm>
        </p:grpSpPr>
        <p:sp>
          <p:nvSpPr>
            <p:cNvPr id="20502" name="Oval 53">
              <a:extLst>
                <a:ext uri="{FF2B5EF4-FFF2-40B4-BE49-F238E27FC236}">
                  <a16:creationId xmlns:a16="http://schemas.microsoft.com/office/drawing/2014/main" id="{F9BCA212-F07D-2446-B8EE-B28A9B1EF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0503" name="Text Box 54">
              <a:extLst>
                <a:ext uri="{FF2B5EF4-FFF2-40B4-BE49-F238E27FC236}">
                  <a16:creationId xmlns:a16="http://schemas.microsoft.com/office/drawing/2014/main" id="{C28ED8D2-7409-6D46-BAE4-DE19EEC58C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20488" name="Group 55">
            <a:extLst>
              <a:ext uri="{FF2B5EF4-FFF2-40B4-BE49-F238E27FC236}">
                <a16:creationId xmlns:a16="http://schemas.microsoft.com/office/drawing/2014/main" id="{05E4A7BF-9B2E-B549-8694-6581F87B5608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191000"/>
            <a:ext cx="533400" cy="533400"/>
            <a:chOff x="1824" y="2736"/>
            <a:chExt cx="336" cy="336"/>
          </a:xfrm>
        </p:grpSpPr>
        <p:sp>
          <p:nvSpPr>
            <p:cNvPr id="20500" name="Oval 56">
              <a:extLst>
                <a:ext uri="{FF2B5EF4-FFF2-40B4-BE49-F238E27FC236}">
                  <a16:creationId xmlns:a16="http://schemas.microsoft.com/office/drawing/2014/main" id="{E6CE1D6E-3D3B-2D4E-BD54-BBEEAAA72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0501" name="Text Box 57">
              <a:extLst>
                <a:ext uri="{FF2B5EF4-FFF2-40B4-BE49-F238E27FC236}">
                  <a16:creationId xmlns:a16="http://schemas.microsoft.com/office/drawing/2014/main" id="{844376C3-591A-024E-9B85-71EB28FD14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20489" name="Group 58">
            <a:extLst>
              <a:ext uri="{FF2B5EF4-FFF2-40B4-BE49-F238E27FC236}">
                <a16:creationId xmlns:a16="http://schemas.microsoft.com/office/drawing/2014/main" id="{0131B693-F2E2-464F-BA9C-6BB4C68B7ABA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5410200"/>
            <a:ext cx="533400" cy="533400"/>
            <a:chOff x="1824" y="2736"/>
            <a:chExt cx="336" cy="336"/>
          </a:xfrm>
        </p:grpSpPr>
        <p:sp>
          <p:nvSpPr>
            <p:cNvPr id="20498" name="Oval 59">
              <a:extLst>
                <a:ext uri="{FF2B5EF4-FFF2-40B4-BE49-F238E27FC236}">
                  <a16:creationId xmlns:a16="http://schemas.microsoft.com/office/drawing/2014/main" id="{4DFC2CE7-3798-8844-A7F3-F6AF313C9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0499" name="Text Box 60">
              <a:extLst>
                <a:ext uri="{FF2B5EF4-FFF2-40B4-BE49-F238E27FC236}">
                  <a16:creationId xmlns:a16="http://schemas.microsoft.com/office/drawing/2014/main" id="{ACF689F2-BB43-3046-83B2-9E90E55D9D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0490" name="Line 61">
            <a:extLst>
              <a:ext uri="{FF2B5EF4-FFF2-40B4-BE49-F238E27FC236}">
                <a16:creationId xmlns:a16="http://schemas.microsoft.com/office/drawing/2014/main" id="{2311C3E8-B3AD-6E4C-91B3-1215167556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5105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1" name="Line 62">
            <a:extLst>
              <a:ext uri="{FF2B5EF4-FFF2-40B4-BE49-F238E27FC236}">
                <a16:creationId xmlns:a16="http://schemas.microsoft.com/office/drawing/2014/main" id="{FAB07A18-1546-4E41-B8EA-255C945AFE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41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2" name="Line 63">
            <a:extLst>
              <a:ext uri="{FF2B5EF4-FFF2-40B4-BE49-F238E27FC236}">
                <a16:creationId xmlns:a16="http://schemas.microsoft.com/office/drawing/2014/main" id="{CA964558-AF5F-D045-BA7A-8E16F26614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6248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3" name="Line 64">
            <a:extLst>
              <a:ext uri="{FF2B5EF4-FFF2-40B4-BE49-F238E27FC236}">
                <a16:creationId xmlns:a16="http://schemas.microsoft.com/office/drawing/2014/main" id="{7B6A37B9-FF79-954E-9794-844B656AB5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4" name="Line 65">
            <a:extLst>
              <a:ext uri="{FF2B5EF4-FFF2-40B4-BE49-F238E27FC236}">
                <a16:creationId xmlns:a16="http://schemas.microsoft.com/office/drawing/2014/main" id="{0A32A7A5-F0EA-9E4D-A28D-153FBCE628C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3340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5" name="Line 66">
            <a:extLst>
              <a:ext uri="{FF2B5EF4-FFF2-40B4-BE49-F238E27FC236}">
                <a16:creationId xmlns:a16="http://schemas.microsoft.com/office/drawing/2014/main" id="{EF9122BE-83EF-C14B-A51D-0CC5788D3A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5720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6" name="Line 67">
            <a:extLst>
              <a:ext uri="{FF2B5EF4-FFF2-40B4-BE49-F238E27FC236}">
                <a16:creationId xmlns:a16="http://schemas.microsoft.com/office/drawing/2014/main" id="{900BA7FE-AB6E-C340-9E21-29E7F667416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1816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7" name="Line 68">
            <a:extLst>
              <a:ext uri="{FF2B5EF4-FFF2-40B4-BE49-F238E27FC236}">
                <a16:creationId xmlns:a16="http://schemas.microsoft.com/office/drawing/2014/main" id="{587E3E6C-17EA-4843-BFFC-F04D72B6725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563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618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F0058839-A0C1-0848-9160-282D4292B7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DFS on graphs</a:t>
            </a:r>
          </a:p>
        </p:txBody>
      </p:sp>
      <p:pic>
        <p:nvPicPr>
          <p:cNvPr id="122884" name="Picture 4" descr="dfs">
            <a:extLst>
              <a:ext uri="{FF2B5EF4-FFF2-40B4-BE49-F238E27FC236}">
                <a16:creationId xmlns:a16="http://schemas.microsoft.com/office/drawing/2014/main" id="{F468C2FB-E872-A54F-ADFE-2CC8ABA59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0200"/>
            <a:ext cx="3962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885" name="Picture 5" descr="dfs-visit">
            <a:extLst>
              <a:ext uri="{FF2B5EF4-FFF2-40B4-BE49-F238E27FC236}">
                <a16:creationId xmlns:a16="http://schemas.microsoft.com/office/drawing/2014/main" id="{5C2AD65C-1B51-B444-A8CB-EFCB22793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810000"/>
            <a:ext cx="4191000" cy="245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364079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>
            <a:extLst>
              <a:ext uri="{FF2B5EF4-FFF2-40B4-BE49-F238E27FC236}">
                <a16:creationId xmlns:a16="http://schemas.microsoft.com/office/drawing/2014/main" id="{4C2340BF-799D-5848-A6E9-0CF18AC3CB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DFS on graphs</a:t>
            </a:r>
          </a:p>
        </p:txBody>
      </p:sp>
      <p:pic>
        <p:nvPicPr>
          <p:cNvPr id="59394" name="Picture 3" descr="dfs">
            <a:extLst>
              <a:ext uri="{FF2B5EF4-FFF2-40B4-BE49-F238E27FC236}">
                <a16:creationId xmlns:a16="http://schemas.microsoft.com/office/drawing/2014/main" id="{21E38DEA-4E8F-7849-A0E9-1BF48AFC2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0200"/>
            <a:ext cx="3962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5" name="Picture 4" descr="dfs-visit">
            <a:extLst>
              <a:ext uri="{FF2B5EF4-FFF2-40B4-BE49-F238E27FC236}">
                <a16:creationId xmlns:a16="http://schemas.microsoft.com/office/drawing/2014/main" id="{A6E5BAC7-7C10-F34B-8B47-EB8562660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810000"/>
            <a:ext cx="4191000" cy="245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6" name="Rectangle 5">
            <a:extLst>
              <a:ext uri="{FF2B5EF4-FFF2-40B4-BE49-F238E27FC236}">
                <a16:creationId xmlns:a16="http://schemas.microsoft.com/office/drawing/2014/main" id="{C1299F31-5B59-2142-B393-9BAF359EA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981200"/>
            <a:ext cx="3962400" cy="685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59397" name="Text Box 6">
            <a:extLst>
              <a:ext uri="{FF2B5EF4-FFF2-40B4-BE49-F238E27FC236}">
                <a16:creationId xmlns:a16="http://schemas.microsoft.com/office/drawing/2014/main" id="{E7E32392-E0E9-FE40-9FD0-257F574BF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981200"/>
            <a:ext cx="2133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>
                <a:solidFill>
                  <a:srgbClr val="0000FF"/>
                </a:solidFill>
              </a:rPr>
              <a:t>mark all nodes as not visited</a:t>
            </a:r>
          </a:p>
        </p:txBody>
      </p:sp>
    </p:spTree>
    <p:extLst>
      <p:ext uri="{BB962C8B-B14F-4D97-AF65-F5344CB8AC3E}">
        <p14:creationId xmlns:p14="http://schemas.microsoft.com/office/powerpoint/2010/main" val="56696524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B5F04138-7B7C-104B-B52A-D985BDF680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DFS on graphs</a:t>
            </a:r>
          </a:p>
        </p:txBody>
      </p:sp>
      <p:pic>
        <p:nvPicPr>
          <p:cNvPr id="60418" name="Picture 3" descr="dfs">
            <a:extLst>
              <a:ext uri="{FF2B5EF4-FFF2-40B4-BE49-F238E27FC236}">
                <a16:creationId xmlns:a16="http://schemas.microsoft.com/office/drawing/2014/main" id="{CCA7128B-99A4-FC4B-AED2-8A6356650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0200"/>
            <a:ext cx="3962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19" name="Picture 4" descr="dfs-visit">
            <a:extLst>
              <a:ext uri="{FF2B5EF4-FFF2-40B4-BE49-F238E27FC236}">
                <a16:creationId xmlns:a16="http://schemas.microsoft.com/office/drawing/2014/main" id="{13DFC5F0-0874-E149-B9FD-AE0A05E8D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810000"/>
            <a:ext cx="4191000" cy="245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0" name="Rectangle 5">
            <a:extLst>
              <a:ext uri="{FF2B5EF4-FFF2-40B4-BE49-F238E27FC236}">
                <a16:creationId xmlns:a16="http://schemas.microsoft.com/office/drawing/2014/main" id="{EAE52614-6F72-B547-8D82-FD55DB380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590800"/>
            <a:ext cx="4038600" cy="990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0421" name="Text Box 6">
            <a:extLst>
              <a:ext uri="{FF2B5EF4-FFF2-40B4-BE49-F238E27FC236}">
                <a16:creationId xmlns:a16="http://schemas.microsoft.com/office/drawing/2014/main" id="{2BB5C56A-D352-E94B-A256-5D5D616B4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590800"/>
            <a:ext cx="28194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>
                <a:solidFill>
                  <a:srgbClr val="0000FF"/>
                </a:solidFill>
              </a:rPr>
              <a:t>until </a:t>
            </a:r>
            <a:r>
              <a:rPr lang="en-US" altLang="en-US" sz="1800" b="1" dirty="0">
                <a:solidFill>
                  <a:srgbClr val="0000FF"/>
                </a:solidFill>
              </a:rPr>
              <a:t>all</a:t>
            </a:r>
            <a:r>
              <a:rPr lang="en-US" altLang="en-US" sz="1800" dirty="0">
                <a:solidFill>
                  <a:srgbClr val="0000FF"/>
                </a:solidFill>
              </a:rPr>
              <a:t> nodes have been visited repeatedly call DFS-Visit</a:t>
            </a:r>
          </a:p>
        </p:txBody>
      </p:sp>
    </p:spTree>
    <p:extLst>
      <p:ext uri="{BB962C8B-B14F-4D97-AF65-F5344CB8AC3E}">
        <p14:creationId xmlns:p14="http://schemas.microsoft.com/office/powerpoint/2010/main" val="316816460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E6D2339E-AE06-924A-BFCE-47052CE3B6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DFS for graphs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B6D60BD6-297B-4E44-A7BA-48658A1D82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1252537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6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What order will DFS visit starting at A (again, assume children are enumerated alphabetically)?</a:t>
            </a:r>
          </a:p>
        </p:txBody>
      </p:sp>
      <p:grpSp>
        <p:nvGrpSpPr>
          <p:cNvPr id="18435" name="Group 4">
            <a:extLst>
              <a:ext uri="{FF2B5EF4-FFF2-40B4-BE49-F238E27FC236}">
                <a16:creationId xmlns:a16="http://schemas.microsoft.com/office/drawing/2014/main" id="{13B5EFE1-F201-9D4B-B8C9-9CB947A14E68}"/>
              </a:ext>
            </a:extLst>
          </p:cNvPr>
          <p:cNvGrpSpPr>
            <a:grpSpLocks/>
          </p:cNvGrpSpPr>
          <p:nvPr/>
        </p:nvGrpSpPr>
        <p:grpSpPr bwMode="auto">
          <a:xfrm>
            <a:off x="5623932" y="4785731"/>
            <a:ext cx="533400" cy="533400"/>
            <a:chOff x="1824" y="2736"/>
            <a:chExt cx="336" cy="336"/>
          </a:xfrm>
        </p:grpSpPr>
        <p:sp>
          <p:nvSpPr>
            <p:cNvPr id="18462" name="Oval 5">
              <a:extLst>
                <a:ext uri="{FF2B5EF4-FFF2-40B4-BE49-F238E27FC236}">
                  <a16:creationId xmlns:a16="http://schemas.microsoft.com/office/drawing/2014/main" id="{0A0CD786-D148-694B-833D-87F7CFF1C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63" name="Text Box 6">
              <a:extLst>
                <a:ext uri="{FF2B5EF4-FFF2-40B4-BE49-F238E27FC236}">
                  <a16:creationId xmlns:a16="http://schemas.microsoft.com/office/drawing/2014/main" id="{DC7B6DF3-2315-BF42-9A0C-80664E792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18436" name="Group 7">
            <a:extLst>
              <a:ext uri="{FF2B5EF4-FFF2-40B4-BE49-F238E27FC236}">
                <a16:creationId xmlns:a16="http://schemas.microsoft.com/office/drawing/2014/main" id="{B3177BCF-DE81-A045-BA81-D5D54AF635A3}"/>
              </a:ext>
            </a:extLst>
          </p:cNvPr>
          <p:cNvGrpSpPr>
            <a:grpSpLocks/>
          </p:cNvGrpSpPr>
          <p:nvPr/>
        </p:nvGrpSpPr>
        <p:grpSpPr bwMode="auto">
          <a:xfrm>
            <a:off x="4176132" y="5928731"/>
            <a:ext cx="533400" cy="533400"/>
            <a:chOff x="1824" y="2736"/>
            <a:chExt cx="336" cy="336"/>
          </a:xfrm>
        </p:grpSpPr>
        <p:sp>
          <p:nvSpPr>
            <p:cNvPr id="18460" name="Oval 8">
              <a:extLst>
                <a:ext uri="{FF2B5EF4-FFF2-40B4-BE49-F238E27FC236}">
                  <a16:creationId xmlns:a16="http://schemas.microsoft.com/office/drawing/2014/main" id="{9705CCE5-74B7-844A-9160-606C40EDB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61" name="Text Box 9">
              <a:extLst>
                <a:ext uri="{FF2B5EF4-FFF2-40B4-BE49-F238E27FC236}">
                  <a16:creationId xmlns:a16="http://schemas.microsoft.com/office/drawing/2014/main" id="{591B7ECB-13D6-F845-A320-61D69F0D16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18437" name="Group 10">
            <a:extLst>
              <a:ext uri="{FF2B5EF4-FFF2-40B4-BE49-F238E27FC236}">
                <a16:creationId xmlns:a16="http://schemas.microsoft.com/office/drawing/2014/main" id="{C2D81377-5E3F-5747-991A-558D429669BC}"/>
              </a:ext>
            </a:extLst>
          </p:cNvPr>
          <p:cNvGrpSpPr>
            <a:grpSpLocks/>
          </p:cNvGrpSpPr>
          <p:nvPr/>
        </p:nvGrpSpPr>
        <p:grpSpPr bwMode="auto">
          <a:xfrm>
            <a:off x="5700132" y="5928731"/>
            <a:ext cx="533400" cy="533400"/>
            <a:chOff x="1824" y="2736"/>
            <a:chExt cx="336" cy="336"/>
          </a:xfrm>
        </p:grpSpPr>
        <p:sp>
          <p:nvSpPr>
            <p:cNvPr id="18458" name="Oval 11">
              <a:extLst>
                <a:ext uri="{FF2B5EF4-FFF2-40B4-BE49-F238E27FC236}">
                  <a16:creationId xmlns:a16="http://schemas.microsoft.com/office/drawing/2014/main" id="{E27FE44C-ACD4-CE49-94B3-0E9F8FB98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9" name="Text Box 12">
              <a:extLst>
                <a:ext uri="{FF2B5EF4-FFF2-40B4-BE49-F238E27FC236}">
                  <a16:creationId xmlns:a16="http://schemas.microsoft.com/office/drawing/2014/main" id="{862A6BE6-FA77-E54D-BECF-BFE5AC661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8438" name="Group 13">
            <a:extLst>
              <a:ext uri="{FF2B5EF4-FFF2-40B4-BE49-F238E27FC236}">
                <a16:creationId xmlns:a16="http://schemas.microsoft.com/office/drawing/2014/main" id="{1596A719-1B45-5F41-8C92-260A80FAAB5D}"/>
              </a:ext>
            </a:extLst>
          </p:cNvPr>
          <p:cNvGrpSpPr>
            <a:grpSpLocks/>
          </p:cNvGrpSpPr>
          <p:nvPr/>
        </p:nvGrpSpPr>
        <p:grpSpPr bwMode="auto">
          <a:xfrm>
            <a:off x="7071732" y="5395331"/>
            <a:ext cx="533400" cy="533400"/>
            <a:chOff x="1824" y="2736"/>
            <a:chExt cx="336" cy="336"/>
          </a:xfrm>
        </p:grpSpPr>
        <p:sp>
          <p:nvSpPr>
            <p:cNvPr id="18456" name="Oval 14">
              <a:extLst>
                <a:ext uri="{FF2B5EF4-FFF2-40B4-BE49-F238E27FC236}">
                  <a16:creationId xmlns:a16="http://schemas.microsoft.com/office/drawing/2014/main" id="{37C9AEFA-5B24-4048-AE42-9700F0B97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7" name="Text Box 15">
              <a:extLst>
                <a:ext uri="{FF2B5EF4-FFF2-40B4-BE49-F238E27FC236}">
                  <a16:creationId xmlns:a16="http://schemas.microsoft.com/office/drawing/2014/main" id="{4F96F9A9-2FFD-9444-A995-012461E1EA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18439" name="Group 16">
            <a:extLst>
              <a:ext uri="{FF2B5EF4-FFF2-40B4-BE49-F238E27FC236}">
                <a16:creationId xmlns:a16="http://schemas.microsoft.com/office/drawing/2014/main" id="{11B15130-F1AF-204D-845F-626D8681F371}"/>
              </a:ext>
            </a:extLst>
          </p:cNvPr>
          <p:cNvGrpSpPr>
            <a:grpSpLocks/>
          </p:cNvGrpSpPr>
          <p:nvPr/>
        </p:nvGrpSpPr>
        <p:grpSpPr bwMode="auto">
          <a:xfrm>
            <a:off x="4176132" y="4861931"/>
            <a:ext cx="533400" cy="533400"/>
            <a:chOff x="1824" y="2736"/>
            <a:chExt cx="336" cy="336"/>
          </a:xfrm>
        </p:grpSpPr>
        <p:sp>
          <p:nvSpPr>
            <p:cNvPr id="18454" name="Oval 17">
              <a:extLst>
                <a:ext uri="{FF2B5EF4-FFF2-40B4-BE49-F238E27FC236}">
                  <a16:creationId xmlns:a16="http://schemas.microsoft.com/office/drawing/2014/main" id="{1A434302-0FF9-2742-BEAE-4457531D2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5" name="Text Box 18">
              <a:extLst>
                <a:ext uri="{FF2B5EF4-FFF2-40B4-BE49-F238E27FC236}">
                  <a16:creationId xmlns:a16="http://schemas.microsoft.com/office/drawing/2014/main" id="{90C4492D-BBBE-ED48-B063-BAEC7B0218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18440" name="Group 19">
            <a:extLst>
              <a:ext uri="{FF2B5EF4-FFF2-40B4-BE49-F238E27FC236}">
                <a16:creationId xmlns:a16="http://schemas.microsoft.com/office/drawing/2014/main" id="{CAE02F85-09E2-9C46-A731-1E06053F08B0}"/>
              </a:ext>
            </a:extLst>
          </p:cNvPr>
          <p:cNvGrpSpPr>
            <a:grpSpLocks/>
          </p:cNvGrpSpPr>
          <p:nvPr/>
        </p:nvGrpSpPr>
        <p:grpSpPr bwMode="auto">
          <a:xfrm>
            <a:off x="6995532" y="4176131"/>
            <a:ext cx="533400" cy="533400"/>
            <a:chOff x="1824" y="2736"/>
            <a:chExt cx="336" cy="336"/>
          </a:xfrm>
        </p:grpSpPr>
        <p:sp>
          <p:nvSpPr>
            <p:cNvPr id="18452" name="Oval 20">
              <a:extLst>
                <a:ext uri="{FF2B5EF4-FFF2-40B4-BE49-F238E27FC236}">
                  <a16:creationId xmlns:a16="http://schemas.microsoft.com/office/drawing/2014/main" id="{DC3B8121-EECA-7A4B-8B3B-A7A98250C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3" name="Text Box 21">
              <a:extLst>
                <a:ext uri="{FF2B5EF4-FFF2-40B4-BE49-F238E27FC236}">
                  <a16:creationId xmlns:a16="http://schemas.microsoft.com/office/drawing/2014/main" id="{80B63FD9-51D7-0541-AAA8-62E06F91F7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8441" name="Group 22">
            <a:extLst>
              <a:ext uri="{FF2B5EF4-FFF2-40B4-BE49-F238E27FC236}">
                <a16:creationId xmlns:a16="http://schemas.microsoft.com/office/drawing/2014/main" id="{688257D2-8217-5F4A-9046-E1A28F9FC485}"/>
              </a:ext>
            </a:extLst>
          </p:cNvPr>
          <p:cNvGrpSpPr>
            <a:grpSpLocks/>
          </p:cNvGrpSpPr>
          <p:nvPr/>
        </p:nvGrpSpPr>
        <p:grpSpPr bwMode="auto">
          <a:xfrm>
            <a:off x="8290932" y="5395331"/>
            <a:ext cx="533400" cy="533400"/>
            <a:chOff x="1824" y="2736"/>
            <a:chExt cx="336" cy="336"/>
          </a:xfrm>
        </p:grpSpPr>
        <p:sp>
          <p:nvSpPr>
            <p:cNvPr id="18450" name="Oval 23">
              <a:extLst>
                <a:ext uri="{FF2B5EF4-FFF2-40B4-BE49-F238E27FC236}">
                  <a16:creationId xmlns:a16="http://schemas.microsoft.com/office/drawing/2014/main" id="{E9692931-B000-DD4A-839E-DEB98259A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1" name="Text Box 24">
              <a:extLst>
                <a:ext uri="{FF2B5EF4-FFF2-40B4-BE49-F238E27FC236}">
                  <a16:creationId xmlns:a16="http://schemas.microsoft.com/office/drawing/2014/main" id="{310C1936-1D02-8646-99A6-AE614C7BD1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18442" name="Line 25">
            <a:extLst>
              <a:ext uri="{FF2B5EF4-FFF2-40B4-BE49-F238E27FC236}">
                <a16:creationId xmlns:a16="http://schemas.microsoft.com/office/drawing/2014/main" id="{8BE8602A-74D8-6E45-B968-A93F3F1736D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9532" y="5090531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Line 26">
            <a:extLst>
              <a:ext uri="{FF2B5EF4-FFF2-40B4-BE49-F238E27FC236}">
                <a16:creationId xmlns:a16="http://schemas.microsoft.com/office/drawing/2014/main" id="{58FC13A0-E6F1-0D4F-9FED-59482F9CFA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4732" y="5395331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Line 27">
            <a:extLst>
              <a:ext uri="{FF2B5EF4-FFF2-40B4-BE49-F238E27FC236}">
                <a16:creationId xmlns:a16="http://schemas.microsoft.com/office/drawing/2014/main" id="{FF09B829-6FD9-4644-8804-6307A1D8D1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9532" y="6233531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Line 28">
            <a:extLst>
              <a:ext uri="{FF2B5EF4-FFF2-40B4-BE49-F238E27FC236}">
                <a16:creationId xmlns:a16="http://schemas.microsoft.com/office/drawing/2014/main" id="{FAB6EA58-6439-F04E-A70D-D76480CE64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28732" y="5319131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Line 29">
            <a:extLst>
              <a:ext uri="{FF2B5EF4-FFF2-40B4-BE49-F238E27FC236}">
                <a16:creationId xmlns:a16="http://schemas.microsoft.com/office/drawing/2014/main" id="{D40FEC29-5009-B442-8516-741FD2339DF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3332" y="5319131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Line 30">
            <a:extLst>
              <a:ext uri="{FF2B5EF4-FFF2-40B4-BE49-F238E27FC236}">
                <a16:creationId xmlns:a16="http://schemas.microsoft.com/office/drawing/2014/main" id="{BCC98C6A-5FA2-0D49-9178-DC59F024AE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57332" y="4557131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Line 31">
            <a:extLst>
              <a:ext uri="{FF2B5EF4-FFF2-40B4-BE49-F238E27FC236}">
                <a16:creationId xmlns:a16="http://schemas.microsoft.com/office/drawing/2014/main" id="{0BF9A582-6A56-7043-8958-92962DE9B27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7332" y="5166731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Line 32">
            <a:extLst>
              <a:ext uri="{FF2B5EF4-FFF2-40B4-BE49-F238E27FC236}">
                <a16:creationId xmlns:a16="http://schemas.microsoft.com/office/drawing/2014/main" id="{A2C62CB2-86B5-2342-BF30-F1E13A3B9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5132" y="5623931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3" name="Picture 4" descr="dfs">
            <a:extLst>
              <a:ext uri="{FF2B5EF4-FFF2-40B4-BE49-F238E27FC236}">
                <a16:creationId xmlns:a16="http://schemas.microsoft.com/office/drawing/2014/main" id="{7F4FDFA9-4D5F-0447-9F88-E22B8E389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88" y="3158380"/>
            <a:ext cx="2795643" cy="1397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5" descr="dfs-visit">
            <a:extLst>
              <a:ext uri="{FF2B5EF4-FFF2-40B4-BE49-F238E27FC236}">
                <a16:creationId xmlns:a16="http://schemas.microsoft.com/office/drawing/2014/main" id="{8389268F-675C-754B-9CB8-694599CB5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88" y="4938131"/>
            <a:ext cx="2956930" cy="1730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030139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E6D2339E-AE06-924A-BFCE-47052CE3B6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DFS for graphs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B6D60BD6-297B-4E44-A7BA-48658A1D82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1252537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6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What order will DFS visit starting at A (again, assume children are enumerated alphabetically)?</a:t>
            </a:r>
          </a:p>
        </p:txBody>
      </p:sp>
      <p:grpSp>
        <p:nvGrpSpPr>
          <p:cNvPr id="18435" name="Group 4">
            <a:extLst>
              <a:ext uri="{FF2B5EF4-FFF2-40B4-BE49-F238E27FC236}">
                <a16:creationId xmlns:a16="http://schemas.microsoft.com/office/drawing/2014/main" id="{13B5EFE1-F201-9D4B-B8C9-9CB947A14E68}"/>
              </a:ext>
            </a:extLst>
          </p:cNvPr>
          <p:cNvGrpSpPr>
            <a:grpSpLocks/>
          </p:cNvGrpSpPr>
          <p:nvPr/>
        </p:nvGrpSpPr>
        <p:grpSpPr bwMode="auto">
          <a:xfrm>
            <a:off x="5623932" y="4785731"/>
            <a:ext cx="533400" cy="533400"/>
            <a:chOff x="1824" y="2736"/>
            <a:chExt cx="336" cy="336"/>
          </a:xfrm>
        </p:grpSpPr>
        <p:sp>
          <p:nvSpPr>
            <p:cNvPr id="18462" name="Oval 5">
              <a:extLst>
                <a:ext uri="{FF2B5EF4-FFF2-40B4-BE49-F238E27FC236}">
                  <a16:creationId xmlns:a16="http://schemas.microsoft.com/office/drawing/2014/main" id="{0A0CD786-D148-694B-833D-87F7CFF1C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63" name="Text Box 6">
              <a:extLst>
                <a:ext uri="{FF2B5EF4-FFF2-40B4-BE49-F238E27FC236}">
                  <a16:creationId xmlns:a16="http://schemas.microsoft.com/office/drawing/2014/main" id="{DC7B6DF3-2315-BF42-9A0C-80664E792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18436" name="Group 7">
            <a:extLst>
              <a:ext uri="{FF2B5EF4-FFF2-40B4-BE49-F238E27FC236}">
                <a16:creationId xmlns:a16="http://schemas.microsoft.com/office/drawing/2014/main" id="{B3177BCF-DE81-A045-BA81-D5D54AF635A3}"/>
              </a:ext>
            </a:extLst>
          </p:cNvPr>
          <p:cNvGrpSpPr>
            <a:grpSpLocks/>
          </p:cNvGrpSpPr>
          <p:nvPr/>
        </p:nvGrpSpPr>
        <p:grpSpPr bwMode="auto">
          <a:xfrm>
            <a:off x="4176132" y="5928731"/>
            <a:ext cx="533400" cy="533400"/>
            <a:chOff x="1824" y="2736"/>
            <a:chExt cx="336" cy="336"/>
          </a:xfrm>
        </p:grpSpPr>
        <p:sp>
          <p:nvSpPr>
            <p:cNvPr id="18460" name="Oval 8">
              <a:extLst>
                <a:ext uri="{FF2B5EF4-FFF2-40B4-BE49-F238E27FC236}">
                  <a16:creationId xmlns:a16="http://schemas.microsoft.com/office/drawing/2014/main" id="{9705CCE5-74B7-844A-9160-606C40EDB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61" name="Text Box 9">
              <a:extLst>
                <a:ext uri="{FF2B5EF4-FFF2-40B4-BE49-F238E27FC236}">
                  <a16:creationId xmlns:a16="http://schemas.microsoft.com/office/drawing/2014/main" id="{591B7ECB-13D6-F845-A320-61D69F0D16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18437" name="Group 10">
            <a:extLst>
              <a:ext uri="{FF2B5EF4-FFF2-40B4-BE49-F238E27FC236}">
                <a16:creationId xmlns:a16="http://schemas.microsoft.com/office/drawing/2014/main" id="{C2D81377-5E3F-5747-991A-558D429669BC}"/>
              </a:ext>
            </a:extLst>
          </p:cNvPr>
          <p:cNvGrpSpPr>
            <a:grpSpLocks/>
          </p:cNvGrpSpPr>
          <p:nvPr/>
        </p:nvGrpSpPr>
        <p:grpSpPr bwMode="auto">
          <a:xfrm>
            <a:off x="5700132" y="5928731"/>
            <a:ext cx="533400" cy="533400"/>
            <a:chOff x="1824" y="2736"/>
            <a:chExt cx="336" cy="336"/>
          </a:xfrm>
        </p:grpSpPr>
        <p:sp>
          <p:nvSpPr>
            <p:cNvPr id="18458" name="Oval 11">
              <a:extLst>
                <a:ext uri="{FF2B5EF4-FFF2-40B4-BE49-F238E27FC236}">
                  <a16:creationId xmlns:a16="http://schemas.microsoft.com/office/drawing/2014/main" id="{E27FE44C-ACD4-CE49-94B3-0E9F8FB98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9" name="Text Box 12">
              <a:extLst>
                <a:ext uri="{FF2B5EF4-FFF2-40B4-BE49-F238E27FC236}">
                  <a16:creationId xmlns:a16="http://schemas.microsoft.com/office/drawing/2014/main" id="{862A6BE6-FA77-E54D-BECF-BFE5AC661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8438" name="Group 13">
            <a:extLst>
              <a:ext uri="{FF2B5EF4-FFF2-40B4-BE49-F238E27FC236}">
                <a16:creationId xmlns:a16="http://schemas.microsoft.com/office/drawing/2014/main" id="{1596A719-1B45-5F41-8C92-260A80FAAB5D}"/>
              </a:ext>
            </a:extLst>
          </p:cNvPr>
          <p:cNvGrpSpPr>
            <a:grpSpLocks/>
          </p:cNvGrpSpPr>
          <p:nvPr/>
        </p:nvGrpSpPr>
        <p:grpSpPr bwMode="auto">
          <a:xfrm>
            <a:off x="7071732" y="5395331"/>
            <a:ext cx="533400" cy="533400"/>
            <a:chOff x="1824" y="2736"/>
            <a:chExt cx="336" cy="336"/>
          </a:xfrm>
        </p:grpSpPr>
        <p:sp>
          <p:nvSpPr>
            <p:cNvPr id="18456" name="Oval 14">
              <a:extLst>
                <a:ext uri="{FF2B5EF4-FFF2-40B4-BE49-F238E27FC236}">
                  <a16:creationId xmlns:a16="http://schemas.microsoft.com/office/drawing/2014/main" id="{37C9AEFA-5B24-4048-AE42-9700F0B97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7" name="Text Box 15">
              <a:extLst>
                <a:ext uri="{FF2B5EF4-FFF2-40B4-BE49-F238E27FC236}">
                  <a16:creationId xmlns:a16="http://schemas.microsoft.com/office/drawing/2014/main" id="{4F96F9A9-2FFD-9444-A995-012461E1EA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18439" name="Group 16">
            <a:extLst>
              <a:ext uri="{FF2B5EF4-FFF2-40B4-BE49-F238E27FC236}">
                <a16:creationId xmlns:a16="http://schemas.microsoft.com/office/drawing/2014/main" id="{11B15130-F1AF-204D-845F-626D8681F371}"/>
              </a:ext>
            </a:extLst>
          </p:cNvPr>
          <p:cNvGrpSpPr>
            <a:grpSpLocks/>
          </p:cNvGrpSpPr>
          <p:nvPr/>
        </p:nvGrpSpPr>
        <p:grpSpPr bwMode="auto">
          <a:xfrm>
            <a:off x="4176132" y="4861931"/>
            <a:ext cx="533400" cy="533400"/>
            <a:chOff x="1824" y="2736"/>
            <a:chExt cx="336" cy="336"/>
          </a:xfrm>
        </p:grpSpPr>
        <p:sp>
          <p:nvSpPr>
            <p:cNvPr id="18454" name="Oval 17">
              <a:extLst>
                <a:ext uri="{FF2B5EF4-FFF2-40B4-BE49-F238E27FC236}">
                  <a16:creationId xmlns:a16="http://schemas.microsoft.com/office/drawing/2014/main" id="{1A434302-0FF9-2742-BEAE-4457531D2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5" name="Text Box 18">
              <a:extLst>
                <a:ext uri="{FF2B5EF4-FFF2-40B4-BE49-F238E27FC236}">
                  <a16:creationId xmlns:a16="http://schemas.microsoft.com/office/drawing/2014/main" id="{90C4492D-BBBE-ED48-B063-BAEC7B0218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18440" name="Group 19">
            <a:extLst>
              <a:ext uri="{FF2B5EF4-FFF2-40B4-BE49-F238E27FC236}">
                <a16:creationId xmlns:a16="http://schemas.microsoft.com/office/drawing/2014/main" id="{CAE02F85-09E2-9C46-A731-1E06053F08B0}"/>
              </a:ext>
            </a:extLst>
          </p:cNvPr>
          <p:cNvGrpSpPr>
            <a:grpSpLocks/>
          </p:cNvGrpSpPr>
          <p:nvPr/>
        </p:nvGrpSpPr>
        <p:grpSpPr bwMode="auto">
          <a:xfrm>
            <a:off x="6995532" y="4176131"/>
            <a:ext cx="533400" cy="533400"/>
            <a:chOff x="1824" y="2736"/>
            <a:chExt cx="336" cy="336"/>
          </a:xfrm>
        </p:grpSpPr>
        <p:sp>
          <p:nvSpPr>
            <p:cNvPr id="18452" name="Oval 20">
              <a:extLst>
                <a:ext uri="{FF2B5EF4-FFF2-40B4-BE49-F238E27FC236}">
                  <a16:creationId xmlns:a16="http://schemas.microsoft.com/office/drawing/2014/main" id="{DC3B8121-EECA-7A4B-8B3B-A7A98250C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3" name="Text Box 21">
              <a:extLst>
                <a:ext uri="{FF2B5EF4-FFF2-40B4-BE49-F238E27FC236}">
                  <a16:creationId xmlns:a16="http://schemas.microsoft.com/office/drawing/2014/main" id="{80B63FD9-51D7-0541-AAA8-62E06F91F7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8441" name="Group 22">
            <a:extLst>
              <a:ext uri="{FF2B5EF4-FFF2-40B4-BE49-F238E27FC236}">
                <a16:creationId xmlns:a16="http://schemas.microsoft.com/office/drawing/2014/main" id="{688257D2-8217-5F4A-9046-E1A28F9FC485}"/>
              </a:ext>
            </a:extLst>
          </p:cNvPr>
          <p:cNvGrpSpPr>
            <a:grpSpLocks/>
          </p:cNvGrpSpPr>
          <p:nvPr/>
        </p:nvGrpSpPr>
        <p:grpSpPr bwMode="auto">
          <a:xfrm>
            <a:off x="8290932" y="5395331"/>
            <a:ext cx="533400" cy="533400"/>
            <a:chOff x="1824" y="2736"/>
            <a:chExt cx="336" cy="336"/>
          </a:xfrm>
        </p:grpSpPr>
        <p:sp>
          <p:nvSpPr>
            <p:cNvPr id="18450" name="Oval 23">
              <a:extLst>
                <a:ext uri="{FF2B5EF4-FFF2-40B4-BE49-F238E27FC236}">
                  <a16:creationId xmlns:a16="http://schemas.microsoft.com/office/drawing/2014/main" id="{E9692931-B000-DD4A-839E-DEB98259A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1" name="Text Box 24">
              <a:extLst>
                <a:ext uri="{FF2B5EF4-FFF2-40B4-BE49-F238E27FC236}">
                  <a16:creationId xmlns:a16="http://schemas.microsoft.com/office/drawing/2014/main" id="{310C1936-1D02-8646-99A6-AE614C7BD1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18442" name="Line 25">
            <a:extLst>
              <a:ext uri="{FF2B5EF4-FFF2-40B4-BE49-F238E27FC236}">
                <a16:creationId xmlns:a16="http://schemas.microsoft.com/office/drawing/2014/main" id="{8BE8602A-74D8-6E45-B968-A93F3F1736D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9532" y="5090531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Line 26">
            <a:extLst>
              <a:ext uri="{FF2B5EF4-FFF2-40B4-BE49-F238E27FC236}">
                <a16:creationId xmlns:a16="http://schemas.microsoft.com/office/drawing/2014/main" id="{58FC13A0-E6F1-0D4F-9FED-59482F9CFA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4732" y="5395331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Line 27">
            <a:extLst>
              <a:ext uri="{FF2B5EF4-FFF2-40B4-BE49-F238E27FC236}">
                <a16:creationId xmlns:a16="http://schemas.microsoft.com/office/drawing/2014/main" id="{FF09B829-6FD9-4644-8804-6307A1D8D1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9532" y="6233531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Line 28">
            <a:extLst>
              <a:ext uri="{FF2B5EF4-FFF2-40B4-BE49-F238E27FC236}">
                <a16:creationId xmlns:a16="http://schemas.microsoft.com/office/drawing/2014/main" id="{FAB6EA58-6439-F04E-A70D-D76480CE64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28732" y="5319131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Line 29">
            <a:extLst>
              <a:ext uri="{FF2B5EF4-FFF2-40B4-BE49-F238E27FC236}">
                <a16:creationId xmlns:a16="http://schemas.microsoft.com/office/drawing/2014/main" id="{D40FEC29-5009-B442-8516-741FD2339DF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3332" y="5319131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Line 30">
            <a:extLst>
              <a:ext uri="{FF2B5EF4-FFF2-40B4-BE49-F238E27FC236}">
                <a16:creationId xmlns:a16="http://schemas.microsoft.com/office/drawing/2014/main" id="{BCC98C6A-5FA2-0D49-9178-DC59F024AE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57332" y="4557131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Line 31">
            <a:extLst>
              <a:ext uri="{FF2B5EF4-FFF2-40B4-BE49-F238E27FC236}">
                <a16:creationId xmlns:a16="http://schemas.microsoft.com/office/drawing/2014/main" id="{0BF9A582-6A56-7043-8958-92962DE9B27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7332" y="5166731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Line 32">
            <a:extLst>
              <a:ext uri="{FF2B5EF4-FFF2-40B4-BE49-F238E27FC236}">
                <a16:creationId xmlns:a16="http://schemas.microsoft.com/office/drawing/2014/main" id="{A2C62CB2-86B5-2342-BF30-F1E13A3B9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5132" y="5623931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3" name="Picture 4" descr="dfs">
            <a:extLst>
              <a:ext uri="{FF2B5EF4-FFF2-40B4-BE49-F238E27FC236}">
                <a16:creationId xmlns:a16="http://schemas.microsoft.com/office/drawing/2014/main" id="{7F4FDFA9-4D5F-0447-9F88-E22B8E389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88" y="3158380"/>
            <a:ext cx="2795643" cy="1397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5" descr="dfs-visit">
            <a:extLst>
              <a:ext uri="{FF2B5EF4-FFF2-40B4-BE49-F238E27FC236}">
                <a16:creationId xmlns:a16="http://schemas.microsoft.com/office/drawing/2014/main" id="{8389268F-675C-754B-9CB8-694599CB5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88" y="4938131"/>
            <a:ext cx="2956930" cy="1730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01BDEF-3CCB-064F-868E-D627926C13CA}"/>
              </a:ext>
            </a:extLst>
          </p:cNvPr>
          <p:cNvSpPr txBox="1"/>
          <p:nvPr/>
        </p:nvSpPr>
        <p:spPr>
          <a:xfrm>
            <a:off x="4403082" y="3200399"/>
            <a:ext cx="2201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A B C E D F G</a:t>
            </a:r>
          </a:p>
        </p:txBody>
      </p:sp>
    </p:spTree>
    <p:extLst>
      <p:ext uri="{BB962C8B-B14F-4D97-AF65-F5344CB8AC3E}">
        <p14:creationId xmlns:p14="http://schemas.microsoft.com/office/powerpoint/2010/main" val="49127409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>
            <a:extLst>
              <a:ext uri="{FF2B5EF4-FFF2-40B4-BE49-F238E27FC236}">
                <a16:creationId xmlns:a16="http://schemas.microsoft.com/office/drawing/2014/main" id="{D1C2D9AC-E96E-294B-A8E8-C151A2D0CA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What does DFS do?</a:t>
            </a:r>
          </a:p>
        </p:txBody>
      </p:sp>
      <p:sp>
        <p:nvSpPr>
          <p:cNvPr id="168963" name="Rectangle 3">
            <a:extLst>
              <a:ext uri="{FF2B5EF4-FFF2-40B4-BE49-F238E27FC236}">
                <a16:creationId xmlns:a16="http://schemas.microsoft.com/office/drawing/2014/main" id="{48CD1206-B270-EA46-8A81-6D6C212423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800" dirty="0"/>
              <a:t>Finds connected components</a:t>
            </a:r>
          </a:p>
          <a:p>
            <a:pPr eaLnBrk="1" hangingPunct="1">
              <a:buFont typeface="Wingdings" charset="0"/>
              <a:buChar char="l"/>
              <a:defRPr/>
            </a:pPr>
            <a:endParaRPr lang="en-US" sz="2800" dirty="0"/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800" dirty="0"/>
              <a:t>Each call to DFS-Visit from DFS starts exploring a new set of connected components</a:t>
            </a:r>
          </a:p>
          <a:p>
            <a:pPr eaLnBrk="1" hangingPunct="1">
              <a:buFont typeface="Wingdings" charset="0"/>
              <a:buChar char="l"/>
              <a:defRPr/>
            </a:pPr>
            <a:endParaRPr lang="en-US" sz="2800" dirty="0"/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800" dirty="0"/>
              <a:t>Helps us understand the structure/connectedness of a graph</a:t>
            </a:r>
          </a:p>
        </p:txBody>
      </p:sp>
    </p:spTree>
    <p:extLst>
      <p:ext uri="{BB962C8B-B14F-4D97-AF65-F5344CB8AC3E}">
        <p14:creationId xmlns:p14="http://schemas.microsoft.com/office/powerpoint/2010/main" val="209592300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id="{A0A3DA1B-1A99-6942-B718-881729FF74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Running time of graph BFS/DFS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C47DD1B-3347-1848-BEFF-703472E5DFC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719263"/>
            <a:ext cx="8229600" cy="254793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600" dirty="0">
                <a:ea typeface="ＭＳ Ｐゴシック" panose="020B0600070205080204" pitchFamily="34" charset="-128"/>
              </a:rPr>
              <a:t>Nothing changes!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endParaRPr lang="en-US" altLang="en-US" sz="26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600" dirty="0">
                <a:ea typeface="ＭＳ Ｐゴシック" panose="020B0600070205080204" pitchFamily="34" charset="-128"/>
              </a:rPr>
              <a:t>Adjacency list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O(|V|+|E|)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600" dirty="0">
                <a:ea typeface="ＭＳ Ｐゴシック" panose="020B0600070205080204" pitchFamily="34" charset="-128"/>
              </a:rPr>
              <a:t>Adjacency matrix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O(|V|</a:t>
            </a:r>
            <a:r>
              <a:rPr lang="en-US" altLang="en-US" sz="2200" baseline="300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2</a:t>
            </a:r>
            <a:r>
              <a:rPr lang="en-US" altLang="en-US" sz="22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)</a:t>
            </a:r>
          </a:p>
          <a:p>
            <a:pPr lvl="1">
              <a:lnSpc>
                <a:spcPct val="80000"/>
              </a:lnSpc>
            </a:pPr>
            <a:endParaRPr lang="en-US" altLang="en-US" sz="22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558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B440A4-3B7A-D5FC-2E27-1F3BA9FD1B9C}"/>
              </a:ext>
            </a:extLst>
          </p:cNvPr>
          <p:cNvSpPr txBox="1"/>
          <p:nvPr/>
        </p:nvSpPr>
        <p:spPr>
          <a:xfrm>
            <a:off x="3413050" y="2942709"/>
            <a:ext cx="2249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Handout</a:t>
            </a:r>
          </a:p>
        </p:txBody>
      </p:sp>
    </p:spTree>
    <p:extLst>
      <p:ext uri="{BB962C8B-B14F-4D97-AF65-F5344CB8AC3E}">
        <p14:creationId xmlns:p14="http://schemas.microsoft.com/office/powerpoint/2010/main" val="271745106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C6497-6FD9-2B4A-A9B6-9959985F2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and BFS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7C966C60-F460-5242-AB61-496F6DEAA038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1828800"/>
            <a:ext cx="533400" cy="533400"/>
            <a:chOff x="1824" y="2736"/>
            <a:chExt cx="336" cy="336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0BAC50EF-D58C-6E42-AD57-6B0E5673A1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FEEE3434-C8CD-8F4C-AC7B-7244EE7180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8E6C4BDB-B566-EF47-BB0E-800D594EC0BE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819400"/>
            <a:ext cx="533400" cy="533400"/>
            <a:chOff x="1824" y="2736"/>
            <a:chExt cx="336" cy="336"/>
          </a:xfrm>
        </p:grpSpPr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6DA0D584-59C4-D542-BAA3-4AE09D15D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27276E5C-38C2-CB44-BC3C-797D706279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BC9BCA1B-B18A-5740-9C9C-0CCCE30B397C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4038600"/>
            <a:ext cx="533400" cy="533400"/>
            <a:chOff x="1824" y="2736"/>
            <a:chExt cx="336" cy="336"/>
          </a:xfrm>
        </p:grpSpPr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E370320E-122F-C74D-9239-6491A309A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A247B502-25F4-5444-BD5C-188B25DCDF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08C486AD-E3D4-244C-A3C9-6806C2B78C6F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2819400"/>
            <a:ext cx="533400" cy="533400"/>
            <a:chOff x="1824" y="2736"/>
            <a:chExt cx="336" cy="336"/>
          </a:xfrm>
        </p:grpSpPr>
        <p:sp>
          <p:nvSpPr>
            <p:cNvPr id="14" name="Oval 14">
              <a:extLst>
                <a:ext uri="{FF2B5EF4-FFF2-40B4-BE49-F238E27FC236}">
                  <a16:creationId xmlns:a16="http://schemas.microsoft.com/office/drawing/2014/main" id="{B163A0AC-57CC-3A4D-9137-DDC33CB14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2FBC3EFA-97FE-CF49-B5CB-022E1C27E6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C2D2C0B9-C4CD-0549-AC24-C58FBA19E6F8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2895600"/>
            <a:ext cx="533400" cy="533400"/>
            <a:chOff x="1824" y="2736"/>
            <a:chExt cx="336" cy="336"/>
          </a:xfrm>
        </p:grpSpPr>
        <p:sp>
          <p:nvSpPr>
            <p:cNvPr id="17" name="Oval 17">
              <a:extLst>
                <a:ext uri="{FF2B5EF4-FFF2-40B4-BE49-F238E27FC236}">
                  <a16:creationId xmlns:a16="http://schemas.microsoft.com/office/drawing/2014/main" id="{4057F3A4-36B9-8E4C-8797-88D149033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0C7D462E-E476-654D-A022-346A49F6CC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19" name="Line 21">
            <a:extLst>
              <a:ext uri="{FF2B5EF4-FFF2-40B4-BE49-F238E27FC236}">
                <a16:creationId xmlns:a16="http://schemas.microsoft.com/office/drawing/2014/main" id="{143FFD9D-C5D0-7847-9842-0DECFFDB25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2362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" name="Group 24">
            <a:extLst>
              <a:ext uri="{FF2B5EF4-FFF2-40B4-BE49-F238E27FC236}">
                <a16:creationId xmlns:a16="http://schemas.microsoft.com/office/drawing/2014/main" id="{87F7D4BB-E405-DC4A-A5F7-81DFABC97486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4038600"/>
            <a:ext cx="533400" cy="533400"/>
            <a:chOff x="1824" y="2736"/>
            <a:chExt cx="336" cy="336"/>
          </a:xfrm>
        </p:grpSpPr>
        <p:sp>
          <p:nvSpPr>
            <p:cNvPr id="21" name="Oval 25">
              <a:extLst>
                <a:ext uri="{FF2B5EF4-FFF2-40B4-BE49-F238E27FC236}">
                  <a16:creationId xmlns:a16="http://schemas.microsoft.com/office/drawing/2014/main" id="{3B333F40-57BF-2946-8757-8B4810562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2" name="Text Box 26">
              <a:extLst>
                <a:ext uri="{FF2B5EF4-FFF2-40B4-BE49-F238E27FC236}">
                  <a16:creationId xmlns:a16="http://schemas.microsoft.com/office/drawing/2014/main" id="{0038696B-7466-3540-8322-A5E730C29B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23" name="Group 27">
            <a:extLst>
              <a:ext uri="{FF2B5EF4-FFF2-40B4-BE49-F238E27FC236}">
                <a16:creationId xmlns:a16="http://schemas.microsoft.com/office/drawing/2014/main" id="{C1DA65DD-B90C-7F4D-BAD9-EAF4773B2712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4038600"/>
            <a:ext cx="533400" cy="533400"/>
            <a:chOff x="1824" y="2736"/>
            <a:chExt cx="336" cy="336"/>
          </a:xfrm>
        </p:grpSpPr>
        <p:sp>
          <p:nvSpPr>
            <p:cNvPr id="24" name="Oval 28">
              <a:extLst>
                <a:ext uri="{FF2B5EF4-FFF2-40B4-BE49-F238E27FC236}">
                  <a16:creationId xmlns:a16="http://schemas.microsoft.com/office/drawing/2014/main" id="{1DC02F72-2E41-DF4F-8E53-C68CB7B6E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" name="Text Box 29">
              <a:extLst>
                <a:ext uri="{FF2B5EF4-FFF2-40B4-BE49-F238E27FC236}">
                  <a16:creationId xmlns:a16="http://schemas.microsoft.com/office/drawing/2014/main" id="{DB7EBE06-93FE-1145-9042-B60CD0A1D7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6" name="Line 30">
            <a:extLst>
              <a:ext uri="{FF2B5EF4-FFF2-40B4-BE49-F238E27FC236}">
                <a16:creationId xmlns:a16="http://schemas.microsoft.com/office/drawing/2014/main" id="{7F75A66E-2C3E-6A45-83C7-B8E79AE364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0800" y="22860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1">
            <a:extLst>
              <a:ext uri="{FF2B5EF4-FFF2-40B4-BE49-F238E27FC236}">
                <a16:creationId xmlns:a16="http://schemas.microsoft.com/office/drawing/2014/main" id="{FCC60A7D-466A-114E-862B-729157E2CC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33528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2">
            <a:extLst>
              <a:ext uri="{FF2B5EF4-FFF2-40B4-BE49-F238E27FC236}">
                <a16:creationId xmlns:a16="http://schemas.microsoft.com/office/drawing/2014/main" id="{BB474D0A-DA1B-1B41-B9B7-1BD69FBB754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3528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3">
            <a:extLst>
              <a:ext uri="{FF2B5EF4-FFF2-40B4-BE49-F238E27FC236}">
                <a16:creationId xmlns:a16="http://schemas.microsoft.com/office/drawing/2014/main" id="{B3D91B37-B505-3C4E-91D2-F64DDD66857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2209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34">
            <a:extLst>
              <a:ext uri="{FF2B5EF4-FFF2-40B4-BE49-F238E27FC236}">
                <a16:creationId xmlns:a16="http://schemas.microsoft.com/office/drawing/2014/main" id="{4B0023D0-86E2-F840-9A57-20B5DA8B4A6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12E8C0-228D-674E-8599-8C53F821742A}"/>
              </a:ext>
            </a:extLst>
          </p:cNvPr>
          <p:cNvSpPr txBox="1"/>
          <p:nvPr/>
        </p:nvSpPr>
        <p:spPr>
          <a:xfrm>
            <a:off x="389852" y="1835848"/>
            <a:ext cx="24594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How are they implemented?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13CC9DE-BA63-924C-A4E9-D9ADA0A7E3BD}"/>
              </a:ext>
            </a:extLst>
          </p:cNvPr>
          <p:cNvSpPr txBox="1"/>
          <p:nvPr/>
        </p:nvSpPr>
        <p:spPr>
          <a:xfrm>
            <a:off x="362306" y="2318791"/>
            <a:ext cx="5016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What would be the result starting at A?  If you ask for the children of a node, they’re given in alphabetical order.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16CC97-1938-5A4B-A78F-A4A95C1C63D1}"/>
              </a:ext>
            </a:extLst>
          </p:cNvPr>
          <p:cNvSpPr txBox="1"/>
          <p:nvPr/>
        </p:nvSpPr>
        <p:spPr>
          <a:xfrm>
            <a:off x="432378" y="3176826"/>
            <a:ext cx="41821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Run-time (in terms of V and E):</a:t>
            </a:r>
          </a:p>
          <a:p>
            <a:pPr marL="342900" indent="-342900">
              <a:buFontTx/>
              <a:buChar char="-"/>
            </a:pPr>
            <a:r>
              <a:rPr lang="en-US" sz="1600" dirty="0">
                <a:solidFill>
                  <a:srgbClr val="FF0000"/>
                </a:solidFill>
              </a:rPr>
              <a:t>adjacency list</a:t>
            </a:r>
          </a:p>
          <a:p>
            <a:pPr marL="342900" indent="-342900">
              <a:buFontTx/>
              <a:buChar char="-"/>
            </a:pPr>
            <a:r>
              <a:rPr lang="en-US" sz="1600" dirty="0">
                <a:solidFill>
                  <a:srgbClr val="FF0000"/>
                </a:solidFill>
              </a:rPr>
              <a:t>adjacency matrix</a:t>
            </a:r>
          </a:p>
        </p:txBody>
      </p:sp>
    </p:spTree>
    <p:extLst>
      <p:ext uri="{BB962C8B-B14F-4D97-AF65-F5344CB8AC3E}">
        <p14:creationId xmlns:p14="http://schemas.microsoft.com/office/powerpoint/2010/main" val="1961377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09689947-6DE6-1143-BB54-71827AFB32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Different types of graphs</a:t>
            </a:r>
          </a:p>
        </p:txBody>
      </p:sp>
      <p:grpSp>
        <p:nvGrpSpPr>
          <p:cNvPr id="20483" name="Group 4">
            <a:extLst>
              <a:ext uri="{FF2B5EF4-FFF2-40B4-BE49-F238E27FC236}">
                <a16:creationId xmlns:a16="http://schemas.microsoft.com/office/drawing/2014/main" id="{9EB0BBE7-A420-4947-A196-0B96A5508D3A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3048000"/>
            <a:ext cx="533400" cy="533400"/>
            <a:chOff x="1824" y="2736"/>
            <a:chExt cx="336" cy="336"/>
          </a:xfrm>
        </p:grpSpPr>
        <p:sp>
          <p:nvSpPr>
            <p:cNvPr id="20516" name="Oval 5">
              <a:extLst>
                <a:ext uri="{FF2B5EF4-FFF2-40B4-BE49-F238E27FC236}">
                  <a16:creationId xmlns:a16="http://schemas.microsoft.com/office/drawing/2014/main" id="{1844E320-28E8-3D41-B4C3-FD4CA44CA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0517" name="Text Box 6">
              <a:extLst>
                <a:ext uri="{FF2B5EF4-FFF2-40B4-BE49-F238E27FC236}">
                  <a16:creationId xmlns:a16="http://schemas.microsoft.com/office/drawing/2014/main" id="{F3EA3B3F-0A17-FF44-9C08-9F45672AD6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20484" name="Group 7">
            <a:extLst>
              <a:ext uri="{FF2B5EF4-FFF2-40B4-BE49-F238E27FC236}">
                <a16:creationId xmlns:a16="http://schemas.microsoft.com/office/drawing/2014/main" id="{ACA865B4-9A88-C441-BAEC-C9DEF189CF0B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038600"/>
            <a:ext cx="533400" cy="533400"/>
            <a:chOff x="1824" y="2736"/>
            <a:chExt cx="336" cy="336"/>
          </a:xfrm>
        </p:grpSpPr>
        <p:sp>
          <p:nvSpPr>
            <p:cNvPr id="20514" name="Oval 8">
              <a:extLst>
                <a:ext uri="{FF2B5EF4-FFF2-40B4-BE49-F238E27FC236}">
                  <a16:creationId xmlns:a16="http://schemas.microsoft.com/office/drawing/2014/main" id="{657ECA2F-96A2-CF45-80D6-FB6BDAB41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0515" name="Text Box 9">
              <a:extLst>
                <a:ext uri="{FF2B5EF4-FFF2-40B4-BE49-F238E27FC236}">
                  <a16:creationId xmlns:a16="http://schemas.microsoft.com/office/drawing/2014/main" id="{5DE3B16A-17BB-6043-BF9A-50B6AC809D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20485" name="Group 10">
            <a:extLst>
              <a:ext uri="{FF2B5EF4-FFF2-40B4-BE49-F238E27FC236}">
                <a16:creationId xmlns:a16="http://schemas.microsoft.com/office/drawing/2014/main" id="{F1F520B7-29FF-E644-B4A9-94A740BF4CBC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867400"/>
            <a:ext cx="533400" cy="533400"/>
            <a:chOff x="1824" y="2736"/>
            <a:chExt cx="336" cy="336"/>
          </a:xfrm>
        </p:grpSpPr>
        <p:sp>
          <p:nvSpPr>
            <p:cNvPr id="20512" name="Oval 11">
              <a:extLst>
                <a:ext uri="{FF2B5EF4-FFF2-40B4-BE49-F238E27FC236}">
                  <a16:creationId xmlns:a16="http://schemas.microsoft.com/office/drawing/2014/main" id="{619AB2A6-BF8D-BF47-8818-CF2C4CF00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0513" name="Text Box 12">
              <a:extLst>
                <a:ext uri="{FF2B5EF4-FFF2-40B4-BE49-F238E27FC236}">
                  <a16:creationId xmlns:a16="http://schemas.microsoft.com/office/drawing/2014/main" id="{DB3B1EFB-5FF2-D94E-9CFF-BF7E6A9F03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20486" name="Group 13">
            <a:extLst>
              <a:ext uri="{FF2B5EF4-FFF2-40B4-BE49-F238E27FC236}">
                <a16:creationId xmlns:a16="http://schemas.microsoft.com/office/drawing/2014/main" id="{DCFA718B-C998-D145-AC40-02FE7DD0060D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5105400"/>
            <a:ext cx="533400" cy="533400"/>
            <a:chOff x="1824" y="2736"/>
            <a:chExt cx="336" cy="336"/>
          </a:xfrm>
        </p:grpSpPr>
        <p:sp>
          <p:nvSpPr>
            <p:cNvPr id="20510" name="Oval 14">
              <a:extLst>
                <a:ext uri="{FF2B5EF4-FFF2-40B4-BE49-F238E27FC236}">
                  <a16:creationId xmlns:a16="http://schemas.microsoft.com/office/drawing/2014/main" id="{56CF14CD-3156-1A4A-A5B4-5AC72BD20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0511" name="Text Box 15">
              <a:extLst>
                <a:ext uri="{FF2B5EF4-FFF2-40B4-BE49-F238E27FC236}">
                  <a16:creationId xmlns:a16="http://schemas.microsoft.com/office/drawing/2014/main" id="{0A79C8DA-2556-A54D-890E-E8E47490C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20487" name="Group 16">
            <a:extLst>
              <a:ext uri="{FF2B5EF4-FFF2-40B4-BE49-F238E27FC236}">
                <a16:creationId xmlns:a16="http://schemas.microsoft.com/office/drawing/2014/main" id="{492F84BE-2304-394B-89FB-A3A8699FF1D1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4648200"/>
            <a:ext cx="533400" cy="533400"/>
            <a:chOff x="1824" y="2736"/>
            <a:chExt cx="336" cy="336"/>
          </a:xfrm>
        </p:grpSpPr>
        <p:sp>
          <p:nvSpPr>
            <p:cNvPr id="20508" name="Oval 17">
              <a:extLst>
                <a:ext uri="{FF2B5EF4-FFF2-40B4-BE49-F238E27FC236}">
                  <a16:creationId xmlns:a16="http://schemas.microsoft.com/office/drawing/2014/main" id="{A32746FA-54F6-1646-B2AC-437F2F675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0509" name="Text Box 18">
              <a:extLst>
                <a:ext uri="{FF2B5EF4-FFF2-40B4-BE49-F238E27FC236}">
                  <a16:creationId xmlns:a16="http://schemas.microsoft.com/office/drawing/2014/main" id="{1A3858D3-1A28-BB47-A398-20A6FE4F3A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20488" name="Group 19">
            <a:extLst>
              <a:ext uri="{FF2B5EF4-FFF2-40B4-BE49-F238E27FC236}">
                <a16:creationId xmlns:a16="http://schemas.microsoft.com/office/drawing/2014/main" id="{68CC8687-5EFE-D544-AA52-D11367D388CF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4191000"/>
            <a:ext cx="533400" cy="533400"/>
            <a:chOff x="1824" y="2736"/>
            <a:chExt cx="336" cy="336"/>
          </a:xfrm>
        </p:grpSpPr>
        <p:sp>
          <p:nvSpPr>
            <p:cNvPr id="20506" name="Oval 20">
              <a:extLst>
                <a:ext uri="{FF2B5EF4-FFF2-40B4-BE49-F238E27FC236}">
                  <a16:creationId xmlns:a16="http://schemas.microsoft.com/office/drawing/2014/main" id="{64E0BD55-1ED2-EC4A-A155-8FAFD7C5B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0507" name="Text Box 21">
              <a:extLst>
                <a:ext uri="{FF2B5EF4-FFF2-40B4-BE49-F238E27FC236}">
                  <a16:creationId xmlns:a16="http://schemas.microsoft.com/office/drawing/2014/main" id="{726C7F09-769D-5144-801E-FAF328FB21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20489" name="Group 22">
            <a:extLst>
              <a:ext uri="{FF2B5EF4-FFF2-40B4-BE49-F238E27FC236}">
                <a16:creationId xmlns:a16="http://schemas.microsoft.com/office/drawing/2014/main" id="{E6117E00-FBC8-954E-89CC-D03539AD0D98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5943600"/>
            <a:ext cx="533400" cy="533400"/>
            <a:chOff x="1824" y="2736"/>
            <a:chExt cx="336" cy="336"/>
          </a:xfrm>
        </p:grpSpPr>
        <p:sp>
          <p:nvSpPr>
            <p:cNvPr id="20504" name="Oval 23">
              <a:extLst>
                <a:ext uri="{FF2B5EF4-FFF2-40B4-BE49-F238E27FC236}">
                  <a16:creationId xmlns:a16="http://schemas.microsoft.com/office/drawing/2014/main" id="{1254C071-4CF5-834B-B5C1-9374D91E1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0505" name="Text Box 24">
              <a:extLst>
                <a:ext uri="{FF2B5EF4-FFF2-40B4-BE49-F238E27FC236}">
                  <a16:creationId xmlns:a16="http://schemas.microsoft.com/office/drawing/2014/main" id="{AC526B92-BBD2-2B41-B443-1B10ACA0FA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0490" name="Line 25">
            <a:extLst>
              <a:ext uri="{FF2B5EF4-FFF2-40B4-BE49-F238E27FC236}">
                <a16:creationId xmlns:a16="http://schemas.microsoft.com/office/drawing/2014/main" id="{90DAA3A0-727A-0C4B-8DAB-0B91014673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4290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1" name="Line 26">
            <a:extLst>
              <a:ext uri="{FF2B5EF4-FFF2-40B4-BE49-F238E27FC236}">
                <a16:creationId xmlns:a16="http://schemas.microsoft.com/office/drawing/2014/main" id="{DF2BD77A-AF44-DF41-92B6-7C26CB59DFA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419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2" name="Line 27">
            <a:extLst>
              <a:ext uri="{FF2B5EF4-FFF2-40B4-BE49-F238E27FC236}">
                <a16:creationId xmlns:a16="http://schemas.microsoft.com/office/drawing/2014/main" id="{C0D1DCFF-0A0E-354F-AE4E-833B536F484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72000" y="35814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3" name="Line 28">
            <a:extLst>
              <a:ext uri="{FF2B5EF4-FFF2-40B4-BE49-F238E27FC236}">
                <a16:creationId xmlns:a16="http://schemas.microsoft.com/office/drawing/2014/main" id="{18152F09-9406-0545-818D-C83E19BCD9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51816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4" name="Line 29">
            <a:extLst>
              <a:ext uri="{FF2B5EF4-FFF2-40B4-BE49-F238E27FC236}">
                <a16:creationId xmlns:a16="http://schemas.microsoft.com/office/drawing/2014/main" id="{1CB93FEA-C60E-D64D-9A18-39F24DC774F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9530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5" name="Line 30">
            <a:extLst>
              <a:ext uri="{FF2B5EF4-FFF2-40B4-BE49-F238E27FC236}">
                <a16:creationId xmlns:a16="http://schemas.microsoft.com/office/drawing/2014/main" id="{FD9A3354-6C54-4F49-964E-4615605514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46482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6" name="Line 31">
            <a:extLst>
              <a:ext uri="{FF2B5EF4-FFF2-40B4-BE49-F238E27FC236}">
                <a16:creationId xmlns:a16="http://schemas.microsoft.com/office/drawing/2014/main" id="{9DA08DA5-0EE6-174A-8085-28023AD522E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55626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7" name="Text Box 32">
            <a:extLst>
              <a:ext uri="{FF2B5EF4-FFF2-40B4-BE49-F238E27FC236}">
                <a16:creationId xmlns:a16="http://schemas.microsoft.com/office/drawing/2014/main" id="{228B8B58-79F2-E14F-992F-9AD0C156E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3528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8</a:t>
            </a:r>
          </a:p>
        </p:txBody>
      </p:sp>
      <p:sp>
        <p:nvSpPr>
          <p:cNvPr id="20498" name="Text Box 33">
            <a:extLst>
              <a:ext uri="{FF2B5EF4-FFF2-40B4-BE49-F238E27FC236}">
                <a16:creationId xmlns:a16="http://schemas.microsoft.com/office/drawing/2014/main" id="{5D101213-DC7E-A949-A43B-A665CF543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6624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2</a:t>
            </a:r>
          </a:p>
        </p:txBody>
      </p:sp>
      <p:sp>
        <p:nvSpPr>
          <p:cNvPr id="20499" name="Text Box 34">
            <a:extLst>
              <a:ext uri="{FF2B5EF4-FFF2-40B4-BE49-F238E27FC236}">
                <a16:creationId xmlns:a16="http://schemas.microsoft.com/office/drawing/2014/main" id="{A17755F8-AFD9-AE43-B869-7093EF5E3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9004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7</a:t>
            </a:r>
          </a:p>
        </p:txBody>
      </p:sp>
      <p:sp>
        <p:nvSpPr>
          <p:cNvPr id="20500" name="Text Box 35">
            <a:extLst>
              <a:ext uri="{FF2B5EF4-FFF2-40B4-BE49-F238E27FC236}">
                <a16:creationId xmlns:a16="http://schemas.microsoft.com/office/drawing/2014/main" id="{89A5F117-B205-5B43-922B-4CD7EBB01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486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20</a:t>
            </a:r>
          </a:p>
        </p:txBody>
      </p:sp>
      <p:sp>
        <p:nvSpPr>
          <p:cNvPr id="20501" name="Text Box 36">
            <a:extLst>
              <a:ext uri="{FF2B5EF4-FFF2-40B4-BE49-F238E27FC236}">
                <a16:creationId xmlns:a16="http://schemas.microsoft.com/office/drawing/2014/main" id="{5AE8E0A0-8169-3C42-A790-0EA86E542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724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1</a:t>
            </a:r>
          </a:p>
        </p:txBody>
      </p:sp>
      <p:sp>
        <p:nvSpPr>
          <p:cNvPr id="20502" name="Text Box 37">
            <a:extLst>
              <a:ext uri="{FF2B5EF4-FFF2-40B4-BE49-F238E27FC236}">
                <a16:creationId xmlns:a16="http://schemas.microsoft.com/office/drawing/2014/main" id="{15BCD6A9-791D-F54B-AF19-BEBBD1ED9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45720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7</a:t>
            </a:r>
          </a:p>
        </p:txBody>
      </p:sp>
      <p:sp>
        <p:nvSpPr>
          <p:cNvPr id="20503" name="Text Box 38">
            <a:extLst>
              <a:ext uri="{FF2B5EF4-FFF2-40B4-BE49-F238E27FC236}">
                <a16:creationId xmlns:a16="http://schemas.microsoft.com/office/drawing/2014/main" id="{56A2E2E8-FEBA-6344-AC1F-6474FA00C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486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2</a:t>
            </a:r>
          </a:p>
        </p:txBody>
      </p:sp>
      <p:sp>
        <p:nvSpPr>
          <p:cNvPr id="41" name="Rectangle 3">
            <a:extLst>
              <a:ext uri="{FF2B5EF4-FFF2-40B4-BE49-F238E27FC236}">
                <a16:creationId xmlns:a16="http://schemas.microsoft.com/office/drawing/2014/main" id="{8894E7BC-E6F3-A94A-9190-E5A797C437E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31156"/>
            <a:ext cx="8229600" cy="76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Weighted – edges have an associated weight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677305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E6D2339E-AE06-924A-BFCE-47052CE3B6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BFS/DFS for graphs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B6D60BD6-297B-4E44-A7BA-48658A1D82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1252537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What order will BFS/DFS visit starting at A (again, assume children are enumerated alphabetically)?</a:t>
            </a:r>
          </a:p>
        </p:txBody>
      </p:sp>
      <p:grpSp>
        <p:nvGrpSpPr>
          <p:cNvPr id="18435" name="Group 4">
            <a:extLst>
              <a:ext uri="{FF2B5EF4-FFF2-40B4-BE49-F238E27FC236}">
                <a16:creationId xmlns:a16="http://schemas.microsoft.com/office/drawing/2014/main" id="{13B5EFE1-F201-9D4B-B8C9-9CB947A14E68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4800600"/>
            <a:ext cx="533400" cy="533400"/>
            <a:chOff x="1824" y="2736"/>
            <a:chExt cx="336" cy="336"/>
          </a:xfrm>
        </p:grpSpPr>
        <p:sp>
          <p:nvSpPr>
            <p:cNvPr id="18462" name="Oval 5">
              <a:extLst>
                <a:ext uri="{FF2B5EF4-FFF2-40B4-BE49-F238E27FC236}">
                  <a16:creationId xmlns:a16="http://schemas.microsoft.com/office/drawing/2014/main" id="{0A0CD786-D148-694B-833D-87F7CFF1C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63" name="Text Box 6">
              <a:extLst>
                <a:ext uri="{FF2B5EF4-FFF2-40B4-BE49-F238E27FC236}">
                  <a16:creationId xmlns:a16="http://schemas.microsoft.com/office/drawing/2014/main" id="{DC7B6DF3-2315-BF42-9A0C-80664E792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18436" name="Group 7">
            <a:extLst>
              <a:ext uri="{FF2B5EF4-FFF2-40B4-BE49-F238E27FC236}">
                <a16:creationId xmlns:a16="http://schemas.microsoft.com/office/drawing/2014/main" id="{B3177BCF-DE81-A045-BA81-D5D54AF635A3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5943600"/>
            <a:ext cx="533400" cy="533400"/>
            <a:chOff x="1824" y="2736"/>
            <a:chExt cx="336" cy="336"/>
          </a:xfrm>
        </p:grpSpPr>
        <p:sp>
          <p:nvSpPr>
            <p:cNvPr id="18460" name="Oval 8">
              <a:extLst>
                <a:ext uri="{FF2B5EF4-FFF2-40B4-BE49-F238E27FC236}">
                  <a16:creationId xmlns:a16="http://schemas.microsoft.com/office/drawing/2014/main" id="{9705CCE5-74B7-844A-9160-606C40EDB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61" name="Text Box 9">
              <a:extLst>
                <a:ext uri="{FF2B5EF4-FFF2-40B4-BE49-F238E27FC236}">
                  <a16:creationId xmlns:a16="http://schemas.microsoft.com/office/drawing/2014/main" id="{591B7ECB-13D6-F845-A320-61D69F0D16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18437" name="Group 10">
            <a:extLst>
              <a:ext uri="{FF2B5EF4-FFF2-40B4-BE49-F238E27FC236}">
                <a16:creationId xmlns:a16="http://schemas.microsoft.com/office/drawing/2014/main" id="{C2D81377-5E3F-5747-991A-558D429669BC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5943600"/>
            <a:ext cx="533400" cy="533400"/>
            <a:chOff x="1824" y="2736"/>
            <a:chExt cx="336" cy="336"/>
          </a:xfrm>
        </p:grpSpPr>
        <p:sp>
          <p:nvSpPr>
            <p:cNvPr id="18458" name="Oval 11">
              <a:extLst>
                <a:ext uri="{FF2B5EF4-FFF2-40B4-BE49-F238E27FC236}">
                  <a16:creationId xmlns:a16="http://schemas.microsoft.com/office/drawing/2014/main" id="{E27FE44C-ACD4-CE49-94B3-0E9F8FB98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9" name="Text Box 12">
              <a:extLst>
                <a:ext uri="{FF2B5EF4-FFF2-40B4-BE49-F238E27FC236}">
                  <a16:creationId xmlns:a16="http://schemas.microsoft.com/office/drawing/2014/main" id="{862A6BE6-FA77-E54D-BECF-BFE5AC661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8438" name="Group 13">
            <a:extLst>
              <a:ext uri="{FF2B5EF4-FFF2-40B4-BE49-F238E27FC236}">
                <a16:creationId xmlns:a16="http://schemas.microsoft.com/office/drawing/2014/main" id="{1596A719-1B45-5F41-8C92-260A80FAAB5D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5410200"/>
            <a:ext cx="533400" cy="533400"/>
            <a:chOff x="1824" y="2736"/>
            <a:chExt cx="336" cy="336"/>
          </a:xfrm>
        </p:grpSpPr>
        <p:sp>
          <p:nvSpPr>
            <p:cNvPr id="18456" name="Oval 14">
              <a:extLst>
                <a:ext uri="{FF2B5EF4-FFF2-40B4-BE49-F238E27FC236}">
                  <a16:creationId xmlns:a16="http://schemas.microsoft.com/office/drawing/2014/main" id="{37C9AEFA-5B24-4048-AE42-9700F0B97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7" name="Text Box 15">
              <a:extLst>
                <a:ext uri="{FF2B5EF4-FFF2-40B4-BE49-F238E27FC236}">
                  <a16:creationId xmlns:a16="http://schemas.microsoft.com/office/drawing/2014/main" id="{4F96F9A9-2FFD-9444-A995-012461E1EA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18439" name="Group 16">
            <a:extLst>
              <a:ext uri="{FF2B5EF4-FFF2-40B4-BE49-F238E27FC236}">
                <a16:creationId xmlns:a16="http://schemas.microsoft.com/office/drawing/2014/main" id="{11B15130-F1AF-204D-845F-626D8681F371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4876800"/>
            <a:ext cx="533400" cy="533400"/>
            <a:chOff x="1824" y="2736"/>
            <a:chExt cx="336" cy="336"/>
          </a:xfrm>
        </p:grpSpPr>
        <p:sp>
          <p:nvSpPr>
            <p:cNvPr id="18454" name="Oval 17">
              <a:extLst>
                <a:ext uri="{FF2B5EF4-FFF2-40B4-BE49-F238E27FC236}">
                  <a16:creationId xmlns:a16="http://schemas.microsoft.com/office/drawing/2014/main" id="{1A434302-0FF9-2742-BEAE-4457531D2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5" name="Text Box 18">
              <a:extLst>
                <a:ext uri="{FF2B5EF4-FFF2-40B4-BE49-F238E27FC236}">
                  <a16:creationId xmlns:a16="http://schemas.microsoft.com/office/drawing/2014/main" id="{90C4492D-BBBE-ED48-B063-BAEC7B0218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18440" name="Group 19">
            <a:extLst>
              <a:ext uri="{FF2B5EF4-FFF2-40B4-BE49-F238E27FC236}">
                <a16:creationId xmlns:a16="http://schemas.microsoft.com/office/drawing/2014/main" id="{CAE02F85-09E2-9C46-A731-1E06053F08B0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191000"/>
            <a:ext cx="533400" cy="533400"/>
            <a:chOff x="1824" y="2736"/>
            <a:chExt cx="336" cy="336"/>
          </a:xfrm>
        </p:grpSpPr>
        <p:sp>
          <p:nvSpPr>
            <p:cNvPr id="18452" name="Oval 20">
              <a:extLst>
                <a:ext uri="{FF2B5EF4-FFF2-40B4-BE49-F238E27FC236}">
                  <a16:creationId xmlns:a16="http://schemas.microsoft.com/office/drawing/2014/main" id="{DC3B8121-EECA-7A4B-8B3B-A7A98250C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3" name="Text Box 21">
              <a:extLst>
                <a:ext uri="{FF2B5EF4-FFF2-40B4-BE49-F238E27FC236}">
                  <a16:creationId xmlns:a16="http://schemas.microsoft.com/office/drawing/2014/main" id="{80B63FD9-51D7-0541-AAA8-62E06F91F7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8441" name="Group 22">
            <a:extLst>
              <a:ext uri="{FF2B5EF4-FFF2-40B4-BE49-F238E27FC236}">
                <a16:creationId xmlns:a16="http://schemas.microsoft.com/office/drawing/2014/main" id="{688257D2-8217-5F4A-9046-E1A28F9FC485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5410200"/>
            <a:ext cx="533400" cy="533400"/>
            <a:chOff x="1824" y="2736"/>
            <a:chExt cx="336" cy="336"/>
          </a:xfrm>
        </p:grpSpPr>
        <p:sp>
          <p:nvSpPr>
            <p:cNvPr id="18450" name="Oval 23">
              <a:extLst>
                <a:ext uri="{FF2B5EF4-FFF2-40B4-BE49-F238E27FC236}">
                  <a16:creationId xmlns:a16="http://schemas.microsoft.com/office/drawing/2014/main" id="{E9692931-B000-DD4A-839E-DEB98259A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1" name="Text Box 24">
              <a:extLst>
                <a:ext uri="{FF2B5EF4-FFF2-40B4-BE49-F238E27FC236}">
                  <a16:creationId xmlns:a16="http://schemas.microsoft.com/office/drawing/2014/main" id="{310C1936-1D02-8646-99A6-AE614C7BD1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18442" name="Line 25">
            <a:extLst>
              <a:ext uri="{FF2B5EF4-FFF2-40B4-BE49-F238E27FC236}">
                <a16:creationId xmlns:a16="http://schemas.microsoft.com/office/drawing/2014/main" id="{8BE8602A-74D8-6E45-B968-A93F3F1736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5105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Line 26">
            <a:extLst>
              <a:ext uri="{FF2B5EF4-FFF2-40B4-BE49-F238E27FC236}">
                <a16:creationId xmlns:a16="http://schemas.microsoft.com/office/drawing/2014/main" id="{58FC13A0-E6F1-0D4F-9FED-59482F9CFA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41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Line 27">
            <a:extLst>
              <a:ext uri="{FF2B5EF4-FFF2-40B4-BE49-F238E27FC236}">
                <a16:creationId xmlns:a16="http://schemas.microsoft.com/office/drawing/2014/main" id="{FF09B829-6FD9-4644-8804-6307A1D8D1C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6248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Line 28">
            <a:extLst>
              <a:ext uri="{FF2B5EF4-FFF2-40B4-BE49-F238E27FC236}">
                <a16:creationId xmlns:a16="http://schemas.microsoft.com/office/drawing/2014/main" id="{FAB6EA58-6439-F04E-A70D-D76480CE64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Line 29">
            <a:extLst>
              <a:ext uri="{FF2B5EF4-FFF2-40B4-BE49-F238E27FC236}">
                <a16:creationId xmlns:a16="http://schemas.microsoft.com/office/drawing/2014/main" id="{D40FEC29-5009-B442-8516-741FD2339DF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3340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Line 30">
            <a:extLst>
              <a:ext uri="{FF2B5EF4-FFF2-40B4-BE49-F238E27FC236}">
                <a16:creationId xmlns:a16="http://schemas.microsoft.com/office/drawing/2014/main" id="{BCC98C6A-5FA2-0D49-9178-DC59F024AE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5720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Line 31">
            <a:extLst>
              <a:ext uri="{FF2B5EF4-FFF2-40B4-BE49-F238E27FC236}">
                <a16:creationId xmlns:a16="http://schemas.microsoft.com/office/drawing/2014/main" id="{0BF9A582-6A56-7043-8958-92962DE9B2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1816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Line 32">
            <a:extLst>
              <a:ext uri="{FF2B5EF4-FFF2-40B4-BE49-F238E27FC236}">
                <a16:creationId xmlns:a16="http://schemas.microsoft.com/office/drawing/2014/main" id="{A2C62CB2-86B5-2342-BF30-F1E13A3B9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563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75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241FB142-853C-7B47-BB9B-6948B13B8B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Different types of graphs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EB5BF3D0-8C46-BF48-AA51-3324AC6A30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31156"/>
            <a:ext cx="8229600" cy="7620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Weighted – edges have an associated weight</a:t>
            </a:r>
          </a:p>
        </p:txBody>
      </p:sp>
      <p:grpSp>
        <p:nvGrpSpPr>
          <p:cNvPr id="21507" name="Group 4">
            <a:extLst>
              <a:ext uri="{FF2B5EF4-FFF2-40B4-BE49-F238E27FC236}">
                <a16:creationId xmlns:a16="http://schemas.microsoft.com/office/drawing/2014/main" id="{1EC4EB0B-15CE-0A4D-9F72-1BD100312261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3048000"/>
            <a:ext cx="533400" cy="533400"/>
            <a:chOff x="1824" y="2736"/>
            <a:chExt cx="336" cy="336"/>
          </a:xfrm>
        </p:grpSpPr>
        <p:sp>
          <p:nvSpPr>
            <p:cNvPr id="21540" name="Oval 5">
              <a:extLst>
                <a:ext uri="{FF2B5EF4-FFF2-40B4-BE49-F238E27FC236}">
                  <a16:creationId xmlns:a16="http://schemas.microsoft.com/office/drawing/2014/main" id="{BFE9875F-3277-8D46-A640-B34B5E824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1541" name="Text Box 6">
              <a:extLst>
                <a:ext uri="{FF2B5EF4-FFF2-40B4-BE49-F238E27FC236}">
                  <a16:creationId xmlns:a16="http://schemas.microsoft.com/office/drawing/2014/main" id="{6079A5B9-5EB6-AA41-B252-083422079F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21508" name="Group 7">
            <a:extLst>
              <a:ext uri="{FF2B5EF4-FFF2-40B4-BE49-F238E27FC236}">
                <a16:creationId xmlns:a16="http://schemas.microsoft.com/office/drawing/2014/main" id="{0137696D-167C-D449-A095-451B262B13E4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038600"/>
            <a:ext cx="533400" cy="533400"/>
            <a:chOff x="1824" y="2736"/>
            <a:chExt cx="336" cy="336"/>
          </a:xfrm>
        </p:grpSpPr>
        <p:sp>
          <p:nvSpPr>
            <p:cNvPr id="21538" name="Oval 8">
              <a:extLst>
                <a:ext uri="{FF2B5EF4-FFF2-40B4-BE49-F238E27FC236}">
                  <a16:creationId xmlns:a16="http://schemas.microsoft.com/office/drawing/2014/main" id="{3CA8B1CE-626F-AA48-8257-4CD3BC01E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1539" name="Text Box 9">
              <a:extLst>
                <a:ext uri="{FF2B5EF4-FFF2-40B4-BE49-F238E27FC236}">
                  <a16:creationId xmlns:a16="http://schemas.microsoft.com/office/drawing/2014/main" id="{1452AA27-B46D-4740-AF7E-C4B28AB9A5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21509" name="Group 10">
            <a:extLst>
              <a:ext uri="{FF2B5EF4-FFF2-40B4-BE49-F238E27FC236}">
                <a16:creationId xmlns:a16="http://schemas.microsoft.com/office/drawing/2014/main" id="{A31F2BE0-0C0E-5D4E-9E65-874A0202962A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867400"/>
            <a:ext cx="533400" cy="533400"/>
            <a:chOff x="1824" y="2736"/>
            <a:chExt cx="336" cy="336"/>
          </a:xfrm>
        </p:grpSpPr>
        <p:sp>
          <p:nvSpPr>
            <p:cNvPr id="21536" name="Oval 11">
              <a:extLst>
                <a:ext uri="{FF2B5EF4-FFF2-40B4-BE49-F238E27FC236}">
                  <a16:creationId xmlns:a16="http://schemas.microsoft.com/office/drawing/2014/main" id="{AB2A86AC-0320-584E-8E8F-318B37013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1537" name="Text Box 12">
              <a:extLst>
                <a:ext uri="{FF2B5EF4-FFF2-40B4-BE49-F238E27FC236}">
                  <a16:creationId xmlns:a16="http://schemas.microsoft.com/office/drawing/2014/main" id="{76AA608E-4DAC-104D-AEEE-8BF77C2720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21510" name="Group 13">
            <a:extLst>
              <a:ext uri="{FF2B5EF4-FFF2-40B4-BE49-F238E27FC236}">
                <a16:creationId xmlns:a16="http://schemas.microsoft.com/office/drawing/2014/main" id="{9CFF38A2-E0E5-B34A-811F-8047F3B8D129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5105400"/>
            <a:ext cx="533400" cy="533400"/>
            <a:chOff x="1824" y="2736"/>
            <a:chExt cx="336" cy="336"/>
          </a:xfrm>
        </p:grpSpPr>
        <p:sp>
          <p:nvSpPr>
            <p:cNvPr id="21534" name="Oval 14">
              <a:extLst>
                <a:ext uri="{FF2B5EF4-FFF2-40B4-BE49-F238E27FC236}">
                  <a16:creationId xmlns:a16="http://schemas.microsoft.com/office/drawing/2014/main" id="{6D1F2B15-F74E-7B4D-BB9E-A9F1BE631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1535" name="Text Box 15">
              <a:extLst>
                <a:ext uri="{FF2B5EF4-FFF2-40B4-BE49-F238E27FC236}">
                  <a16:creationId xmlns:a16="http://schemas.microsoft.com/office/drawing/2014/main" id="{B4C1EA7D-3785-6B40-92AF-19F05C81E8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21511" name="Group 16">
            <a:extLst>
              <a:ext uri="{FF2B5EF4-FFF2-40B4-BE49-F238E27FC236}">
                <a16:creationId xmlns:a16="http://schemas.microsoft.com/office/drawing/2014/main" id="{2DC9127D-7760-5F43-B11F-D35015D8879B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4648200"/>
            <a:ext cx="533400" cy="533400"/>
            <a:chOff x="1824" y="2736"/>
            <a:chExt cx="336" cy="336"/>
          </a:xfrm>
        </p:grpSpPr>
        <p:sp>
          <p:nvSpPr>
            <p:cNvPr id="21532" name="Oval 17">
              <a:extLst>
                <a:ext uri="{FF2B5EF4-FFF2-40B4-BE49-F238E27FC236}">
                  <a16:creationId xmlns:a16="http://schemas.microsoft.com/office/drawing/2014/main" id="{E1CF461B-BA1C-8749-81CF-2011560E8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1533" name="Text Box 18">
              <a:extLst>
                <a:ext uri="{FF2B5EF4-FFF2-40B4-BE49-F238E27FC236}">
                  <a16:creationId xmlns:a16="http://schemas.microsoft.com/office/drawing/2014/main" id="{30339DB5-F324-5B4D-B440-5724B08105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21512" name="Group 19">
            <a:extLst>
              <a:ext uri="{FF2B5EF4-FFF2-40B4-BE49-F238E27FC236}">
                <a16:creationId xmlns:a16="http://schemas.microsoft.com/office/drawing/2014/main" id="{14D2A90C-A52E-7943-B8F2-7F7DF5A7A6F1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4191000"/>
            <a:ext cx="533400" cy="533400"/>
            <a:chOff x="1824" y="2736"/>
            <a:chExt cx="336" cy="336"/>
          </a:xfrm>
        </p:grpSpPr>
        <p:sp>
          <p:nvSpPr>
            <p:cNvPr id="21530" name="Oval 20">
              <a:extLst>
                <a:ext uri="{FF2B5EF4-FFF2-40B4-BE49-F238E27FC236}">
                  <a16:creationId xmlns:a16="http://schemas.microsoft.com/office/drawing/2014/main" id="{BB5D9BC9-B4CF-874A-9032-B6EDB3344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1531" name="Text Box 21">
              <a:extLst>
                <a:ext uri="{FF2B5EF4-FFF2-40B4-BE49-F238E27FC236}">
                  <a16:creationId xmlns:a16="http://schemas.microsoft.com/office/drawing/2014/main" id="{5607C243-5798-1241-AF0B-3EB3DF4379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21513" name="Group 22">
            <a:extLst>
              <a:ext uri="{FF2B5EF4-FFF2-40B4-BE49-F238E27FC236}">
                <a16:creationId xmlns:a16="http://schemas.microsoft.com/office/drawing/2014/main" id="{9ADFAFF8-69B6-584E-96CE-8F106C84BCF3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5943600"/>
            <a:ext cx="533400" cy="533400"/>
            <a:chOff x="1824" y="2736"/>
            <a:chExt cx="336" cy="336"/>
          </a:xfrm>
        </p:grpSpPr>
        <p:sp>
          <p:nvSpPr>
            <p:cNvPr id="21528" name="Oval 23">
              <a:extLst>
                <a:ext uri="{FF2B5EF4-FFF2-40B4-BE49-F238E27FC236}">
                  <a16:creationId xmlns:a16="http://schemas.microsoft.com/office/drawing/2014/main" id="{DE6D40C9-A3FC-6B49-BA00-1B19DCDED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1529" name="Text Box 24">
              <a:extLst>
                <a:ext uri="{FF2B5EF4-FFF2-40B4-BE49-F238E27FC236}">
                  <a16:creationId xmlns:a16="http://schemas.microsoft.com/office/drawing/2014/main" id="{048439A2-73E3-884C-92DA-417C94D87F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1514" name="Line 25">
            <a:extLst>
              <a:ext uri="{FF2B5EF4-FFF2-40B4-BE49-F238E27FC236}">
                <a16:creationId xmlns:a16="http://schemas.microsoft.com/office/drawing/2014/main" id="{315BE58B-CC4C-EF43-9459-27F7E9015F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3352800"/>
            <a:ext cx="1600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5" name="Line 26">
            <a:extLst>
              <a:ext uri="{FF2B5EF4-FFF2-40B4-BE49-F238E27FC236}">
                <a16:creationId xmlns:a16="http://schemas.microsoft.com/office/drawing/2014/main" id="{C0F0B63C-333C-3F49-B4A2-3EC258BF92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419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6" name="Line 27">
            <a:extLst>
              <a:ext uri="{FF2B5EF4-FFF2-40B4-BE49-F238E27FC236}">
                <a16:creationId xmlns:a16="http://schemas.microsoft.com/office/drawing/2014/main" id="{97DBD84C-66F1-CB4E-A575-3E88B452515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72000" y="35814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7" name="Line 28">
            <a:extLst>
              <a:ext uri="{FF2B5EF4-FFF2-40B4-BE49-F238E27FC236}">
                <a16:creationId xmlns:a16="http://schemas.microsoft.com/office/drawing/2014/main" id="{FF96EAC6-CFD5-024E-9F67-E24EFB1723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51816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8" name="Line 29">
            <a:extLst>
              <a:ext uri="{FF2B5EF4-FFF2-40B4-BE49-F238E27FC236}">
                <a16:creationId xmlns:a16="http://schemas.microsoft.com/office/drawing/2014/main" id="{DAB6CB34-F430-644E-92F0-B0EFC378698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50292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9" name="Line 30">
            <a:extLst>
              <a:ext uri="{FF2B5EF4-FFF2-40B4-BE49-F238E27FC236}">
                <a16:creationId xmlns:a16="http://schemas.microsoft.com/office/drawing/2014/main" id="{C4480483-35E2-034E-ADF6-317FC8B3E9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0" y="45720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0" name="Line 31">
            <a:extLst>
              <a:ext uri="{FF2B5EF4-FFF2-40B4-BE49-F238E27FC236}">
                <a16:creationId xmlns:a16="http://schemas.microsoft.com/office/drawing/2014/main" id="{8F11C9A2-C80A-6A48-BA9C-5903EAB9BB3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55626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1" name="Text Box 32">
            <a:extLst>
              <a:ext uri="{FF2B5EF4-FFF2-40B4-BE49-F238E27FC236}">
                <a16:creationId xmlns:a16="http://schemas.microsoft.com/office/drawing/2014/main" id="{B9C2CB2A-1177-FE4B-98CB-B75BE0588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3528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8</a:t>
            </a:r>
          </a:p>
        </p:txBody>
      </p:sp>
      <p:sp>
        <p:nvSpPr>
          <p:cNvPr id="21522" name="Text Box 33">
            <a:extLst>
              <a:ext uri="{FF2B5EF4-FFF2-40B4-BE49-F238E27FC236}">
                <a16:creationId xmlns:a16="http://schemas.microsoft.com/office/drawing/2014/main" id="{7344ACC7-F292-C04C-B367-2DFC34209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6624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2</a:t>
            </a:r>
          </a:p>
        </p:txBody>
      </p:sp>
      <p:sp>
        <p:nvSpPr>
          <p:cNvPr id="21523" name="Text Box 34">
            <a:extLst>
              <a:ext uri="{FF2B5EF4-FFF2-40B4-BE49-F238E27FC236}">
                <a16:creationId xmlns:a16="http://schemas.microsoft.com/office/drawing/2014/main" id="{771AE2BA-8BA8-E64B-8F23-7E046A5B8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9004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7</a:t>
            </a:r>
          </a:p>
        </p:txBody>
      </p:sp>
      <p:sp>
        <p:nvSpPr>
          <p:cNvPr id="21524" name="Text Box 35">
            <a:extLst>
              <a:ext uri="{FF2B5EF4-FFF2-40B4-BE49-F238E27FC236}">
                <a16:creationId xmlns:a16="http://schemas.microsoft.com/office/drawing/2014/main" id="{A38FD6E8-1C56-0B43-974A-B448DE44E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486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20</a:t>
            </a:r>
          </a:p>
        </p:txBody>
      </p:sp>
      <p:sp>
        <p:nvSpPr>
          <p:cNvPr id="21525" name="Text Box 36">
            <a:extLst>
              <a:ext uri="{FF2B5EF4-FFF2-40B4-BE49-F238E27FC236}">
                <a16:creationId xmlns:a16="http://schemas.microsoft.com/office/drawing/2014/main" id="{3DC72A6B-0190-E045-9203-66CC13A9B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724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1</a:t>
            </a:r>
          </a:p>
        </p:txBody>
      </p:sp>
      <p:sp>
        <p:nvSpPr>
          <p:cNvPr id="21526" name="Text Box 37">
            <a:extLst>
              <a:ext uri="{FF2B5EF4-FFF2-40B4-BE49-F238E27FC236}">
                <a16:creationId xmlns:a16="http://schemas.microsoft.com/office/drawing/2014/main" id="{EFA6A23E-F463-494C-99D7-284CE526E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45720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7</a:t>
            </a:r>
          </a:p>
        </p:txBody>
      </p:sp>
      <p:sp>
        <p:nvSpPr>
          <p:cNvPr id="21527" name="Text Box 38">
            <a:extLst>
              <a:ext uri="{FF2B5EF4-FFF2-40B4-BE49-F238E27FC236}">
                <a16:creationId xmlns:a16="http://schemas.microsoft.com/office/drawing/2014/main" id="{9BE49542-04BE-AE4D-9599-CDC818E82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486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925247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21262</TotalTime>
  <Words>2629</Words>
  <Application>Microsoft Macintosh PowerPoint</Application>
  <PresentationFormat>On-screen Show (4:3)</PresentationFormat>
  <Paragraphs>851</Paragraphs>
  <Slides>80</Slides>
  <Notes>79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8" baseType="lpstr">
      <vt:lpstr>ＭＳ Ｐゴシック</vt:lpstr>
      <vt:lpstr>Calibri</vt:lpstr>
      <vt:lpstr>Times</vt:lpstr>
      <vt:lpstr>Tw Cen MT</vt:lpstr>
      <vt:lpstr>Wingdings</vt:lpstr>
      <vt:lpstr>Wingdings 2</vt:lpstr>
      <vt:lpstr>Median</vt:lpstr>
      <vt:lpstr>Equation</vt:lpstr>
      <vt:lpstr>graphs</vt:lpstr>
      <vt:lpstr>Admin</vt:lpstr>
      <vt:lpstr>Graphs</vt:lpstr>
      <vt:lpstr>Graphs</vt:lpstr>
      <vt:lpstr>Graphs</vt:lpstr>
      <vt:lpstr>Different types of graphs</vt:lpstr>
      <vt:lpstr>Different types of graphs</vt:lpstr>
      <vt:lpstr>Different types of graphs</vt:lpstr>
      <vt:lpstr>Different types of graphs</vt:lpstr>
      <vt:lpstr>Terminology</vt:lpstr>
      <vt:lpstr>Terminology</vt:lpstr>
      <vt:lpstr>Terminology</vt:lpstr>
      <vt:lpstr>Terminology</vt:lpstr>
      <vt:lpstr>PowerPoint Presentation</vt:lpstr>
      <vt:lpstr>PowerPoint Presentation</vt:lpstr>
      <vt:lpstr>PowerPoint Presentation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Different types of graphs</vt:lpstr>
      <vt:lpstr>Different types of graphs</vt:lpstr>
      <vt:lpstr>Different types of graphs</vt:lpstr>
      <vt:lpstr>Different types of graphs</vt:lpstr>
      <vt:lpstr>Different types of graphs</vt:lpstr>
      <vt:lpstr>Different types of graphs</vt:lpstr>
      <vt:lpstr>Different types of graphs</vt:lpstr>
      <vt:lpstr>When do we see graphs in  real life problems?</vt:lpstr>
      <vt:lpstr>Representing graphs</vt:lpstr>
      <vt:lpstr>Representing graphs</vt:lpstr>
      <vt:lpstr>Representing graphs</vt:lpstr>
      <vt:lpstr>Representing graphs</vt:lpstr>
      <vt:lpstr>Representing graphs</vt:lpstr>
      <vt:lpstr>Representing graphs</vt:lpstr>
      <vt:lpstr>Representing graphs</vt:lpstr>
      <vt:lpstr>Representing graphs</vt:lpstr>
      <vt:lpstr>Adjacency list vs. adjacency matrix</vt:lpstr>
      <vt:lpstr>Adjacency list vs. adjacency matrix</vt:lpstr>
      <vt:lpstr>Sparse adjacency matrix</vt:lpstr>
      <vt:lpstr>Sparse adjacency matrix</vt:lpstr>
      <vt:lpstr>Weighted graphs</vt:lpstr>
      <vt:lpstr>Weighted graphs</vt:lpstr>
      <vt:lpstr>Graph algorithms/questions</vt:lpstr>
      <vt:lpstr>DFS and BFS</vt:lpstr>
      <vt:lpstr>Search implemented</vt:lpstr>
      <vt:lpstr>BFS</vt:lpstr>
      <vt:lpstr>BFS</vt:lpstr>
      <vt:lpstr>DFS</vt:lpstr>
      <vt:lpstr>DFS</vt:lpstr>
      <vt:lpstr>DFS</vt:lpstr>
      <vt:lpstr>DFS</vt:lpstr>
      <vt:lpstr>Running time of BFS/DFS</vt:lpstr>
      <vt:lpstr>DFS/BFS</vt:lpstr>
      <vt:lpstr>DFS/BFS for graphs</vt:lpstr>
      <vt:lpstr>BFS for graphs</vt:lpstr>
      <vt:lpstr>BFS for graphs</vt:lpstr>
      <vt:lpstr>PowerPoint Presentation</vt:lpstr>
      <vt:lpstr>PowerPoint Presentation</vt:lpstr>
      <vt:lpstr>DFS on graphs</vt:lpstr>
      <vt:lpstr>DFS on graphs</vt:lpstr>
      <vt:lpstr>DFS on graphs</vt:lpstr>
      <vt:lpstr>DFS for graphs</vt:lpstr>
      <vt:lpstr>DFS for graphs</vt:lpstr>
      <vt:lpstr>What does DFS do?</vt:lpstr>
      <vt:lpstr>Running time of graph BFS/DFS</vt:lpstr>
      <vt:lpstr>PowerPoint Presentation</vt:lpstr>
      <vt:lpstr>DFS and BFS</vt:lpstr>
      <vt:lpstr>BFS/DFS for graphs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Collins Munene Kariuki</cp:lastModifiedBy>
  <cp:revision>693</cp:revision>
  <cp:lastPrinted>2024-03-21T18:48:25Z</cp:lastPrinted>
  <dcterms:created xsi:type="dcterms:W3CDTF">2013-09-08T20:10:23Z</dcterms:created>
  <dcterms:modified xsi:type="dcterms:W3CDTF">2024-04-03T23:10:26Z</dcterms:modified>
</cp:coreProperties>
</file>