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75" r:id="rId4"/>
    <p:sldId id="282" r:id="rId5"/>
    <p:sldId id="348" r:id="rId6"/>
    <p:sldId id="360" r:id="rId7"/>
    <p:sldId id="356" r:id="rId8"/>
    <p:sldId id="296" r:id="rId9"/>
    <p:sldId id="376" r:id="rId10"/>
    <p:sldId id="364" r:id="rId11"/>
    <p:sldId id="291" r:id="rId12"/>
    <p:sldId id="301" r:id="rId13"/>
    <p:sldId id="303" r:id="rId14"/>
    <p:sldId id="302" r:id="rId15"/>
    <p:sldId id="304" r:id="rId16"/>
    <p:sldId id="305" r:id="rId17"/>
    <p:sldId id="366" r:id="rId18"/>
    <p:sldId id="307" r:id="rId19"/>
    <p:sldId id="352" r:id="rId20"/>
    <p:sldId id="310" r:id="rId21"/>
    <p:sldId id="311" r:id="rId22"/>
    <p:sldId id="369" r:id="rId23"/>
    <p:sldId id="312" r:id="rId24"/>
    <p:sldId id="315" r:id="rId25"/>
    <p:sldId id="316" r:id="rId26"/>
    <p:sldId id="317" r:id="rId27"/>
    <p:sldId id="371" r:id="rId28"/>
    <p:sldId id="318" r:id="rId29"/>
    <p:sldId id="319" r:id="rId30"/>
    <p:sldId id="320" r:id="rId31"/>
    <p:sldId id="321" r:id="rId32"/>
    <p:sldId id="377" r:id="rId33"/>
    <p:sldId id="322" r:id="rId34"/>
    <p:sldId id="324" r:id="rId35"/>
    <p:sldId id="326" r:id="rId36"/>
    <p:sldId id="372" r:id="rId37"/>
    <p:sldId id="328" r:id="rId38"/>
    <p:sldId id="374" r:id="rId39"/>
    <p:sldId id="330" r:id="rId40"/>
    <p:sldId id="370" r:id="rId41"/>
    <p:sldId id="331" r:id="rId42"/>
    <p:sldId id="332" r:id="rId43"/>
    <p:sldId id="333" r:id="rId44"/>
    <p:sldId id="335" r:id="rId45"/>
    <p:sldId id="336" r:id="rId46"/>
    <p:sldId id="339" r:id="rId47"/>
    <p:sldId id="337" r:id="rId48"/>
    <p:sldId id="381" r:id="rId49"/>
    <p:sldId id="341" r:id="rId50"/>
    <p:sldId id="373" r:id="rId51"/>
    <p:sldId id="382" r:id="rId52"/>
    <p:sldId id="383" r:id="rId53"/>
    <p:sldId id="384" r:id="rId54"/>
    <p:sldId id="340" r:id="rId55"/>
    <p:sldId id="385" r:id="rId56"/>
    <p:sldId id="342" r:id="rId57"/>
    <p:sldId id="334" r:id="rId58"/>
    <p:sldId id="343" r:id="rId59"/>
    <p:sldId id="345" r:id="rId60"/>
    <p:sldId id="353" r:id="rId61"/>
    <p:sldId id="378" r:id="rId62"/>
    <p:sldId id="379" r:id="rId63"/>
    <p:sldId id="38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64AD-7059-6948-BAB0-E62C6B3257D3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1283-C41B-0644-BF1C-2B3BC3941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waterloo.ca/tsp/world/" TargetMode="External"/><Relationship Id="rId2" Type="http://schemas.openxmlformats.org/officeDocument/2006/relationships/hyperlink" Target="https://www.math.uwaterloo.ca/tsp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NP-Complete Reductions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334400-71CE-A44E-A547-0512A4057EFC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3-SAT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formula is in </a:t>
            </a:r>
            <a:r>
              <a:rPr lang="en-US" sz="2400" i="1" dirty="0"/>
              <a:t>n-conjunctive normal form </a:t>
            </a:r>
            <a:r>
              <a:rPr lang="en-US" sz="2400" dirty="0"/>
              <a:t>(</a:t>
            </a:r>
            <a:r>
              <a:rPr lang="en-US" sz="2400" i="1" dirty="0"/>
              <a:t>n-</a:t>
            </a:r>
            <a:r>
              <a:rPr lang="en-US" sz="2400" dirty="0"/>
              <a:t>CNF) if:</a:t>
            </a:r>
          </a:p>
          <a:p>
            <a:pPr lvl="1"/>
            <a:r>
              <a:rPr lang="en-US" sz="2000" dirty="0"/>
              <a:t>it is expressed as an AND of clauses</a:t>
            </a:r>
          </a:p>
          <a:p>
            <a:pPr lvl="1"/>
            <a:r>
              <a:rPr lang="en-US" sz="2000" dirty="0"/>
              <a:t>where each clause is an OR of no more than </a:t>
            </a:r>
            <a:r>
              <a:rPr lang="en-US" sz="2000" i="1" dirty="0"/>
              <a:t>n</a:t>
            </a:r>
            <a:r>
              <a:rPr lang="en-US" sz="2000" dirty="0"/>
              <a:t> variables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3-SAT: Given a 3-CNF </a:t>
            </a:r>
            <a:r>
              <a:rPr lang="en-US" sz="2400" dirty="0" err="1"/>
              <a:t>boolean</a:t>
            </a:r>
            <a:r>
              <a:rPr lang="en-US" sz="2400" dirty="0"/>
              <a:t> formula, is it </a:t>
            </a:r>
            <a:r>
              <a:rPr lang="en-US" sz="2400" dirty="0" err="1"/>
              <a:t>satisfiable</a:t>
            </a:r>
            <a:r>
              <a:rPr lang="en-US" sz="2400" dirty="0"/>
              <a:t>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844692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802C0-6DF5-BA4F-A897-973D5C5A2834}"/>
              </a:ext>
            </a:extLst>
          </p:cNvPr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3-SAT is an NP-complete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23508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a </a:t>
            </a:r>
            <a:r>
              <a:rPr lang="en-US" sz="2800" dirty="0" err="1"/>
              <a:t>boolean</a:t>
            </a:r>
            <a:r>
              <a:rPr lang="en-US" sz="2800" dirty="0"/>
              <a:t> formula of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 variables joined by </a:t>
            </a:r>
            <a:r>
              <a:rPr lang="en-US" sz="2800" i="1" dirty="0"/>
              <a:t>m</a:t>
            </a:r>
            <a:r>
              <a:rPr lang="en-US" sz="2800" dirty="0"/>
              <a:t> connectives (AND, OR or NOT) is there a setting of the variables such that the </a:t>
            </a:r>
            <a:r>
              <a:rPr lang="en-US" sz="2800" dirty="0" err="1"/>
              <a:t>boolean</a:t>
            </a:r>
            <a:r>
              <a:rPr lang="en-US" sz="2800" dirty="0"/>
              <a:t> formula evaluate to true?</a:t>
            </a: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203200" progId="Equation.3">
                  <p:embed/>
                </p:oleObj>
              </mc:Choice>
              <mc:Fallback>
                <p:oleObj name="Equation" r:id="rId4" imgW="11176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SAT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56009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/>
          </a:p>
          <a:p>
            <a:pPr marL="514350" indent="-514350">
              <a:buFont typeface="Wingdings"/>
              <a:buAutoNum type="arabicPeriod"/>
            </a:pPr>
            <a:r>
              <a:rPr lang="en-US" sz="20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000" dirty="0"/>
              <a:t>Show that NEW is NP-Hard (i.e., all NP-complete problems are reducible to NEW in polynomial time)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Describe a reduction function </a:t>
            </a:r>
            <a:r>
              <a:rPr lang="en-US" sz="1800" i="1" dirty="0"/>
              <a:t>f</a:t>
            </a:r>
            <a:r>
              <a:rPr lang="en-US" sz="18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</a:t>
            </a:r>
            <a:r>
              <a:rPr lang="en-US" sz="1800" i="1" dirty="0"/>
              <a:t>f</a:t>
            </a:r>
            <a:r>
              <a:rPr lang="en-US" sz="18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SAT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</a:t>
            </a:r>
            <a:r>
              <a:rPr lang="en-US" sz="2400" dirty="0" err="1"/>
              <a:t>boolean</a:t>
            </a:r>
            <a:r>
              <a:rPr lang="en-US" sz="2400" dirty="0"/>
              <a:t> formula of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boolean</a:t>
            </a:r>
            <a:r>
              <a:rPr lang="en-US" sz="2400" dirty="0"/>
              <a:t> variables joined by </a:t>
            </a:r>
            <a:r>
              <a:rPr lang="en-US" sz="2400" i="1" dirty="0"/>
              <a:t>m</a:t>
            </a:r>
            <a:r>
              <a:rPr lang="en-US" sz="2400" dirty="0"/>
              <a:t> connectives (AND, OR or NOT) is there a setting of the variables such that the </a:t>
            </a:r>
            <a:r>
              <a:rPr lang="en-US" sz="2400" dirty="0" err="1"/>
              <a:t>boolean</a:t>
            </a:r>
            <a:r>
              <a:rPr lang="en-US" sz="2400" dirty="0"/>
              <a:t> formula evaluate to true?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476360" y="2881496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9000" imgH="203200" progId="Equation.3">
                  <p:embed/>
                </p:oleObj>
              </mc:Choice>
              <mc:Fallback>
                <p:oleObj name="Equation" r:id="rId2" imgW="2159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60" y="2881496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9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polynomial run-time?</a:t>
            </a:r>
          </a:p>
        </p:txBody>
      </p:sp>
    </p:spTree>
    <p:extLst>
      <p:ext uri="{BB962C8B-B14F-4D97-AF65-F5344CB8AC3E}">
        <p14:creationId xmlns:p14="http://schemas.microsoft.com/office/powerpoint/2010/main" val="5232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7122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SAT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3-SAT to SAT: </a:t>
            </a:r>
          </a:p>
          <a:p>
            <a:r>
              <a:rPr lang="en-US" sz="2400" dirty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DONE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2520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NP-Complete: SAT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Because 3-SAT problems are a subset of SAT problems, then the SAT problem will also have a solution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Our reduction function simply does a copy, so it is already a </a:t>
            </a:r>
            <a:br>
              <a:rPr lang="en-US" sz="2000" dirty="0"/>
            </a:br>
            <a:r>
              <a:rPr lang="en-US" sz="2000" dirty="0"/>
              <a:t>3-SAT problem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Therefore the variable assignment found by our SAT-solver will also be a solution to the original 3-SAT problem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/>
              <a:t>Assume we have an NP-Complete problem instance that has a solution, show that the NEW problem instance generated by </a:t>
            </a:r>
            <a:r>
              <a:rPr lang="en-US" sz="1800" i="1" dirty="0"/>
              <a:t>f</a:t>
            </a:r>
            <a:r>
              <a:rPr lang="en-US" sz="1800" dirty="0"/>
              <a:t> has a solution</a:t>
            </a:r>
          </a:p>
          <a:p>
            <a:pPr lvl="1"/>
            <a:r>
              <a:rPr lang="en-US" sz="1800" dirty="0"/>
              <a:t>Assume we have a problem instance of NEW </a:t>
            </a:r>
            <a:r>
              <a:rPr lang="en-US" sz="1800" i="1" dirty="0">
                <a:solidFill>
                  <a:srgbClr val="FF6600"/>
                </a:solidFill>
              </a:rPr>
              <a:t>generated by f</a:t>
            </a:r>
            <a:r>
              <a:rPr lang="en-US" sz="1800" dirty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424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there a clique of size 4 in this graph?</a:t>
            </a:r>
          </a:p>
        </p:txBody>
      </p:sp>
    </p:spTree>
    <p:extLst>
      <p:ext uri="{BB962C8B-B14F-4D97-AF65-F5344CB8AC3E}">
        <p14:creationId xmlns:p14="http://schemas.microsoft.com/office/powerpoint/2010/main" val="47919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clique containing 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HALF-CLIQUE an NP-complete problem?</a:t>
            </a: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11 out today (last one!)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next Tuesday</a:t>
            </a:r>
          </a:p>
        </p:txBody>
      </p:sp>
    </p:spTree>
    <p:extLst>
      <p:ext uri="{BB962C8B-B14F-4D97-AF65-F5344CB8AC3E}">
        <p14:creationId xmlns:p14="http://schemas.microsoft.com/office/powerpoint/2010/main" val="106279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/>
          </a:p>
          <a:p>
            <a:pPr marL="514350" indent="-514350">
              <a:buFont typeface="Wingdings"/>
              <a:buAutoNum type="arabicPeriod"/>
            </a:pPr>
            <a:r>
              <a:rPr lang="en-US" sz="2800" dirty="0"/>
              <a:t>Show that HALF-CLIQUE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220563"/>
            <a:ext cx="7739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Verifier: A solution consists of the set of vertices in V’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that |V ‘| = |V|/2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all pairs of u, v ∈ V’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there exists an edge (</a:t>
            </a:r>
            <a:r>
              <a:rPr lang="en-US" sz="2400" dirty="0" err="1"/>
              <a:t>u,v</a:t>
            </a:r>
            <a:r>
              <a:rPr lang="en-US" sz="2400" dirty="0"/>
              <a:t>) ∈ 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69" y="5250958"/>
            <a:ext cx="787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Check for edge existence in O(V) (assuming adjacency list)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) checks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) overall, which is polynomial</a:t>
            </a:r>
          </a:p>
        </p:txBody>
      </p:sp>
    </p:spTree>
    <p:extLst>
      <p:ext uri="{BB962C8B-B14F-4D97-AF65-F5344CB8AC3E}">
        <p14:creationId xmlns:p14="http://schemas.microsoft.com/office/powerpoint/2010/main" val="2396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/>
              <a:t>Show that all NP-complete problems are reducible to HALF-CLIQUE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HALF-CLIQUE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HALF-CLIQUE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288583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5754" y="3311686"/>
            <a:ext cx="8928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CLIQUE to HALF-CLIQUE: </a:t>
            </a:r>
          </a:p>
          <a:p>
            <a:r>
              <a:rPr lang="en-US" sz="2000" dirty="0"/>
              <a:t>Given a problem instance of CLIQUE, turn it into a problem instance of HALF-CLIQUE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82348" y="438031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441747" y="482640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78209" y="443738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03211" y="448142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379298" y="482640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569072" y="496126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022840" y="496822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8611" y="584775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4227" y="6175345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86459" y="589905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2075" y="6226642"/>
            <a:ext cx="456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2624966" y="614614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2616788" y="6444536"/>
            <a:ext cx="3049046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04981" y="182544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164380" y="227153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800842" y="1882519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25844" y="1926556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101931" y="227153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291705" y="2406394"/>
            <a:ext cx="17080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CLIQUE problem</a:t>
            </a:r>
          </a:p>
          <a:p>
            <a:r>
              <a:rPr lang="en-US" dirty="0"/>
              <a:t>(Does G have </a:t>
            </a:r>
          </a:p>
          <a:p>
            <a:r>
              <a:rPr lang="en-US" dirty="0"/>
              <a:t>clique of size k)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745473" y="2413354"/>
            <a:ext cx="22537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HALF-CLIQUE problem</a:t>
            </a:r>
          </a:p>
          <a:p>
            <a:r>
              <a:rPr lang="en-US" dirty="0"/>
              <a:t>(Does G have a clique</a:t>
            </a:r>
          </a:p>
          <a:p>
            <a:r>
              <a:rPr lang="en-US" dirty="0"/>
              <a:t>exactly have the size)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3192" y="3649814"/>
            <a:ext cx="1851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=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&lt; |V|/2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 &gt; |V|/2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14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32" y="3671024"/>
            <a:ext cx="2571090" cy="542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34707" y="2903668"/>
            <a:ext cx="429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It’s already a half-clique problem</a:t>
            </a:r>
          </a:p>
        </p:txBody>
      </p:sp>
    </p:spTree>
    <p:extLst>
      <p:ext uri="{BB962C8B-B14F-4D97-AF65-F5344CB8AC3E}">
        <p14:creationId xmlns:p14="http://schemas.microsoft.com/office/powerpoint/2010/main" val="40513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4770783"/>
            <a:ext cx="6783951" cy="8054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smaller than half, so add an artificial clique to the graph and connect it up to all vertices</a:t>
            </a:r>
          </a:p>
        </p:txBody>
      </p:sp>
    </p:spTree>
    <p:extLst>
      <p:ext uri="{BB962C8B-B14F-4D97-AF65-F5344CB8AC3E}">
        <p14:creationId xmlns:p14="http://schemas.microsoft.com/office/powerpoint/2010/main" val="15784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2" y="3830624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251" y="5576263"/>
            <a:ext cx="6783951" cy="641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648" y="2726900"/>
            <a:ext cx="780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looking for a clique that is bigger than half, so add vertices until k = |V|/2</a:t>
            </a:r>
          </a:p>
        </p:txBody>
      </p:sp>
    </p:spTree>
    <p:extLst>
      <p:ext uri="{BB962C8B-B14F-4D97-AF65-F5344CB8AC3E}">
        <p14:creationId xmlns:p14="http://schemas.microsoft.com/office/powerpoint/2010/main" val="18215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HALF-CLIQUE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4" y="3273000"/>
            <a:ext cx="7023100" cy="238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344" y="1873292"/>
            <a:ext cx="892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CLIQUE to HALF-CLIQUE: </a:t>
            </a:r>
          </a:p>
          <a:p>
            <a:r>
              <a:rPr lang="en-US" sz="2400" dirty="0"/>
              <a:t>Given an instance of CLIQUE, turn it into an instance of HALF-CLIQUE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792" y="6071905"/>
            <a:ext cx="6952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Runtime: From the construction we can see that it is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13854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4" y="4338742"/>
            <a:ext cx="7023100" cy="2387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NP-Complete problem instance that has a solution, show that the NEW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NEW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the NP-Complete problem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93CB-DE23-FB43-9C3D-29D9391F21F4}"/>
              </a:ext>
            </a:extLst>
          </p:cNvPr>
          <p:cNvSpPr txBox="1"/>
          <p:nvPr/>
        </p:nvSpPr>
        <p:spPr>
          <a:xfrm>
            <a:off x="5098295" y="3957742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FB9EA-1190-774D-A10F-4BB788791B1C}"/>
              </a:ext>
            </a:extLst>
          </p:cNvPr>
          <p:cNvSpPr txBox="1"/>
          <p:nvPr/>
        </p:nvSpPr>
        <p:spPr>
          <a:xfrm>
            <a:off x="1496143" y="400903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56141E4-C8A4-594D-B947-E3DA825F3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4256131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6B2F7-AACB-7348-AC32-BA10F148267E}"/>
              </a:ext>
            </a:extLst>
          </p:cNvPr>
          <p:cNvSpPr txBox="1"/>
          <p:nvPr/>
        </p:nvSpPr>
        <p:spPr>
          <a:xfrm>
            <a:off x="5098295" y="2686979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40091-DCEB-A849-AFA2-4792853B8A4B}"/>
              </a:ext>
            </a:extLst>
          </p:cNvPr>
          <p:cNvSpPr txBox="1"/>
          <p:nvPr/>
        </p:nvSpPr>
        <p:spPr>
          <a:xfrm>
            <a:off x="1496143" y="2738276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C40ED42-EA29-394B-87B5-45042645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4650" y="2985368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= |V|/2:</a:t>
            </a:r>
          </a:p>
          <a:p>
            <a:pPr lvl="1"/>
            <a:r>
              <a:rPr lang="en-US" dirty="0"/>
              <a:t>the graph is unmodified</a:t>
            </a:r>
          </a:p>
          <a:p>
            <a:pPr lvl="1"/>
            <a:r>
              <a:rPr lang="en-US" dirty="0"/>
              <a:t>f(</a:t>
            </a:r>
            <a:r>
              <a:rPr lang="en-US" dirty="0" err="1"/>
              <a:t>G,k</a:t>
            </a:r>
            <a:r>
              <a:rPr lang="en-US" dirty="0"/>
              <a:t>) has a clique that is half the size</a:t>
            </a:r>
          </a:p>
        </p:txBody>
      </p:sp>
    </p:spTree>
    <p:extLst>
      <p:ext uri="{BB962C8B-B14F-4D97-AF65-F5344CB8AC3E}">
        <p14:creationId xmlns:p14="http://schemas.microsoft.com/office/powerpoint/2010/main" val="9191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&lt; |V|/2:</a:t>
            </a:r>
          </a:p>
          <a:p>
            <a:pPr lvl="1"/>
            <a:r>
              <a:rPr lang="en-US" dirty="0"/>
              <a:t>we added a clique of |V|- 2k fully connected nodes</a:t>
            </a:r>
          </a:p>
          <a:p>
            <a:pPr lvl="1"/>
            <a:r>
              <a:rPr lang="en-US" dirty="0"/>
              <a:t>there are |V| + |V| - 2k = 2(|V|-k) nodes in f(G)</a:t>
            </a:r>
          </a:p>
          <a:p>
            <a:pPr lvl="1"/>
            <a:r>
              <a:rPr lang="en-US" dirty="0"/>
              <a:t>there is a clique in the original graph of size k</a:t>
            </a:r>
          </a:p>
          <a:p>
            <a:pPr lvl="1"/>
            <a:r>
              <a:rPr lang="en-US" dirty="0"/>
              <a:t>plus our added clique of |V|-2k</a:t>
            </a:r>
          </a:p>
          <a:p>
            <a:pPr lvl="1"/>
            <a:r>
              <a:rPr lang="en-US" dirty="0"/>
              <a:t>k + |V|-2k = |V|-k, which is half the size of f(G)</a:t>
            </a:r>
          </a:p>
        </p:txBody>
      </p:sp>
    </p:spTree>
    <p:extLst>
      <p:ext uri="{BB962C8B-B14F-4D97-AF65-F5344CB8AC3E}">
        <p14:creationId xmlns:p14="http://schemas.microsoft.com/office/powerpoint/2010/main" val="36677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503-69C7-B149-912C-C1FA373B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A0B5-2110-9C4E-98AC-4922A5F39C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= problems with a polynomial runtime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called “tractable” problems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(Basically, all of the problems in this class)</a:t>
            </a:r>
          </a:p>
        </p:txBody>
      </p:sp>
    </p:spTree>
    <p:extLst>
      <p:ext uri="{BB962C8B-B14F-4D97-AF65-F5344CB8AC3E}">
        <p14:creationId xmlns:p14="http://schemas.microsoft.com/office/powerpoint/2010/main" val="19687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 that has a CLIQUE of size k, show that f(</a:t>
            </a:r>
            <a:r>
              <a:rPr lang="en-US" dirty="0" err="1"/>
              <a:t>G,k</a:t>
            </a:r>
            <a:r>
              <a:rPr lang="en-US" dirty="0"/>
              <a:t>) has a solution to HALF-CLIQUE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k &gt;|V|/2:</a:t>
            </a:r>
          </a:p>
          <a:p>
            <a:pPr lvl="1"/>
            <a:r>
              <a:rPr lang="en-US" dirty="0"/>
              <a:t>we added 2k - |V| unconnected vertices</a:t>
            </a:r>
          </a:p>
          <a:p>
            <a:pPr lvl="1"/>
            <a:r>
              <a:rPr lang="en-US" dirty="0"/>
              <a:t>f(G) contains |V| + 2k - |V| = 2k vertices</a:t>
            </a:r>
          </a:p>
          <a:p>
            <a:pPr lvl="1"/>
            <a:r>
              <a:rPr lang="en-US" dirty="0"/>
              <a:t>Since the original graph had a clique of size k vertices, the new graph will have a half-clique</a:t>
            </a:r>
          </a:p>
        </p:txBody>
      </p:sp>
    </p:spTree>
    <p:extLst>
      <p:ext uri="{BB962C8B-B14F-4D97-AF65-F5344CB8AC3E}">
        <p14:creationId xmlns:p14="http://schemas.microsoft.com/office/powerpoint/2010/main" val="23051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5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f(G) that has a CLIQUE of half the elements, show that G has a clique of size 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Key: f(G) was constructed by your reduction function</a:t>
            </a:r>
          </a:p>
          <a:p>
            <a:pPr marL="0" indent="0">
              <a:buNone/>
            </a:pPr>
            <a:r>
              <a:rPr lang="en-US" dirty="0"/>
              <a:t>Use a similar argument to what we used in the other direction</a:t>
            </a:r>
          </a:p>
        </p:txBody>
      </p:sp>
    </p:spTree>
    <p:extLst>
      <p:ext uri="{BB962C8B-B14F-4D97-AF65-F5344CB8AC3E}">
        <p14:creationId xmlns:p14="http://schemas.microsoft.com/office/powerpoint/2010/main" val="15828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F957-7572-2E45-82EF-798B0531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B3A-9980-BA4B-A2C7-5D9FDE6275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class is slightly different than what you’d write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provided a concrete example of the Half-Clique proof on the course webpage</a:t>
            </a:r>
          </a:p>
        </p:txBody>
      </p:sp>
    </p:spTree>
    <p:extLst>
      <p:ext uri="{BB962C8B-B14F-4D97-AF65-F5344CB8AC3E}">
        <p14:creationId xmlns:p14="http://schemas.microsoft.com/office/powerpoint/2010/main" val="3388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607" y="6125558"/>
            <a:ext cx="7793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the graph contain an independent set of size 5?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52" y="3443599"/>
            <a:ext cx="4699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4845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Independent-Set is NP-Complete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CLIQUE problem: Does G contain a clique of size k?</a:t>
            </a:r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4327" y="6089812"/>
            <a:ext cx="3711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CLIQUE NP-Complete?</a:t>
            </a:r>
          </a:p>
        </p:txBody>
      </p:sp>
    </p:spTree>
    <p:extLst>
      <p:ext uri="{BB962C8B-B14F-4D97-AF65-F5344CB8AC3E}">
        <p14:creationId xmlns:p14="http://schemas.microsoft.com/office/powerpoint/2010/main" val="372048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Show that CLIQUE is in NP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/>
              <a:t>Show that all NP-complete problems are reducible to CLIQUE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Describe a reduction function </a:t>
            </a:r>
            <a:r>
              <a:rPr lang="en-US" sz="2000" i="1" dirty="0"/>
              <a:t>f</a:t>
            </a:r>
            <a:r>
              <a:rPr lang="en-US" sz="2000" dirty="0"/>
              <a:t> from a known NP-Complete problem to CLIQUE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</a:t>
            </a:r>
            <a:r>
              <a:rPr lang="en-US" sz="2000" i="1" dirty="0"/>
              <a:t>f</a:t>
            </a:r>
            <a:r>
              <a:rPr lang="en-US" sz="20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CLIQUE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of size k?</a:t>
            </a:r>
          </a:p>
        </p:txBody>
      </p:sp>
    </p:spTree>
    <p:extLst>
      <p:ext uri="{BB962C8B-B14F-4D97-AF65-F5344CB8AC3E}">
        <p14:creationId xmlns:p14="http://schemas.microsoft.com/office/powerpoint/2010/main" val="7048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vertices. Is there an independent set of size k?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683" y="6132742"/>
            <a:ext cx="52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Independent-Set to CLIQUE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0746" y="2949050"/>
            <a:ext cx="842530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340746" y="3206118"/>
            <a:ext cx="8673538" cy="21226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/>
              <a:t>Both are selecting vertices</a:t>
            </a:r>
          </a:p>
          <a:p>
            <a:pPr marL="0" indent="0">
              <a:buFont typeface="Wingdings"/>
              <a:buNone/>
            </a:pPr>
            <a:endParaRPr lang="en-US" sz="2400"/>
          </a:p>
          <a:p>
            <a:pPr marL="0" indent="0">
              <a:buFont typeface="Wingdings"/>
              <a:buNone/>
            </a:pPr>
            <a:r>
              <a:rPr lang="en-US" sz="2400"/>
              <a:t>Independent set wants vertices where NONE are connected</a:t>
            </a:r>
          </a:p>
          <a:p>
            <a:pPr marL="0" indent="0">
              <a:buFont typeface="Wingdings"/>
              <a:buNone/>
            </a:pPr>
            <a:endParaRPr lang="en-US" sz="2400"/>
          </a:p>
          <a:p>
            <a:pPr marL="0" indent="0">
              <a:buFont typeface="Wingdings"/>
              <a:buNone/>
            </a:pPr>
            <a:r>
              <a:rPr lang="en-US" sz="2400"/>
              <a:t>Clique wants vertices where ALL are connected</a:t>
            </a:r>
          </a:p>
          <a:p>
            <a:pPr marL="0" indent="0">
              <a:buFont typeface="Wingdings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3666" y="5762859"/>
            <a:ext cx="7391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convert a NONE problem to an ALL problem?</a:t>
            </a:r>
          </a:p>
        </p:txBody>
      </p:sp>
    </p:spTree>
    <p:extLst>
      <p:ext uri="{BB962C8B-B14F-4D97-AF65-F5344CB8AC3E}">
        <p14:creationId xmlns:p14="http://schemas.microsoft.com/office/powerpoint/2010/main" val="1262001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to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199"/>
            <a:ext cx="8292293" cy="2489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Given a graph G = (V, E), the complement of that graph G’ = (V, E) is the a graph constructed by remove all edges E and including all edges not in E</a:t>
            </a:r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For example, for adjacency matrix this is flipping all of the bits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</p:spTree>
    <p:extLst>
      <p:ext uri="{BB962C8B-B14F-4D97-AF65-F5344CB8AC3E}">
        <p14:creationId xmlns:p14="http://schemas.microsoft.com/office/powerpoint/2010/main" val="146380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504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NP is the set of </a:t>
            </a:r>
            <a:r>
              <a:rPr lang="en-US" dirty="0">
                <a:solidFill>
                  <a:srgbClr val="FF6600"/>
                </a:solidFill>
              </a:rPr>
              <a:t>problems</a:t>
            </a:r>
            <a:r>
              <a:rPr lang="en-US" dirty="0"/>
              <a:t> that can be </a:t>
            </a:r>
            <a:r>
              <a:rPr lang="en-US" i="1" dirty="0">
                <a:solidFill>
                  <a:srgbClr val="008000"/>
                </a:solidFill>
              </a:rPr>
              <a:t>verified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in polynomial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problem can be verified in polynomial time if you can check that a given solution is correct in polynomial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proof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38542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000" dirty="0"/>
              <a:t>Show that a solution exists to the NP-Complete problem IFF a solution exists </a:t>
            </a:r>
            <a:r>
              <a:rPr lang="en-US" sz="2000" i="1" dirty="0">
                <a:solidFill>
                  <a:srgbClr val="FF6600"/>
                </a:solidFill>
              </a:rPr>
              <a:t>to the NEW problem generate by f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dirty="0"/>
              <a:t>Assume we have an Independent-Set problem instance that has a solution, show that the Clique problem instance generated by </a:t>
            </a:r>
            <a:r>
              <a:rPr lang="en-US" sz="2000" i="1" dirty="0"/>
              <a:t>f</a:t>
            </a:r>
            <a:r>
              <a:rPr lang="en-US" sz="2000" dirty="0"/>
              <a:t> has a solution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Assume we have a problem instance of Clique </a:t>
            </a:r>
            <a:r>
              <a:rPr lang="en-US" sz="2000" i="1" dirty="0">
                <a:solidFill>
                  <a:srgbClr val="FF6600"/>
                </a:solidFill>
              </a:rPr>
              <a:t>generated by f</a:t>
            </a:r>
            <a:r>
              <a:rPr lang="en-US" sz="2000" dirty="0"/>
              <a:t> that has a solution, show that we can derive a solution to Independent-Set problem instance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8" y="4670280"/>
            <a:ext cx="5118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en-US" sz="2800" dirty="0"/>
              <a:t>f(G)</a:t>
            </a:r>
          </a:p>
          <a:p>
            <a:pPr marL="365760" lvl="1" indent="0">
              <a:buNone/>
            </a:pPr>
            <a:r>
              <a:rPr lang="en-US" sz="2800" dirty="0"/>
              <a:t>	return G’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52B6-2E40-8141-BEA4-9850B1C9B101}"/>
              </a:ext>
            </a:extLst>
          </p:cNvPr>
          <p:cNvSpPr txBox="1"/>
          <p:nvPr/>
        </p:nvSpPr>
        <p:spPr>
          <a:xfrm>
            <a:off x="5106246" y="4132670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DE2F7-CA27-0D43-A45C-A78A19CEF728}"/>
              </a:ext>
            </a:extLst>
          </p:cNvPr>
          <p:cNvSpPr txBox="1"/>
          <p:nvPr/>
        </p:nvSpPr>
        <p:spPr>
          <a:xfrm>
            <a:off x="1504094" y="418396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9B1BF34A-F44E-114B-864E-EB78BC4DE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4431059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208C-0E2F-4F4D-8B56-323AEBDF47B5}"/>
              </a:ext>
            </a:extLst>
          </p:cNvPr>
          <p:cNvSpPr txBox="1"/>
          <p:nvPr/>
        </p:nvSpPr>
        <p:spPr>
          <a:xfrm>
            <a:off x="5106246" y="286190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AD074-6576-FE4E-9FFC-C3E6CC2E1340}"/>
              </a:ext>
            </a:extLst>
          </p:cNvPr>
          <p:cNvSpPr txBox="1"/>
          <p:nvPr/>
        </p:nvSpPr>
        <p:spPr>
          <a:xfrm>
            <a:off x="1504094" y="291320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3AECA3A-E24B-3049-9DAB-AF954F79D4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601" y="316029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5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graph G that has an independent set of size k, show that f(G) has a clique of size k</a:t>
            </a:r>
          </a:p>
          <a:p>
            <a:pPr lvl="1"/>
            <a:r>
              <a:rPr lang="en-US" dirty="0"/>
              <a:t>By definition, the independent set has no edges between any vertices</a:t>
            </a:r>
          </a:p>
          <a:p>
            <a:pPr lvl="1"/>
            <a:r>
              <a:rPr lang="en-US" dirty="0"/>
              <a:t>These will all be edges in f(G) and therefore they will form a clique of size 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f(G) that has clique of size k, show that G has an independent set of size k</a:t>
            </a:r>
          </a:p>
          <a:p>
            <a:pPr lvl="1"/>
            <a:r>
              <a:rPr lang="en-US" dirty="0"/>
              <a:t>By definition, the clique will have an edge between every vertex</a:t>
            </a:r>
          </a:p>
          <a:p>
            <a:pPr lvl="1"/>
            <a:r>
              <a:rPr lang="en-US" dirty="0"/>
              <a:t>None of these vertices will therefore be connected in G, so we have an independent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8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Independent-Set NP-Complete?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7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5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graph G = (V, E) is there a subset V’⊆ V of vertices of size |V ‘| = k that are independent, i.e. for any pair of vertices u, v ∈ V’ there exists no edge between any of these vertices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/>
          <a:stretch/>
        </p:blipFill>
        <p:spPr bwMode="auto">
          <a:xfrm>
            <a:off x="1780676" y="3454169"/>
            <a:ext cx="4693502" cy="26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0079" y="6132742"/>
            <a:ext cx="4990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Reduce 3-SAT to Independent-Set</a:t>
            </a:r>
          </a:p>
        </p:txBody>
      </p:sp>
      <p:sp>
        <p:nvSpPr>
          <p:cNvPr id="6" name="Oval 5"/>
          <p:cNvSpPr/>
          <p:nvPr/>
        </p:nvSpPr>
        <p:spPr>
          <a:xfrm>
            <a:off x="2880853" y="3856898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7303" y="548080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87714" y="4985139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6899" y="3392211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32012" y="4127966"/>
            <a:ext cx="464654" cy="44919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3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2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err="1"/>
              <a:t>boolean</a:t>
            </a:r>
            <a:r>
              <a:rPr lang="en-US" dirty="0"/>
              <a:t> formula in 3-SAT to be satisfied, at least one of the literals in each clause must be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we must make sure that we enforce a literal and its complement must not both be true.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/>
              <p:nvPr/>
            </p:nvSpPr>
            <p:spPr>
              <a:xfrm>
                <a:off x="1979526" y="2481943"/>
                <a:ext cx="4389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E6CF1-6AAD-A6FA-F726-C114B459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526" y="2481943"/>
                <a:ext cx="43896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70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clause, e.g. </a:t>
            </a:r>
            <a:r>
              <a:rPr lang="en-US" i="1" dirty="0">
                <a:solidFill>
                  <a:srgbClr val="FF6600"/>
                </a:solidFill>
              </a:rPr>
              <a:t>(a OR ~b OR c)</a:t>
            </a:r>
            <a:r>
              <a:rPr lang="en-US" dirty="0"/>
              <a:t> create a clique containing vertices representing these literals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469245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393097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22585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19767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04300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46437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14532" y="3864206"/>
            <a:ext cx="5451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for the Independent-Set problem to be satisfied it can only select one variable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to make sure that all clauses are satisfied, we set k = number of clauses</a:t>
            </a:r>
          </a:p>
        </p:txBody>
      </p:sp>
    </p:spTree>
    <p:extLst>
      <p:ext uri="{BB962C8B-B14F-4D97-AF65-F5344CB8AC3E}">
        <p14:creationId xmlns:p14="http://schemas.microsoft.com/office/powerpoint/2010/main" val="4013929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to Independent-Set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7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 3-CNF formula, convert into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enforce that only one variable and its complement can be set we connect each vertex representing x to each vertex representing its complement ~x</a:t>
            </a:r>
            <a:endParaRPr lang="en-US" i="1" dirty="0">
              <a:solidFill>
                <a:srgbClr val="FF6600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963567" y="5033233"/>
            <a:ext cx="533400" cy="533400"/>
            <a:chOff x="1824" y="2736"/>
            <a:chExt cx="336" cy="336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076253" y="4271750"/>
            <a:ext cx="795338" cy="533400"/>
            <a:chOff x="1824" y="2736"/>
            <a:chExt cx="501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342953" y="5566633"/>
            <a:ext cx="533400" cy="533400"/>
            <a:chOff x="1824" y="2736"/>
            <a:chExt cx="336" cy="336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V="1">
            <a:off x="1230267" y="453845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1468392" y="538378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2342953" y="480515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337566" y="5002783"/>
            <a:ext cx="533400" cy="533400"/>
            <a:chOff x="1824" y="2736"/>
            <a:chExt cx="336" cy="336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5450252" y="4241300"/>
            <a:ext cx="795338" cy="533400"/>
            <a:chOff x="1824" y="2736"/>
            <a:chExt cx="501" cy="336"/>
          </a:xfrm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5716952" y="5536183"/>
            <a:ext cx="533400" cy="533400"/>
            <a:chOff x="1824" y="2736"/>
            <a:chExt cx="336" cy="336"/>
          </a:xfrm>
        </p:grpSpPr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34" name="Straight Arrow Connector 33"/>
          <p:cNvCxnSpPr>
            <a:stCxn id="26" idx="0"/>
            <a:endCxn id="29" idx="2"/>
          </p:cNvCxnSpPr>
          <p:nvPr/>
        </p:nvCxnSpPr>
        <p:spPr>
          <a:xfrm flipV="1">
            <a:off x="4604266" y="450800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>
            <a:off x="4842391" y="535333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4"/>
          </p:cNvCxnSpPr>
          <p:nvPr/>
        </p:nvCxnSpPr>
        <p:spPr>
          <a:xfrm>
            <a:off x="5716952" y="477470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609653" y="453845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1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1730"/>
              </p:ext>
            </p:extLst>
          </p:nvPr>
        </p:nvGraphicFramePr>
        <p:xfrm>
          <a:off x="1101303" y="1757378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2BE2B09-41CF-E645-81F1-9DEF8F4E5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303" y="1757378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416463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654980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3949863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292168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76701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18838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386013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624530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3919413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289123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73656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15793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2921680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562600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801117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096000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067817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5913150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334517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3932583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079815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368963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437579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47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9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NP</a:t>
            </a:r>
          </a:p>
        </p:txBody>
      </p:sp>
      <p:sp>
        <p:nvSpPr>
          <p:cNvPr id="4" name="Oval 3"/>
          <p:cNvSpPr/>
          <p:nvPr/>
        </p:nvSpPr>
        <p:spPr>
          <a:xfrm>
            <a:off x="1510488" y="2974997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01677" y="1738329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2092" y="347065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2593" y="2089593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922" y="1645366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</a:t>
            </a:r>
          </a:p>
          <a:p>
            <a:endParaRPr lang="en-US" sz="2800" dirty="0"/>
          </a:p>
          <a:p>
            <a:r>
              <a:rPr lang="en-US" sz="2800" dirty="0"/>
              <a:t>Today, we’re talking about sets of problems grouped by how easy they are to solve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387D-5EFA-7D4B-9139-6634E277A95F}"/>
              </a:ext>
            </a:extLst>
          </p:cNvPr>
          <p:cNvSpPr txBox="1"/>
          <p:nvPr/>
        </p:nvSpPr>
        <p:spPr>
          <a:xfrm>
            <a:off x="1103586" y="5339255"/>
            <a:ext cx="561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problems with a polynomial runtime solution (tractable)</a:t>
            </a:r>
          </a:p>
        </p:txBody>
      </p:sp>
    </p:spTree>
    <p:extLst>
      <p:ext uri="{BB962C8B-B14F-4D97-AF65-F5344CB8AC3E}">
        <p14:creationId xmlns:p14="http://schemas.microsoft.com/office/powerpoint/2010/main" val="172301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3-SAT problem with k clauses and a valid truth assignment, show that f(3-SAT) has an independent set of size k. (Assume you know the solution to the 3-SAT problem and show how to get the solution to the independent set problem)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each clause is an OR of variables, at least one of the three must be true for the entire formula to be true.  Therefore each 3-clique in the graph will have at least one node that can be selected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49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03033"/>
              </p:ext>
            </p:extLst>
          </p:nvPr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</p:spTree>
    <p:extLst>
      <p:ext uri="{BB962C8B-B14F-4D97-AF65-F5344CB8AC3E}">
        <p14:creationId xmlns:p14="http://schemas.microsoft.com/office/powerpoint/2010/main" val="5871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345281" y="486773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694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T</a:t>
            </a:r>
          </a:p>
          <a:p>
            <a:r>
              <a:rPr lang="en-US" dirty="0"/>
              <a:t>b = T</a:t>
            </a:r>
          </a:p>
          <a:p>
            <a:r>
              <a:rPr lang="en-US" dirty="0"/>
              <a:t>c = F</a:t>
            </a:r>
          </a:p>
          <a:p>
            <a:r>
              <a:rPr lang="en-US" dirty="0"/>
              <a:t>d = 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827436" y="594502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independent set?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ACFE51-B519-B9F6-921C-E2098F139F3B}"/>
              </a:ext>
            </a:extLst>
          </p:cNvPr>
          <p:cNvSpPr/>
          <p:nvPr/>
        </p:nvSpPr>
        <p:spPr>
          <a:xfrm>
            <a:off x="1225899" y="3487216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6D0880-8319-5061-001B-38884DE7844D}"/>
              </a:ext>
            </a:extLst>
          </p:cNvPr>
          <p:cNvSpPr/>
          <p:nvPr/>
        </p:nvSpPr>
        <p:spPr>
          <a:xfrm>
            <a:off x="4605944" y="345930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6092FB-17B6-9452-097C-BD6C037920E5}"/>
              </a:ext>
            </a:extLst>
          </p:cNvPr>
          <p:cNvSpPr/>
          <p:nvPr/>
        </p:nvSpPr>
        <p:spPr>
          <a:xfrm>
            <a:off x="4597780" y="616426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9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graph with an independent set S of k vertices,  show there exists a truth assignment satisfying the </a:t>
            </a:r>
            <a:r>
              <a:rPr lang="en-US" dirty="0" err="1"/>
              <a:t>boolean</a:t>
            </a:r>
            <a:r>
              <a:rPr lang="en-US" dirty="0"/>
              <a:t> formula</a:t>
            </a:r>
          </a:p>
          <a:p>
            <a:pPr lvl="1"/>
            <a:r>
              <a:rPr lang="en-US" dirty="0"/>
              <a:t>For any variable x</a:t>
            </a:r>
            <a:r>
              <a:rPr lang="en-US" baseline="-25000" dirty="0"/>
              <a:t>i</a:t>
            </a:r>
            <a:r>
              <a:rPr lang="en-US" dirty="0"/>
              <a:t>, S cannot contain both x</a:t>
            </a:r>
            <a:r>
              <a:rPr lang="en-US" baseline="-25000" dirty="0"/>
              <a:t>i</a:t>
            </a:r>
            <a:r>
              <a:rPr lang="en-US" dirty="0"/>
              <a:t> and ¬x</a:t>
            </a:r>
            <a:r>
              <a:rPr lang="en-US" baseline="-25000" dirty="0"/>
              <a:t>i</a:t>
            </a:r>
            <a:r>
              <a:rPr lang="en-US" dirty="0"/>
              <a:t> since they are connected by an edge</a:t>
            </a:r>
          </a:p>
          <a:p>
            <a:endParaRPr lang="en-US" dirty="0"/>
          </a:p>
          <a:p>
            <a:pPr lvl="1"/>
            <a:r>
              <a:rPr lang="en-US" dirty="0"/>
              <a:t>For each vertex in S, we assign it a true value and all others false. Since S has only k vertices, it must have one vertex per clause</a:t>
            </a:r>
          </a:p>
        </p:txBody>
      </p:sp>
    </p:spTree>
    <p:extLst>
      <p:ext uri="{BB962C8B-B14F-4D97-AF65-F5344CB8AC3E}">
        <p14:creationId xmlns:p14="http://schemas.microsoft.com/office/powerpoint/2010/main" val="986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704F-AEAB-326B-ABDF-D059EE73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F7EA45-3CA8-DA84-9665-F37A570D8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62" y="1917501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03200" progId="Equation.3">
                  <p:embed/>
                </p:oleObj>
              </mc:Choice>
              <mc:Fallback>
                <p:oleObj name="Equation" r:id="rId2" imgW="2514600" imgH="2032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6F7EA45-3CA8-DA84-9665-F37A570D8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2" y="1917501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9D53015-BD9E-8153-35E3-05851671F320}"/>
              </a:ext>
            </a:extLst>
          </p:cNvPr>
          <p:cNvGrpSpPr>
            <a:grpSpLocks/>
          </p:cNvGrpSpPr>
          <p:nvPr/>
        </p:nvGrpSpPr>
        <p:grpSpPr bwMode="auto">
          <a:xfrm>
            <a:off x="1312176" y="3567906"/>
            <a:ext cx="533400" cy="533400"/>
            <a:chOff x="1824" y="2736"/>
            <a:chExt cx="336" cy="336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7885A6-FA11-C2F0-A78B-66C2C3E67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843EABFE-6036-E2BD-9BD4-1CF6E206E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48218-6AAD-B8E7-E1CE-2B0C37666FBA}"/>
              </a:ext>
            </a:extLst>
          </p:cNvPr>
          <p:cNvGrpSpPr>
            <a:grpSpLocks/>
          </p:cNvGrpSpPr>
          <p:nvPr/>
        </p:nvGrpSpPr>
        <p:grpSpPr bwMode="auto">
          <a:xfrm>
            <a:off x="2424862" y="2806423"/>
            <a:ext cx="795338" cy="533400"/>
            <a:chOff x="1824" y="2736"/>
            <a:chExt cx="501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6BD140-D32F-248F-1614-B94C5466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64CDF24-B8DA-86E5-0BCC-EA84EB1B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~b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16B807A-16CD-B735-91C4-095AA9744031}"/>
              </a:ext>
            </a:extLst>
          </p:cNvPr>
          <p:cNvGrpSpPr>
            <a:grpSpLocks/>
          </p:cNvGrpSpPr>
          <p:nvPr/>
        </p:nvGrpSpPr>
        <p:grpSpPr bwMode="auto">
          <a:xfrm>
            <a:off x="2691562" y="4101306"/>
            <a:ext cx="533400" cy="533400"/>
            <a:chOff x="1824" y="2736"/>
            <a:chExt cx="336" cy="336"/>
          </a:xfrm>
        </p:grpSpPr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09FE3DC8-BB31-7F68-3483-2B1610C4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9A1718-F566-AA64-88D9-92E19CE3E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5C495-2808-9980-73E2-2DAB9ADD599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1578876" y="307312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4C60B-BAFD-67F1-615C-FBA215A0270F}"/>
              </a:ext>
            </a:extLst>
          </p:cNvPr>
          <p:cNvCxnSpPr>
            <a:endCxn id="12" idx="2"/>
          </p:cNvCxnSpPr>
          <p:nvPr/>
        </p:nvCxnSpPr>
        <p:spPr>
          <a:xfrm>
            <a:off x="1817001" y="391845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E92968-C58B-763F-6BD4-668F3C3E12A4}"/>
              </a:ext>
            </a:extLst>
          </p:cNvPr>
          <p:cNvCxnSpPr>
            <a:stCxn id="9" idx="4"/>
          </p:cNvCxnSpPr>
          <p:nvPr/>
        </p:nvCxnSpPr>
        <p:spPr>
          <a:xfrm>
            <a:off x="2691562" y="333982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7">
            <a:extLst>
              <a:ext uri="{FF2B5EF4-FFF2-40B4-BE49-F238E27FC236}">
                <a16:creationId xmlns:a16="http://schemas.microsoft.com/office/drawing/2014/main" id="{61778D32-2160-FD1E-5F7B-364B122A9F65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3537456"/>
            <a:ext cx="533400" cy="533400"/>
            <a:chOff x="1824" y="2736"/>
            <a:chExt cx="336" cy="336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C1A3F25B-CCCC-6204-3CD8-792ED504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247353B-87DA-BF89-5603-A46F3A65D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A00FA1FD-6D2D-7F0A-867C-EBBFFD20796B}"/>
              </a:ext>
            </a:extLst>
          </p:cNvPr>
          <p:cNvGrpSpPr>
            <a:grpSpLocks/>
          </p:cNvGrpSpPr>
          <p:nvPr/>
        </p:nvGrpSpPr>
        <p:grpSpPr bwMode="auto">
          <a:xfrm>
            <a:off x="5798861" y="2775973"/>
            <a:ext cx="795338" cy="533400"/>
            <a:chOff x="1824" y="2736"/>
            <a:chExt cx="501" cy="336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77FE0E1D-975C-9308-A06D-F9F29650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B52162A2-EAAA-84AD-B120-1EB391E6A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1C699A6E-A27C-DFF7-3576-3526178C165F}"/>
              </a:ext>
            </a:extLst>
          </p:cNvPr>
          <p:cNvGrpSpPr>
            <a:grpSpLocks/>
          </p:cNvGrpSpPr>
          <p:nvPr/>
        </p:nvGrpSpPr>
        <p:grpSpPr bwMode="auto">
          <a:xfrm>
            <a:off x="6065561" y="4070856"/>
            <a:ext cx="533400" cy="533400"/>
            <a:chOff x="1824" y="2736"/>
            <a:chExt cx="336" cy="336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68B8396-754F-D4CF-0028-BD43925A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50746EBA-068A-78D7-B015-31777CD8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6B5B3-6E42-B14E-02F0-ACB5FBB718BA}"/>
              </a:ext>
            </a:extLst>
          </p:cNvPr>
          <p:cNvCxnSpPr>
            <a:stCxn id="18" idx="0"/>
            <a:endCxn id="21" idx="2"/>
          </p:cNvCxnSpPr>
          <p:nvPr/>
        </p:nvCxnSpPr>
        <p:spPr>
          <a:xfrm flipV="1">
            <a:off x="4952875" y="3042673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22AC5-98B8-331A-7C75-619A80AD4179}"/>
              </a:ext>
            </a:extLst>
          </p:cNvPr>
          <p:cNvCxnSpPr>
            <a:endCxn id="24" idx="2"/>
          </p:cNvCxnSpPr>
          <p:nvPr/>
        </p:nvCxnSpPr>
        <p:spPr>
          <a:xfrm>
            <a:off x="5191000" y="3888006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F0E2F-52AF-ADE7-6C48-9470A6476A76}"/>
              </a:ext>
            </a:extLst>
          </p:cNvPr>
          <p:cNvCxnSpPr>
            <a:stCxn id="21" idx="4"/>
          </p:cNvCxnSpPr>
          <p:nvPr/>
        </p:nvCxnSpPr>
        <p:spPr>
          <a:xfrm>
            <a:off x="6065561" y="3309373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6F8C1-2582-E917-C29F-611F4B54BF12}"/>
              </a:ext>
            </a:extLst>
          </p:cNvPr>
          <p:cNvCxnSpPr>
            <a:endCxn id="18" idx="2"/>
          </p:cNvCxnSpPr>
          <p:nvPr/>
        </p:nvCxnSpPr>
        <p:spPr>
          <a:xfrm>
            <a:off x="2958262" y="3073123"/>
            <a:ext cx="1727913" cy="7310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7">
            <a:extLst>
              <a:ext uri="{FF2B5EF4-FFF2-40B4-BE49-F238E27FC236}">
                <a16:creationId xmlns:a16="http://schemas.microsoft.com/office/drawing/2014/main" id="{CEC38982-2D52-A231-8362-1EA192C77FAD}"/>
              </a:ext>
            </a:extLst>
          </p:cNvPr>
          <p:cNvGrpSpPr>
            <a:grpSpLocks/>
          </p:cNvGrpSpPr>
          <p:nvPr/>
        </p:nvGrpSpPr>
        <p:grpSpPr bwMode="auto">
          <a:xfrm>
            <a:off x="3305204" y="5714043"/>
            <a:ext cx="627063" cy="533400"/>
            <a:chOff x="1823" y="2736"/>
            <a:chExt cx="395" cy="336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FD29CF09-E99B-3496-782F-BE7AB4BA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32D8D890-874F-7A06-63EB-28A2F28C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736"/>
              <a:ext cx="3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~a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C97055C0-94D1-3FC2-3154-4898E70978D9}"/>
              </a:ext>
            </a:extLst>
          </p:cNvPr>
          <p:cNvGrpSpPr>
            <a:grpSpLocks/>
          </p:cNvGrpSpPr>
          <p:nvPr/>
        </p:nvGrpSpPr>
        <p:grpSpPr bwMode="auto">
          <a:xfrm>
            <a:off x="4419475" y="4952560"/>
            <a:ext cx="795338" cy="533400"/>
            <a:chOff x="1824" y="2736"/>
            <a:chExt cx="501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08A186-5E9F-8355-31C2-AF0B7677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576B1536-7D19-A09B-8319-280E25567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2736"/>
              <a:ext cx="4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~d</a:t>
              </a:r>
            </a:p>
          </p:txBody>
        </p:sp>
      </p:grpSp>
      <p:grpSp>
        <p:nvGrpSpPr>
          <p:cNvPr id="36" name="Group 7">
            <a:extLst>
              <a:ext uri="{FF2B5EF4-FFF2-40B4-BE49-F238E27FC236}">
                <a16:creationId xmlns:a16="http://schemas.microsoft.com/office/drawing/2014/main" id="{F904961C-23DF-521A-CBBC-416AB822B6A9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C98E5E74-0E52-504A-74DB-B1B45CE1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9">
              <a:extLst>
                <a:ext uri="{FF2B5EF4-FFF2-40B4-BE49-F238E27FC236}">
                  <a16:creationId xmlns:a16="http://schemas.microsoft.com/office/drawing/2014/main" id="{DEC22B22-7496-8D78-0A76-D98C60D4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8FB502-2792-3097-4E48-114E619F3638}"/>
              </a:ext>
            </a:extLst>
          </p:cNvPr>
          <p:cNvCxnSpPr>
            <a:stCxn id="31" idx="0"/>
            <a:endCxn id="34" idx="2"/>
          </p:cNvCxnSpPr>
          <p:nvPr/>
        </p:nvCxnSpPr>
        <p:spPr>
          <a:xfrm flipV="1">
            <a:off x="3573489" y="5219260"/>
            <a:ext cx="845986" cy="49478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8DC5A-6BFA-2A93-1F51-9C5FEC4377AD}"/>
              </a:ext>
            </a:extLst>
          </p:cNvPr>
          <p:cNvCxnSpPr>
            <a:endCxn id="37" idx="2"/>
          </p:cNvCxnSpPr>
          <p:nvPr/>
        </p:nvCxnSpPr>
        <p:spPr>
          <a:xfrm>
            <a:off x="3811614" y="6064593"/>
            <a:ext cx="874561" cy="44955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8397-A974-DB91-1A98-19C9FE6AB664}"/>
              </a:ext>
            </a:extLst>
          </p:cNvPr>
          <p:cNvCxnSpPr>
            <a:stCxn id="34" idx="4"/>
          </p:cNvCxnSpPr>
          <p:nvPr/>
        </p:nvCxnSpPr>
        <p:spPr>
          <a:xfrm>
            <a:off x="4686175" y="5485960"/>
            <a:ext cx="170580" cy="80340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B44436-925F-CAB4-813C-9E43ABF8822B}"/>
              </a:ext>
            </a:extLst>
          </p:cNvPr>
          <p:cNvCxnSpPr>
            <a:cxnSpLocks/>
          </p:cNvCxnSpPr>
          <p:nvPr/>
        </p:nvCxnSpPr>
        <p:spPr>
          <a:xfrm>
            <a:off x="1620370" y="4084026"/>
            <a:ext cx="1723655" cy="176218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7174C4-02D2-3243-6C84-CE106BE94FB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4709117" y="3231258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041E5E-5EF7-CF1B-BCD0-B1176091459D}"/>
              </a:ext>
            </a:extLst>
          </p:cNvPr>
          <p:cNvCxnSpPr>
            <a:cxnSpLocks/>
          </p:cNvCxnSpPr>
          <p:nvPr/>
        </p:nvCxnSpPr>
        <p:spPr>
          <a:xfrm flipH="1">
            <a:off x="4991386" y="4520406"/>
            <a:ext cx="1167859" cy="17603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BAB07-7C7B-1570-5B06-32E67EFBFAA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97464" y="4589022"/>
            <a:ext cx="1666826" cy="173653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AEF3C-0800-75D6-A700-2CE23AAF5680}"/>
              </a:ext>
            </a:extLst>
          </p:cNvPr>
          <p:cNvSpPr txBox="1"/>
          <p:nvPr/>
        </p:nvSpPr>
        <p:spPr>
          <a:xfrm>
            <a:off x="7129443" y="1606094"/>
            <a:ext cx="758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F </a:t>
            </a:r>
          </a:p>
          <a:p>
            <a:r>
              <a:rPr lang="en-US" dirty="0"/>
              <a:t>b = T </a:t>
            </a:r>
          </a:p>
          <a:p>
            <a:r>
              <a:rPr lang="en-US" dirty="0"/>
              <a:t>c = T</a:t>
            </a:r>
          </a:p>
          <a:p>
            <a:r>
              <a:rPr lang="en-US" dirty="0"/>
              <a:t>d 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73DB7-6CAB-FBEA-36A0-7DAA6A2EF18D}"/>
              </a:ext>
            </a:extLst>
          </p:cNvPr>
          <p:cNvSpPr txBox="1"/>
          <p:nvPr/>
        </p:nvSpPr>
        <p:spPr>
          <a:xfrm>
            <a:off x="5575315" y="5961521"/>
            <a:ext cx="344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setting of variables?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2AEC4B4C-AAD8-C7A5-DB09-879FF1D43BB8}"/>
              </a:ext>
            </a:extLst>
          </p:cNvPr>
          <p:cNvGrpSpPr>
            <a:grpSpLocks/>
          </p:cNvGrpSpPr>
          <p:nvPr/>
        </p:nvGrpSpPr>
        <p:grpSpPr bwMode="auto">
          <a:xfrm>
            <a:off x="4686175" y="6247443"/>
            <a:ext cx="688975" cy="533400"/>
            <a:chOff x="1824" y="2736"/>
            <a:chExt cx="434" cy="33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3120EA30-2923-49D6-7A31-F1DD6EC5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DDED39EB-E8CA-6CCC-329F-F57C78386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~c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3A60C18-9BC5-D809-13B7-5EFCFB92DD81}"/>
              </a:ext>
            </a:extLst>
          </p:cNvPr>
          <p:cNvSpPr/>
          <p:nvPr/>
        </p:nvSpPr>
        <p:spPr>
          <a:xfrm>
            <a:off x="2601819" y="4033817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FB423C-A553-7B7D-03B9-75C646637CC4}"/>
              </a:ext>
            </a:extLst>
          </p:cNvPr>
          <p:cNvSpPr/>
          <p:nvPr/>
        </p:nvSpPr>
        <p:spPr>
          <a:xfrm>
            <a:off x="3219428" y="5622610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9F347F-4426-436A-A1D5-5565F87FE999}"/>
              </a:ext>
            </a:extLst>
          </p:cNvPr>
          <p:cNvSpPr/>
          <p:nvPr/>
        </p:nvSpPr>
        <p:spPr>
          <a:xfrm>
            <a:off x="4605944" y="3462449"/>
            <a:ext cx="703385" cy="702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6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SUBSET-SUM:</a:t>
            </a:r>
          </a:p>
          <a:p>
            <a:pPr lvl="1"/>
            <a:r>
              <a:rPr lang="en-US" sz="2000" dirty="0"/>
              <a:t>Given a set S of positive integers, is there some subset S’⊆ S whose elements sum to t.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TRAVELING-SALESMAN:</a:t>
            </a:r>
          </a:p>
          <a:p>
            <a:pPr lvl="1"/>
            <a:r>
              <a:rPr lang="en-US" sz="2000" dirty="0"/>
              <a:t>Given a weighted graph G, does the graph contain a </a:t>
            </a:r>
            <a:r>
              <a:rPr lang="en-US" sz="2000" dirty="0" err="1"/>
              <a:t>hamiltonian</a:t>
            </a:r>
            <a:r>
              <a:rPr lang="en-US" sz="2000" dirty="0"/>
              <a:t> cycle of length k or less?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VERTEX-COVER:</a:t>
            </a:r>
          </a:p>
          <a:p>
            <a:pPr lvl="1"/>
            <a:r>
              <a:rPr lang="en-US" sz="2000" dirty="0"/>
              <a:t>Given a graph G = (V, E), is there a subset V’⊆V such that if (</a:t>
            </a:r>
            <a:r>
              <a:rPr lang="en-US" sz="2000" dirty="0" err="1"/>
              <a:t>u,v</a:t>
            </a:r>
            <a:r>
              <a:rPr lang="en-US" sz="2000" dirty="0"/>
              <a:t>)∈E then </a:t>
            </a:r>
            <a:r>
              <a:rPr lang="en-US" sz="2000" dirty="0" err="1"/>
              <a:t>u∈V</a:t>
            </a:r>
            <a:r>
              <a:rPr lang="en-US" sz="2000" dirty="0"/>
              <a:t>’ or </a:t>
            </a:r>
            <a:r>
              <a:rPr lang="en-US" sz="2000" dirty="0" err="1"/>
              <a:t>v∈V</a:t>
            </a:r>
            <a:r>
              <a:rPr lang="en-US" sz="2000" dirty="0"/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69601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51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reduce any of these problems to a new problem in an NP-completeness proof</a:t>
            </a:r>
          </a:p>
          <a:p>
            <a:endParaRPr lang="en-US" dirty="0"/>
          </a:p>
          <a:p>
            <a:r>
              <a:rPr lang="en-US" dirty="0"/>
              <a:t>SAT, 3-SAT</a:t>
            </a:r>
          </a:p>
          <a:p>
            <a:r>
              <a:rPr lang="en-US" dirty="0"/>
              <a:t>CLIQUE, HALF-CLIQUE</a:t>
            </a:r>
          </a:p>
          <a:p>
            <a:r>
              <a:rPr lang="en-US" dirty="0"/>
              <a:t>INDEPENDENT-SET</a:t>
            </a:r>
          </a:p>
          <a:p>
            <a:r>
              <a:rPr lang="en-US" dirty="0"/>
              <a:t>HAMILTONIAN-CYCLE</a:t>
            </a:r>
          </a:p>
          <a:p>
            <a:r>
              <a:rPr lang="en-US" dirty="0"/>
              <a:t>TRAVELING-SALESMAN</a:t>
            </a:r>
          </a:p>
          <a:p>
            <a:r>
              <a:rPr lang="en-US" dirty="0"/>
              <a:t>VERTEX-COVER</a:t>
            </a:r>
          </a:p>
          <a:p>
            <a:r>
              <a:rPr lang="en-US" dirty="0"/>
              <a:t>SUBSET-SUM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vs.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All the problems we’ve looked at asked decision questions:</a:t>
            </a:r>
          </a:p>
          <a:p>
            <a:pPr lvl="1"/>
            <a:r>
              <a:rPr lang="en-US" sz="2400" dirty="0"/>
              <a:t>Is there a </a:t>
            </a:r>
            <a:r>
              <a:rPr lang="en-US" sz="2400" dirty="0" err="1"/>
              <a:t>hamiltonian</a:t>
            </a:r>
            <a:r>
              <a:rPr lang="en-US" sz="2400" dirty="0"/>
              <a:t> cycle?</a:t>
            </a:r>
          </a:p>
          <a:p>
            <a:pPr lvl="1"/>
            <a:r>
              <a:rPr lang="en-US" sz="2400" dirty="0"/>
              <a:t>Does the graph have a clique of size k?</a:t>
            </a:r>
          </a:p>
          <a:p>
            <a:pPr lvl="1"/>
            <a:r>
              <a:rPr lang="en-US" sz="2400" dirty="0"/>
              <a:t>Does the graph has an independent set of size k?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For many of the problems with a k in them, we really want to know what the largest/smallest one is</a:t>
            </a:r>
          </a:p>
          <a:p>
            <a:pPr lvl="1"/>
            <a:r>
              <a:rPr lang="en-US" sz="2400" dirty="0"/>
              <a:t>What is the largest clique in the graph?</a:t>
            </a:r>
          </a:p>
          <a:p>
            <a:pPr lvl="1"/>
            <a:r>
              <a:rPr lang="en-US" sz="2400" dirty="0"/>
              <a:t>What is the shortest path that visits all the vertices exactly once?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don’t we care?</a:t>
            </a:r>
          </a:p>
        </p:txBody>
      </p:sp>
    </p:spTree>
    <p:extLst>
      <p:ext uri="{BB962C8B-B14F-4D97-AF65-F5344CB8AC3E}">
        <p14:creationId xmlns:p14="http://schemas.microsoft.com/office/powerpoint/2010/main" val="2477193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23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big question:</a:t>
            </a:r>
          </a:p>
        </p:txBody>
      </p:sp>
      <p:sp>
        <p:nvSpPr>
          <p:cNvPr id="4" name="Oval 3"/>
          <p:cNvSpPr/>
          <p:nvPr/>
        </p:nvSpPr>
        <p:spPr>
          <a:xfrm>
            <a:off x="1278652" y="3686514"/>
            <a:ext cx="1679644" cy="1502487"/>
          </a:xfrm>
          <a:prstGeom prst="ellipse">
            <a:avLst/>
          </a:prstGeom>
          <a:noFill/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8887" y="3686514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00076" y="2449846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66954" y="4135702"/>
            <a:ext cx="10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P=NP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0491" y="41821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992" y="2801110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0965" y="3458593"/>
            <a:ext cx="539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886" y="5359386"/>
            <a:ext cx="4016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Someone finds a polynomial time solution to one of the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NP-Complete 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0526" y="5493801"/>
            <a:ext cx="4016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NP-Complete problems are somehow harder and distinct</a:t>
            </a:r>
          </a:p>
        </p:txBody>
      </p:sp>
    </p:spTree>
    <p:extLst>
      <p:ext uri="{BB962C8B-B14F-4D97-AF65-F5344CB8AC3E}">
        <p14:creationId xmlns:p14="http://schemas.microsoft.com/office/powerpoint/2010/main" val="333028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two problems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i="1" dirty="0">
                <a:solidFill>
                  <a:srgbClr val="008000"/>
                </a:solidFill>
              </a:rPr>
              <a:t>reduction function</a:t>
            </a:r>
            <a:r>
              <a:rPr lang="en-US" i="1" dirty="0"/>
              <a:t>,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/>
              <a:t>f(x),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a function that transforms a problem instance </a:t>
            </a:r>
            <a:r>
              <a:rPr lang="en-US" i="1" dirty="0"/>
              <a:t>x</a:t>
            </a:r>
            <a:r>
              <a:rPr lang="en-US" dirty="0"/>
              <a:t> of type P</a:t>
            </a:r>
            <a:r>
              <a:rPr lang="en-US" baseline="-25000" dirty="0"/>
              <a:t>1</a:t>
            </a:r>
            <a:r>
              <a:rPr lang="en-US" dirty="0"/>
              <a:t> to a problem instance of type P</a:t>
            </a:r>
            <a:r>
              <a:rPr lang="en-US" baseline="-25000" dirty="0"/>
              <a:t>2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such that: a solution to </a:t>
            </a:r>
            <a:r>
              <a:rPr lang="en-US" i="1" dirty="0"/>
              <a:t>x</a:t>
            </a:r>
            <a:r>
              <a:rPr lang="en-US" dirty="0"/>
              <a:t> exists for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a solution for </a:t>
            </a:r>
            <a:r>
              <a:rPr lang="en-US" i="1" dirty="0"/>
              <a:t>f(x)</a:t>
            </a:r>
            <a:r>
              <a:rPr lang="en-US" dirty="0"/>
              <a:t> exists for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1720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https://www.math.uwaterloo.ca/tsp/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https://www.math.uwaterloo.ca</a:t>
            </a:r>
            <a:r>
              <a:rPr lang="en-US">
                <a:hlinkClick r:id="rId3"/>
              </a:rPr>
              <a:t>/tsp/world/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1010A-B66F-1AF7-1A0D-550116E2D2F2}"/>
              </a:ext>
            </a:extLst>
          </p:cNvPr>
          <p:cNvSpPr txBox="1"/>
          <p:nvPr/>
        </p:nvSpPr>
        <p:spPr>
          <a:xfrm>
            <a:off x="3172560" y="263763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155386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the verifier runs in polynomial time</a:t>
            </a: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2C961-9E28-1F9A-3A0D-54AD773E5148}"/>
              </a:ext>
            </a:extLst>
          </p:cNvPr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ECDD44-BFE1-30D1-D694-D2AC1AD5187F}"/>
              </a:ext>
            </a:extLst>
          </p:cNvPr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11396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Half-Clique NP-Complete?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952" y="737298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 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r>
              <a:rPr lang="en-US" sz="1800" dirty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Describe a reduction function </a:t>
            </a:r>
            <a:r>
              <a:rPr lang="en-US" sz="1600" i="1" dirty="0"/>
              <a:t>f</a:t>
            </a:r>
            <a:r>
              <a:rPr lang="en-US" sz="1600" dirty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</a:t>
            </a:r>
            <a:r>
              <a:rPr lang="en-US" sz="1600" i="1" dirty="0"/>
              <a:t>f</a:t>
            </a:r>
            <a:r>
              <a:rPr lang="en-US" sz="1600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1600" dirty="0"/>
              <a:t>Show that a solution exists to the NP-Complete problem IFF a solution exists </a:t>
            </a:r>
            <a:r>
              <a:rPr lang="en-US" sz="1600" i="1" dirty="0">
                <a:solidFill>
                  <a:srgbClr val="FF6600"/>
                </a:solidFill>
              </a:rPr>
              <a:t>to the NEW problem generate by f</a:t>
            </a:r>
            <a:endParaRPr lang="en-US" sz="1600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62916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6306573"/>
            <a:ext cx="824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422D6-62B8-4C1A-437A-978AC7601B07}"/>
              </a:ext>
            </a:extLst>
          </p:cNvPr>
          <p:cNvSpPr/>
          <p:nvPr/>
        </p:nvSpPr>
        <p:spPr>
          <a:xfrm>
            <a:off x="375730" y="747346"/>
            <a:ext cx="234184" cy="327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P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x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f(x)</a:t>
              </a: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P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20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Allows us to solve P</a:t>
            </a:r>
            <a:r>
              <a:rPr lang="en-US" sz="2800" baseline="-250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x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f(x)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4468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problem NEW to show it is NP-Complete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/>
              <a:t>Show that NEW is NP-Hard (i.e., all NP-complete problems are reducible to NEW in polynomial time)</a:t>
            </a:r>
          </a:p>
          <a:p>
            <a:pPr marL="834390" lvl="1" indent="-514350">
              <a:buAutoNum type="alphaLcPeriod"/>
            </a:pPr>
            <a:r>
              <a:rPr lang="en-US" dirty="0"/>
              <a:t>Describe a reduction function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from</a:t>
            </a:r>
            <a:r>
              <a:rPr lang="en-US" dirty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</a:t>
            </a:r>
            <a:r>
              <a:rPr lang="en-US" i="1" dirty="0"/>
              <a:t>f</a:t>
            </a:r>
            <a:r>
              <a:rPr lang="en-US" dirty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/>
              <a:t>Assume we have an NP-Complete problem instance that has a solution, show that the NEW problem instance generated by </a:t>
            </a:r>
            <a:r>
              <a:rPr lang="en-US" i="1" dirty="0"/>
              <a:t>f</a:t>
            </a:r>
            <a:r>
              <a:rPr lang="en-US" dirty="0"/>
              <a:t> has a solution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we have a problem instance of NEW </a:t>
            </a:r>
            <a:r>
              <a:rPr lang="en-US" i="1" dirty="0">
                <a:solidFill>
                  <a:srgbClr val="FF6600"/>
                </a:solidFill>
              </a:rPr>
              <a:t>generated by f</a:t>
            </a:r>
            <a:r>
              <a:rPr lang="en-US" dirty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Other ways of proving the IFF, but this is often the easiest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1CB8E-3D4B-1049-8668-B2E1CD3318B6}"/>
              </a:ext>
            </a:extLst>
          </p:cNvPr>
          <p:cNvSpPr txBox="1"/>
          <p:nvPr/>
        </p:nvSpPr>
        <p:spPr>
          <a:xfrm>
            <a:off x="5909328" y="5343261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A6555-E4F6-1A4F-9560-853DBE956149}"/>
              </a:ext>
            </a:extLst>
          </p:cNvPr>
          <p:cNvSpPr txBox="1"/>
          <p:nvPr/>
        </p:nvSpPr>
        <p:spPr>
          <a:xfrm>
            <a:off x="2307176" y="5394558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6053D5A8-B6BC-9E40-B392-B8FA66880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5641650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0A597-F9B6-A14F-BE8E-E7329483DA73}"/>
              </a:ext>
            </a:extLst>
          </p:cNvPr>
          <p:cNvSpPr txBox="1"/>
          <p:nvPr/>
        </p:nvSpPr>
        <p:spPr>
          <a:xfrm>
            <a:off x="5909328" y="3223847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5D3E-7A2D-DD49-A635-27BF3FE5D468}"/>
              </a:ext>
            </a:extLst>
          </p:cNvPr>
          <p:cNvSpPr txBox="1"/>
          <p:nvPr/>
        </p:nvSpPr>
        <p:spPr>
          <a:xfrm>
            <a:off x="2307176" y="3275144"/>
            <a:ext cx="55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02F8142-5EC3-A240-B592-4F85B40D6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5683" y="3522236"/>
            <a:ext cx="3049046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3932</TotalTime>
  <Words>3726</Words>
  <Application>Microsoft Macintosh PowerPoint</Application>
  <PresentationFormat>On-screen Show (4:3)</PresentationFormat>
  <Paragraphs>496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Cambria Math</vt:lpstr>
      <vt:lpstr>Monotype Corsiva</vt:lpstr>
      <vt:lpstr>Symbol</vt:lpstr>
      <vt:lpstr>Tw Cen MT</vt:lpstr>
      <vt:lpstr>Wingdings</vt:lpstr>
      <vt:lpstr>Wingdings 2</vt:lpstr>
      <vt:lpstr>Median</vt:lpstr>
      <vt:lpstr>Equation</vt:lpstr>
      <vt:lpstr>NP-Complete Reductions</vt:lpstr>
      <vt:lpstr>Admin</vt:lpstr>
      <vt:lpstr>P problems</vt:lpstr>
      <vt:lpstr>NP problems</vt:lpstr>
      <vt:lpstr>P and NP</vt:lpstr>
      <vt:lpstr>Reduction function</vt:lpstr>
      <vt:lpstr>Reduction function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CLIQUE</vt:lpstr>
      <vt:lpstr>HALF-CLIQUE</vt:lpstr>
      <vt:lpstr>Is Half-Clique NP-Complete?</vt:lpstr>
      <vt:lpstr>HALF-CLIQUE</vt:lpstr>
      <vt:lpstr>HALF-CLIQUE</vt:lpstr>
      <vt:lpstr>HALF-CLIQUE</vt:lpstr>
      <vt:lpstr>HALF-CLIQUE</vt:lpstr>
      <vt:lpstr>HALF-CLIQUE</vt:lpstr>
      <vt:lpstr>HALF-CLIQUE</vt:lpstr>
      <vt:lpstr>HALF-CLIQUE</vt:lpstr>
      <vt:lpstr>Reduction proof</vt:lpstr>
      <vt:lpstr>Reduction proof</vt:lpstr>
      <vt:lpstr>Reduction proof</vt:lpstr>
      <vt:lpstr>Reduction proof</vt:lpstr>
      <vt:lpstr>Reduction proof</vt:lpstr>
      <vt:lpstr>Concrete example</vt:lpstr>
      <vt:lpstr>Independent-Set</vt:lpstr>
      <vt:lpstr>Independent-Set</vt:lpstr>
      <vt:lpstr>CLIQUE revisited</vt:lpstr>
      <vt:lpstr>Is CLIQUE NP-Complete?</vt:lpstr>
      <vt:lpstr>Independent-Set</vt:lpstr>
      <vt:lpstr>Independent-Set to Clique</vt:lpstr>
      <vt:lpstr>Independent-Set to Clique</vt:lpstr>
      <vt:lpstr>Reduction proof</vt:lpstr>
      <vt:lpstr>Proof</vt:lpstr>
      <vt:lpstr>Proof</vt:lpstr>
      <vt:lpstr>Independent-Set revisited</vt:lpstr>
      <vt:lpstr>Independent-Set revisited</vt:lpstr>
      <vt:lpstr>3-SAT to Independent-Set</vt:lpstr>
      <vt:lpstr>3-SAT to Independent-Set</vt:lpstr>
      <vt:lpstr>3-SAT to Independent-Set</vt:lpstr>
      <vt:lpstr>PowerPoint Presentation</vt:lpstr>
      <vt:lpstr>Proof</vt:lpstr>
      <vt:lpstr>Proof</vt:lpstr>
      <vt:lpstr>Proof</vt:lpstr>
      <vt:lpstr>Proof</vt:lpstr>
      <vt:lpstr>Proof</vt:lpstr>
      <vt:lpstr>Proof</vt:lpstr>
      <vt:lpstr>Proof</vt:lpstr>
      <vt:lpstr>More NP-Complete problems</vt:lpstr>
      <vt:lpstr>Our known NP-Complete problems</vt:lpstr>
      <vt:lpstr>Search vs. Exists</vt:lpstr>
      <vt:lpstr>P vs. NP</vt:lpstr>
      <vt:lpstr>Solving NP-Complete problems</vt:lpstr>
      <vt:lpstr>PowerPoint Presentation</vt:lpstr>
      <vt:lpstr>Is Half-Clique NP-Complete?</vt:lpstr>
      <vt:lpstr>Is Half-Clique NP-Complete?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David Robert Kauchak</cp:lastModifiedBy>
  <cp:revision>280</cp:revision>
  <cp:lastPrinted>2022-11-29T21:20:54Z</cp:lastPrinted>
  <dcterms:created xsi:type="dcterms:W3CDTF">2012-05-07T17:47:03Z</dcterms:created>
  <dcterms:modified xsi:type="dcterms:W3CDTF">2024-04-23T19:21:50Z</dcterms:modified>
</cp:coreProperties>
</file>