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94"/>
  </p:notesMasterIdLst>
  <p:sldIdLst>
    <p:sldId id="256" r:id="rId2"/>
    <p:sldId id="257" r:id="rId3"/>
    <p:sldId id="679" r:id="rId4"/>
    <p:sldId id="680" r:id="rId5"/>
    <p:sldId id="681" r:id="rId6"/>
    <p:sldId id="261" r:id="rId7"/>
    <p:sldId id="258" r:id="rId8"/>
    <p:sldId id="262" r:id="rId9"/>
    <p:sldId id="263" r:id="rId10"/>
    <p:sldId id="260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399" r:id="rId29"/>
    <p:sldId id="285" r:id="rId30"/>
    <p:sldId id="288" r:id="rId31"/>
    <p:sldId id="287" r:id="rId32"/>
    <p:sldId id="286" r:id="rId33"/>
    <p:sldId id="289" r:id="rId34"/>
    <p:sldId id="290" r:id="rId35"/>
    <p:sldId id="291" r:id="rId36"/>
    <p:sldId id="292" r:id="rId37"/>
    <p:sldId id="293" r:id="rId38"/>
    <p:sldId id="400" r:id="rId39"/>
    <p:sldId id="344" r:id="rId40"/>
    <p:sldId id="295" r:id="rId41"/>
    <p:sldId id="415" r:id="rId42"/>
    <p:sldId id="283" r:id="rId43"/>
    <p:sldId id="416" r:id="rId44"/>
    <p:sldId id="296" r:id="rId45"/>
    <p:sldId id="297" r:id="rId46"/>
    <p:sldId id="411" r:id="rId47"/>
    <p:sldId id="298" r:id="rId48"/>
    <p:sldId id="299" r:id="rId49"/>
    <p:sldId id="300" r:id="rId50"/>
    <p:sldId id="301" r:id="rId51"/>
    <p:sldId id="302" r:id="rId52"/>
    <p:sldId id="304" r:id="rId53"/>
    <p:sldId id="309" r:id="rId54"/>
    <p:sldId id="307" r:id="rId55"/>
    <p:sldId id="315" r:id="rId56"/>
    <p:sldId id="310" r:id="rId57"/>
    <p:sldId id="316" r:id="rId58"/>
    <p:sldId id="317" r:id="rId59"/>
    <p:sldId id="322" r:id="rId60"/>
    <p:sldId id="323" r:id="rId61"/>
    <p:sldId id="324" r:id="rId62"/>
    <p:sldId id="331" r:id="rId63"/>
    <p:sldId id="325" r:id="rId64"/>
    <p:sldId id="332" r:id="rId65"/>
    <p:sldId id="333" r:id="rId66"/>
    <p:sldId id="334" r:id="rId67"/>
    <p:sldId id="335" r:id="rId68"/>
    <p:sldId id="336" r:id="rId69"/>
    <p:sldId id="340" r:id="rId70"/>
    <p:sldId id="337" r:id="rId71"/>
    <p:sldId id="341" r:id="rId72"/>
    <p:sldId id="342" r:id="rId73"/>
    <p:sldId id="343" r:id="rId74"/>
    <p:sldId id="345" r:id="rId75"/>
    <p:sldId id="346" r:id="rId76"/>
    <p:sldId id="347" r:id="rId77"/>
    <p:sldId id="348" r:id="rId78"/>
    <p:sldId id="349" r:id="rId79"/>
    <p:sldId id="401" r:id="rId80"/>
    <p:sldId id="402" r:id="rId81"/>
    <p:sldId id="403" r:id="rId82"/>
    <p:sldId id="404" r:id="rId83"/>
    <p:sldId id="405" r:id="rId84"/>
    <p:sldId id="406" r:id="rId85"/>
    <p:sldId id="407" r:id="rId86"/>
    <p:sldId id="408" r:id="rId87"/>
    <p:sldId id="409" r:id="rId88"/>
    <p:sldId id="410" r:id="rId89"/>
    <p:sldId id="417" r:id="rId90"/>
    <p:sldId id="418" r:id="rId91"/>
    <p:sldId id="419" r:id="rId92"/>
    <p:sldId id="420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FF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/>
    <p:restoredTop sz="89769" autoAdjust="0"/>
  </p:normalViewPr>
  <p:slideViewPr>
    <p:cSldViewPr snapToGrid="0" snapToObjects="1">
      <p:cViewPr varScale="1">
        <p:scale>
          <a:sx n="139" d="100"/>
          <a:sy n="139" d="100"/>
        </p:scale>
        <p:origin x="24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870-17D2-3941-A5AE-C6B204479D5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0F7C-C22C-DB49-94A6-8B79DB65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SVms6cT9nk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90287"/>
            <a:ext cx="5003800" cy="37211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40C75C-E1AE-6A47-A1A8-F37B119070BB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</a:t>
            </a:r>
            <a:r>
              <a:rPr lang="en-US"/>
              <a:t>– 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graph/networks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9449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3722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5788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71268" y="5489334"/>
            <a:ext cx="533400" cy="533400"/>
            <a:chOff x="1824" y="2736"/>
            <a:chExt cx="336" cy="33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" name="Straight Arrow Connector 17"/>
          <p:cNvCxnSpPr>
            <a:stCxn id="5" idx="7"/>
            <a:endCxn id="8" idx="3"/>
          </p:cNvCxnSpPr>
          <p:nvPr/>
        </p:nvCxnSpPr>
        <p:spPr>
          <a:xfrm flipV="1">
            <a:off x="3261453" y="509251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1" idx="2"/>
          </p:cNvCxnSpPr>
          <p:nvPr/>
        </p:nvCxnSpPr>
        <p:spPr>
          <a:xfrm>
            <a:off x="3261453" y="584978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3"/>
          </p:cNvCxnSpPr>
          <p:nvPr/>
        </p:nvCxnSpPr>
        <p:spPr>
          <a:xfrm flipV="1">
            <a:off x="4664906" y="594461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1" idx="0"/>
          </p:cNvCxnSpPr>
          <p:nvPr/>
        </p:nvCxnSpPr>
        <p:spPr>
          <a:xfrm flipH="1">
            <a:off x="4398206" y="5170628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15" idx="1"/>
          </p:cNvCxnSpPr>
          <p:nvPr/>
        </p:nvCxnSpPr>
        <p:spPr>
          <a:xfrm>
            <a:off x="4610981" y="509251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302801" y="48713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028368" y="61816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064706" y="5927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28910" y="4911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422396" y="54893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405573" y="1614006"/>
            <a:ext cx="8641792" cy="2444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Flow network</a:t>
            </a:r>
          </a:p>
          <a:p>
            <a:pPr lvl="1"/>
            <a:r>
              <a:rPr lang="en-US" sz="2400" dirty="0"/>
              <a:t>directed, weighted graph (V, E)</a:t>
            </a:r>
          </a:p>
          <a:p>
            <a:pPr lvl="1"/>
            <a:r>
              <a:rPr lang="en-US" altLang="ja-JP" sz="2400" dirty="0">
                <a:sym typeface="Symbol" charset="0"/>
              </a:rPr>
              <a:t>positive edge weights indicating the “capacity” (generally, assume integers)</a:t>
            </a:r>
            <a:endParaRPr lang="en-US" sz="2400" dirty="0"/>
          </a:p>
          <a:p>
            <a:pPr lvl="1"/>
            <a:r>
              <a:rPr lang="en-US" sz="2400" dirty="0"/>
              <a:t>contains a single source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altLang="ja-JP" sz="2400" dirty="0">
                <a:sym typeface="Symbol" charset="0"/>
              </a:rPr>
              <a:t> V with no incoming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contains a single sink/target </a:t>
            </a:r>
            <a:r>
              <a:rPr lang="en-US" altLang="ja-JP" sz="2400" i="1" dirty="0">
                <a:sym typeface="Symbol" charset="0"/>
              </a:rPr>
              <a:t>t </a:t>
            </a:r>
            <a:r>
              <a:rPr lang="en-US" altLang="ja-JP" sz="2400" dirty="0">
                <a:sym typeface="Symbol" charset="0"/>
              </a:rPr>
              <a:t> V with no outgoing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47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in-flow = out-flow for every vertex (except s, 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 along an edge cannot exceed the edge capacity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flows are positive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5722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8341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flow network: </a:t>
            </a:r>
            <a:r>
              <a:rPr lang="en-US" i="1" dirty="0">
                <a:solidFill>
                  <a:srgbClr val="008000"/>
                </a:solidFill>
              </a:rPr>
              <a:t>what is the maximum flow we can send from s to t that meets the flow constraints?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11644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network flow</a:t>
            </a:r>
          </a:p>
          <a:p>
            <a:pPr lvl="1"/>
            <a:r>
              <a:rPr lang="en-US" dirty="0"/>
              <a:t>water, electricity, sewage, cellular…</a:t>
            </a:r>
          </a:p>
          <a:p>
            <a:pPr lvl="1"/>
            <a:r>
              <a:rPr lang="en-US" dirty="0"/>
              <a:t>traffic/transportation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bipartite matching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sports elimination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71942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origins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731" y="1600200"/>
            <a:ext cx="8393317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Rail networks of the Soviet Union in the 1950’s</a:t>
            </a:r>
          </a:p>
          <a:p>
            <a:pPr marL="0" indent="0">
              <a:buNone/>
            </a:pPr>
            <a:r>
              <a:rPr lang="en-US" sz="2400" dirty="0"/>
              <a:t>The US wanted to know how quickly the Soviet Union could get supplies through its rail network to its satellite states in Eastern Europe.</a:t>
            </a:r>
          </a:p>
          <a:p>
            <a:pPr marL="0" indent="0">
              <a:buNone/>
            </a:pPr>
            <a:r>
              <a:rPr lang="en-US" sz="2400" dirty="0"/>
              <a:t>In addition, the US wanted to know which rails it could destroy most easily to cut off the satellite states from the rest of the Soviet Union.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two problems are closely related: solving the </a:t>
            </a:r>
            <a:r>
              <a:rPr lang="en-US" sz="2400" b="1" dirty="0">
                <a:solidFill>
                  <a:schemeClr val="accent1"/>
                </a:solidFill>
              </a:rPr>
              <a:t>max flow problem</a:t>
            </a:r>
            <a:r>
              <a:rPr lang="en-US" sz="2400" dirty="0"/>
              <a:t> also solves the </a:t>
            </a:r>
            <a:r>
              <a:rPr lang="en-US" sz="2400" b="1" dirty="0">
                <a:solidFill>
                  <a:schemeClr val="accent1"/>
                </a:solidFill>
              </a:rPr>
              <a:t>min cut problem</a:t>
            </a:r>
            <a:r>
              <a:rPr lang="en-US" sz="2400" dirty="0"/>
              <a:t> of figuring out the cheapest way to cut off the Soviet Union from its satellites.</a:t>
            </a:r>
          </a:p>
          <a:p>
            <a:endParaRPr lang="en-US" sz="2400" dirty="0"/>
          </a:p>
        </p:txBody>
      </p:sp>
      <p:sp>
        <p:nvSpPr>
          <p:cNvPr id="1060868" name="Text Box 4"/>
          <p:cNvSpPr txBox="1">
            <a:spLocks noChangeArrowheads="1"/>
          </p:cNvSpPr>
          <p:nvPr/>
        </p:nvSpPr>
        <p:spPr bwMode="auto">
          <a:xfrm>
            <a:off x="882650" y="6312557"/>
            <a:ext cx="38147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Source:  </a:t>
            </a:r>
            <a:r>
              <a:rPr lang="en-US" dirty="0" err="1"/>
              <a:t>lbackstrom</a:t>
            </a:r>
            <a:r>
              <a:rPr lang="en-US" dirty="0"/>
              <a:t>, The Importance of Algorithms, at </a:t>
            </a:r>
            <a:r>
              <a:rPr lang="en-US" dirty="0" err="1"/>
              <a:t>www.topcoder.com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09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graph algorithm?</a:t>
            </a:r>
          </a:p>
          <a:p>
            <a:pPr lvl="1"/>
            <a:r>
              <a:rPr lang="en-US" dirty="0"/>
              <a:t>BFS, DFS, shortest paths…</a:t>
            </a:r>
          </a:p>
          <a:p>
            <a:pPr lvl="1"/>
            <a:r>
              <a:rPr lang="en-US" dirty="0"/>
              <a:t>MST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divide and conquer?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greedy?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programming?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972168" y="484008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321696" y="408281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297506" y="5703473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537268" y="4934918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5427453" y="4538097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5427453" y="5295367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6830906" y="5390203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6564206" y="4616212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6776981" y="4538097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5468801" y="431692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7194368" y="56271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5230706" y="53734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094910" y="43566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588396" y="493491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70403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440881" y="35047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60476" y="41227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6536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278220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86326" y="5853633"/>
            <a:ext cx="24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Now what?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BC3C4DAB-DE60-0345-CE56-B4D42EE9E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F707F2-89E7-CE31-86A7-63FB8FD5024B}"/>
              </a:ext>
            </a:extLst>
          </p:cNvPr>
          <p:cNvCxnSpPr/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5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86326" y="5853633"/>
            <a:ext cx="24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Total flow?</a:t>
            </a:r>
          </a:p>
        </p:txBody>
      </p:sp>
    </p:spTree>
    <p:extLst>
      <p:ext uri="{BB962C8B-B14F-4D97-AF65-F5344CB8AC3E}">
        <p14:creationId xmlns:p14="http://schemas.microsoft.com/office/powerpoint/2010/main" val="35314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Checkpoint 2 (DP through graphs… will not include flow networks)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Mentor hour update:</a:t>
            </a:r>
          </a:p>
          <a:p>
            <a:pPr lvl="1"/>
            <a:r>
              <a:rPr lang="en-US" dirty="0"/>
              <a:t>No more Saturday hours for now</a:t>
            </a:r>
          </a:p>
          <a:p>
            <a:pPr lvl="1"/>
            <a:r>
              <a:rPr lang="en-US"/>
              <a:t>Additional hours Friday: 5:30-7:30pm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556" y="5853633"/>
            <a:ext cx="65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8921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738887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52039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294208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378999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</p:spTree>
    <p:extLst>
      <p:ext uri="{BB962C8B-B14F-4D97-AF65-F5344CB8AC3E}">
        <p14:creationId xmlns:p14="http://schemas.microsoft.com/office/powerpoint/2010/main" val="108914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</p:spTree>
    <p:extLst>
      <p:ext uri="{BB962C8B-B14F-4D97-AF65-F5344CB8AC3E}">
        <p14:creationId xmlns:p14="http://schemas.microsoft.com/office/powerpoint/2010/main" val="404732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1169" y="5549907"/>
            <a:ext cx="353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done?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</p:spTree>
    <p:extLst>
      <p:ext uri="{BB962C8B-B14F-4D97-AF65-F5344CB8AC3E}">
        <p14:creationId xmlns:p14="http://schemas.microsoft.com/office/powerpoint/2010/main" val="367600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Cuts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4"/>
            <a:ext cx="8305800" cy="1023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cut is a partitioning of the vertices into two sets S</a:t>
            </a:r>
            <a:r>
              <a:rPr lang="en-US" sz="2800" baseline="-25000" dirty="0"/>
              <a:t>s</a:t>
            </a:r>
            <a:r>
              <a:rPr lang="en-US" sz="2800" dirty="0"/>
              <a:t> and </a:t>
            </a:r>
            <a:br>
              <a:rPr lang="en-US" sz="2800" dirty="0"/>
            </a:b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= V-S</a:t>
            </a:r>
            <a:r>
              <a:rPr lang="en-US" sz="2800" baseline="-25000" dirty="0"/>
              <a:t>s</a:t>
            </a:r>
          </a:p>
        </p:txBody>
      </p:sp>
      <p:grpSp>
        <p:nvGrpSpPr>
          <p:cNvPr id="61443" name="Group 4"/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A</a:t>
              </a:r>
            </a:p>
          </p:txBody>
        </p:sp>
      </p:grpSp>
      <p:grpSp>
        <p:nvGrpSpPr>
          <p:cNvPr id="61444" name="Group 7"/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61445" name="Group 10"/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6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grpSp>
        <p:nvGrpSpPr>
          <p:cNvPr id="61446" name="Group 13"/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6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1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2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3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grpSp>
        <p:nvGrpSpPr>
          <p:cNvPr id="61457" name="Group 26"/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76" name="Text Box 2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F</a:t>
              </a:r>
            </a:p>
          </p:txBody>
        </p:sp>
      </p:grpSp>
      <p:grpSp>
        <p:nvGrpSpPr>
          <p:cNvPr id="61458" name="Group 29"/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79" name="Text Box 3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1" name="Line 33"/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5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6</a:t>
            </a:r>
          </a:p>
        </p:txBody>
      </p:sp>
      <p:sp>
        <p:nvSpPr>
          <p:cNvPr id="130086" name="Line 38"/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4</a:t>
            </a:r>
          </a:p>
        </p:txBody>
      </p:sp>
      <p:sp>
        <p:nvSpPr>
          <p:cNvPr id="130088" name="Line 40"/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In flow graphs, we’re interested in cuts that separate s from t, that is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sz="2600" dirty="0">
              <a:sym typeface="Symbol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08752" y="3865606"/>
            <a:ext cx="1" cy="280256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ym typeface="Symbol" charset="0"/>
              </a:rPr>
              <a:t>The flow “</a:t>
            </a:r>
            <a:r>
              <a:rPr lang="en-US" altLang="ja-JP" sz="2800" dirty="0">
                <a:solidFill>
                  <a:srgbClr val="FF6600"/>
                </a:solidFill>
                <a:sym typeface="Symbol" charset="0"/>
              </a:rPr>
              <a:t>across</a:t>
            </a:r>
            <a:r>
              <a:rPr lang="en-US" altLang="ja-JP" sz="2800" dirty="0">
                <a:sym typeface="Symbol" charset="0"/>
              </a:rPr>
              <a:t>” a cut is the total flow from nodes in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to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</a:t>
            </a:r>
            <a:r>
              <a:rPr lang="en-US" altLang="ja-JP" sz="2800" b="1" i="1" dirty="0">
                <a:solidFill>
                  <a:srgbClr val="7030A0"/>
                </a:solidFill>
                <a:sym typeface="Symbol" charset="0"/>
              </a:rPr>
              <a:t>minus</a:t>
            </a:r>
            <a:r>
              <a:rPr lang="en-US" altLang="ja-JP" sz="2800" dirty="0">
                <a:sym typeface="Symbol" charset="0"/>
              </a:rPr>
              <a:t> the total from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to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458097" y="4417836"/>
            <a:ext cx="6540126" cy="208214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92614" y="2875200"/>
            <a:ext cx="431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flow across this cut?</a:t>
            </a:r>
          </a:p>
        </p:txBody>
      </p:sp>
    </p:spTree>
    <p:extLst>
      <p:ext uri="{BB962C8B-B14F-4D97-AF65-F5344CB8AC3E}">
        <p14:creationId xmlns:p14="http://schemas.microsoft.com/office/powerpoint/2010/main" val="20947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0DB8-C1C3-A44A-A2FF-8663E52C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C770-AE29-AB4B-BFA9-180F42630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pages of notes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2/15 through 4/2 (will not include network flow)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make some practice problems soon</a:t>
            </a:r>
          </a:p>
        </p:txBody>
      </p:sp>
    </p:spTree>
    <p:extLst>
      <p:ext uri="{BB962C8B-B14F-4D97-AF65-F5344CB8AC3E}">
        <p14:creationId xmlns:p14="http://schemas.microsoft.com/office/powerpoint/2010/main" val="1969464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10+10-6 = 14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458097" y="4417836"/>
            <a:ext cx="6540126" cy="208214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3">
            <a:extLst>
              <a:ext uri="{FF2B5EF4-FFF2-40B4-BE49-F238E27FC236}">
                <a16:creationId xmlns:a16="http://schemas.microsoft.com/office/drawing/2014/main" id="{1DF99C73-B0C8-404A-ABBE-D1F85F0572E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ym typeface="Symbol" charset="0"/>
              </a:rPr>
              <a:t>The flow “</a:t>
            </a:r>
            <a:r>
              <a:rPr lang="en-US" altLang="ja-JP" sz="2800" dirty="0">
                <a:solidFill>
                  <a:srgbClr val="FF6600"/>
                </a:solidFill>
                <a:sym typeface="Symbol" charset="0"/>
              </a:rPr>
              <a:t>across</a:t>
            </a:r>
            <a:r>
              <a:rPr lang="en-US" altLang="ja-JP" sz="2800" dirty="0">
                <a:sym typeface="Symbol" charset="0"/>
              </a:rPr>
              <a:t>” a cut is the total flow from nodes in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to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</a:t>
            </a:r>
            <a:r>
              <a:rPr lang="en-US" altLang="ja-JP" sz="2800" b="1" i="1" dirty="0">
                <a:solidFill>
                  <a:srgbClr val="7030A0"/>
                </a:solidFill>
                <a:sym typeface="Symbol" charset="0"/>
              </a:rPr>
              <a:t>minus</a:t>
            </a:r>
            <a:r>
              <a:rPr lang="en-US" altLang="ja-JP" sz="2800" dirty="0">
                <a:sym typeface="Symbol" charset="0"/>
              </a:rPr>
              <a:t> the total from nodes in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 to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altLang="ja-JP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i.e.,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8955" y="287520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 we know about the flow across any such cut?</a:t>
            </a:r>
          </a:p>
        </p:txBody>
      </p:sp>
    </p:spTree>
    <p:extLst>
      <p:ext uri="{BB962C8B-B14F-4D97-AF65-F5344CB8AC3E}">
        <p14:creationId xmlns:p14="http://schemas.microsoft.com/office/powerpoint/2010/main" val="171146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54063" y="2705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and is the current flow in the network.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926A14F5-46F9-304F-AF16-7D2BF12B9E8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873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35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322832" y="4293969"/>
            <a:ext cx="1" cy="2268452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4+10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A95529EA-18EC-CF42-8F8D-1F86835811F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</a:t>
            </a:r>
            <a:r>
              <a:rPr lang="en-US" altLang="ja-JP" sz="2600">
                <a:sym typeface="Symbol" charset="0"/>
              </a:rPr>
              <a:t>e., </a:t>
            </a:r>
            <a:r>
              <a:rPr lang="en-US" altLang="ja-JP" sz="2600" dirty="0">
                <a:sym typeface="Symbol" charset="0"/>
              </a:rPr>
              <a:t>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12648" y="4417836"/>
            <a:ext cx="6317397" cy="20174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4+6+4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8F6C49EB-28B5-1F42-AF06-CF56BEDF42C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966342" y="4827369"/>
            <a:ext cx="7031880" cy="1241213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10+10-6 = 14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6339A0E1-A884-9540-8B34-DB4ECA15C14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4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4063" y="2705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45711" y="3498157"/>
            <a:ext cx="42242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 Can you prove it?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E82B72CE-3B4E-754F-8765-62D0A52BA28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 the cut partitions the source from the sink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20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5488" y="2458157"/>
            <a:ext cx="713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Inductively?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329566" y="3463974"/>
            <a:ext cx="7049989" cy="2223989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  <a:endParaRPr lang="en-US" sz="2400" dirty="0"/>
          </a:p>
          <a:p>
            <a:r>
              <a:rPr lang="en-US" sz="2400" dirty="0"/>
              <a:t>in-flow = out-flow for every vertex (except s, t)</a:t>
            </a:r>
          </a:p>
          <a:p>
            <a:r>
              <a:rPr lang="en-US" sz="2400" dirty="0"/>
              <a:t>flow along an edge cannot exceed the edge capacity</a:t>
            </a:r>
          </a:p>
          <a:p>
            <a:r>
              <a:rPr lang="en-US" sz="2400" dirty="0"/>
              <a:t>flows are positive</a:t>
            </a:r>
          </a:p>
        </p:txBody>
      </p:sp>
    </p:spTree>
    <p:extLst>
      <p:ext uri="{BB962C8B-B14F-4D97-AF65-F5344CB8AC3E}">
        <p14:creationId xmlns:p14="http://schemas.microsoft.com/office/powerpoint/2010/main" val="4117118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5488" y="2458157"/>
            <a:ext cx="713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Base case: S</a:t>
            </a:r>
            <a:r>
              <a:rPr lang="en-US" sz="2800" baseline="-25000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= 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5488" y="3353888"/>
            <a:ext cx="6932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Flow is total from from s to t: therefore, the total flow out of s should be the flow</a:t>
            </a:r>
          </a:p>
          <a:p>
            <a:pPr marL="457200" indent="-4572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All flow from s gets to t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every vertex is on a path from s to t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in-flow = out-flow</a:t>
            </a:r>
          </a:p>
        </p:txBody>
      </p:sp>
    </p:spTree>
    <p:extLst>
      <p:ext uri="{BB962C8B-B14F-4D97-AF65-F5344CB8AC3E}">
        <p14:creationId xmlns:p14="http://schemas.microsoft.com/office/powerpoint/2010/main" val="39642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flow across ANY such cut is the same and is the current flow in the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3362" y="2368115"/>
            <a:ext cx="802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Inductive case: Consider moving a node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from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21561" y="3394639"/>
            <a:ext cx="7454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 flow across the different partitions the same?</a:t>
            </a:r>
          </a:p>
        </p:txBody>
      </p:sp>
      <p:sp>
        <p:nvSpPr>
          <p:cNvPr id="35" name="Oval 34"/>
          <p:cNvSpPr/>
          <p:nvPr/>
        </p:nvSpPr>
        <p:spPr>
          <a:xfrm>
            <a:off x="1526732" y="4376419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46839" y="4376419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3520876" y="5080896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x</a:t>
              </a:r>
            </a:p>
          </p:txBody>
        </p:sp>
      </p:grpSp>
      <p:cxnSp>
        <p:nvCxnSpPr>
          <p:cNvPr id="38" name="Straight Arrow Connector 37"/>
          <p:cNvCxnSpPr>
            <a:endCxn id="51" idx="1"/>
          </p:cNvCxnSpPr>
          <p:nvPr/>
        </p:nvCxnSpPr>
        <p:spPr>
          <a:xfrm>
            <a:off x="2940437" y="4956260"/>
            <a:ext cx="658554" cy="2027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62322" y="5412786"/>
            <a:ext cx="6585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3"/>
          </p:cNvCxnSpPr>
          <p:nvPr/>
        </p:nvCxnSpPr>
        <p:spPr>
          <a:xfrm flipH="1">
            <a:off x="2938522" y="5536181"/>
            <a:ext cx="660469" cy="138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054276" y="4956260"/>
            <a:ext cx="660469" cy="277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6"/>
          </p:cNvCxnSpPr>
          <p:nvPr/>
        </p:nvCxnSpPr>
        <p:spPr>
          <a:xfrm flipH="1" flipV="1">
            <a:off x="4054276" y="5347596"/>
            <a:ext cx="660469" cy="25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85629" y="5538568"/>
            <a:ext cx="660469" cy="275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68387" y="4252167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05424" y="4252167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1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A3DE-916C-004F-9A55-54FB0A8C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A03B-14A7-A64C-93A5-E080DEB2F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greedy algorithms</a:t>
            </a:r>
          </a:p>
          <a:p>
            <a:pPr>
              <a:buFontTx/>
              <a:buChar char="-"/>
            </a:pPr>
            <a:r>
              <a:rPr lang="en-US" dirty="0"/>
              <a:t>proving correctness</a:t>
            </a:r>
          </a:p>
          <a:p>
            <a:pPr>
              <a:buFontTx/>
              <a:buChar char="-"/>
            </a:pPr>
            <a:r>
              <a:rPr lang="en-US" dirty="0"/>
              <a:t>developing algorithms</a:t>
            </a:r>
          </a:p>
          <a:p>
            <a:pPr>
              <a:buFontTx/>
              <a:buChar char="-"/>
            </a:pPr>
            <a:r>
              <a:rPr lang="en-US" dirty="0"/>
              <a:t>comparing vs. dynamic programming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hashtables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collision resolution by chaining</a:t>
            </a:r>
          </a:p>
          <a:p>
            <a:pPr>
              <a:buFontTx/>
              <a:buChar char="-"/>
            </a:pPr>
            <a:r>
              <a:rPr lang="en-US" dirty="0"/>
              <a:t>open addressing</a:t>
            </a:r>
          </a:p>
          <a:p>
            <a:pPr>
              <a:buFontTx/>
              <a:buChar char="-"/>
            </a:pPr>
            <a:r>
              <a:rPr lang="en-US" dirty="0"/>
              <a:t>hash functions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730597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8" name="Oval 7"/>
          <p:cNvSpPr/>
          <p:nvPr/>
        </p:nvSpPr>
        <p:spPr>
          <a:xfrm>
            <a:off x="1603553" y="2814987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23660" y="2814987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597697" y="351946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x</a:t>
              </a:r>
            </a:p>
          </p:txBody>
        </p:sp>
      </p:grp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3017258" y="3394828"/>
            <a:ext cx="658554" cy="2027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39143" y="3851354"/>
            <a:ext cx="6585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H="1">
            <a:off x="3015343" y="3974749"/>
            <a:ext cx="660469" cy="138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31097" y="3394828"/>
            <a:ext cx="660469" cy="277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6"/>
          </p:cNvCxnSpPr>
          <p:nvPr/>
        </p:nvCxnSpPr>
        <p:spPr>
          <a:xfrm flipH="1" flipV="1">
            <a:off x="4131097" y="3786164"/>
            <a:ext cx="660469" cy="25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2450" y="3977136"/>
            <a:ext cx="660469" cy="275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45208" y="2690735"/>
            <a:ext cx="0" cy="2070859"/>
          </a:xfrm>
          <a:prstGeom prst="line">
            <a:avLst/>
          </a:prstGeom>
          <a:ln w="38100" cmpd="sng">
            <a:solidFill>
              <a:srgbClr val="7030A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82245" y="2690735"/>
            <a:ext cx="0" cy="2070859"/>
          </a:xfrm>
          <a:prstGeom prst="line">
            <a:avLst/>
          </a:prstGeom>
          <a:ln w="38100" cmpd="sng">
            <a:solidFill>
              <a:srgbClr val="FF76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37507" y="4929055"/>
            <a:ext cx="2379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in-flow = out-flow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839" y="2236879"/>
            <a:ext cx="368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cut = left-inflow(x) – left-outflow(x)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2245" y="2238549"/>
            <a:ext cx="53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600"/>
                </a:solidFill>
              </a:rPr>
              <a:t>cut = right-outflow(x) – right-inflow(x)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2054" y="5000107"/>
            <a:ext cx="68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left-inflow(x) + right-inflow(x) = left-outflow(x) + right-outflow(x)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001" y="5521839"/>
            <a:ext cx="68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left-inflow(x) - left-outflow(x) = right-outflow(x) – right-inflow(x)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8E0348-FE6A-EC44-9254-39805D156514}"/>
              </a:ext>
            </a:extLst>
          </p:cNvPr>
          <p:cNvSpPr txBox="1"/>
          <p:nvPr/>
        </p:nvSpPr>
        <p:spPr>
          <a:xfrm>
            <a:off x="612648" y="1635151"/>
            <a:ext cx="802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Inductive case: Consider moving a node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from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745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340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flow across ANY such cut is the same </a:t>
            </a:r>
            <a:r>
              <a:rPr lang="en-US" sz="2400" b="1" dirty="0">
                <a:solidFill>
                  <a:srgbClr val="0000FF"/>
                </a:solidFill>
              </a:rPr>
              <a:t>and is the current flow in the network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E0ADD8-D5F9-D841-A94F-ED09AC90D88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Consider any cut where s </a:t>
            </a:r>
            <a:r>
              <a:rPr lang="en-US" altLang="ja-JP" sz="26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6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r>
              <a:rPr lang="en-US" altLang="ja-JP" sz="2600" dirty="0">
                <a:sym typeface="Symbol" charset="0"/>
              </a:rPr>
              <a:t>, i.e., the cut partitions the source from the sink.</a:t>
            </a: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35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3" name="Rectangle 2"/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(i.e., across the cut).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09608" y="2592750"/>
            <a:ext cx="448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calculate the capacity?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14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CD42C0-0E69-5F45-AA37-32FFD125C07B}"/>
              </a:ext>
            </a:extLst>
          </p:cNvPr>
          <p:cNvSpPr txBox="1"/>
          <p:nvPr/>
        </p:nvSpPr>
        <p:spPr>
          <a:xfrm>
            <a:off x="3513939" y="6284984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600FF"/>
                </a:solidFill>
              </a:rPr>
              <a:t>10 + 9 = 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3CC55-A676-5E47-84D5-D875126C69FD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</p:spTree>
    <p:extLst>
      <p:ext uri="{BB962C8B-B14F-4D97-AF65-F5344CB8AC3E}">
        <p14:creationId xmlns:p14="http://schemas.microsoft.com/office/powerpoint/2010/main" val="1257527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7516" y="2985385"/>
            <a:ext cx="222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018B35-81FB-5542-ACD9-38CB9960C7AB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77E3DC-E6FF-F648-8CF7-F74F376246F4}"/>
              </a:ext>
            </a:extLst>
          </p:cNvPr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366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a cut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7540" y="3363075"/>
            <a:ext cx="672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Any more and we would violate the edge capacity constraint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Any less and it would not be maximal, since we could simply increase the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F15E-C636-6242-B74C-0F3B95F1933F}"/>
              </a:ext>
            </a:extLst>
          </p:cNvPr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ym typeface="Symbol" charset="0"/>
              </a:rPr>
              <a:t>The “</a:t>
            </a:r>
            <a:r>
              <a:rPr lang="en-US" altLang="ja-JP" sz="2400" b="1" dirty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>
                <a:sym typeface="Symbol" charset="0"/>
              </a:rPr>
              <a:t>” is the maximum flow that we </a:t>
            </a:r>
            <a:r>
              <a:rPr lang="en-US" altLang="ja-JP" sz="2400" i="1" dirty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>
                <a:sym typeface="Symbol" charset="0"/>
              </a:rPr>
              <a:t> send from nodes in S</a:t>
            </a:r>
            <a:r>
              <a:rPr lang="en-US" altLang="ja-JP" sz="2400" baseline="-25000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nodes in S</a:t>
            </a:r>
            <a:r>
              <a:rPr lang="en-US" altLang="ja-JP" sz="2400" baseline="-25000" dirty="0">
                <a:sym typeface="Symbol" charset="0"/>
              </a:rPr>
              <a:t>t</a:t>
            </a:r>
            <a:r>
              <a:rPr lang="en-US" altLang="ja-JP" sz="2400" dirty="0">
                <a:sym typeface="Symbol" charset="0"/>
              </a:rPr>
              <a:t> (i.e. across the cut)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2DB18-7AD8-3A44-80A5-B7B9087EDE82}"/>
              </a:ext>
            </a:extLst>
          </p:cNvPr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Capacity is the sum of the edges from S</a:t>
            </a:r>
            <a:r>
              <a:rPr lang="en-US" sz="2400" baseline="-25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to S</a:t>
            </a:r>
            <a:r>
              <a:rPr lang="en-US" sz="2400" baseline="-25000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849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https://www.youtube.com/watch?v=BSVms6cT9nk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54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52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 cut is a partitioning of the vertices into two sets S</a:t>
            </a:r>
            <a:r>
              <a:rPr lang="en-US" sz="2800" baseline="-25000" dirty="0"/>
              <a:t>s</a:t>
            </a:r>
            <a:r>
              <a:rPr lang="en-US" sz="2800" dirty="0"/>
              <a:t> and S</a:t>
            </a:r>
            <a:r>
              <a:rPr lang="en-US" sz="2800" baseline="-25000" dirty="0"/>
              <a:t>t</a:t>
            </a:r>
            <a:r>
              <a:rPr lang="en-US" sz="2800" dirty="0"/>
              <a:t> = V- S</a:t>
            </a:r>
            <a:r>
              <a:rPr lang="en-US" sz="2800" baseline="-25000" dirty="0"/>
              <a:t>s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any cut where s </a:t>
            </a:r>
            <a:r>
              <a:rPr lang="en-US" altLang="ja-JP" sz="2800" dirty="0">
                <a:sym typeface="Symbol" charset="0"/>
              </a:rPr>
              <a:t> </a:t>
            </a:r>
            <a:r>
              <a:rPr lang="en-US" sz="2800" dirty="0"/>
              <a:t>S</a:t>
            </a:r>
            <a:r>
              <a:rPr lang="en-US" sz="2800" baseline="-25000" dirty="0"/>
              <a:t>s</a:t>
            </a:r>
            <a:r>
              <a:rPr lang="en-US" altLang="ja-JP" sz="2800" dirty="0">
                <a:sym typeface="Symbol" charset="0"/>
              </a:rPr>
              <a:t> and t  </a:t>
            </a:r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altLang="ja-JP" sz="2800" dirty="0">
                <a:sym typeface="Symbol" charset="0"/>
              </a:rPr>
              <a:t>, i.e., the cut partitions the source from the sink</a:t>
            </a:r>
          </a:p>
          <a:p>
            <a:pPr lvl="1"/>
            <a:r>
              <a:rPr lang="en-US" sz="2500" dirty="0"/>
              <a:t>the flow across any such cut is the same</a:t>
            </a:r>
          </a:p>
          <a:p>
            <a:pPr lvl="1"/>
            <a:r>
              <a:rPr lang="en-US" sz="2500" dirty="0"/>
              <a:t>the maximum capacity (i.e., flow) across the cut is the sum of the capacities for edges from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sz="2500" dirty="0"/>
              <a:t> to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sz="25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222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37823" y="6044696"/>
            <a:ext cx="353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done?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22127" cy="17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any cut where s </a:t>
            </a:r>
            <a:r>
              <a:rPr lang="en-US" altLang="ja-JP" sz="24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4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altLang="ja-JP" sz="2400" dirty="0">
              <a:sym typeface="Symbol" charset="0"/>
            </a:endParaRPr>
          </a:p>
          <a:p>
            <a:pPr lvl="1"/>
            <a:r>
              <a:rPr lang="en-US" sz="2400" dirty="0"/>
              <a:t>the flow across the cut is the same</a:t>
            </a:r>
          </a:p>
          <a:p>
            <a:pPr lvl="1"/>
            <a:r>
              <a:rPr lang="en-US" sz="2400" dirty="0"/>
              <a:t>the maximum capacity (i.e., flow) across the cut is the sum of the capacities for edges from S</a:t>
            </a:r>
            <a:r>
              <a:rPr lang="en-US" sz="2400" baseline="-25000" dirty="0"/>
              <a:t>s</a:t>
            </a:r>
            <a:r>
              <a:rPr lang="en-US" sz="2400" dirty="0"/>
              <a:t> to S</a:t>
            </a:r>
            <a:r>
              <a:rPr lang="en-US" sz="2400" baseline="-25000" dirty="0"/>
              <a:t>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711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35248" y="6125314"/>
            <a:ext cx="70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can do no better than the minimum capacity cut! 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D0E44DB-19C7-2F47-93C8-6D33DFE1C0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22127" cy="17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any cut where s </a:t>
            </a:r>
            <a:r>
              <a:rPr lang="en-US" altLang="ja-JP" sz="2400" dirty="0">
                <a:sym typeface="Symbol" charset="0"/>
              </a:rPr>
              <a:t> </a:t>
            </a:r>
            <a:r>
              <a:rPr lang="en-US" sz="2400" dirty="0"/>
              <a:t>S</a:t>
            </a:r>
            <a:r>
              <a:rPr lang="en-US" sz="2400" baseline="-25000" dirty="0"/>
              <a:t>s</a:t>
            </a:r>
            <a:r>
              <a:rPr lang="en-US" altLang="ja-JP" sz="2400" dirty="0">
                <a:sym typeface="Symbol" charset="0"/>
              </a:rPr>
              <a:t> and t  </a:t>
            </a:r>
            <a:r>
              <a:rPr lang="en-US" sz="2400" dirty="0"/>
              <a:t>S</a:t>
            </a:r>
            <a:r>
              <a:rPr lang="en-US" sz="2400" baseline="-25000" dirty="0"/>
              <a:t>t</a:t>
            </a:r>
            <a:endParaRPr lang="en-US" altLang="ja-JP" sz="2400" dirty="0">
              <a:sym typeface="Symbol" charset="0"/>
            </a:endParaRPr>
          </a:p>
          <a:p>
            <a:pPr lvl="1"/>
            <a:r>
              <a:rPr lang="en-US" sz="2400" dirty="0"/>
              <a:t>the flow across the cut is the same</a:t>
            </a:r>
          </a:p>
          <a:p>
            <a:pPr lvl="1"/>
            <a:r>
              <a:rPr lang="en-US" sz="2400" dirty="0"/>
              <a:t>the maximum capacity (i.e., flow) across the cut is the sum of the capacities for edges from S</a:t>
            </a:r>
            <a:r>
              <a:rPr lang="en-US" sz="2400" baseline="-25000" dirty="0"/>
              <a:t>s</a:t>
            </a:r>
            <a:r>
              <a:rPr lang="en-US" sz="2400" dirty="0"/>
              <a:t> to S</a:t>
            </a:r>
            <a:r>
              <a:rPr lang="en-US" sz="2400" baseline="-25000" dirty="0"/>
              <a:t>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3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655A-769F-2B4C-865D-AF3E148B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07D8-3837-714D-B407-B534F6A2AB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684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graphs</a:t>
            </a:r>
          </a:p>
          <a:p>
            <a:pPr>
              <a:buFontTx/>
              <a:buChar char="-"/>
            </a:pPr>
            <a:r>
              <a:rPr lang="en-US" dirty="0"/>
              <a:t>different types of graphs</a:t>
            </a:r>
          </a:p>
          <a:p>
            <a:pPr>
              <a:buFontTx/>
              <a:buChar char="-"/>
            </a:pPr>
            <a:r>
              <a:rPr lang="en-US" dirty="0"/>
              <a:t>terminology</a:t>
            </a:r>
          </a:p>
          <a:p>
            <a:pPr>
              <a:buFontTx/>
              <a:buChar char="-"/>
            </a:pPr>
            <a:r>
              <a:rPr lang="en-US" dirty="0"/>
              <a:t>representing graphs (adjacency list/matrix)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algorithms</a:t>
            </a:r>
          </a:p>
          <a:p>
            <a:pPr>
              <a:buFontTx/>
              <a:buChar char="-"/>
            </a:pPr>
            <a:r>
              <a:rPr lang="en-US" dirty="0"/>
              <a:t>Traversal: BFS, DFS</a:t>
            </a:r>
          </a:p>
          <a:p>
            <a:pPr>
              <a:buFontTx/>
              <a:buChar char="-"/>
            </a:pPr>
            <a:r>
              <a:rPr lang="en-US" dirty="0"/>
              <a:t>MST: Prim’s, Kruskal’s</a:t>
            </a:r>
          </a:p>
          <a:p>
            <a:pPr>
              <a:buFontTx/>
              <a:buChar char="-"/>
            </a:pPr>
            <a:r>
              <a:rPr lang="en-US" dirty="0"/>
              <a:t>Topological sort</a:t>
            </a:r>
          </a:p>
          <a:p>
            <a:pPr>
              <a:buFontTx/>
              <a:buChar char="-"/>
            </a:pPr>
            <a:r>
              <a:rPr lang="en-US" dirty="0"/>
              <a:t>Connectedness</a:t>
            </a:r>
          </a:p>
          <a:p>
            <a:pPr>
              <a:buFontTx/>
              <a:buChar char="-"/>
            </a:pPr>
            <a:r>
              <a:rPr lang="en-US" dirty="0"/>
              <a:t>Detecting cycles</a:t>
            </a:r>
          </a:p>
          <a:p>
            <a:pPr>
              <a:buFontTx/>
              <a:buChar char="-"/>
            </a:pPr>
            <a:r>
              <a:rPr lang="en-US" dirty="0"/>
              <a:t>Single-source shortest paths: </a:t>
            </a:r>
            <a:r>
              <a:rPr lang="en-US" dirty="0" err="1"/>
              <a:t>Dijskra’s</a:t>
            </a:r>
            <a:r>
              <a:rPr lang="en-US" dirty="0"/>
              <a:t>, Bellman-Ford</a:t>
            </a:r>
          </a:p>
          <a:p>
            <a:pPr>
              <a:buFontTx/>
              <a:buChar char="-"/>
            </a:pPr>
            <a:r>
              <a:rPr lang="en-US" dirty="0"/>
              <a:t>All-pairs shortest paths: Floyd-</a:t>
            </a:r>
            <a:r>
              <a:rPr lang="en-US" dirty="0" err="1"/>
              <a:t>Warshal</a:t>
            </a:r>
            <a:r>
              <a:rPr lang="en-US" dirty="0"/>
              <a:t>, Johnson’s</a:t>
            </a:r>
          </a:p>
          <a:p>
            <a:pPr>
              <a:buFontTx/>
              <a:buChar char="-"/>
            </a:pPr>
            <a:r>
              <a:rPr lang="en-US" dirty="0"/>
              <a:t>Run-time, why the work, when you can apply them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</a:t>
            </a:r>
            <a:r>
              <a:rPr lang="en-US" dirty="0" err="1"/>
              <a:t>misc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min-cut property (proving correctness of MST algorithms)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3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minimum capacity cut for this graph?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294454" y="3416606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7866" y="261359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Capacity = 10 + 4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10213" y="6127532"/>
            <a:ext cx="353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the best we can do?</a:t>
            </a:r>
          </a:p>
        </p:txBody>
      </p:sp>
    </p:spTree>
    <p:extLst>
      <p:ext uri="{BB962C8B-B14F-4D97-AF65-F5344CB8AC3E}">
        <p14:creationId xmlns:p14="http://schemas.microsoft.com/office/powerpoint/2010/main" val="28341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minimum capacity cut for this graph?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294454" y="3416606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7866" y="261359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Capacity = 10 + 4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10179" y="6155144"/>
            <a:ext cx="6912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flow = minimum capacity, so we can do no better</a:t>
            </a:r>
          </a:p>
        </p:txBody>
      </p:sp>
    </p:spTree>
    <p:extLst>
      <p:ext uri="{BB962C8B-B14F-4D97-AF65-F5344CB8AC3E}">
        <p14:creationId xmlns:p14="http://schemas.microsoft.com/office/powerpoint/2010/main" val="3891471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6" y="5315209"/>
            <a:ext cx="436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determine the path to send flow down?</a:t>
            </a:r>
          </a:p>
        </p:txBody>
      </p:sp>
    </p:spTree>
    <p:extLst>
      <p:ext uri="{BB962C8B-B14F-4D97-AF65-F5344CB8AC3E}">
        <p14:creationId xmlns:p14="http://schemas.microsoft.com/office/powerpoint/2010/main" val="2709099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send some flow down a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5306" y="5329015"/>
            <a:ext cx="4805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Search for a path with remaining capacity from s to t</a:t>
            </a:r>
          </a:p>
        </p:txBody>
      </p:sp>
    </p:spTree>
    <p:extLst>
      <p:ext uri="{BB962C8B-B14F-4D97-AF65-F5344CB8AC3E}">
        <p14:creationId xmlns:p14="http://schemas.microsoft.com/office/powerpoint/2010/main" val="1535475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12523" y="5706654"/>
            <a:ext cx="543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handle “rerouting” flow?</a:t>
            </a:r>
          </a:p>
        </p:txBody>
      </p:sp>
    </p:spTree>
    <p:extLst>
      <p:ext uri="{BB962C8B-B14F-4D97-AF65-F5344CB8AC3E}">
        <p14:creationId xmlns:p14="http://schemas.microsoft.com/office/powerpoint/2010/main" val="3925874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96242" y="5481348"/>
            <a:ext cx="726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During the search, if an edge has some flow, we consider “reversing” some of that flow.</a:t>
            </a:r>
          </a:p>
        </p:txBody>
      </p:sp>
    </p:spTree>
    <p:extLst>
      <p:ext uri="{BB962C8B-B14F-4D97-AF65-F5344CB8AC3E}">
        <p14:creationId xmlns:p14="http://schemas.microsoft.com/office/powerpoint/2010/main" val="1235808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69204" y="5533647"/>
            <a:ext cx="7790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During the search, if an edge has some flow, we consider “reversing” some of that flow.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reroute some of the flow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056454" y="3303872"/>
            <a:ext cx="2106567" cy="104711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98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residual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residual graph </a:t>
            </a:r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is constructed from 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edge </a:t>
            </a:r>
            <a:r>
              <a:rPr lang="en-US" i="1" dirty="0"/>
              <a:t>e</a:t>
            </a:r>
            <a:r>
              <a:rPr lang="en-US" dirty="0"/>
              <a:t> in the original graph (G):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flow(e)</a:t>
            </a:r>
            <a:r>
              <a:rPr lang="en-US" dirty="0"/>
              <a:t> &lt; capacity(e)</a:t>
            </a:r>
          </a:p>
          <a:p>
            <a:pPr lvl="2"/>
            <a:r>
              <a:rPr lang="en-US" dirty="0"/>
              <a:t>introduce an edge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with capacity = capacity(e)-flow(e)</a:t>
            </a:r>
          </a:p>
          <a:p>
            <a:pPr lvl="2"/>
            <a:r>
              <a:rPr lang="en-US" dirty="0"/>
              <a:t>this represents the remaining flow we can still push</a:t>
            </a:r>
          </a:p>
          <a:p>
            <a:pPr lvl="1"/>
            <a:r>
              <a:rPr lang="en-US" dirty="0"/>
              <a:t>if flow(e) &gt; 0</a:t>
            </a:r>
          </a:p>
          <a:p>
            <a:pPr lvl="2"/>
            <a:r>
              <a:rPr lang="en-US" dirty="0"/>
              <a:t>introduce an edge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in the </a:t>
            </a:r>
            <a:r>
              <a:rPr lang="en-US" i="1" dirty="0">
                <a:solidFill>
                  <a:srgbClr val="FF6600"/>
                </a:solidFill>
              </a:rPr>
              <a:t>opposite direction </a:t>
            </a:r>
            <a:r>
              <a:rPr lang="en-US" dirty="0"/>
              <a:t>with capacity = flow(e)</a:t>
            </a:r>
          </a:p>
          <a:p>
            <a:pPr lvl="2"/>
            <a:r>
              <a:rPr lang="en-US" dirty="0"/>
              <a:t>this represents the flow that we can reroute/reverse</a:t>
            </a:r>
          </a:p>
        </p:txBody>
      </p:sp>
    </p:spTree>
    <p:extLst>
      <p:ext uri="{BB962C8B-B14F-4D97-AF65-F5344CB8AC3E}">
        <p14:creationId xmlns:p14="http://schemas.microsoft.com/office/powerpoint/2010/main" val="830641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668281" y="2407294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17809" y="1650024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993619" y="3270685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33381" y="2502130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23566" y="2105309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23566" y="2862579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27019" y="2957415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260319" y="2183424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473094" y="2105309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164914" y="188413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90481" y="31944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26819" y="294069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791023" y="19238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284509" y="25021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1" idx="4"/>
              <a:endCxn id="34" idx="0"/>
            </p:cNvCxnSpPr>
            <p:nvPr/>
          </p:nvCxnSpPr>
          <p:spPr>
            <a:xfrm flipH="1">
              <a:off x="419021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30</a:t>
              </a:r>
              <a:endParaRPr lang="en-US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0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2612165" y="2397114"/>
            <a:ext cx="533400" cy="533400"/>
            <a:chOff x="1824" y="2736"/>
            <a:chExt cx="336" cy="336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961693" y="1639844"/>
            <a:ext cx="533400" cy="533400"/>
            <a:chOff x="1824" y="2736"/>
            <a:chExt cx="336" cy="336"/>
          </a:xfrm>
        </p:grpSpPr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3937503" y="3260505"/>
            <a:ext cx="533400" cy="533400"/>
            <a:chOff x="1824" y="2736"/>
            <a:chExt cx="336" cy="336"/>
          </a:xfrm>
        </p:grpSpPr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5177265" y="2491950"/>
            <a:ext cx="533400" cy="533400"/>
            <a:chOff x="1824" y="2736"/>
            <a:chExt cx="336" cy="336"/>
          </a:xfrm>
        </p:grpSpPr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84" name="Straight Arrow Connector 83"/>
          <p:cNvCxnSpPr>
            <a:stCxn id="73" idx="7"/>
            <a:endCxn id="76" idx="3"/>
          </p:cNvCxnSpPr>
          <p:nvPr/>
        </p:nvCxnSpPr>
        <p:spPr>
          <a:xfrm flipV="1">
            <a:off x="3067450" y="2095129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5"/>
            <a:endCxn id="79" idx="2"/>
          </p:cNvCxnSpPr>
          <p:nvPr/>
        </p:nvCxnSpPr>
        <p:spPr>
          <a:xfrm>
            <a:off x="3067450" y="2852399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6"/>
            <a:endCxn id="82" idx="3"/>
          </p:cNvCxnSpPr>
          <p:nvPr/>
        </p:nvCxnSpPr>
        <p:spPr>
          <a:xfrm flipV="1">
            <a:off x="4470903" y="2947235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4204203" y="2173244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5"/>
            <a:endCxn id="82" idx="1"/>
          </p:cNvCxnSpPr>
          <p:nvPr/>
        </p:nvCxnSpPr>
        <p:spPr>
          <a:xfrm>
            <a:off x="4416978" y="2095129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2870703" y="1873957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4834365" y="3184230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870703" y="29305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4734907" y="19136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93" name="Text Box 31"/>
          <p:cNvSpPr txBox="1">
            <a:spLocks noChangeArrowheads="1"/>
          </p:cNvSpPr>
          <p:nvPr/>
        </p:nvSpPr>
        <p:spPr bwMode="auto">
          <a:xfrm>
            <a:off x="4214587" y="2491950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/30</a:t>
            </a:r>
            <a:endParaRPr lang="en-US" kern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networking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375025" y="1600200"/>
            <a:ext cx="7797457" cy="234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decide to create your own computer network:</a:t>
            </a:r>
          </a:p>
          <a:p>
            <a:pPr lvl="1"/>
            <a:r>
              <a:rPr lang="en-US" sz="2000" dirty="0"/>
              <a:t>You get three of your friends and string some network cables.</a:t>
            </a:r>
          </a:p>
          <a:p>
            <a:pPr lvl="1"/>
            <a:r>
              <a:rPr lang="en-US" sz="2000" dirty="0"/>
              <a:t>Because of capacity (due to cable type, distance, computer, etc.) you can only send a certain amount of data to each person.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edges denote capacity, what is the maximum throughput you can you send from S to T?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538131" y="4964888"/>
            <a:ext cx="533400" cy="533400"/>
            <a:chOff x="1824" y="2736"/>
            <a:chExt cx="336" cy="33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4162521" y="3783788"/>
            <a:ext cx="533400" cy="533400"/>
            <a:chOff x="1824" y="2736"/>
            <a:chExt cx="336" cy="336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4138331" y="6054064"/>
            <a:ext cx="533400" cy="533400"/>
            <a:chOff x="1824" y="2736"/>
            <a:chExt cx="336" cy="336"/>
          </a:xfrm>
        </p:grpSpPr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5911493" y="4888688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53" name="Straight Arrow Connector 52"/>
          <p:cNvCxnSpPr>
            <a:stCxn id="42" idx="7"/>
            <a:endCxn id="45" idx="3"/>
          </p:cNvCxnSpPr>
          <p:nvPr/>
        </p:nvCxnSpPr>
        <p:spPr>
          <a:xfrm flipV="1">
            <a:off x="2993416" y="4239073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5"/>
            <a:endCxn id="48" idx="2"/>
          </p:cNvCxnSpPr>
          <p:nvPr/>
        </p:nvCxnSpPr>
        <p:spPr>
          <a:xfrm>
            <a:off x="2993416" y="5420173"/>
            <a:ext cx="1144915" cy="9005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6"/>
            <a:endCxn id="51" idx="3"/>
          </p:cNvCxnSpPr>
          <p:nvPr/>
        </p:nvCxnSpPr>
        <p:spPr>
          <a:xfrm flipV="1">
            <a:off x="4671731" y="5343973"/>
            <a:ext cx="1317877" cy="976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8" idx="0"/>
          </p:cNvCxnSpPr>
          <p:nvPr/>
        </p:nvCxnSpPr>
        <p:spPr>
          <a:xfrm flipH="1">
            <a:off x="4405031" y="4317188"/>
            <a:ext cx="24190" cy="1736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5"/>
            <a:endCxn id="51" idx="1"/>
          </p:cNvCxnSpPr>
          <p:nvPr/>
        </p:nvCxnSpPr>
        <p:spPr>
          <a:xfrm>
            <a:off x="4617806" y="4239073"/>
            <a:ext cx="1371802" cy="7277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00239" y="4239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64886" y="571496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071531" y="5724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29003" y="4239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409331" y="488868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757762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33797" y="2309378"/>
            <a:ext cx="533400" cy="533400"/>
            <a:chOff x="1824" y="2736"/>
            <a:chExt cx="336" cy="336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3883325" y="1552108"/>
            <a:ext cx="533400" cy="533400"/>
            <a:chOff x="1824" y="2736"/>
            <a:chExt cx="336" cy="33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3859135" y="3172769"/>
            <a:ext cx="533400" cy="533400"/>
            <a:chOff x="1824" y="2736"/>
            <a:chExt cx="336" cy="336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5098897" y="2404214"/>
            <a:ext cx="533400" cy="533400"/>
            <a:chOff x="1824" y="2736"/>
            <a:chExt cx="336" cy="336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65" name="Straight Arrow Connector 64"/>
          <p:cNvCxnSpPr>
            <a:stCxn id="54" idx="7"/>
            <a:endCxn id="57" idx="3"/>
          </p:cNvCxnSpPr>
          <p:nvPr/>
        </p:nvCxnSpPr>
        <p:spPr>
          <a:xfrm flipV="1">
            <a:off x="2989082" y="2007393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2"/>
          </p:cNvCxnSpPr>
          <p:nvPr/>
        </p:nvCxnSpPr>
        <p:spPr>
          <a:xfrm>
            <a:off x="2989082" y="2764663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3"/>
          </p:cNvCxnSpPr>
          <p:nvPr/>
        </p:nvCxnSpPr>
        <p:spPr>
          <a:xfrm flipV="1">
            <a:off x="4392535" y="285949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 flipH="1">
            <a:off x="4125835" y="2085508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3" idx="1"/>
          </p:cNvCxnSpPr>
          <p:nvPr/>
        </p:nvCxnSpPr>
        <p:spPr>
          <a:xfrm>
            <a:off x="4338610" y="2007393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792335" y="1786221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755997" y="3096494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419549" y="2856584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4656539" y="1825951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4136219" y="2404214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33797" y="2309378"/>
            <a:ext cx="533400" cy="533400"/>
            <a:chOff x="1824" y="2736"/>
            <a:chExt cx="336" cy="336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3883325" y="1552108"/>
            <a:ext cx="533400" cy="533400"/>
            <a:chOff x="1824" y="2736"/>
            <a:chExt cx="336" cy="33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3859135" y="3172769"/>
            <a:ext cx="533400" cy="533400"/>
            <a:chOff x="1824" y="2736"/>
            <a:chExt cx="336" cy="336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5098897" y="2404214"/>
            <a:ext cx="533400" cy="533400"/>
            <a:chOff x="1824" y="2736"/>
            <a:chExt cx="336" cy="336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65" name="Straight Arrow Connector 64"/>
          <p:cNvCxnSpPr>
            <a:stCxn id="54" idx="7"/>
            <a:endCxn id="57" idx="3"/>
          </p:cNvCxnSpPr>
          <p:nvPr/>
        </p:nvCxnSpPr>
        <p:spPr>
          <a:xfrm flipV="1">
            <a:off x="2989082" y="2007393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2"/>
          </p:cNvCxnSpPr>
          <p:nvPr/>
        </p:nvCxnSpPr>
        <p:spPr>
          <a:xfrm>
            <a:off x="2989082" y="2764663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3"/>
          </p:cNvCxnSpPr>
          <p:nvPr/>
        </p:nvCxnSpPr>
        <p:spPr>
          <a:xfrm flipV="1">
            <a:off x="4392535" y="285949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 flipH="1">
            <a:off x="4125835" y="2085508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3" idx="1"/>
          </p:cNvCxnSpPr>
          <p:nvPr/>
        </p:nvCxnSpPr>
        <p:spPr>
          <a:xfrm>
            <a:off x="4338610" y="2007393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792335" y="1786221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755997" y="3096494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419549" y="2856584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4656539" y="1825951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4136219" y="2404214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0731" y="5282543"/>
            <a:ext cx="284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None exist… done!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66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6279" y="29050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10669" y="17239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410669" y="33033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113883" y="27210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241564" y="21792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241564" y="33603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2944069" y="35700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677369" y="22573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2944069" y="19906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548387" y="21792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706916" y="35632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416314" y="34986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540643" y="16101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704979" y="25856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130774" y="17239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130774" y="33033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397474" y="22573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2865954" y="21792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664174" y="19906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664174" y="29877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397474" y="24966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24866" y="19768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17382" y="33033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706916" y="23132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316641"/>
            <a:ext cx="6861004" cy="2319831"/>
            <a:chOff x="761984" y="4316641"/>
            <a:chExt cx="6861004" cy="2319831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7" name="Straight Arrow Connector 56"/>
            <p:cNvCxnSpPr>
              <a:stCxn id="41" idx="7"/>
              <a:endCxn id="48" idx="3"/>
            </p:cNvCxnSpPr>
            <p:nvPr/>
          </p:nvCxnSpPr>
          <p:spPr>
            <a:xfrm flipV="1">
              <a:off x="1217269" y="4885745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6"/>
              <a:endCxn id="68" idx="2"/>
            </p:cNvCxnSpPr>
            <p:nvPr/>
          </p:nvCxnSpPr>
          <p:spPr>
            <a:xfrm>
              <a:off x="2919774" y="4697160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524092" y="488574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3516348" y="4316641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6"/>
              <a:endCxn id="55" idx="1"/>
            </p:cNvCxnSpPr>
            <p:nvPr/>
          </p:nvCxnSpPr>
          <p:spPr>
            <a:xfrm>
              <a:off x="5639879" y="4697160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1" idx="6"/>
              <a:endCxn id="55" idx="2"/>
            </p:cNvCxnSpPr>
            <p:nvPr/>
          </p:nvCxnSpPr>
          <p:spPr>
            <a:xfrm flipV="1">
              <a:off x="5639879" y="5694245"/>
              <a:ext cx="1449709" cy="5822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29308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711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706916" y="35632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grpSp>
        <p:nvGrpSpPr>
          <p:cNvPr id="83" name="Group 4"/>
          <p:cNvGrpSpPr>
            <a:grpSpLocks/>
          </p:cNvGrpSpPr>
          <p:nvPr/>
        </p:nvGrpSpPr>
        <p:grpSpPr bwMode="auto">
          <a:xfrm>
            <a:off x="782117" y="2892928"/>
            <a:ext cx="533400" cy="533400"/>
            <a:chOff x="1824" y="2736"/>
            <a:chExt cx="336" cy="336"/>
          </a:xfrm>
        </p:grpSpPr>
        <p:sp>
          <p:nvSpPr>
            <p:cNvPr id="8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2406507" y="1711828"/>
            <a:ext cx="533400" cy="533400"/>
            <a:chOff x="1824" y="2736"/>
            <a:chExt cx="336" cy="336"/>
          </a:xfrm>
        </p:grpSpPr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9" name="Group 7"/>
          <p:cNvGrpSpPr>
            <a:grpSpLocks/>
          </p:cNvGrpSpPr>
          <p:nvPr/>
        </p:nvGrpSpPr>
        <p:grpSpPr bwMode="auto">
          <a:xfrm>
            <a:off x="2406507" y="3291200"/>
            <a:ext cx="533400" cy="533400"/>
            <a:chOff x="1824" y="2736"/>
            <a:chExt cx="336" cy="336"/>
          </a:xfrm>
        </p:grpSpPr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92" name="Group 7"/>
          <p:cNvGrpSpPr>
            <a:grpSpLocks/>
          </p:cNvGrpSpPr>
          <p:nvPr/>
        </p:nvGrpSpPr>
        <p:grpSpPr bwMode="auto">
          <a:xfrm>
            <a:off x="7109721" y="2708913"/>
            <a:ext cx="533400" cy="533400"/>
            <a:chOff x="1824" y="2736"/>
            <a:chExt cx="336" cy="336"/>
          </a:xfrm>
        </p:grpSpPr>
        <p:sp>
          <p:nvSpPr>
            <p:cNvPr id="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95" name="Straight Arrow Connector 94"/>
          <p:cNvCxnSpPr>
            <a:stCxn id="84" idx="7"/>
            <a:endCxn id="87" idx="3"/>
          </p:cNvCxnSpPr>
          <p:nvPr/>
        </p:nvCxnSpPr>
        <p:spPr>
          <a:xfrm flipV="1">
            <a:off x="1237402" y="2167113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5"/>
            <a:endCxn id="90" idx="2"/>
          </p:cNvCxnSpPr>
          <p:nvPr/>
        </p:nvCxnSpPr>
        <p:spPr>
          <a:xfrm>
            <a:off x="1237402" y="3348213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109" idx="2"/>
          </p:cNvCxnSpPr>
          <p:nvPr/>
        </p:nvCxnSpPr>
        <p:spPr>
          <a:xfrm>
            <a:off x="2939907" y="355790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0" idx="0"/>
          </p:cNvCxnSpPr>
          <p:nvPr/>
        </p:nvCxnSpPr>
        <p:spPr>
          <a:xfrm>
            <a:off x="2673207" y="2245228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6"/>
            <a:endCxn id="106" idx="2"/>
          </p:cNvCxnSpPr>
          <p:nvPr/>
        </p:nvCxnSpPr>
        <p:spPr>
          <a:xfrm>
            <a:off x="2939907" y="1978528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1281930" y="216711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1412152" y="34864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536481" y="1598009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2700817" y="25734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05" name="Group 7"/>
          <p:cNvGrpSpPr>
            <a:grpSpLocks/>
          </p:cNvGrpSpPr>
          <p:nvPr/>
        </p:nvGrpSpPr>
        <p:grpSpPr bwMode="auto">
          <a:xfrm>
            <a:off x="5126612" y="1711828"/>
            <a:ext cx="533400" cy="533400"/>
            <a:chOff x="1824" y="2736"/>
            <a:chExt cx="336" cy="336"/>
          </a:xfrm>
        </p:grpSpPr>
        <p:sp>
          <p:nvSpPr>
            <p:cNvPr id="10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08" name="Group 7"/>
          <p:cNvGrpSpPr>
            <a:grpSpLocks/>
          </p:cNvGrpSpPr>
          <p:nvPr/>
        </p:nvGrpSpPr>
        <p:grpSpPr bwMode="auto">
          <a:xfrm>
            <a:off x="5126612" y="3291200"/>
            <a:ext cx="533400" cy="533400"/>
            <a:chOff x="1824" y="2736"/>
            <a:chExt cx="336" cy="336"/>
          </a:xfrm>
        </p:grpSpPr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11" name="Straight Arrow Connector 110"/>
          <p:cNvCxnSpPr>
            <a:stCxn id="106" idx="4"/>
            <a:endCxn id="109" idx="0"/>
          </p:cNvCxnSpPr>
          <p:nvPr/>
        </p:nvCxnSpPr>
        <p:spPr>
          <a:xfrm>
            <a:off x="5393312" y="2245228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7" idx="5"/>
            <a:endCxn id="109" idx="1"/>
          </p:cNvCxnSpPr>
          <p:nvPr/>
        </p:nvCxnSpPr>
        <p:spPr>
          <a:xfrm>
            <a:off x="2861792" y="2167113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6" idx="6"/>
            <a:endCxn id="93" idx="1"/>
          </p:cNvCxnSpPr>
          <p:nvPr/>
        </p:nvCxnSpPr>
        <p:spPr>
          <a:xfrm>
            <a:off x="5660012" y="1978528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6"/>
            <a:endCxn id="93" idx="2"/>
          </p:cNvCxnSpPr>
          <p:nvPr/>
        </p:nvCxnSpPr>
        <p:spPr>
          <a:xfrm flipV="1">
            <a:off x="5660012" y="2975613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5393312" y="24844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6320704" y="196472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6313220" y="329120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02754" y="230110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61984" y="4316641"/>
            <a:ext cx="6861004" cy="2319831"/>
            <a:chOff x="761984" y="4316641"/>
            <a:chExt cx="6861004" cy="2319831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1120634" y="4802909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6"/>
              <a:endCxn id="68" idx="2"/>
            </p:cNvCxnSpPr>
            <p:nvPr/>
          </p:nvCxnSpPr>
          <p:spPr>
            <a:xfrm>
              <a:off x="2919774" y="4697160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92019" y="481522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3516348" y="4316641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6"/>
              <a:endCxn id="55" idx="1"/>
            </p:cNvCxnSpPr>
            <p:nvPr/>
          </p:nvCxnSpPr>
          <p:spPr>
            <a:xfrm>
              <a:off x="5639879" y="4697160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53684" y="5887530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32069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599009" y="565336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79326" y="547000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300644" y="4982921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101" name="Group 4"/>
          <p:cNvGrpSpPr>
            <a:grpSpLocks/>
          </p:cNvGrpSpPr>
          <p:nvPr/>
        </p:nvGrpSpPr>
        <p:grpSpPr bwMode="auto">
          <a:xfrm>
            <a:off x="711479" y="2824235"/>
            <a:ext cx="533400" cy="533400"/>
            <a:chOff x="1824" y="2736"/>
            <a:chExt cx="336" cy="336"/>
          </a:xfrm>
        </p:grpSpPr>
        <p:sp>
          <p:nvSpPr>
            <p:cNvPr id="12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26" name="Group 7"/>
          <p:cNvGrpSpPr>
            <a:grpSpLocks/>
          </p:cNvGrpSpPr>
          <p:nvPr/>
        </p:nvGrpSpPr>
        <p:grpSpPr bwMode="auto">
          <a:xfrm>
            <a:off x="2335869" y="1643135"/>
            <a:ext cx="533400" cy="533400"/>
            <a:chOff x="1824" y="2736"/>
            <a:chExt cx="336" cy="336"/>
          </a:xfrm>
        </p:grpSpPr>
        <p:sp>
          <p:nvSpPr>
            <p:cNvPr id="1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29" name="Group 7"/>
          <p:cNvGrpSpPr>
            <a:grpSpLocks/>
          </p:cNvGrpSpPr>
          <p:nvPr/>
        </p:nvGrpSpPr>
        <p:grpSpPr bwMode="auto">
          <a:xfrm>
            <a:off x="2335869" y="3222507"/>
            <a:ext cx="533400" cy="533400"/>
            <a:chOff x="1824" y="2736"/>
            <a:chExt cx="336" cy="336"/>
          </a:xfrm>
        </p:grpSpPr>
        <p:sp>
          <p:nvSpPr>
            <p:cNvPr id="1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2" name="Group 7"/>
          <p:cNvGrpSpPr>
            <a:grpSpLocks/>
          </p:cNvGrpSpPr>
          <p:nvPr/>
        </p:nvGrpSpPr>
        <p:grpSpPr bwMode="auto">
          <a:xfrm>
            <a:off x="7039083" y="2640220"/>
            <a:ext cx="533400" cy="533400"/>
            <a:chOff x="1824" y="2736"/>
            <a:chExt cx="336" cy="336"/>
          </a:xfrm>
        </p:grpSpPr>
        <p:sp>
          <p:nvSpPr>
            <p:cNvPr id="1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35" name="Straight Arrow Connector 134"/>
          <p:cNvCxnSpPr>
            <a:stCxn id="124" idx="7"/>
            <a:endCxn id="127" idx="3"/>
          </p:cNvCxnSpPr>
          <p:nvPr/>
        </p:nvCxnSpPr>
        <p:spPr>
          <a:xfrm flipV="1">
            <a:off x="1166764" y="2098420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4" idx="5"/>
            <a:endCxn id="130" idx="2"/>
          </p:cNvCxnSpPr>
          <p:nvPr/>
        </p:nvCxnSpPr>
        <p:spPr>
          <a:xfrm>
            <a:off x="1166764" y="3279520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0" idx="6"/>
            <a:endCxn id="149" idx="2"/>
          </p:cNvCxnSpPr>
          <p:nvPr/>
        </p:nvCxnSpPr>
        <p:spPr>
          <a:xfrm>
            <a:off x="2869269" y="348920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4"/>
            <a:endCxn id="130" idx="0"/>
          </p:cNvCxnSpPr>
          <p:nvPr/>
        </p:nvCxnSpPr>
        <p:spPr>
          <a:xfrm>
            <a:off x="2602569" y="2176535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7" idx="6"/>
            <a:endCxn id="146" idx="2"/>
          </p:cNvCxnSpPr>
          <p:nvPr/>
        </p:nvCxnSpPr>
        <p:spPr>
          <a:xfrm>
            <a:off x="2869269" y="1909835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1032358" y="2098420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3632116" y="34824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1341514" y="34177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3465843" y="1529316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>
            <a:off x="2630179" y="25047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45" name="Group 7"/>
          <p:cNvGrpSpPr>
            <a:grpSpLocks/>
          </p:cNvGrpSpPr>
          <p:nvPr/>
        </p:nvGrpSpPr>
        <p:grpSpPr bwMode="auto">
          <a:xfrm>
            <a:off x="5055974" y="1643135"/>
            <a:ext cx="533400" cy="533400"/>
            <a:chOff x="1824" y="2736"/>
            <a:chExt cx="336" cy="336"/>
          </a:xfrm>
        </p:grpSpPr>
        <p:sp>
          <p:nvSpPr>
            <p:cNvPr id="14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48" name="Group 7"/>
          <p:cNvGrpSpPr>
            <a:grpSpLocks/>
          </p:cNvGrpSpPr>
          <p:nvPr/>
        </p:nvGrpSpPr>
        <p:grpSpPr bwMode="auto">
          <a:xfrm>
            <a:off x="5055974" y="3222507"/>
            <a:ext cx="533400" cy="533400"/>
            <a:chOff x="1824" y="2736"/>
            <a:chExt cx="336" cy="336"/>
          </a:xfrm>
        </p:grpSpPr>
        <p:sp>
          <p:nvSpPr>
            <p:cNvPr id="14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51" name="Straight Arrow Connector 150"/>
          <p:cNvCxnSpPr>
            <a:stCxn id="146" idx="4"/>
            <a:endCxn id="149" idx="0"/>
          </p:cNvCxnSpPr>
          <p:nvPr/>
        </p:nvCxnSpPr>
        <p:spPr>
          <a:xfrm>
            <a:off x="5322674" y="2176535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7" idx="5"/>
            <a:endCxn id="149" idx="1"/>
          </p:cNvCxnSpPr>
          <p:nvPr/>
        </p:nvCxnSpPr>
        <p:spPr>
          <a:xfrm>
            <a:off x="2791154" y="2098420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6" idx="6"/>
            <a:endCxn id="133" idx="1"/>
          </p:cNvCxnSpPr>
          <p:nvPr/>
        </p:nvCxnSpPr>
        <p:spPr>
          <a:xfrm>
            <a:off x="5589374" y="1909835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9" idx="6"/>
            <a:endCxn id="133" idx="2"/>
          </p:cNvCxnSpPr>
          <p:nvPr/>
        </p:nvCxnSpPr>
        <p:spPr>
          <a:xfrm flipV="1">
            <a:off x="5589374" y="2906920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 Box 31"/>
          <p:cNvSpPr txBox="1">
            <a:spLocks noChangeArrowheads="1"/>
          </p:cNvSpPr>
          <p:nvPr/>
        </p:nvSpPr>
        <p:spPr bwMode="auto">
          <a:xfrm>
            <a:off x="5322674" y="24157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56" name="Text Box 31"/>
          <p:cNvSpPr txBox="1">
            <a:spLocks noChangeArrowheads="1"/>
          </p:cNvSpPr>
          <p:nvPr/>
        </p:nvSpPr>
        <p:spPr bwMode="auto">
          <a:xfrm>
            <a:off x="6250066" y="189602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6242582" y="3222507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58" name="Text Box 31"/>
          <p:cNvSpPr txBox="1">
            <a:spLocks noChangeArrowheads="1"/>
          </p:cNvSpPr>
          <p:nvPr/>
        </p:nvSpPr>
        <p:spPr bwMode="auto">
          <a:xfrm>
            <a:off x="3632116" y="223241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217728"/>
            <a:ext cx="6861004" cy="2418744"/>
            <a:chOff x="761984" y="4217728"/>
            <a:chExt cx="6861004" cy="241874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919774" y="45729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4036011" y="421772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53684" y="5887530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32069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599009" y="565336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79326" y="547000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792491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4330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8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85" name="Group 4"/>
          <p:cNvGrpSpPr>
            <a:grpSpLocks/>
          </p:cNvGrpSpPr>
          <p:nvPr/>
        </p:nvGrpSpPr>
        <p:grpSpPr bwMode="auto">
          <a:xfrm>
            <a:off x="697674" y="2895366"/>
            <a:ext cx="533400" cy="533400"/>
            <a:chOff x="1824" y="2736"/>
            <a:chExt cx="336" cy="336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88" name="Group 7"/>
          <p:cNvGrpSpPr>
            <a:grpSpLocks/>
          </p:cNvGrpSpPr>
          <p:nvPr/>
        </p:nvGrpSpPr>
        <p:grpSpPr bwMode="auto">
          <a:xfrm>
            <a:off x="2322064" y="1714266"/>
            <a:ext cx="533400" cy="533400"/>
            <a:chOff x="1824" y="2736"/>
            <a:chExt cx="336" cy="336"/>
          </a:xfrm>
        </p:grpSpPr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2322064" y="3293638"/>
            <a:ext cx="533400" cy="533400"/>
            <a:chOff x="1824" y="2736"/>
            <a:chExt cx="336" cy="336"/>
          </a:xfrm>
        </p:grpSpPr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94" name="Group 7"/>
          <p:cNvGrpSpPr>
            <a:grpSpLocks/>
          </p:cNvGrpSpPr>
          <p:nvPr/>
        </p:nvGrpSpPr>
        <p:grpSpPr bwMode="auto">
          <a:xfrm>
            <a:off x="7025278" y="2711351"/>
            <a:ext cx="533400" cy="533400"/>
            <a:chOff x="1824" y="2736"/>
            <a:chExt cx="336" cy="336"/>
          </a:xfrm>
        </p:grpSpPr>
        <p:sp>
          <p:nvSpPr>
            <p:cNvPr id="9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97" name="Straight Arrow Connector 96"/>
          <p:cNvCxnSpPr>
            <a:stCxn id="86" idx="7"/>
            <a:endCxn id="89" idx="3"/>
          </p:cNvCxnSpPr>
          <p:nvPr/>
        </p:nvCxnSpPr>
        <p:spPr>
          <a:xfrm flipV="1">
            <a:off x="1152959" y="2169551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5"/>
            <a:endCxn id="92" idx="2"/>
          </p:cNvCxnSpPr>
          <p:nvPr/>
        </p:nvCxnSpPr>
        <p:spPr>
          <a:xfrm>
            <a:off x="1152959" y="3350651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6"/>
            <a:endCxn id="112" idx="2"/>
          </p:cNvCxnSpPr>
          <p:nvPr/>
        </p:nvCxnSpPr>
        <p:spPr>
          <a:xfrm>
            <a:off x="2855464" y="3560338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9" idx="4"/>
            <a:endCxn id="92" idx="0"/>
          </p:cNvCxnSpPr>
          <p:nvPr/>
        </p:nvCxnSpPr>
        <p:spPr>
          <a:xfrm>
            <a:off x="2588764" y="224766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109" idx="2"/>
          </p:cNvCxnSpPr>
          <p:nvPr/>
        </p:nvCxnSpPr>
        <p:spPr>
          <a:xfrm>
            <a:off x="2855464" y="1980966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1018553" y="2169551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3618311" y="355356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1327709" y="348887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452038" y="1600447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2616374" y="25759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08" name="Group 7"/>
          <p:cNvGrpSpPr>
            <a:grpSpLocks/>
          </p:cNvGrpSpPr>
          <p:nvPr/>
        </p:nvGrpSpPr>
        <p:grpSpPr bwMode="auto">
          <a:xfrm>
            <a:off x="5042169" y="1714266"/>
            <a:ext cx="533400" cy="533400"/>
            <a:chOff x="1824" y="2736"/>
            <a:chExt cx="336" cy="336"/>
          </a:xfrm>
        </p:grpSpPr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11" name="Group 7"/>
          <p:cNvGrpSpPr>
            <a:grpSpLocks/>
          </p:cNvGrpSpPr>
          <p:nvPr/>
        </p:nvGrpSpPr>
        <p:grpSpPr bwMode="auto">
          <a:xfrm>
            <a:off x="5042169" y="3293638"/>
            <a:ext cx="533400" cy="533400"/>
            <a:chOff x="1824" y="2736"/>
            <a:chExt cx="336" cy="336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14" name="Straight Arrow Connector 113"/>
          <p:cNvCxnSpPr>
            <a:stCxn id="109" idx="4"/>
            <a:endCxn id="112" idx="0"/>
          </p:cNvCxnSpPr>
          <p:nvPr/>
        </p:nvCxnSpPr>
        <p:spPr>
          <a:xfrm>
            <a:off x="5308869" y="224766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9" idx="5"/>
            <a:endCxn id="112" idx="1"/>
          </p:cNvCxnSpPr>
          <p:nvPr/>
        </p:nvCxnSpPr>
        <p:spPr>
          <a:xfrm>
            <a:off x="2777349" y="2169551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6"/>
            <a:endCxn id="95" idx="1"/>
          </p:cNvCxnSpPr>
          <p:nvPr/>
        </p:nvCxnSpPr>
        <p:spPr>
          <a:xfrm>
            <a:off x="5575569" y="1980966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2" idx="6"/>
            <a:endCxn id="95" idx="2"/>
          </p:cNvCxnSpPr>
          <p:nvPr/>
        </p:nvCxnSpPr>
        <p:spPr>
          <a:xfrm flipV="1">
            <a:off x="5575569" y="2978051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5308869" y="2486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6236261" y="196716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6228777" y="3293638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65" name="Text Box 31"/>
          <p:cNvSpPr txBox="1">
            <a:spLocks noChangeArrowheads="1"/>
          </p:cNvSpPr>
          <p:nvPr/>
        </p:nvSpPr>
        <p:spPr bwMode="auto">
          <a:xfrm>
            <a:off x="3618311" y="23035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1984" y="4217728"/>
            <a:ext cx="6861004" cy="2418744"/>
            <a:chOff x="761984" y="4217728"/>
            <a:chExt cx="6861004" cy="241874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919774" y="45729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7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4036011" y="421772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792491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4330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34124" y="61390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2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153912" y="3902526"/>
            <a:ext cx="305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Find a path from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 to t in </a:t>
            </a:r>
            <a:r>
              <a:rPr lang="en-US" sz="2400" dirty="0" err="1">
                <a:solidFill>
                  <a:srgbClr val="FF6600"/>
                </a:solidFill>
              </a:rPr>
              <a:t>G</a:t>
            </a:r>
            <a:r>
              <a:rPr lang="en-US" sz="2400" baseline="-25000" dirty="0" err="1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719517" y="2885317"/>
            <a:ext cx="533400" cy="533400"/>
            <a:chOff x="1824" y="2736"/>
            <a:chExt cx="336" cy="336"/>
          </a:xfrm>
        </p:grpSpPr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73" name="Group 7"/>
          <p:cNvGrpSpPr>
            <a:grpSpLocks/>
          </p:cNvGrpSpPr>
          <p:nvPr/>
        </p:nvGrpSpPr>
        <p:grpSpPr bwMode="auto">
          <a:xfrm>
            <a:off x="2343907" y="1704217"/>
            <a:ext cx="533400" cy="533400"/>
            <a:chOff x="1824" y="2736"/>
            <a:chExt cx="336" cy="336"/>
          </a:xfrm>
        </p:grpSpPr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76" name="Group 7"/>
          <p:cNvGrpSpPr>
            <a:grpSpLocks/>
          </p:cNvGrpSpPr>
          <p:nvPr/>
        </p:nvGrpSpPr>
        <p:grpSpPr bwMode="auto">
          <a:xfrm>
            <a:off x="2343907" y="3283589"/>
            <a:ext cx="533400" cy="533400"/>
            <a:chOff x="1824" y="2736"/>
            <a:chExt cx="336" cy="336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79" name="Group 7"/>
          <p:cNvGrpSpPr>
            <a:grpSpLocks/>
          </p:cNvGrpSpPr>
          <p:nvPr/>
        </p:nvGrpSpPr>
        <p:grpSpPr bwMode="auto">
          <a:xfrm>
            <a:off x="7047121" y="2701302"/>
            <a:ext cx="533400" cy="533400"/>
            <a:chOff x="1824" y="2736"/>
            <a:chExt cx="336" cy="336"/>
          </a:xfrm>
        </p:grpSpPr>
        <p:sp>
          <p:nvSpPr>
            <p:cNvPr id="1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2" name="Straight Arrow Connector 181"/>
          <p:cNvCxnSpPr>
            <a:stCxn id="171" idx="7"/>
            <a:endCxn id="174" idx="3"/>
          </p:cNvCxnSpPr>
          <p:nvPr/>
        </p:nvCxnSpPr>
        <p:spPr>
          <a:xfrm flipV="1">
            <a:off x="1174802" y="215950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5"/>
            <a:endCxn id="177" idx="2"/>
          </p:cNvCxnSpPr>
          <p:nvPr/>
        </p:nvCxnSpPr>
        <p:spPr>
          <a:xfrm>
            <a:off x="1174802" y="334060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6"/>
            <a:endCxn id="196" idx="2"/>
          </p:cNvCxnSpPr>
          <p:nvPr/>
        </p:nvCxnSpPr>
        <p:spPr>
          <a:xfrm>
            <a:off x="2877307" y="355028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4" idx="4"/>
            <a:endCxn id="177" idx="0"/>
          </p:cNvCxnSpPr>
          <p:nvPr/>
        </p:nvCxnSpPr>
        <p:spPr>
          <a:xfrm>
            <a:off x="2610607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6"/>
            <a:endCxn id="193" idx="2"/>
          </p:cNvCxnSpPr>
          <p:nvPr/>
        </p:nvCxnSpPr>
        <p:spPr>
          <a:xfrm>
            <a:off x="2877307" y="197091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1040396" y="215950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88" name="Text Box 31"/>
          <p:cNvSpPr txBox="1">
            <a:spLocks noChangeArrowheads="1"/>
          </p:cNvSpPr>
          <p:nvPr/>
        </p:nvSpPr>
        <p:spPr bwMode="auto">
          <a:xfrm>
            <a:off x="3640154" y="354351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1349552" y="34788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90" name="Text Box 31"/>
          <p:cNvSpPr txBox="1">
            <a:spLocks noChangeArrowheads="1"/>
          </p:cNvSpPr>
          <p:nvPr/>
        </p:nvSpPr>
        <p:spPr bwMode="auto">
          <a:xfrm>
            <a:off x="3473881" y="159039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2638217" y="256588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92" name="Group 7"/>
          <p:cNvGrpSpPr>
            <a:grpSpLocks/>
          </p:cNvGrpSpPr>
          <p:nvPr/>
        </p:nvGrpSpPr>
        <p:grpSpPr bwMode="auto">
          <a:xfrm>
            <a:off x="5064012" y="1704217"/>
            <a:ext cx="533400" cy="533400"/>
            <a:chOff x="1824" y="2736"/>
            <a:chExt cx="336" cy="336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95" name="Group 7"/>
          <p:cNvGrpSpPr>
            <a:grpSpLocks/>
          </p:cNvGrpSpPr>
          <p:nvPr/>
        </p:nvGrpSpPr>
        <p:grpSpPr bwMode="auto">
          <a:xfrm>
            <a:off x="5064012" y="3283589"/>
            <a:ext cx="533400" cy="533400"/>
            <a:chOff x="1824" y="2736"/>
            <a:chExt cx="336" cy="336"/>
          </a:xfrm>
        </p:grpSpPr>
        <p:sp>
          <p:nvSpPr>
            <p:cNvPr id="19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8" name="Straight Arrow Connector 197"/>
          <p:cNvCxnSpPr>
            <a:stCxn id="193" idx="4"/>
            <a:endCxn id="196" idx="0"/>
          </p:cNvCxnSpPr>
          <p:nvPr/>
        </p:nvCxnSpPr>
        <p:spPr>
          <a:xfrm>
            <a:off x="5330712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4" idx="5"/>
            <a:endCxn id="196" idx="1"/>
          </p:cNvCxnSpPr>
          <p:nvPr/>
        </p:nvCxnSpPr>
        <p:spPr>
          <a:xfrm>
            <a:off x="2799192" y="215950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6"/>
            <a:endCxn id="180" idx="1"/>
          </p:cNvCxnSpPr>
          <p:nvPr/>
        </p:nvCxnSpPr>
        <p:spPr>
          <a:xfrm>
            <a:off x="5597412" y="197091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6"/>
            <a:endCxn id="180" idx="2"/>
          </p:cNvCxnSpPr>
          <p:nvPr/>
        </p:nvCxnSpPr>
        <p:spPr>
          <a:xfrm flipV="1">
            <a:off x="5597412" y="296800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31"/>
          <p:cNvSpPr txBox="1">
            <a:spLocks noChangeArrowheads="1"/>
          </p:cNvSpPr>
          <p:nvPr/>
        </p:nvSpPr>
        <p:spPr bwMode="auto">
          <a:xfrm>
            <a:off x="5330712" y="247684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203" name="Text Box 31"/>
          <p:cNvSpPr txBox="1">
            <a:spLocks noChangeArrowheads="1"/>
          </p:cNvSpPr>
          <p:nvPr/>
        </p:nvSpPr>
        <p:spPr bwMode="auto">
          <a:xfrm>
            <a:off x="6258104" y="19571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6250620" y="328358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5" name="Text Box 31"/>
          <p:cNvSpPr txBox="1">
            <a:spLocks noChangeArrowheads="1"/>
          </p:cNvSpPr>
          <p:nvPr/>
        </p:nvSpPr>
        <p:spPr bwMode="auto">
          <a:xfrm>
            <a:off x="3640154" y="229349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430460"/>
            <a:ext cx="6861004" cy="2206012"/>
            <a:chOff x="761984" y="4430460"/>
            <a:chExt cx="6861004" cy="220601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5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69269" y="484432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904237" y="5027987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695849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15696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06514" y="6180424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3407899" y="533939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2759374" y="492769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5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4012974"/>
            <a:ext cx="248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719517" y="2885317"/>
            <a:ext cx="533400" cy="533400"/>
            <a:chOff x="1824" y="2736"/>
            <a:chExt cx="336" cy="336"/>
          </a:xfrm>
        </p:grpSpPr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73" name="Group 7"/>
          <p:cNvGrpSpPr>
            <a:grpSpLocks/>
          </p:cNvGrpSpPr>
          <p:nvPr/>
        </p:nvGrpSpPr>
        <p:grpSpPr bwMode="auto">
          <a:xfrm>
            <a:off x="2343907" y="1704217"/>
            <a:ext cx="533400" cy="533400"/>
            <a:chOff x="1824" y="2736"/>
            <a:chExt cx="336" cy="336"/>
          </a:xfrm>
        </p:grpSpPr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76" name="Group 7"/>
          <p:cNvGrpSpPr>
            <a:grpSpLocks/>
          </p:cNvGrpSpPr>
          <p:nvPr/>
        </p:nvGrpSpPr>
        <p:grpSpPr bwMode="auto">
          <a:xfrm>
            <a:off x="2343907" y="3283589"/>
            <a:ext cx="533400" cy="533400"/>
            <a:chOff x="1824" y="2736"/>
            <a:chExt cx="336" cy="336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79" name="Group 7"/>
          <p:cNvGrpSpPr>
            <a:grpSpLocks/>
          </p:cNvGrpSpPr>
          <p:nvPr/>
        </p:nvGrpSpPr>
        <p:grpSpPr bwMode="auto">
          <a:xfrm>
            <a:off x="7047121" y="2701302"/>
            <a:ext cx="533400" cy="533400"/>
            <a:chOff x="1824" y="2736"/>
            <a:chExt cx="336" cy="336"/>
          </a:xfrm>
        </p:grpSpPr>
        <p:sp>
          <p:nvSpPr>
            <p:cNvPr id="1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2" name="Straight Arrow Connector 181"/>
          <p:cNvCxnSpPr>
            <a:stCxn id="171" idx="7"/>
            <a:endCxn id="174" idx="3"/>
          </p:cNvCxnSpPr>
          <p:nvPr/>
        </p:nvCxnSpPr>
        <p:spPr>
          <a:xfrm flipV="1">
            <a:off x="1174802" y="215950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5"/>
            <a:endCxn id="177" idx="2"/>
          </p:cNvCxnSpPr>
          <p:nvPr/>
        </p:nvCxnSpPr>
        <p:spPr>
          <a:xfrm>
            <a:off x="1174802" y="334060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6"/>
            <a:endCxn id="196" idx="2"/>
          </p:cNvCxnSpPr>
          <p:nvPr/>
        </p:nvCxnSpPr>
        <p:spPr>
          <a:xfrm>
            <a:off x="2877307" y="355028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4" idx="4"/>
            <a:endCxn id="177" idx="0"/>
          </p:cNvCxnSpPr>
          <p:nvPr/>
        </p:nvCxnSpPr>
        <p:spPr>
          <a:xfrm>
            <a:off x="2610607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6"/>
            <a:endCxn id="193" idx="2"/>
          </p:cNvCxnSpPr>
          <p:nvPr/>
        </p:nvCxnSpPr>
        <p:spPr>
          <a:xfrm>
            <a:off x="2877307" y="197091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1040396" y="215950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88" name="Text Box 31"/>
          <p:cNvSpPr txBox="1">
            <a:spLocks noChangeArrowheads="1"/>
          </p:cNvSpPr>
          <p:nvPr/>
        </p:nvSpPr>
        <p:spPr bwMode="auto">
          <a:xfrm>
            <a:off x="3640154" y="354351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1349552" y="34788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190" name="Text Box 31"/>
          <p:cNvSpPr txBox="1">
            <a:spLocks noChangeArrowheads="1"/>
          </p:cNvSpPr>
          <p:nvPr/>
        </p:nvSpPr>
        <p:spPr bwMode="auto">
          <a:xfrm>
            <a:off x="3473881" y="159039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2638217" y="256588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92" name="Group 7"/>
          <p:cNvGrpSpPr>
            <a:grpSpLocks/>
          </p:cNvGrpSpPr>
          <p:nvPr/>
        </p:nvGrpSpPr>
        <p:grpSpPr bwMode="auto">
          <a:xfrm>
            <a:off x="5064012" y="1704217"/>
            <a:ext cx="533400" cy="533400"/>
            <a:chOff x="1824" y="2736"/>
            <a:chExt cx="336" cy="336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95" name="Group 7"/>
          <p:cNvGrpSpPr>
            <a:grpSpLocks/>
          </p:cNvGrpSpPr>
          <p:nvPr/>
        </p:nvGrpSpPr>
        <p:grpSpPr bwMode="auto">
          <a:xfrm>
            <a:off x="5064012" y="3283589"/>
            <a:ext cx="533400" cy="533400"/>
            <a:chOff x="1824" y="2736"/>
            <a:chExt cx="336" cy="336"/>
          </a:xfrm>
        </p:grpSpPr>
        <p:sp>
          <p:nvSpPr>
            <p:cNvPr id="19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8" name="Straight Arrow Connector 197"/>
          <p:cNvCxnSpPr>
            <a:stCxn id="193" idx="4"/>
            <a:endCxn id="196" idx="0"/>
          </p:cNvCxnSpPr>
          <p:nvPr/>
        </p:nvCxnSpPr>
        <p:spPr>
          <a:xfrm>
            <a:off x="5330712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4" idx="5"/>
            <a:endCxn id="196" idx="1"/>
          </p:cNvCxnSpPr>
          <p:nvPr/>
        </p:nvCxnSpPr>
        <p:spPr>
          <a:xfrm>
            <a:off x="2799192" y="215950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6"/>
            <a:endCxn id="180" idx="1"/>
          </p:cNvCxnSpPr>
          <p:nvPr/>
        </p:nvCxnSpPr>
        <p:spPr>
          <a:xfrm>
            <a:off x="5597412" y="197091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6"/>
            <a:endCxn id="180" idx="2"/>
          </p:cNvCxnSpPr>
          <p:nvPr/>
        </p:nvCxnSpPr>
        <p:spPr>
          <a:xfrm flipV="1">
            <a:off x="5597412" y="296800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31"/>
          <p:cNvSpPr txBox="1">
            <a:spLocks noChangeArrowheads="1"/>
          </p:cNvSpPr>
          <p:nvPr/>
        </p:nvSpPr>
        <p:spPr bwMode="auto">
          <a:xfrm>
            <a:off x="5330712" y="247684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203" name="Text Box 31"/>
          <p:cNvSpPr txBox="1">
            <a:spLocks noChangeArrowheads="1"/>
          </p:cNvSpPr>
          <p:nvPr/>
        </p:nvSpPr>
        <p:spPr bwMode="auto">
          <a:xfrm>
            <a:off x="6258104" y="19571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6250620" y="328358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05" name="Text Box 31"/>
          <p:cNvSpPr txBox="1">
            <a:spLocks noChangeArrowheads="1"/>
          </p:cNvSpPr>
          <p:nvPr/>
        </p:nvSpPr>
        <p:spPr bwMode="auto">
          <a:xfrm>
            <a:off x="3640154" y="229349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430460"/>
            <a:ext cx="6861004" cy="2206012"/>
            <a:chOff x="761984" y="4430460"/>
            <a:chExt cx="6861004" cy="220601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5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69269" y="484432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904237" y="5027987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6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695849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15696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06514" y="6180424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3407899" y="533939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2759374" y="492769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083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2209" y="2028178"/>
            <a:ext cx="8153400" cy="3880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Ford-Fulkerson(G, s, t)</a:t>
            </a:r>
          </a:p>
          <a:p>
            <a:pPr marL="0" indent="0">
              <a:buNone/>
            </a:pPr>
            <a:r>
              <a:rPr lang="en-US" dirty="0"/>
              <a:t>   flow = 0 for all edges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= </a:t>
            </a:r>
            <a:r>
              <a:rPr lang="en-US" dirty="0" err="1"/>
              <a:t>residualGraph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   while a simple path exists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      send as much flow along the path as possible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= </a:t>
            </a:r>
            <a:r>
              <a:rPr lang="en-US" dirty="0" err="1"/>
              <a:t>residualGraph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   return flow</a:t>
            </a:r>
          </a:p>
        </p:txBody>
      </p:sp>
      <p:sp>
        <p:nvSpPr>
          <p:cNvPr id="4" name="Oval 3"/>
          <p:cNvSpPr/>
          <p:nvPr/>
        </p:nvSpPr>
        <p:spPr>
          <a:xfrm>
            <a:off x="1946487" y="3672326"/>
            <a:ext cx="1891267" cy="53842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5509" y="2673244"/>
            <a:ext cx="346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 simple path contains no repeated vertices</a:t>
            </a:r>
          </a:p>
        </p:txBody>
      </p:sp>
    </p:spTree>
    <p:extLst>
      <p:ext uri="{BB962C8B-B14F-4D97-AF65-F5344CB8AC3E}">
        <p14:creationId xmlns:p14="http://schemas.microsoft.com/office/powerpoint/2010/main" val="29190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6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Does the function terminate?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Every iteration increases the flow from s to 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Every path must start with 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path has positive flow (or it wouldn’t exist)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path is a simple path (so it cannot revisit s)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conservation of flow</a:t>
            </a:r>
          </a:p>
        </p:txBody>
      </p:sp>
    </p:spTree>
    <p:extLst>
      <p:ext uri="{BB962C8B-B14F-4D97-AF65-F5344CB8AC3E}">
        <p14:creationId xmlns:p14="http://schemas.microsoft.com/office/powerpoint/2010/main" val="5507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networking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538131" y="4964888"/>
            <a:ext cx="533400" cy="533400"/>
            <a:chOff x="1824" y="2736"/>
            <a:chExt cx="336" cy="33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4162521" y="3783788"/>
            <a:ext cx="533400" cy="533400"/>
            <a:chOff x="1824" y="2736"/>
            <a:chExt cx="336" cy="336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4138331" y="6054064"/>
            <a:ext cx="533400" cy="533400"/>
            <a:chOff x="1824" y="2736"/>
            <a:chExt cx="336" cy="336"/>
          </a:xfrm>
        </p:grpSpPr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5911493" y="4888688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53" name="Straight Arrow Connector 52"/>
          <p:cNvCxnSpPr>
            <a:stCxn id="42" idx="7"/>
            <a:endCxn id="45" idx="3"/>
          </p:cNvCxnSpPr>
          <p:nvPr/>
        </p:nvCxnSpPr>
        <p:spPr>
          <a:xfrm flipV="1">
            <a:off x="2993416" y="4239073"/>
            <a:ext cx="1247220" cy="80393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5"/>
            <a:endCxn id="48" idx="2"/>
          </p:cNvCxnSpPr>
          <p:nvPr/>
        </p:nvCxnSpPr>
        <p:spPr>
          <a:xfrm>
            <a:off x="2993416" y="5420173"/>
            <a:ext cx="1144915" cy="90059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6"/>
            <a:endCxn id="51" idx="3"/>
          </p:cNvCxnSpPr>
          <p:nvPr/>
        </p:nvCxnSpPr>
        <p:spPr>
          <a:xfrm flipV="1">
            <a:off x="4671731" y="5343973"/>
            <a:ext cx="1317877" cy="97679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8" idx="0"/>
          </p:cNvCxnSpPr>
          <p:nvPr/>
        </p:nvCxnSpPr>
        <p:spPr>
          <a:xfrm flipH="1">
            <a:off x="4405031" y="4317188"/>
            <a:ext cx="24190" cy="17368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5"/>
            <a:endCxn id="51" idx="1"/>
          </p:cNvCxnSpPr>
          <p:nvPr/>
        </p:nvCxnSpPr>
        <p:spPr>
          <a:xfrm>
            <a:off x="4617806" y="4239073"/>
            <a:ext cx="1371802" cy="72773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993416" y="4239073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64885" y="5714963"/>
            <a:ext cx="1180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614331" y="5724073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29003" y="4239073"/>
            <a:ext cx="1014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409330" y="4888688"/>
            <a:ext cx="85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/30</a:t>
            </a:r>
            <a:endParaRPr lang="en-US" kern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916786" y="4820753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30 units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75025" y="1600200"/>
            <a:ext cx="7797457" cy="234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decide to create your own campus network:</a:t>
            </a:r>
          </a:p>
          <a:p>
            <a:pPr lvl="1"/>
            <a:r>
              <a:rPr lang="en-US" sz="2000" dirty="0"/>
              <a:t>You get three of your friends and string some network cables</a:t>
            </a:r>
          </a:p>
          <a:p>
            <a:pPr lvl="1"/>
            <a:r>
              <a:rPr lang="en-US" sz="2000" dirty="0"/>
              <a:t>Because of capacity (due to cable type, distance, computer, </a:t>
            </a:r>
            <a:r>
              <a:rPr lang="en-US" sz="2000" dirty="0" err="1"/>
              <a:t>etc</a:t>
            </a:r>
            <a:r>
              <a:rPr lang="en-US" sz="2000" dirty="0"/>
              <a:t>) you can only send a certain amount of data to each person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edges denote capacity, what is the maximum throughput you can you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2380070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6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Does the function terminate?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Every iteration increases the flow from s to 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flow is bounded by the min-cut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90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72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it terminates is it the maximum flow?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Ford-Fulkerson(G, s, t)</a:t>
            </a:r>
          </a:p>
          <a:p>
            <a:r>
              <a:rPr lang="en-US" sz="2000" dirty="0"/>
              <a:t>   flow = 0 for all edges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while a simple path exists from s to t in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endParaRPr lang="en-US" sz="2000" baseline="-25000" dirty="0"/>
          </a:p>
          <a:p>
            <a:r>
              <a:rPr lang="en-US" sz="2000" dirty="0"/>
              <a:t>      send as much flow along path as possible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</a:t>
            </a:r>
            <a:r>
              <a:rPr lang="en-US" sz="2000" baseline="-25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residualGraph</a:t>
            </a:r>
            <a:r>
              <a:rPr lang="en-US" sz="2000" dirty="0"/>
              <a:t>(G)</a:t>
            </a:r>
          </a:p>
          <a:p>
            <a:r>
              <a:rPr lang="en-US" sz="2000" dirty="0"/>
              <a:t>   return flow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82146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is it correct?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8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When it terminates is it the maximum flow?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Assume it didn’t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We know then that the flow &lt; min-cut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therefore, the flow &lt; capacity across EVERY cut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therefore, across each cut there must be a forward edge in </a:t>
            </a:r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baseline="-25000" dirty="0" err="1">
                <a:solidFill>
                  <a:srgbClr val="000000"/>
                </a:solidFill>
              </a:rPr>
              <a:t>f</a:t>
            </a:r>
            <a:endParaRPr lang="en-US" sz="2000" baseline="-25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thus, there must exist a path from s to t in </a:t>
            </a:r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baseline="-25000" dirty="0" err="1">
                <a:solidFill>
                  <a:srgbClr val="000000"/>
                </a:solidFill>
              </a:rPr>
              <a:t>f</a:t>
            </a:r>
            <a:endParaRPr lang="en-US" sz="2000" baseline="-25000" dirty="0">
              <a:solidFill>
                <a:srgbClr val="000000"/>
              </a:solidFill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start at s (and A = s)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repeat until t is found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pick one node across the cut with a forward edge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add this to the path</a:t>
            </a:r>
          </a:p>
          <a:p>
            <a:pPr lvl="3"/>
            <a:r>
              <a:rPr lang="en-US" sz="1800" dirty="0">
                <a:solidFill>
                  <a:srgbClr val="000000"/>
                </a:solidFill>
              </a:rPr>
              <a:t>add the node to A (for argument sake)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However, the algorithm would not have terminated…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99556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</a:t>
            </a:r>
            <a:r>
              <a:rPr lang="en-US" dirty="0">
                <a:solidFill>
                  <a:srgbClr val="FF0000"/>
                </a:solidFill>
              </a:rPr>
              <a:t>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8275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2731" y="3244349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4349345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01752" y="3051072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traverse the graph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at most add 2 edges for original edge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(V + E)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0419" y="4604879"/>
            <a:ext cx="429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simplify this expression?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1225" y="4038714"/>
            <a:ext cx="1007210" cy="3106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2731" y="3244349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4349345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01751" y="3051072"/>
            <a:ext cx="2871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traverse the graph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at most add 2 edges for original edge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(V + E) = </a:t>
            </a: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(E)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(all nodes exists on paths from s to t)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468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59608" y="3596931"/>
            <a:ext cx="4458974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43167" y="3368604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BFS or DFS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O(V + E) = O(E)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5559" y="3604370"/>
            <a:ext cx="71785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7946" y="3368604"/>
            <a:ext cx="3000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max-flow!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increases ever iteration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integer capacities, so integer increases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5518220"/>
            <a:ext cx="428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bound the number of times the loop will execute?</a:t>
            </a:r>
          </a:p>
        </p:txBody>
      </p:sp>
    </p:spTree>
    <p:extLst>
      <p:ext uri="{BB962C8B-B14F-4D97-AF65-F5344CB8AC3E}">
        <p14:creationId xmlns:p14="http://schemas.microsoft.com/office/powerpoint/2010/main" val="32132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runtime?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Ford-Fulkerson(G, s, t)</a:t>
            </a:r>
          </a:p>
          <a:p>
            <a:r>
              <a:rPr lang="en-US" sz="2400" dirty="0"/>
              <a:t>   flow = 0 for all edges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while a simple path exists from s to t in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endParaRPr lang="en-US" sz="2400" baseline="-25000" dirty="0"/>
          </a:p>
          <a:p>
            <a:r>
              <a:rPr lang="en-US" sz="2400" dirty="0"/>
              <a:t>      send as much flow along path as possible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</a:t>
            </a:r>
            <a:r>
              <a:rPr lang="en-US" sz="2400" baseline="-25000" dirty="0" err="1"/>
              <a:t>f</a:t>
            </a:r>
            <a:r>
              <a:rPr lang="en-US" sz="2400" dirty="0"/>
              <a:t> = </a:t>
            </a:r>
            <a:r>
              <a:rPr lang="en-US" sz="2400" dirty="0" err="1"/>
              <a:t>residualGraph</a:t>
            </a:r>
            <a:r>
              <a:rPr lang="en-US" sz="2400" dirty="0"/>
              <a:t>(G)</a:t>
            </a:r>
          </a:p>
          <a:p>
            <a:r>
              <a:rPr lang="en-US" sz="2400" dirty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5559" y="3604370"/>
            <a:ext cx="71785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7946" y="3368604"/>
            <a:ext cx="3000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max-flow!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increases ever iteration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integer capacities, so integer increases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5518220"/>
            <a:ext cx="42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Overall runtime?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3238" y="5544739"/>
            <a:ext cx="27014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O(max-flow * E)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402182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326455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88521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411666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71984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447711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457194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71984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31514" y="34986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80894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7385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3538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02551" y="2429618"/>
            <a:ext cx="1071546" cy="6363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>
                <a:solidFill>
                  <a:srgbClr val="0000FF"/>
                </a:solidFill>
              </a:rPr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182397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683667" y="257622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6924" y="5011482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15537652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31514" y="290264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1425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0254650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1425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2015007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1363674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117374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0496061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7453434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O(max-flow * 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 you construct a graph that </a:t>
            </a:r>
            <a:r>
              <a:rPr lang="en-US" i="1" dirty="0">
                <a:solidFill>
                  <a:srgbClr val="FF0000"/>
                </a:solidFill>
              </a:rPr>
              <a:t>could get</a:t>
            </a:r>
            <a:r>
              <a:rPr lang="en-US" dirty="0">
                <a:solidFill>
                  <a:srgbClr val="FF0000"/>
                </a:solidFill>
              </a:rPr>
              <a:t> this running time?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/1</a:t>
            </a:r>
            <a:endParaRPr lang="en-US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5511" y="5384239"/>
            <a:ext cx="461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problem here?  Could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9106219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65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Edmunds-Karp</a:t>
            </a:r>
          </a:p>
          <a:p>
            <a:pPr lvl="1"/>
            <a:r>
              <a:rPr lang="en-US" dirty="0"/>
              <a:t>Select the </a:t>
            </a:r>
            <a:r>
              <a:rPr lang="en-US" i="1" dirty="0"/>
              <a:t>shortest path</a:t>
            </a:r>
            <a:r>
              <a:rPr lang="en-US" dirty="0"/>
              <a:t> (in number of edges)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endParaRPr lang="en-US" baseline="-25000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How can we do this?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use BFS for search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 time: O(V E</a:t>
            </a:r>
            <a:r>
              <a:rPr lang="en-US" baseline="30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dirty="0"/>
              <a:t>avoids issues like the one we just saw</a:t>
            </a:r>
          </a:p>
          <a:p>
            <a:pPr lvl="2"/>
            <a:r>
              <a:rPr lang="en-US" dirty="0"/>
              <a:t>see the book for the proof</a:t>
            </a:r>
          </a:p>
          <a:p>
            <a:pPr lvl="2"/>
            <a:r>
              <a:rPr lang="en-US" dirty="0"/>
              <a:t>or http://</a:t>
            </a:r>
            <a:r>
              <a:rPr lang="en-US" dirty="0" err="1"/>
              <a:t>www.cs.cornell.edu</a:t>
            </a:r>
            <a:r>
              <a:rPr lang="en-US" dirty="0"/>
              <a:t>/courses/CS4820/2011sp/handouts/</a:t>
            </a:r>
            <a:r>
              <a:rPr lang="en-US" dirty="0" err="1"/>
              <a:t>edmondskarp.pdf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preflow</a:t>
            </a:r>
            <a:r>
              <a:rPr lang="en-US" dirty="0"/>
              <a:t>-push (aka push-</a:t>
            </a:r>
            <a:r>
              <a:rPr lang="en-US" dirty="0" err="1"/>
              <a:t>relabel</a:t>
            </a:r>
            <a:r>
              <a:rPr lang="en-US" dirty="0"/>
              <a:t>)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O(V</a:t>
            </a:r>
            <a:r>
              <a:rPr lang="en-US" baseline="30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21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65368"/>
            <a:ext cx="4338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Maximum_flow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2" y="1601465"/>
            <a:ext cx="2463065" cy="495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25" y="1951409"/>
            <a:ext cx="5287497" cy="31291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72964" y="5410951"/>
            <a:ext cx="5189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akira.ruc.dk</a:t>
            </a:r>
            <a:r>
              <a:rPr lang="en-US" dirty="0"/>
              <a:t>/~</a:t>
            </a:r>
            <a:r>
              <a:rPr lang="en-US" dirty="0" err="1"/>
              <a:t>keld</a:t>
            </a:r>
            <a:r>
              <a:rPr lang="en-US" dirty="0"/>
              <a:t>/teaching/algoritmedesign_f03/</a:t>
            </a:r>
            <a:r>
              <a:rPr lang="en-US" dirty="0" err="1"/>
              <a:t>Artikler</a:t>
            </a:r>
            <a:r>
              <a:rPr lang="en-US" dirty="0"/>
              <a:t>/08/Goldberg88.pdf</a:t>
            </a:r>
          </a:p>
        </p:txBody>
      </p:sp>
    </p:spTree>
    <p:extLst>
      <p:ext uri="{BB962C8B-B14F-4D97-AF65-F5344CB8AC3E}">
        <p14:creationId xmlns:p14="http://schemas.microsoft.com/office/powerpoint/2010/main" val="9627471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one of these is true then all are true (i.e. each implies the the others):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 is a maximum 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(residual graph) has no paths from s to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|f| = minimum capacity cut</a:t>
            </a:r>
          </a:p>
        </p:txBody>
      </p:sp>
    </p:spTree>
    <p:extLst>
      <p:ext uri="{BB962C8B-B14F-4D97-AF65-F5344CB8AC3E}">
        <p14:creationId xmlns:p14="http://schemas.microsoft.com/office/powerpoint/2010/main" val="179507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76844" y="2576224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754" y="5225917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14 units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70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A6BA0-7455-D81A-BD51-D7CD9DB8ABA3}"/>
              </a:ext>
            </a:extLst>
          </p:cNvPr>
          <p:cNvSpPr txBox="1"/>
          <p:nvPr/>
        </p:nvSpPr>
        <p:spPr>
          <a:xfrm>
            <a:off x="3114957" y="2967335"/>
            <a:ext cx="30219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0166392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B3C306E-8325-7467-A09D-D1BEFE12D6F2}"/>
              </a:ext>
            </a:extLst>
          </p:cNvPr>
          <p:cNvGrpSpPr>
            <a:grpSpLocks/>
          </p:cNvGrpSpPr>
          <p:nvPr/>
        </p:nvGrpSpPr>
        <p:grpSpPr bwMode="auto">
          <a:xfrm>
            <a:off x="1006619" y="2749146"/>
            <a:ext cx="533400" cy="533400"/>
            <a:chOff x="1824" y="2736"/>
            <a:chExt cx="336" cy="336"/>
          </a:xfrm>
        </p:grpSpPr>
        <p:sp>
          <p:nvSpPr>
            <p:cNvPr id="3" name="Oval 5">
              <a:extLst>
                <a:ext uri="{FF2B5EF4-FFF2-40B4-BE49-F238E27FC236}">
                  <a16:creationId xmlns:a16="http://schemas.microsoft.com/office/drawing/2014/main" id="{61F4A70C-1221-A580-0A74-CE0C66676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E9FDECE0-DF27-9ED4-2D8F-609F655D0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683F65C1-5730-C225-4C84-2B00742EB894}"/>
              </a:ext>
            </a:extLst>
          </p:cNvPr>
          <p:cNvGrpSpPr>
            <a:grpSpLocks/>
          </p:cNvGrpSpPr>
          <p:nvPr/>
        </p:nvGrpSpPr>
        <p:grpSpPr bwMode="auto">
          <a:xfrm>
            <a:off x="2631009" y="156804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9DF22EE5-56BB-4621-8C31-50B002050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9E25C66B-62B3-2E24-D4EB-954545AE9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E4C1A5-6747-2912-4107-C9090AC89F1B}"/>
              </a:ext>
            </a:extLst>
          </p:cNvPr>
          <p:cNvGrpSpPr>
            <a:grpSpLocks/>
          </p:cNvGrpSpPr>
          <p:nvPr/>
        </p:nvGrpSpPr>
        <p:grpSpPr bwMode="auto">
          <a:xfrm>
            <a:off x="2631009" y="3147418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DE3AF5-DC96-F90F-F6FF-27951B81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5D98100-E555-A711-3DB9-FE53B3199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FE9F0C55-F182-ACE9-6290-87A65A4FCBF7}"/>
              </a:ext>
            </a:extLst>
          </p:cNvPr>
          <p:cNvGrpSpPr>
            <a:grpSpLocks/>
          </p:cNvGrpSpPr>
          <p:nvPr/>
        </p:nvGrpSpPr>
        <p:grpSpPr bwMode="auto">
          <a:xfrm>
            <a:off x="7334223" y="2565131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4F8185C9-944E-AA04-7312-9DCC08B4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4D9685F-72FF-B808-38AF-F5D7285F7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997E5F-1FBE-3349-F034-02120FE94A3C}"/>
              </a:ext>
            </a:extLst>
          </p:cNvPr>
          <p:cNvCxnSpPr>
            <a:stCxn id="3" idx="7"/>
            <a:endCxn id="6" idx="3"/>
          </p:cNvCxnSpPr>
          <p:nvPr/>
        </p:nvCxnSpPr>
        <p:spPr>
          <a:xfrm flipV="1">
            <a:off x="1461904" y="2023331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133F3F-8EAB-367D-23E6-397780DCEB55}"/>
              </a:ext>
            </a:extLst>
          </p:cNvPr>
          <p:cNvCxnSpPr>
            <a:stCxn id="3" idx="5"/>
            <a:endCxn id="9" idx="2"/>
          </p:cNvCxnSpPr>
          <p:nvPr/>
        </p:nvCxnSpPr>
        <p:spPr>
          <a:xfrm>
            <a:off x="1461904" y="3204431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BAB100-323F-F8E1-0FE4-443FB1FDB24C}"/>
              </a:ext>
            </a:extLst>
          </p:cNvPr>
          <p:cNvCxnSpPr>
            <a:stCxn id="9" idx="6"/>
            <a:endCxn id="28" idx="2"/>
          </p:cNvCxnSpPr>
          <p:nvPr/>
        </p:nvCxnSpPr>
        <p:spPr>
          <a:xfrm>
            <a:off x="3164409" y="3414118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B63DB1-8E88-5BE0-E1EE-9D4B05AE6BEB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2897709" y="210144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2CD37F-B75E-CE16-56A4-7DC37074117E}"/>
              </a:ext>
            </a:extLst>
          </p:cNvPr>
          <p:cNvCxnSpPr>
            <a:stCxn id="6" idx="6"/>
            <a:endCxn id="25" idx="2"/>
          </p:cNvCxnSpPr>
          <p:nvPr/>
        </p:nvCxnSpPr>
        <p:spPr>
          <a:xfrm>
            <a:off x="3164409" y="1834746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31">
            <a:extLst>
              <a:ext uri="{FF2B5EF4-FFF2-40B4-BE49-F238E27FC236}">
                <a16:creationId xmlns:a16="http://schemas.microsoft.com/office/drawing/2014/main" id="{D6419E3B-ACD9-6546-8431-17DCCD26E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727" y="202333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FB8735CF-7090-AACC-B9E5-ADC758500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56" y="340734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610DAD86-3845-83E9-1D6A-261A27984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654" y="33426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7A633D23-CC05-546F-6C32-BD9CA7E8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983" y="1454227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706B5CC3-580B-EB6F-C389-A4058398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319" y="242970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58982D0F-2FC2-A4A3-D35C-3CC8C173A0C0}"/>
              </a:ext>
            </a:extLst>
          </p:cNvPr>
          <p:cNvGrpSpPr>
            <a:grpSpLocks/>
          </p:cNvGrpSpPr>
          <p:nvPr/>
        </p:nvGrpSpPr>
        <p:grpSpPr bwMode="auto">
          <a:xfrm>
            <a:off x="5351114" y="1568046"/>
            <a:ext cx="533400" cy="533400"/>
            <a:chOff x="1824" y="2736"/>
            <a:chExt cx="336" cy="336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99F013A-9A32-3D72-484B-E70432ED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9069AE9E-ADF7-417D-9F8C-B0C16170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7" name="Group 7">
            <a:extLst>
              <a:ext uri="{FF2B5EF4-FFF2-40B4-BE49-F238E27FC236}">
                <a16:creationId xmlns:a16="http://schemas.microsoft.com/office/drawing/2014/main" id="{464B9700-C17B-0BA0-3FAA-59F6EDB8A938}"/>
              </a:ext>
            </a:extLst>
          </p:cNvPr>
          <p:cNvGrpSpPr>
            <a:grpSpLocks/>
          </p:cNvGrpSpPr>
          <p:nvPr/>
        </p:nvGrpSpPr>
        <p:grpSpPr bwMode="auto">
          <a:xfrm>
            <a:off x="5351114" y="3147418"/>
            <a:ext cx="533400" cy="533400"/>
            <a:chOff x="1824" y="2736"/>
            <a:chExt cx="336" cy="336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381ACC29-9191-531C-2955-650BD9B9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6B90D277-A1F3-AB69-268D-931D41E27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0E5A92-8919-4E4F-6E66-D490DCF95C9A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>
            <a:off x="5617814" y="210144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832901-FF92-62F3-912F-B911AA825B6E}"/>
              </a:ext>
            </a:extLst>
          </p:cNvPr>
          <p:cNvCxnSpPr>
            <a:stCxn id="6" idx="5"/>
            <a:endCxn id="28" idx="1"/>
          </p:cNvCxnSpPr>
          <p:nvPr/>
        </p:nvCxnSpPr>
        <p:spPr>
          <a:xfrm>
            <a:off x="3086294" y="2023331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43DC12-C9B0-78F8-39DB-742DA0F9D35A}"/>
              </a:ext>
            </a:extLst>
          </p:cNvPr>
          <p:cNvCxnSpPr>
            <a:stCxn id="25" idx="6"/>
            <a:endCxn id="12" idx="1"/>
          </p:cNvCxnSpPr>
          <p:nvPr/>
        </p:nvCxnSpPr>
        <p:spPr>
          <a:xfrm>
            <a:off x="5884514" y="1834746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141524-601C-2C4F-F8C7-12BE2321803D}"/>
              </a:ext>
            </a:extLst>
          </p:cNvPr>
          <p:cNvCxnSpPr>
            <a:stCxn id="28" idx="6"/>
            <a:endCxn id="12" idx="2"/>
          </p:cNvCxnSpPr>
          <p:nvPr/>
        </p:nvCxnSpPr>
        <p:spPr>
          <a:xfrm flipV="1">
            <a:off x="5884514" y="2831831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Box 31">
            <a:extLst>
              <a:ext uri="{FF2B5EF4-FFF2-40B4-BE49-F238E27FC236}">
                <a16:creationId xmlns:a16="http://schemas.microsoft.com/office/drawing/2014/main" id="{4703B9BD-E50D-BA89-24CD-DC2F334F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7814" y="234067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78545FFB-B08F-F4EF-C56A-EA1502F16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06" y="182094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8B8CC12-A982-5618-E263-C12BB2C2E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722" y="3147418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39BDE683-74E1-0A52-D533-5DFFE2DD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56" y="215732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33136-30A3-80B2-3169-4C75C2C554A5}"/>
              </a:ext>
            </a:extLst>
          </p:cNvPr>
          <p:cNvSpPr txBox="1"/>
          <p:nvPr/>
        </p:nvSpPr>
        <p:spPr>
          <a:xfrm>
            <a:off x="4971984" y="4458589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30599181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>
            <a:extLst>
              <a:ext uri="{FF2B5EF4-FFF2-40B4-BE49-F238E27FC236}">
                <a16:creationId xmlns:a16="http://schemas.microsoft.com/office/drawing/2014/main" id="{856F7876-A9E7-C487-E766-35D2E521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098" y="23192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B9DEE-47A6-9F0B-FAD8-B4831A9F5A8C}"/>
              </a:ext>
            </a:extLst>
          </p:cNvPr>
          <p:cNvSpPr txBox="1"/>
          <p:nvPr/>
        </p:nvSpPr>
        <p:spPr>
          <a:xfrm>
            <a:off x="316979" y="39857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65DD9D7-3F5E-3370-87DE-30E9323F6B5D}"/>
              </a:ext>
            </a:extLst>
          </p:cNvPr>
          <p:cNvGrpSpPr>
            <a:grpSpLocks/>
          </p:cNvGrpSpPr>
          <p:nvPr/>
        </p:nvGrpSpPr>
        <p:grpSpPr bwMode="auto">
          <a:xfrm>
            <a:off x="1037299" y="1648919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4086ADE-BDC2-2C17-E0B9-41FF6CD6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8E8D1C96-9F29-FD2C-94F5-20490D26C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1BFE1A15-88BD-2635-775E-CA76448F3147}"/>
              </a:ext>
            </a:extLst>
          </p:cNvPr>
          <p:cNvGrpSpPr>
            <a:grpSpLocks/>
          </p:cNvGrpSpPr>
          <p:nvPr/>
        </p:nvGrpSpPr>
        <p:grpSpPr bwMode="auto">
          <a:xfrm>
            <a:off x="2661689" y="467819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D32D2C7-B998-8657-9C0C-EF939572C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EB9D813-0744-1978-E4F9-4E08C3122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40B0B0A9-D091-47E7-BBA7-B9BEF77C8F49}"/>
              </a:ext>
            </a:extLst>
          </p:cNvPr>
          <p:cNvGrpSpPr>
            <a:grpSpLocks/>
          </p:cNvGrpSpPr>
          <p:nvPr/>
        </p:nvGrpSpPr>
        <p:grpSpPr bwMode="auto">
          <a:xfrm>
            <a:off x="2661689" y="2047191"/>
            <a:ext cx="533400" cy="533400"/>
            <a:chOff x="1824" y="2736"/>
            <a:chExt cx="336" cy="336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CE75A1F7-1D70-491B-718B-320367FD6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1D6005E0-860E-5656-485A-43C1ADF6A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F0796A26-D9BF-CE7A-7796-0D0FAD0DE7B4}"/>
              </a:ext>
            </a:extLst>
          </p:cNvPr>
          <p:cNvGrpSpPr>
            <a:grpSpLocks/>
          </p:cNvGrpSpPr>
          <p:nvPr/>
        </p:nvGrpSpPr>
        <p:grpSpPr bwMode="auto">
          <a:xfrm>
            <a:off x="7364903" y="1464904"/>
            <a:ext cx="533400" cy="533400"/>
            <a:chOff x="1824" y="2736"/>
            <a:chExt cx="336" cy="336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DD66C7D2-72C4-BCE9-3626-AB2C190E4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1B54C28C-4A7C-2386-806F-CABCFDA72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AA51C3-B2EF-AF76-6F0E-586B0158A87D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1492584" y="923104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B8D2C9-BBE4-6187-2842-4F8198B3EC91}"/>
              </a:ext>
            </a:extLst>
          </p:cNvPr>
          <p:cNvCxnSpPr>
            <a:stCxn id="5" idx="5"/>
            <a:endCxn id="11" idx="2"/>
          </p:cNvCxnSpPr>
          <p:nvPr/>
        </p:nvCxnSpPr>
        <p:spPr>
          <a:xfrm>
            <a:off x="1492584" y="210420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CFE48-861D-02E3-B03C-FBB9841935E3}"/>
              </a:ext>
            </a:extLst>
          </p:cNvPr>
          <p:cNvCxnSpPr>
            <a:stCxn id="11" idx="6"/>
            <a:endCxn id="29" idx="2"/>
          </p:cNvCxnSpPr>
          <p:nvPr/>
        </p:nvCxnSpPr>
        <p:spPr>
          <a:xfrm>
            <a:off x="3195089" y="231389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3B4E0-66D6-A013-F1E0-6C7A567455F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2928389" y="100121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6F77E-27CA-95F9-A853-12B88E789A98}"/>
              </a:ext>
            </a:extLst>
          </p:cNvPr>
          <p:cNvCxnSpPr>
            <a:stCxn id="8" idx="6"/>
            <a:endCxn id="26" idx="2"/>
          </p:cNvCxnSpPr>
          <p:nvPr/>
        </p:nvCxnSpPr>
        <p:spPr>
          <a:xfrm>
            <a:off x="3195089" y="73451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>
            <a:extLst>
              <a:ext uri="{FF2B5EF4-FFF2-40B4-BE49-F238E27FC236}">
                <a16:creationId xmlns:a16="http://schemas.microsoft.com/office/drawing/2014/main" id="{8637C1BE-DF4D-3291-5778-7F7656ACD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112" y="92310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0ECBB5C0-8C63-D643-4E0D-CB47A681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334" y="22424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11444752-7466-B77A-5C95-B7717B366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663" y="35400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D8FBA479-A4D4-52D2-8D27-E097987C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99" y="13294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5" name="Group 7">
            <a:extLst>
              <a:ext uri="{FF2B5EF4-FFF2-40B4-BE49-F238E27FC236}">
                <a16:creationId xmlns:a16="http://schemas.microsoft.com/office/drawing/2014/main" id="{2B3D0E79-C0B7-2290-2AC3-CA79E3AE1612}"/>
              </a:ext>
            </a:extLst>
          </p:cNvPr>
          <p:cNvGrpSpPr>
            <a:grpSpLocks/>
          </p:cNvGrpSpPr>
          <p:nvPr/>
        </p:nvGrpSpPr>
        <p:grpSpPr bwMode="auto">
          <a:xfrm>
            <a:off x="5381794" y="467819"/>
            <a:ext cx="533400" cy="533400"/>
            <a:chOff x="1824" y="2736"/>
            <a:chExt cx="336" cy="336"/>
          </a:xfrm>
        </p:grpSpPr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F8459929-9C0C-02C9-15BD-FE9B086E4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130C118B-220A-6998-4C3A-4706785B7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6CB49044-5FE6-C0F6-CD6B-0B577685E5B0}"/>
              </a:ext>
            </a:extLst>
          </p:cNvPr>
          <p:cNvGrpSpPr>
            <a:grpSpLocks/>
          </p:cNvGrpSpPr>
          <p:nvPr/>
        </p:nvGrpSpPr>
        <p:grpSpPr bwMode="auto">
          <a:xfrm>
            <a:off x="5381794" y="2047191"/>
            <a:ext cx="533400" cy="533400"/>
            <a:chOff x="1824" y="2736"/>
            <a:chExt cx="336" cy="336"/>
          </a:xfrm>
        </p:grpSpPr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E5E1A63F-DD4E-1F65-7487-31666515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3527A43E-EA6F-8C1F-C6AC-912754FAB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EAD3CE-34AA-3693-838A-0A1471942A33}"/>
              </a:ext>
            </a:extLst>
          </p:cNvPr>
          <p:cNvCxnSpPr>
            <a:stCxn id="26" idx="4"/>
            <a:endCxn id="29" idx="0"/>
          </p:cNvCxnSpPr>
          <p:nvPr/>
        </p:nvCxnSpPr>
        <p:spPr>
          <a:xfrm>
            <a:off x="5648494" y="100121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8C4D0E-9DA2-672D-29D5-0F62F2EC7D88}"/>
              </a:ext>
            </a:extLst>
          </p:cNvPr>
          <p:cNvCxnSpPr>
            <a:stCxn id="8" idx="5"/>
            <a:endCxn id="29" idx="1"/>
          </p:cNvCxnSpPr>
          <p:nvPr/>
        </p:nvCxnSpPr>
        <p:spPr>
          <a:xfrm>
            <a:off x="3116974" y="923104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C27E1B-7BEF-B03B-31D7-8D34426C70F4}"/>
              </a:ext>
            </a:extLst>
          </p:cNvPr>
          <p:cNvCxnSpPr>
            <a:stCxn id="26" idx="6"/>
            <a:endCxn id="14" idx="1"/>
          </p:cNvCxnSpPr>
          <p:nvPr/>
        </p:nvCxnSpPr>
        <p:spPr>
          <a:xfrm>
            <a:off x="5915194" y="73451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DFF1D4-B22F-F306-7DAB-FCFF95A8ACE2}"/>
              </a:ext>
            </a:extLst>
          </p:cNvPr>
          <p:cNvCxnSpPr>
            <a:stCxn id="29" idx="6"/>
            <a:endCxn id="14" idx="2"/>
          </p:cNvCxnSpPr>
          <p:nvPr/>
        </p:nvCxnSpPr>
        <p:spPr>
          <a:xfrm flipV="1">
            <a:off x="5915194" y="1731604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>
            <a:extLst>
              <a:ext uri="{FF2B5EF4-FFF2-40B4-BE49-F238E27FC236}">
                <a16:creationId xmlns:a16="http://schemas.microsoft.com/office/drawing/2014/main" id="{EFD2249C-8BEA-93B5-9B06-E51144565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94" y="124045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FF6243ED-39F7-5A56-83AC-04A58E08C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886" y="72071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E32BF0DD-BA1F-1F2C-BB14-868C15E1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402" y="20471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71C49A7D-1214-931F-6423-583C78171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936" y="105709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/8</a:t>
            </a:r>
            <a:endParaRPr lang="en-US" kern="1200" dirty="0"/>
          </a:p>
        </p:txBody>
      </p:sp>
      <p:grpSp>
        <p:nvGrpSpPr>
          <p:cNvPr id="39" name="Group 4">
            <a:extLst>
              <a:ext uri="{FF2B5EF4-FFF2-40B4-BE49-F238E27FC236}">
                <a16:creationId xmlns:a16="http://schemas.microsoft.com/office/drawing/2014/main" id="{965D9208-B714-FBA6-772D-7799C1E37438}"/>
              </a:ext>
            </a:extLst>
          </p:cNvPr>
          <p:cNvGrpSpPr>
            <a:grpSpLocks/>
          </p:cNvGrpSpPr>
          <p:nvPr/>
        </p:nvGrpSpPr>
        <p:grpSpPr bwMode="auto">
          <a:xfrm>
            <a:off x="770599" y="5350849"/>
            <a:ext cx="533400" cy="533400"/>
            <a:chOff x="1824" y="2736"/>
            <a:chExt cx="336" cy="336"/>
          </a:xfrm>
        </p:grpSpPr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7D67DDEE-44F8-4DA2-9C1C-43F8A827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6">
              <a:extLst>
                <a:ext uri="{FF2B5EF4-FFF2-40B4-BE49-F238E27FC236}">
                  <a16:creationId xmlns:a16="http://schemas.microsoft.com/office/drawing/2014/main" id="{A07C4FDB-EB40-4980-3D71-D6CF30D86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2" name="Group 7">
            <a:extLst>
              <a:ext uri="{FF2B5EF4-FFF2-40B4-BE49-F238E27FC236}">
                <a16:creationId xmlns:a16="http://schemas.microsoft.com/office/drawing/2014/main" id="{DEEC90E0-182D-783C-21E1-95D7E978C5AC}"/>
              </a:ext>
            </a:extLst>
          </p:cNvPr>
          <p:cNvGrpSpPr>
            <a:grpSpLocks/>
          </p:cNvGrpSpPr>
          <p:nvPr/>
        </p:nvGrpSpPr>
        <p:grpSpPr bwMode="auto">
          <a:xfrm>
            <a:off x="2394989" y="4169749"/>
            <a:ext cx="533400" cy="533400"/>
            <a:chOff x="1824" y="2736"/>
            <a:chExt cx="336" cy="336"/>
          </a:xfrm>
        </p:grpSpPr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55C51898-A013-3BFE-6F82-B430B90EC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9">
              <a:extLst>
                <a:ext uri="{FF2B5EF4-FFF2-40B4-BE49-F238E27FC236}">
                  <a16:creationId xmlns:a16="http://schemas.microsoft.com/office/drawing/2014/main" id="{F805B22D-785D-9FF4-3CC0-5FB968E5E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5" name="Group 7">
            <a:extLst>
              <a:ext uri="{FF2B5EF4-FFF2-40B4-BE49-F238E27FC236}">
                <a16:creationId xmlns:a16="http://schemas.microsoft.com/office/drawing/2014/main" id="{E39DFC93-EC01-7C81-B5AA-FAAC75600091}"/>
              </a:ext>
            </a:extLst>
          </p:cNvPr>
          <p:cNvGrpSpPr>
            <a:grpSpLocks/>
          </p:cNvGrpSpPr>
          <p:nvPr/>
        </p:nvGrpSpPr>
        <p:grpSpPr bwMode="auto">
          <a:xfrm>
            <a:off x="2394989" y="5749121"/>
            <a:ext cx="533400" cy="533400"/>
            <a:chOff x="1824" y="2736"/>
            <a:chExt cx="336" cy="336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677695B6-2431-86E5-3C90-C5659DA43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2F4E8448-6EBD-151D-5FFD-5D9087188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8" name="Group 7">
            <a:extLst>
              <a:ext uri="{FF2B5EF4-FFF2-40B4-BE49-F238E27FC236}">
                <a16:creationId xmlns:a16="http://schemas.microsoft.com/office/drawing/2014/main" id="{1E9BD125-83A6-394A-E8FE-E3A236938F67}"/>
              </a:ext>
            </a:extLst>
          </p:cNvPr>
          <p:cNvGrpSpPr>
            <a:grpSpLocks/>
          </p:cNvGrpSpPr>
          <p:nvPr/>
        </p:nvGrpSpPr>
        <p:grpSpPr bwMode="auto">
          <a:xfrm>
            <a:off x="7098203" y="5166834"/>
            <a:ext cx="533400" cy="533400"/>
            <a:chOff x="1824" y="2736"/>
            <a:chExt cx="336" cy="336"/>
          </a:xfrm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5E414D21-8761-AD45-5AEC-5034CB9D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35E94AA3-E117-FE26-F111-BD5AF4720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grpSp>
        <p:nvGrpSpPr>
          <p:cNvPr id="51" name="Group 7">
            <a:extLst>
              <a:ext uri="{FF2B5EF4-FFF2-40B4-BE49-F238E27FC236}">
                <a16:creationId xmlns:a16="http://schemas.microsoft.com/office/drawing/2014/main" id="{5A81F47D-09D5-CDC1-A84D-01C807070B7A}"/>
              </a:ext>
            </a:extLst>
          </p:cNvPr>
          <p:cNvGrpSpPr>
            <a:grpSpLocks/>
          </p:cNvGrpSpPr>
          <p:nvPr/>
        </p:nvGrpSpPr>
        <p:grpSpPr bwMode="auto">
          <a:xfrm>
            <a:off x="5115094" y="4169749"/>
            <a:ext cx="533400" cy="533400"/>
            <a:chOff x="1824" y="2736"/>
            <a:chExt cx="336" cy="336"/>
          </a:xfrm>
        </p:grpSpPr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DC4E21CD-FEB3-0019-12EE-143E45CB6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FA8705E0-B603-FECB-CAD1-2AE0E62F0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C70B9C7A-453C-60DD-DEEF-7999BFFC1B64}"/>
              </a:ext>
            </a:extLst>
          </p:cNvPr>
          <p:cNvGrpSpPr>
            <a:grpSpLocks/>
          </p:cNvGrpSpPr>
          <p:nvPr/>
        </p:nvGrpSpPr>
        <p:grpSpPr bwMode="auto">
          <a:xfrm>
            <a:off x="5115094" y="5749121"/>
            <a:ext cx="533400" cy="533400"/>
            <a:chOff x="1824" y="2736"/>
            <a:chExt cx="336" cy="336"/>
          </a:xfrm>
        </p:grpSpPr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C5AD46F2-9484-ADA5-F0F2-070E471D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99F5D1DA-D536-A69E-E5D0-B9ABCD310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C5EF91B-C98C-29EA-0D33-79AB07753DB5}"/>
              </a:ext>
            </a:extLst>
          </p:cNvPr>
          <p:cNvSpPr txBox="1"/>
          <p:nvPr/>
        </p:nvSpPr>
        <p:spPr>
          <a:xfrm>
            <a:off x="100614" y="4103729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f</a:t>
            </a:r>
            <a:endParaRPr lang="en-US" sz="28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75ED-05CA-A2DA-C953-A5A42CA8FCAC}"/>
              </a:ext>
            </a:extLst>
          </p:cNvPr>
          <p:cNvSpPr txBox="1"/>
          <p:nvPr/>
        </p:nvSpPr>
        <p:spPr>
          <a:xfrm>
            <a:off x="781692" y="3316192"/>
            <a:ext cx="2706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Calculate residual graph</a:t>
            </a:r>
          </a:p>
        </p:txBody>
      </p:sp>
    </p:spTree>
    <p:extLst>
      <p:ext uri="{BB962C8B-B14F-4D97-AF65-F5344CB8AC3E}">
        <p14:creationId xmlns:p14="http://schemas.microsoft.com/office/powerpoint/2010/main" val="2558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2176</TotalTime>
  <Words>4258</Words>
  <Application>Microsoft Macintosh PowerPoint</Application>
  <PresentationFormat>On-screen Show (4:3)</PresentationFormat>
  <Paragraphs>1394</Paragraphs>
  <Slides>92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Symbol</vt:lpstr>
      <vt:lpstr>Tw Cen MT</vt:lpstr>
      <vt:lpstr>Wingdings</vt:lpstr>
      <vt:lpstr>Wingdings 2</vt:lpstr>
      <vt:lpstr>Median</vt:lpstr>
      <vt:lpstr>Max Flow</vt:lpstr>
      <vt:lpstr>Admin</vt:lpstr>
      <vt:lpstr>Checkpoint 2</vt:lpstr>
      <vt:lpstr>Checkpoint 2 topics</vt:lpstr>
      <vt:lpstr>Checkpoint 2 topics</vt:lpstr>
      <vt:lpstr>Student networking</vt:lpstr>
      <vt:lpstr>Student networking</vt:lpstr>
      <vt:lpstr>Another flow problem</vt:lpstr>
      <vt:lpstr>Another flow problem</vt:lpstr>
      <vt:lpstr>Flow graph/networks</vt:lpstr>
      <vt:lpstr>Flow constraints</vt:lpstr>
      <vt:lpstr>Max flow problem</vt:lpstr>
      <vt:lpstr>Applications?</vt:lpstr>
      <vt:lpstr>Max flow origins</vt:lpstr>
      <vt:lpstr>Algorithm ideas?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Capacity of a cut</vt:lpstr>
      <vt:lpstr>Capacity of a cut</vt:lpstr>
      <vt:lpstr>Capacity of a cut</vt:lpstr>
      <vt:lpstr>Capacity of a cut</vt:lpstr>
      <vt:lpstr>Max Power</vt:lpstr>
      <vt:lpstr>Quick recap</vt:lpstr>
      <vt:lpstr>Maximum flow</vt:lpstr>
      <vt:lpstr>Maximum flow</vt:lpstr>
      <vt:lpstr>Maximum flow</vt:lpstr>
      <vt:lpstr>Maximum flow</vt:lpstr>
      <vt:lpstr>Algorithm idea</vt:lpstr>
      <vt:lpstr>Algorithm idea</vt:lpstr>
      <vt:lpstr>Algorithm idea</vt:lpstr>
      <vt:lpstr>Algorithm idea</vt:lpstr>
      <vt:lpstr>Algorithm idea</vt:lpstr>
      <vt:lpstr>The residual graph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Ford-Fulkerson</vt:lpstr>
      <vt:lpstr>Ford-Fulkerson: is it correct?</vt:lpstr>
      <vt:lpstr>Ford-Fulkerson: is it correct?</vt:lpstr>
      <vt:lpstr>Ford-Fulkerson: is it correct?</vt:lpstr>
      <vt:lpstr>Ford-Fulkerson: is it correct?</vt:lpstr>
      <vt:lpstr>Ford-Fulkerson: runtime?</vt:lpstr>
      <vt:lpstr>Ford-Fulkerson: runtime?</vt:lpstr>
      <vt:lpstr>Ford-Fulkerson: runtime?</vt:lpstr>
      <vt:lpstr>Ford-Fulkerson: runtime?</vt:lpstr>
      <vt:lpstr>Ford-Fulkerson: runtime?</vt:lpstr>
      <vt:lpstr>Ford-Fulkerson: runtime?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Faster variants</vt:lpstr>
      <vt:lpstr>Other variations…</vt:lpstr>
      <vt:lpstr>Network flow properties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David Kauchak</dc:creator>
  <cp:lastModifiedBy>Collins Munene Kariuki</cp:lastModifiedBy>
  <cp:revision>289</cp:revision>
  <cp:lastPrinted>2022-11-10T21:21:10Z</cp:lastPrinted>
  <dcterms:created xsi:type="dcterms:W3CDTF">2012-04-20T19:10:08Z</dcterms:created>
  <dcterms:modified xsi:type="dcterms:W3CDTF">2024-05-01T17:52:19Z</dcterms:modified>
</cp:coreProperties>
</file>