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380" r:id="rId16"/>
    <p:sldId id="370" r:id="rId17"/>
    <p:sldId id="371" r:id="rId18"/>
    <p:sldId id="372" r:id="rId19"/>
    <p:sldId id="373" r:id="rId20"/>
    <p:sldId id="375" r:id="rId21"/>
    <p:sldId id="376" r:id="rId22"/>
    <p:sldId id="378" r:id="rId23"/>
    <p:sldId id="420" r:id="rId24"/>
    <p:sldId id="381" r:id="rId25"/>
    <p:sldId id="429" r:id="rId26"/>
    <p:sldId id="382" r:id="rId27"/>
    <p:sldId id="383" r:id="rId28"/>
    <p:sldId id="413" r:id="rId29"/>
    <p:sldId id="384" r:id="rId30"/>
    <p:sldId id="389" r:id="rId31"/>
    <p:sldId id="385" r:id="rId32"/>
    <p:sldId id="392" r:id="rId33"/>
    <p:sldId id="393" r:id="rId34"/>
    <p:sldId id="386" r:id="rId35"/>
    <p:sldId id="394" r:id="rId36"/>
    <p:sldId id="395" r:id="rId37"/>
    <p:sldId id="396" r:id="rId38"/>
    <p:sldId id="397" r:id="rId39"/>
    <p:sldId id="421" r:id="rId40"/>
    <p:sldId id="422" r:id="rId41"/>
    <p:sldId id="430" r:id="rId42"/>
    <p:sldId id="423" r:id="rId43"/>
    <p:sldId id="424" r:id="rId44"/>
    <p:sldId id="425" r:id="rId45"/>
    <p:sldId id="426" r:id="rId46"/>
    <p:sldId id="427" r:id="rId47"/>
    <p:sldId id="42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85919" autoAdjust="0"/>
  </p:normalViewPr>
  <p:slideViewPr>
    <p:cSldViewPr snapToGrid="0" snapToObjects="1">
      <p:cViewPr varScale="1">
        <p:scale>
          <a:sx n="132" d="100"/>
          <a:sy n="132" d="100"/>
        </p:scale>
        <p:origin x="2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is a bit more complicate</a:t>
            </a:r>
            <a:r>
              <a:rPr lang="en-US" baseline="0" dirty="0"/>
              <a:t>d for this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366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2473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 matching</a:t>
            </a:r>
          </a:p>
        </p:txBody>
      </p:sp>
    </p:spTree>
    <p:extLst>
      <p:ext uri="{BB962C8B-B14F-4D97-AF65-F5344CB8AC3E}">
        <p14:creationId xmlns:p14="http://schemas.microsoft.com/office/powerpoint/2010/main" val="935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can be thought of as pairing the vertices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7139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9081" y="2695092"/>
            <a:ext cx="46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might this problem come up?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92" y="3352800"/>
            <a:ext cx="4407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Every instructor can teach </a:t>
            </a:r>
            <a:r>
              <a:rPr lang="en-US" sz="2000" i="1" dirty="0">
                <a:solidFill>
                  <a:srgbClr val="0000FF"/>
                </a:solidFill>
              </a:rPr>
              <a:t>some</a:t>
            </a:r>
            <a:r>
              <a:rPr lang="en-US" sz="2000" dirty="0">
                <a:solidFill>
                  <a:srgbClr val="0000FF"/>
                </a:solidFill>
              </a:rPr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Anytime we want to match n things with m, but not all things can match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4C5FA-0846-FC44-B97C-AE0CDA977774}"/>
              </a:ext>
            </a:extLst>
          </p:cNvPr>
          <p:cNvSpPr txBox="1"/>
          <p:nvPr/>
        </p:nvSpPr>
        <p:spPr>
          <a:xfrm>
            <a:off x="4995746" y="22971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faculty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D3EE5-A0B8-F74A-8DB2-144070F0C938}"/>
              </a:ext>
            </a:extLst>
          </p:cNvPr>
          <p:cNvSpPr txBox="1"/>
          <p:nvPr/>
        </p:nvSpPr>
        <p:spPr>
          <a:xfrm>
            <a:off x="7693425" y="27871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48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8" y="3733800"/>
            <a:ext cx="4208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ideas?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greedy?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451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813793" y="2646416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13793" y="3789416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13793" y="4932416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737593" y="5999216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3194793" y="4856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3347193" y="523721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V="1">
            <a:off x="3270993" y="3713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347193" y="409421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347193" y="295121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270993" y="424661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edge weights?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6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edge weights are 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we find the flow, how do we find the matching?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Thursday</a:t>
            </a:r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match those nodes with flow between them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365" y="1600200"/>
            <a:ext cx="8379556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it’s not</a:t>
            </a:r>
          </a:p>
          <a:p>
            <a:pPr lvl="1"/>
            <a:r>
              <a:rPr lang="en-US" dirty="0"/>
              <a:t>there is a better matching</a:t>
            </a:r>
          </a:p>
          <a:p>
            <a:pPr lvl="1"/>
            <a:r>
              <a:rPr lang="en-US" dirty="0"/>
              <a:t>because of how we setup the graph flow = # of matches</a:t>
            </a:r>
          </a:p>
          <a:p>
            <a:pPr lvl="1"/>
            <a:r>
              <a:rPr lang="en-US" dirty="0"/>
              <a:t>therefore, the better matching would have a higher flow</a:t>
            </a:r>
          </a:p>
          <a:p>
            <a:pPr lvl="1"/>
            <a:r>
              <a:rPr lang="en-US" dirty="0"/>
              <a:t>contradiction (max-flow algorithm finds maximal!)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Edmunds-Karp: O(V E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Preflow</a:t>
            </a:r>
            <a:r>
              <a:rPr lang="en-US" sz="2400" dirty="0">
                <a:solidFill>
                  <a:srgbClr val="000000"/>
                </a:solidFill>
              </a:rPr>
              <a:t>-push: O(V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2"/>
            <a:r>
              <a:rPr lang="en-US" dirty="0"/>
              <a:t>max-flow = O(V)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O(V E)</a:t>
            </a:r>
          </a:p>
        </p:txBody>
      </p:sp>
    </p:spTree>
    <p:extLst>
      <p:ext uri="{BB962C8B-B14F-4D97-AF65-F5344CB8AC3E}">
        <p14:creationId xmlns:p14="http://schemas.microsoft.com/office/powerpoint/2010/main" val="12456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356" y="2395478"/>
            <a:ext cx="4453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 instructor can teach </a:t>
            </a:r>
            <a:r>
              <a:rPr lang="en-US" sz="2400" i="1" dirty="0"/>
              <a:t>some</a:t>
            </a:r>
            <a:r>
              <a:rPr lang="en-US" sz="2400" dirty="0"/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Each faculty can teach at most 3 courses a semester?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26" y="5599093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</p:spTree>
    <p:extLst>
      <p:ext uri="{BB962C8B-B14F-4D97-AF65-F5344CB8AC3E}">
        <p14:creationId xmlns:p14="http://schemas.microsoft.com/office/powerpoint/2010/main" val="201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314756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457756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600756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2924356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5667556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219756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362756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524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490555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381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376255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61955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391495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3914956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105456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619556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3762554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257853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448356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267256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372156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562656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FC4CF-02FD-3946-8EF1-A8EED9C905BF}"/>
              </a:ext>
            </a:extLst>
          </p:cNvPr>
          <p:cNvSpPr txBox="1"/>
          <p:nvPr/>
        </p:nvSpPr>
        <p:spPr>
          <a:xfrm>
            <a:off x="1669896" y="2878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E1D29-6102-A84C-B151-ED4BA99D640E}"/>
              </a:ext>
            </a:extLst>
          </p:cNvPr>
          <p:cNvSpPr txBox="1"/>
          <p:nvPr/>
        </p:nvSpPr>
        <p:spPr>
          <a:xfrm>
            <a:off x="1825548" y="3435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5ADA2-6318-924F-9A0B-58B232CAE3B8}"/>
              </a:ext>
            </a:extLst>
          </p:cNvPr>
          <p:cNvSpPr txBox="1"/>
          <p:nvPr/>
        </p:nvSpPr>
        <p:spPr>
          <a:xfrm>
            <a:off x="1985139" y="4193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5F76-390C-954D-945F-3E0308A9E43D}"/>
              </a:ext>
            </a:extLst>
          </p:cNvPr>
          <p:cNvSpPr txBox="1"/>
          <p:nvPr/>
        </p:nvSpPr>
        <p:spPr>
          <a:xfrm>
            <a:off x="1829487" y="480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701B7-B609-0E4A-AD93-C7A2BF154D42}"/>
              </a:ext>
            </a:extLst>
          </p:cNvPr>
          <p:cNvSpPr txBox="1"/>
          <p:nvPr/>
        </p:nvSpPr>
        <p:spPr>
          <a:xfrm>
            <a:off x="5190116" y="1531738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8BC19-1DDC-DE48-A64B-EF01A942C745}"/>
              </a:ext>
            </a:extLst>
          </p:cNvPr>
          <p:cNvSpPr txBox="1"/>
          <p:nvPr/>
        </p:nvSpPr>
        <p:spPr>
          <a:xfrm>
            <a:off x="5190116" y="6195769"/>
            <a:ext cx="422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others are capacity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CD3650-52EC-7043-8D23-953BDD925E66}"/>
              </a:ext>
            </a:extLst>
          </p:cNvPr>
          <p:cNvSpPr txBox="1"/>
          <p:nvPr/>
        </p:nvSpPr>
        <p:spPr>
          <a:xfrm>
            <a:off x="2683727" y="19514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6FBDA-126A-6049-AC0F-77A6F0C921C8}"/>
              </a:ext>
            </a:extLst>
          </p:cNvPr>
          <p:cNvSpPr txBox="1"/>
          <p:nvPr/>
        </p:nvSpPr>
        <p:spPr>
          <a:xfrm>
            <a:off x="5425985" y="25415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4119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Design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927" y="1600200"/>
            <a:ext cx="840712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 survey with the following requirements:</a:t>
            </a:r>
          </a:p>
          <a:p>
            <a:pPr lvl="1"/>
            <a:r>
              <a:rPr lang="en-US" dirty="0"/>
              <a:t>Design survey asking </a:t>
            </a:r>
            <a:r>
              <a:rPr lang="en-US" i="1" dirty="0"/>
              <a:t>n</a:t>
            </a:r>
            <a:r>
              <a:rPr lang="en-US" dirty="0"/>
              <a:t> consumers about </a:t>
            </a:r>
            <a:r>
              <a:rPr lang="en-US" i="1" dirty="0"/>
              <a:t>m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Can only survey consumer about a product if they own it</a:t>
            </a:r>
          </a:p>
          <a:p>
            <a:pPr lvl="1"/>
            <a:r>
              <a:rPr lang="en-US" dirty="0"/>
              <a:t>Question consumers about at most </a:t>
            </a:r>
            <a:r>
              <a:rPr lang="en-US" i="1" dirty="0"/>
              <a:t>q</a:t>
            </a:r>
            <a:r>
              <a:rPr lang="en-US" dirty="0"/>
              <a:t> products</a:t>
            </a:r>
            <a:endParaRPr lang="en-US" i="1" dirty="0"/>
          </a:p>
          <a:p>
            <a:pPr lvl="1"/>
            <a:r>
              <a:rPr lang="en-US" dirty="0"/>
              <a:t>Each product should be surveyed at most </a:t>
            </a:r>
            <a:r>
              <a:rPr lang="en-US" i="1" dirty="0"/>
              <a:t>s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Maximize the number of surveys/questions asked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409141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2600" y="4572000"/>
            <a:ext cx="533400" cy="1016000"/>
            <a:chOff x="1824" y="2736"/>
            <a:chExt cx="336" cy="64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62600" y="5715000"/>
            <a:ext cx="533400" cy="1016000"/>
            <a:chOff x="1824" y="2736"/>
            <a:chExt cx="336" cy="64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776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167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52" y="2452316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consumer can answer at most q questions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63487" y="3181138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08985" y="388870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1385" y="445304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2682" y="5260101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0428" y="2344808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capacity 1 edge if consumer owned product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96943" y="2656624"/>
            <a:ext cx="25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product can be questioned about at most s times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3250" y="37338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88" y="4340879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5378" y="49911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120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of the comments above the flow graph match the problem constraints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max-flow finds the maximum matching, given the problem constraints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run-time?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Edmunds-Karp: O(V E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Preflow</a:t>
            </a:r>
            <a:r>
              <a:rPr lang="en-US" dirty="0">
                <a:solidFill>
                  <a:srgbClr val="000000"/>
                </a:solidFill>
              </a:rPr>
              <a:t>-push: O(V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1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248097" cy="3030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66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582672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582674" name="AutoShape 18"/>
          <p:cNvCxnSpPr>
            <a:cxnSpLocks noChangeShapeType="1"/>
            <a:stCxn id="582672" idx="4"/>
            <a:endCxn id="582673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5" name="AutoShape 19"/>
          <p:cNvCxnSpPr>
            <a:cxnSpLocks noChangeShapeType="1"/>
            <a:stCxn id="582671" idx="4"/>
            <a:endCxn id="582672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8" name="AutoShape 22"/>
          <p:cNvCxnSpPr>
            <a:cxnSpLocks noChangeShapeType="1"/>
            <a:stCxn id="582672" idx="6"/>
            <a:endCxn id="582676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0" name="AutoShape 24"/>
          <p:cNvCxnSpPr>
            <a:cxnSpLocks noChangeShapeType="1"/>
            <a:stCxn id="582672" idx="2"/>
            <a:endCxn id="582660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82643" y="6192484"/>
            <a:ext cx="382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27668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66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edges are unique resources (e.g., communications, transportation, etc.)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</a:t>
            </a:r>
            <a:r>
              <a:rPr lang="en-US" sz="2400" i="1" dirty="0">
                <a:solidFill>
                  <a:srgbClr val="000000"/>
                </a:solidFill>
              </a:rPr>
              <a:t>concurrent (non-conflicting)</a:t>
            </a:r>
            <a:r>
              <a:rPr lang="en-US" sz="2400" dirty="0">
                <a:solidFill>
                  <a:srgbClr val="000000"/>
                </a:solidFill>
              </a:rPr>
              <a:t> paths do we have from s to t</a:t>
            </a:r>
          </a:p>
        </p:txBody>
      </p: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</p:spTree>
    <p:extLst>
      <p:ext uri="{BB962C8B-B14F-4D97-AF65-F5344CB8AC3E}">
        <p14:creationId xmlns:p14="http://schemas.microsoft.com/office/powerpoint/2010/main" val="232361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 ideas?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026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84756" y="3004204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83256" y="34233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83256" y="37789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70556" y="41980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62806" y="46726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48519" y="411704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73981" y="36011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85094" y="31867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50331" y="33439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37631" y="37630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424931" y="42964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43681" y="336932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43681" y="42313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702619" y="34312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701031" y="430436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340" y="5411849"/>
            <a:ext cx="461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max flow represent?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57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213" y="4201594"/>
            <a:ext cx="6564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max-flow = maximum number of disjoint paths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correctness: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each edge can have at most flow = 1, so can only be traversed once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therefore, each unit out of s represents a separate path to t</a:t>
            </a:r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have multiple sources and multiple sinks (e.g., the USSR train problem has multiple sinks)?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</p:spTree>
    <p:extLst>
      <p:ext uri="{BB962C8B-B14F-4D97-AF65-F5344CB8AC3E}">
        <p14:creationId xmlns:p14="http://schemas.microsoft.com/office/powerpoint/2010/main" val="14126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 a new source and sink and connect with infinite capacities…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95462" y="4579028"/>
            <a:ext cx="533400" cy="533400"/>
            <a:chOff x="1824" y="2736"/>
            <a:chExt cx="336" cy="336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S’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600660" y="4579028"/>
            <a:ext cx="533400" cy="533400"/>
            <a:chOff x="1824" y="2736"/>
            <a:chExt cx="336" cy="33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T’</a:t>
              </a:r>
            </a:p>
          </p:txBody>
        </p:sp>
      </p:grpSp>
      <p:sp>
        <p:nvSpPr>
          <p:cNvPr id="61" name="Line 38"/>
          <p:cNvSpPr>
            <a:spLocks noChangeShapeType="1"/>
          </p:cNvSpPr>
          <p:nvPr/>
        </p:nvSpPr>
        <p:spPr bwMode="auto">
          <a:xfrm>
            <a:off x="6111634" y="3582326"/>
            <a:ext cx="1565226" cy="99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6090393" y="4801526"/>
            <a:ext cx="15102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6090393" y="5036228"/>
            <a:ext cx="1586467" cy="935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V="1">
            <a:off x="1401252" y="3920828"/>
            <a:ext cx="1371126" cy="75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1428862" y="4920494"/>
            <a:ext cx="1343516" cy="4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1167116" y="5112428"/>
            <a:ext cx="1529062" cy="864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8101" y="6204551"/>
            <a:ext cx="411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max-flow now?</a:t>
            </a:r>
          </a:p>
        </p:txBody>
      </p:sp>
    </p:spTree>
    <p:extLst>
      <p:ext uri="{BB962C8B-B14F-4D97-AF65-F5344CB8AC3E}">
        <p14:creationId xmlns:p14="http://schemas.microsoft.com/office/powerpoint/2010/main" val="3330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986591" y="3816060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728053" y="4872617"/>
            <a:ext cx="944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910486" y="3215234"/>
            <a:ext cx="911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/15</a:t>
            </a:r>
            <a:endParaRPr lang="en-US" kern="1200" dirty="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14061" y="5708396"/>
            <a:ext cx="998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/10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061" y="6196520"/>
            <a:ext cx="145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20 units</a:t>
            </a:r>
          </a:p>
        </p:txBody>
      </p:sp>
    </p:spTree>
    <p:extLst>
      <p:ext uri="{BB962C8B-B14F-4D97-AF65-F5344CB8AC3E}">
        <p14:creationId xmlns:p14="http://schemas.microsoft.com/office/powerpoint/2010/main" val="9852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1677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8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you now prove it’s correct?</a:t>
            </a:r>
          </a:p>
        </p:txBody>
      </p:sp>
    </p:spTree>
    <p:extLst>
      <p:ext uri="{BB962C8B-B14F-4D97-AF65-F5344CB8AC3E}">
        <p14:creationId xmlns:p14="http://schemas.microsoft.com/office/powerpoint/2010/main" val="2587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 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original graph, then a solution exists in the modified graph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modified graph, then a solution exists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43300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</a:t>
            </a:r>
          </a:p>
          <a:p>
            <a:pPr lvl="1"/>
            <a:r>
              <a:rPr lang="en-US" sz="2400" dirty="0"/>
              <a:t>we know that the vertex constraints are satisfied</a:t>
            </a:r>
          </a:p>
          <a:p>
            <a:pPr lvl="2"/>
            <a:r>
              <a:rPr lang="en-US" sz="2000" dirty="0"/>
              <a:t>no incoming flow can exceed the vertex capacity since we have a single edge with that capacity from v to v’</a:t>
            </a:r>
          </a:p>
          <a:p>
            <a:pPr lvl="1"/>
            <a:r>
              <a:rPr lang="en-US" sz="2400" dirty="0"/>
              <a:t>we can obtain the solution, by collapsing each v and v’ back to the original v node</a:t>
            </a:r>
          </a:p>
          <a:p>
            <a:pPr lvl="2"/>
            <a:r>
              <a:rPr lang="en-US" sz="2000" dirty="0"/>
              <a:t>in-flow = out-flow since there is only a single edge from v to v’</a:t>
            </a:r>
          </a:p>
          <a:p>
            <a:pPr lvl="2"/>
            <a:r>
              <a:rPr lang="en-US" sz="2000" dirty="0"/>
              <a:t>because there is only a single edge from v to v’ and all the in edges go in to v and out to v’, they can be viewed as a single node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0864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534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69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maximum number of independent paths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14400" y="2457407"/>
            <a:ext cx="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assign unit capacity to every edge (though any value would work)</a:t>
            </a:r>
          </a:p>
          <a:p>
            <a:pPr>
              <a:buFontTx/>
              <a:buChar char="-"/>
            </a:pPr>
            <a:r>
              <a:rPr lang="en-US" sz="2400" dirty="0"/>
              <a:t>assign unit capacity to every vertex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path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3135989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35550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 dirty="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9106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43297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48044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424882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37328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33185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34757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8948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44282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350111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43631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35630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443615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4" y="5701770"/>
            <a:ext cx="60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idea as the maximum edge-disjoint paths, but now we also constrain the vertices</a:t>
            </a: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798608" y="293937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4847778" y="2966523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2781443" y="418056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781443" y="49870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4853823" y="378600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4903787" y="494177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2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Bipartite graph – a graph where every vertex can be partitioned into two sets X and Y such that all edges connect a vertex u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X and a vertex v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2095</TotalTime>
  <Words>1942</Words>
  <Application>Microsoft Macintosh PowerPoint</Application>
  <PresentationFormat>On-screen Show (4:3)</PresentationFormat>
  <Paragraphs>588</Paragraphs>
  <Slides>48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Grande</vt:lpstr>
      <vt:lpstr>Symbol</vt:lpstr>
      <vt:lpstr>Tw Cen MT</vt:lpstr>
      <vt:lpstr>Wingdings</vt:lpstr>
      <vt:lpstr>Wingdings 2</vt:lpstr>
      <vt:lpstr>Median</vt:lpstr>
      <vt:lpstr>Max Flow</vt:lpstr>
      <vt:lpstr>Admin</vt:lpstr>
      <vt:lpstr>Flow graph/networks</vt:lpstr>
      <vt:lpstr>Flow constraints</vt:lpstr>
      <vt:lpstr>Another flow problem</vt:lpstr>
      <vt:lpstr>Another flow problem</vt:lpstr>
      <vt:lpstr>Max flow problem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Survey Design</vt:lpstr>
      <vt:lpstr>Survey Design</vt:lpstr>
      <vt:lpstr>Survey design</vt:lpstr>
      <vt:lpstr>Edge Disjoint Paths</vt:lpstr>
      <vt:lpstr>Edge Disjoint Paths</vt:lpstr>
      <vt:lpstr>Edge Disjoint Paths Problem</vt:lpstr>
      <vt:lpstr>Edge Disjoint Paths Problem</vt:lpstr>
      <vt:lpstr>Edge Disjoint Paths</vt:lpstr>
      <vt:lpstr>Edge Disjoint Paths</vt:lpstr>
      <vt:lpstr>Edge Disjoint Paths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More problems: maximum independent path</vt:lpstr>
      <vt:lpstr>More problems: maximum independent path</vt:lpstr>
      <vt:lpstr>More problems: maximum independent path</vt:lpstr>
      <vt:lpstr>maximum independent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272</cp:revision>
  <cp:lastPrinted>2022-11-10T21:21:10Z</cp:lastPrinted>
  <dcterms:created xsi:type="dcterms:W3CDTF">2012-04-20T19:10:08Z</dcterms:created>
  <dcterms:modified xsi:type="dcterms:W3CDTF">2024-04-20T22:49:22Z</dcterms:modified>
</cp:coreProperties>
</file>